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3" r:id="rId12"/>
  </p:sldIdLst>
  <p:sldSz cx="9144000" cy="5143500" type="screen16x9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336"/>
    <a:srgbClr val="F28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12"/>
  </p:normalViewPr>
  <p:slideViewPr>
    <p:cSldViewPr showGuides="1">
      <p:cViewPr varScale="1">
        <p:scale>
          <a:sx n="74" d="100"/>
          <a:sy n="74" d="100"/>
        </p:scale>
        <p:origin x="725" y="58"/>
      </p:cViewPr>
      <p:guideLst>
        <p:guide orient="horz" pos="985"/>
        <p:guide pos="4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CFB72E-0419-6B47-9C74-C5EB546FDA8D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8033C57-1BF7-A545-85A2-C6EC9F79BAF4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865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7CBB348-F510-4F72-BFCE-849A6EEE5E4E}" type="slidenum">
              <a:rPr lang="de-DE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27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221600"/>
            <a:ext cx="9000000" cy="3921900"/>
          </a:xfrm>
          <a:prstGeom prst="rect">
            <a:avLst/>
          </a:prstGeom>
          <a:solidFill>
            <a:srgbClr val="41A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5" descr="URL_Balken_A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15990"/>
            <a:ext cx="864000" cy="216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69200"/>
            <a:ext cx="1427744" cy="9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" y="2469208"/>
            <a:ext cx="8986128" cy="2674292"/>
          </a:xfrm>
          <a:prstGeom prst="rect">
            <a:avLst/>
          </a:prstGeom>
        </p:spPr>
      </p:pic>
      <p:pic>
        <p:nvPicPr>
          <p:cNvPr id="6" name="Bild 5" descr="URL_Balken_A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15990"/>
            <a:ext cx="864000" cy="2160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3415500"/>
            <a:ext cx="144000" cy="1728000"/>
          </a:xfrm>
          <a:prstGeom prst="rect">
            <a:avLst/>
          </a:prstGeom>
          <a:solidFill>
            <a:srgbClr val="41A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69200"/>
            <a:ext cx="1427744" cy="9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9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721275"/>
          </a:xfrm>
          <a:prstGeom prst="rect">
            <a:avLst/>
          </a:prstGeom>
        </p:spPr>
      </p:pic>
      <p:sp>
        <p:nvSpPr>
          <p:cNvPr id="5129" name="Rectangle 9"/>
          <p:cNvSpPr>
            <a:spLocks noChangeArrowheads="1"/>
          </p:cNvSpPr>
          <p:nvPr userDrawn="1"/>
        </p:nvSpPr>
        <p:spPr bwMode="auto">
          <a:xfrm>
            <a:off x="144000" y="144000"/>
            <a:ext cx="8856000" cy="10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0" y="2571750"/>
            <a:ext cx="9000000" cy="2571750"/>
          </a:xfrm>
          <a:prstGeom prst="rect">
            <a:avLst/>
          </a:prstGeom>
          <a:solidFill>
            <a:srgbClr val="41A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URL_Balken_A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15990"/>
            <a:ext cx="864000" cy="216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/>
          <a:stretch/>
        </p:blipFill>
        <p:spPr>
          <a:xfrm>
            <a:off x="144000" y="169200"/>
            <a:ext cx="1406144" cy="9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-252536" y="-92546"/>
            <a:ext cx="9577064" cy="5454606"/>
          </a:xfrm>
          <a:prstGeom prst="rect">
            <a:avLst/>
          </a:prstGeom>
          <a:solidFill>
            <a:srgbClr val="41A3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429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lie_Großes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3415500"/>
            <a:ext cx="144000" cy="1728000"/>
          </a:xfrm>
          <a:prstGeom prst="rect">
            <a:avLst/>
          </a:prstGeom>
          <a:solidFill>
            <a:srgbClr val="41A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5867399" y="627063"/>
            <a:ext cx="3276601" cy="309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448"/>
          <a:stretch/>
        </p:blipFill>
        <p:spPr>
          <a:xfrm>
            <a:off x="493200" y="4374000"/>
            <a:ext cx="1134372" cy="7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251520" y="159964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de-DE" sz="2000" baseline="0" dirty="0">
              <a:latin typeface="BundesSans Regular"/>
              <a:cs typeface="BundesSans Regular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3415500"/>
            <a:ext cx="144000" cy="1728000"/>
          </a:xfrm>
          <a:prstGeom prst="rect">
            <a:avLst/>
          </a:prstGeom>
          <a:solidFill>
            <a:srgbClr val="41A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" y="4374000"/>
            <a:ext cx="1134372" cy="7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51" r:id="rId4"/>
    <p:sldLayoutId id="2147483656" r:id="rId5"/>
    <p:sldLayoutId id="2147483661" r:id="rId6"/>
  </p:sldLayoutIdLst>
  <p:hf hdr="0" ftr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undesSerif Regular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undesSerif Regular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undesSerif Regular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undesSerif Regular" pitchFamily="18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undesSerif Regular" pitchFamily="18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undesSerif Regular" pitchFamily="18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undesSerif Regular" pitchFamily="18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undesSerif Regular" pitchFamily="18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20000"/>
        </a:spcAft>
        <a:buClr>
          <a:srgbClr val="F28502"/>
        </a:buClr>
        <a:buFont typeface="BundesSans Regular" pitchFamily="34" charset="0"/>
        <a:buChar char="→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04833" indent="-342891" algn="l" rtl="0" eaLnBrk="1" fontAlgn="base" hangingPunct="1">
        <a:spcBef>
          <a:spcPct val="20000"/>
        </a:spcBef>
        <a:spcAft>
          <a:spcPct val="20000"/>
        </a:spcAft>
        <a:buClr>
          <a:srgbClr val="F28502"/>
        </a:buClr>
        <a:buFont typeface="BundesSans Regular" pitchFamily="34" charset="0"/>
        <a:buChar char="→"/>
        <a:defRPr sz="2400">
          <a:solidFill>
            <a:schemeClr val="tx1"/>
          </a:solidFill>
          <a:latin typeface="+mn-lt"/>
        </a:defRPr>
      </a:lvl2pPr>
      <a:lvl3pPr marL="1066773" indent="-352417" algn="l" rtl="0" eaLnBrk="1" fontAlgn="base" hangingPunct="1">
        <a:spcBef>
          <a:spcPct val="20000"/>
        </a:spcBef>
        <a:spcAft>
          <a:spcPct val="20000"/>
        </a:spcAft>
        <a:buClr>
          <a:srgbClr val="F28502"/>
        </a:buClr>
        <a:buFont typeface="BundesSans Regular" pitchFamily="34" charset="0"/>
        <a:buChar char="→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611560" y="1714180"/>
            <a:ext cx="8208912" cy="857570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endParaRPr lang="en-GB" sz="2800" kern="0" dirty="0">
              <a:solidFill>
                <a:schemeClr val="bg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2800" kern="0" dirty="0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Interdiction de la castration des </a:t>
            </a:r>
            <a:r>
              <a:rPr lang="en-US" sz="2800" kern="0" dirty="0" err="1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porcelets</a:t>
            </a:r>
            <a:r>
              <a:rPr lang="en-US" sz="2800" kern="0" dirty="0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sans </a:t>
            </a:r>
            <a:r>
              <a:rPr lang="en-US" sz="2800" kern="0" dirty="0" err="1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anesthésie</a:t>
            </a:r>
            <a:r>
              <a:rPr lang="en-US" sz="2800" kern="0" dirty="0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en</a:t>
            </a:r>
            <a:r>
              <a:rPr lang="en-US" sz="2800" kern="0" dirty="0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Allemagne</a:t>
            </a:r>
            <a:endParaRPr lang="en-US" sz="2800" kern="0" dirty="0">
              <a:solidFill>
                <a:schemeClr val="bg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GB" sz="2000" kern="0" dirty="0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Assemblée </a:t>
            </a:r>
            <a:r>
              <a:rPr lang="en-GB" sz="2000" kern="0" dirty="0" err="1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sectorielle</a:t>
            </a:r>
            <a:r>
              <a:rPr lang="en-GB" sz="2000" kern="0" dirty="0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Porc - 18 November 2021 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2000" kern="0" dirty="0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Collège des </a:t>
            </a:r>
            <a:r>
              <a:rPr lang="en-US" sz="2000" kern="0" dirty="0" err="1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Producteurs</a:t>
            </a:r>
            <a:r>
              <a:rPr lang="en-US" sz="2000" kern="0" dirty="0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BundesSerif Office" charset="0"/>
                <a:ea typeface="BundesSerif Office" charset="0"/>
                <a:cs typeface="BundesSerif Office" charset="0"/>
              </a:rPr>
              <a:t>Belgique</a:t>
            </a:r>
            <a:endParaRPr lang="en-US" sz="2000" kern="0" dirty="0">
              <a:solidFill>
                <a:schemeClr val="bg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  <a:p>
            <a:pPr>
              <a:lnSpc>
                <a:spcPts val="3000"/>
              </a:lnSpc>
              <a:spcAft>
                <a:spcPts val="600"/>
              </a:spcAft>
            </a:pPr>
            <a:endParaRPr lang="de-DE" sz="2000" kern="0" dirty="0">
              <a:solidFill>
                <a:schemeClr val="bg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  <a:p>
            <a:pPr>
              <a:lnSpc>
                <a:spcPts val="3000"/>
              </a:lnSpc>
              <a:spcAft>
                <a:spcPts val="600"/>
              </a:spcAft>
            </a:pPr>
            <a:endParaRPr lang="de-DE" sz="2800" kern="0" dirty="0">
              <a:solidFill>
                <a:schemeClr val="bg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40488" y="3939902"/>
            <a:ext cx="7489825" cy="1008112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1800"/>
              </a:lnSpc>
            </a:pPr>
            <a:endParaRPr lang="de-DE" sz="1400" dirty="0">
              <a:solidFill>
                <a:schemeClr val="bg1"/>
              </a:solidFill>
              <a:latin typeface="BundesSans Office" charset="0"/>
              <a:ea typeface="BundesSans Office" charset="0"/>
              <a:cs typeface="BundesSans Office" charset="0"/>
            </a:endParaRPr>
          </a:p>
          <a:p>
            <a:pPr>
              <a:lnSpc>
                <a:spcPts val="1800"/>
              </a:lnSpc>
            </a:pPr>
            <a:endParaRPr lang="de-DE" sz="1400" dirty="0">
              <a:solidFill>
                <a:schemeClr val="bg1"/>
              </a:solidFill>
              <a:latin typeface="BundesSans Office" charset="0"/>
              <a:ea typeface="BundesSans Office" charset="0"/>
              <a:cs typeface="BundesSans Office" charset="0"/>
            </a:endParaRPr>
          </a:p>
          <a:p>
            <a:pPr>
              <a:lnSpc>
                <a:spcPts val="1800"/>
              </a:lnSpc>
            </a:pPr>
            <a:endParaRPr lang="de-DE" sz="1400" dirty="0">
              <a:solidFill>
                <a:schemeClr val="bg1"/>
              </a:solidFill>
              <a:latin typeface="BundesSans Office" charset="0"/>
              <a:ea typeface="BundesSans Office" charset="0"/>
              <a:cs typeface="BundesSans Office" charset="0"/>
            </a:endParaRPr>
          </a:p>
          <a:p>
            <a:pPr>
              <a:lnSpc>
                <a:spcPts val="1800"/>
              </a:lnSpc>
            </a:pPr>
            <a:r>
              <a:rPr lang="en-GB" sz="1400" dirty="0">
                <a:solidFill>
                  <a:schemeClr val="bg1"/>
                </a:solidFill>
                <a:latin typeface="BundesSans Office" charset="0"/>
                <a:ea typeface="BundesSans Office" charset="0"/>
                <a:cs typeface="BundesSans Office" charset="0"/>
              </a:rPr>
              <a:t>Matthias Chapman-Rose, Federal Ministry of Food and Agriculture, </a:t>
            </a:r>
          </a:p>
          <a:p>
            <a:pPr>
              <a:lnSpc>
                <a:spcPts val="1800"/>
              </a:lnSpc>
            </a:pPr>
            <a:endParaRPr lang="de-DE" sz="1400" dirty="0">
              <a:solidFill>
                <a:schemeClr val="bg1"/>
              </a:solidFill>
              <a:latin typeface="BundesSans Office" charset="0"/>
              <a:ea typeface="BundesSans Office" charset="0"/>
              <a:cs typeface="BundesSans Offi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7"/>
    </mc:Choice>
    <mc:Fallback xmlns="">
      <p:transition spd="slow" advTm="250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579399" y="358989"/>
            <a:ext cx="7489825" cy="857570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3.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</a:t>
            </a:r>
            <a:r>
              <a:rPr lang="en-GB" sz="2400" kern="0" dirty="0" err="1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Etat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</a:t>
            </a:r>
            <a:r>
              <a:rPr lang="en-GB" sz="2400" kern="0" dirty="0" err="1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actuel</a:t>
            </a:r>
            <a:endParaRPr lang="de-DE" sz="2400" kern="0" dirty="0">
              <a:solidFill>
                <a:schemeClr val="tx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059582"/>
            <a:ext cx="8820472" cy="3168352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La transition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est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terminée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– </a:t>
            </a:r>
          </a:p>
          <a:p>
            <a:pPr marL="457200" lvl="2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	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l’interdiction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de la castration sans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anesthésie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est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en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place (1 January 2021)</a:t>
            </a:r>
          </a:p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Aucun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problème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majeur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ne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n’a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été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constaté</a:t>
            </a: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Seulement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quelques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“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theeting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troubles” par rapport aux machines à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l’isoflurane</a:t>
            </a: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Machines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défectueuses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/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pièces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Mauvaise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utilisation etc.</a:t>
            </a: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714375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Réponse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: Le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Ministère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fédéral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a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fondé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un </a:t>
            </a:r>
            <a:r>
              <a:rPr lang="en-GB" sz="2000" b="1" dirty="0">
                <a:latin typeface="BundesSans Office" charset="0"/>
                <a:ea typeface="BundesSans Office" charset="0"/>
                <a:cs typeface="BundesSans Office" charset="0"/>
              </a:rPr>
              <a:t>point de contact </a:t>
            </a:r>
            <a:r>
              <a:rPr lang="en-GB" sz="2000" b="1" dirty="0" err="1">
                <a:latin typeface="BundesSans Office" charset="0"/>
                <a:ea typeface="BundesSans Office" charset="0"/>
                <a:cs typeface="BundesSans Office" charset="0"/>
              </a:rPr>
              <a:t>centralisé</a:t>
            </a:r>
            <a:r>
              <a:rPr lang="en-GB" sz="2000" b="1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pour les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,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où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des experts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traitent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les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problèmes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/questions etc. des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.</a:t>
            </a:r>
          </a:p>
          <a:p>
            <a:pPr marL="0" lvl="1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BundesSans Office" charset="0"/>
              <a:ea typeface="BundesSans Office" charset="0"/>
              <a:cs typeface="BundesSans Office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20272" y="4587974"/>
            <a:ext cx="172819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sz="1000" dirty="0">
                <a:latin typeface="BundesSans" charset="0"/>
                <a:ea typeface="BundesSans" charset="0"/>
                <a:cs typeface="BundesSans" charset="0"/>
              </a:rPr>
              <a:t>Seite </a:t>
            </a:r>
            <a:fld id="{4CABAAE3-1D04-7241-974E-A7689EE54D7A}" type="slidenum">
              <a:rPr lang="de-DE" sz="1000" smtClean="0">
                <a:latin typeface="BundesSans" charset="0"/>
                <a:ea typeface="BundesSans" charset="0"/>
                <a:cs typeface="BundesSans" charset="0"/>
              </a:rPr>
              <a:t>10</a:t>
            </a:fld>
            <a:endParaRPr lang="de-DE" sz="1000" dirty="0">
              <a:latin typeface="BundesSans" charset="0"/>
              <a:ea typeface="BundesSans" charset="0"/>
              <a:cs typeface="Bundes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73"/>
    </mc:Choice>
    <mc:Fallback xmlns="">
      <p:transition spd="slow" advTm="18347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31"/>
          <a:stretch/>
        </p:blipFill>
        <p:spPr>
          <a:xfrm>
            <a:off x="1979712" y="892665"/>
            <a:ext cx="4824536" cy="24774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987824" y="350785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Merci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votre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23404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11560" y="555526"/>
            <a:ext cx="7489825" cy="857570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1.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</a:t>
            </a:r>
            <a:r>
              <a:rPr lang="fr-B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Eléments de contexte</a:t>
            </a:r>
            <a:endParaRPr lang="de-DE" sz="2400" kern="0" dirty="0">
              <a:solidFill>
                <a:schemeClr val="tx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11560" y="1203598"/>
            <a:ext cx="8496944" cy="2536185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2000" b="1" dirty="0">
                <a:latin typeface="BundesSans Office" charset="0"/>
                <a:ea typeface="BundesSans Office" charset="0"/>
                <a:cs typeface="BundesSans Office" charset="0"/>
              </a:rPr>
              <a:t>Modification des </a:t>
            </a:r>
            <a:r>
              <a:rPr lang="en-GB" sz="2000" b="1" dirty="0" err="1">
                <a:latin typeface="BundesSans Office" charset="0"/>
                <a:ea typeface="BundesSans Office" charset="0"/>
                <a:cs typeface="BundesSans Office" charset="0"/>
              </a:rPr>
              <a:t>actes</a:t>
            </a:r>
            <a:r>
              <a:rPr lang="en-GB" sz="2000" b="1" dirty="0">
                <a:latin typeface="BundesSans Office" charset="0"/>
                <a:ea typeface="BundesSans Office" charset="0"/>
                <a:cs typeface="BundesSans Office" charset="0"/>
              </a:rPr>
              <a:t> (</a:t>
            </a:r>
            <a:r>
              <a:rPr lang="en-GB" sz="2000" b="1" dirty="0" err="1">
                <a:latin typeface="BundesSans Office" charset="0"/>
                <a:ea typeface="BundesSans Office" charset="0"/>
                <a:cs typeface="BundesSans Office" charset="0"/>
              </a:rPr>
              <a:t>loi</a:t>
            </a:r>
            <a:r>
              <a:rPr lang="en-GB" sz="2000" b="1" dirty="0">
                <a:latin typeface="BundesSans Office" charset="0"/>
                <a:ea typeface="BundesSans Office" charset="0"/>
                <a:cs typeface="BundesSans Office" charset="0"/>
              </a:rPr>
              <a:t>) sur le BEA (au travers du </a:t>
            </a:r>
            <a:r>
              <a:rPr lang="en-GB" sz="2000" b="1" dirty="0" err="1">
                <a:latin typeface="BundesSans Office" charset="0"/>
                <a:ea typeface="BundesSans Office" charset="0"/>
                <a:cs typeface="BundesSans Office" charset="0"/>
              </a:rPr>
              <a:t>Parlement</a:t>
            </a:r>
            <a:r>
              <a:rPr lang="en-GB" sz="2000" b="1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b="1" dirty="0" err="1">
                <a:latin typeface="BundesSans Office" charset="0"/>
                <a:ea typeface="BundesSans Office" charset="0"/>
                <a:cs typeface="BundesSans Office" charset="0"/>
              </a:rPr>
              <a:t>allemand</a:t>
            </a:r>
            <a:r>
              <a:rPr lang="en-GB" sz="2000" b="1" dirty="0">
                <a:latin typeface="BundesSans Office" charset="0"/>
                <a:ea typeface="BundesSans Office" charset="0"/>
                <a:cs typeface="BundesSans Office" charset="0"/>
              </a:rPr>
              <a:t>)</a:t>
            </a:r>
          </a:p>
          <a:p>
            <a:pPr>
              <a:lnSpc>
                <a:spcPts val="1800"/>
              </a:lnSpc>
            </a:pP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BundesSans Office" charset="0"/>
                <a:ea typeface="BundesSans Office" charset="0"/>
                <a:cs typeface="BundesSans Office" charset="0"/>
              </a:rPr>
              <a:t>2013: 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interdiction de la castration sans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anesthésie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(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décision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politique)</a:t>
            </a:r>
          </a:p>
          <a:p>
            <a:pPr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	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Période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initiale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de transition : 5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ans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(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jusqu’au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1er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janvier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2019)</a:t>
            </a:r>
            <a:b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</a:b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BundesSans Office" charset="0"/>
                <a:ea typeface="BundesSans Office" charset="0"/>
                <a:cs typeface="BundesSans Office" charset="0"/>
              </a:rPr>
              <a:t>2018: 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extension de la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période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de transition: </a:t>
            </a:r>
          </a:p>
          <a:p>
            <a:pPr marL="8001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2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années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supplémentaires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(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jusqu’au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1er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janvier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2021)</a:t>
            </a:r>
          </a:p>
          <a:p>
            <a:pPr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b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</a:br>
            <a:endParaRPr lang="de-DE" sz="2000" dirty="0">
              <a:latin typeface="BundesSans Office" charset="0"/>
              <a:ea typeface="BundesSans Office" charset="0"/>
              <a:cs typeface="BundesSans Office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20272" y="4587974"/>
            <a:ext cx="172819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sz="1000" dirty="0">
                <a:latin typeface="BundesSans" charset="0"/>
                <a:ea typeface="BundesSans" charset="0"/>
                <a:cs typeface="BundesSans" charset="0"/>
              </a:rPr>
              <a:t>Seite </a:t>
            </a:r>
            <a:fld id="{4CABAAE3-1D04-7241-974E-A7689EE54D7A}" type="slidenum">
              <a:rPr lang="de-DE" sz="1000" smtClean="0">
                <a:latin typeface="BundesSans" charset="0"/>
                <a:ea typeface="BundesSans" charset="0"/>
                <a:cs typeface="BundesSans" charset="0"/>
              </a:rPr>
              <a:t>2</a:t>
            </a:fld>
            <a:endParaRPr lang="de-DE" sz="1000" dirty="0">
              <a:latin typeface="BundesSans" charset="0"/>
              <a:ea typeface="BundesSans" charset="0"/>
              <a:cs typeface="Bundes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73"/>
    </mc:Choice>
    <mc:Fallback xmlns="">
      <p:transition spd="slow" advTm="1834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11560" y="555526"/>
            <a:ext cx="8136904" cy="857570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2.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Actions </a:t>
            </a:r>
            <a:r>
              <a:rPr lang="en-GB" sz="2400" kern="0" dirty="0" err="1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menées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par le </a:t>
            </a:r>
            <a:r>
              <a:rPr lang="en-GB" sz="2400" kern="0" dirty="0" err="1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Gouvernement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</a:t>
            </a:r>
            <a:r>
              <a:rPr lang="en-GB" sz="2400" kern="0" dirty="0" err="1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fédéral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</a:t>
            </a:r>
            <a:r>
              <a:rPr lang="en-GB" sz="2400" kern="0" dirty="0" err="1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depuis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</a:t>
            </a: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2019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08422" y="1090872"/>
            <a:ext cx="8496944" cy="2921038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1800"/>
              </a:lnSpc>
            </a:pP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Soutien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et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accompagnement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de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toute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la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chaîne</a:t>
            </a: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Le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Ministère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fédéral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a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invité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les parties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prenantes</a:t>
            </a: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Table ronde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tous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les 6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mois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avec les parties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prenantes</a:t>
            </a: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9625" lvl="2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(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, retailer, abattoirs,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transformateurs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</a:p>
          <a:p>
            <a:pPr marL="809625" lvl="2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de la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viande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) </a:t>
            </a: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Échange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d’informations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,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attentes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et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besoins</a:t>
            </a: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Role du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Gouvernement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: coordination, porter des consensus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tous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ensemble</a:t>
            </a:r>
          </a:p>
          <a:p>
            <a:pPr marL="457200" lvl="2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b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</a:b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endParaRPr lang="de-DE" sz="2000" dirty="0">
              <a:latin typeface="BundesSans Office" charset="0"/>
              <a:ea typeface="BundesSans Office" charset="0"/>
              <a:cs typeface="BundesSans Office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20272" y="4587974"/>
            <a:ext cx="172819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sz="1000" dirty="0">
                <a:latin typeface="BundesSans" charset="0"/>
                <a:ea typeface="BundesSans" charset="0"/>
                <a:cs typeface="BundesSans" charset="0"/>
              </a:rPr>
              <a:t>Seite </a:t>
            </a:r>
            <a:fld id="{4CABAAE3-1D04-7241-974E-A7689EE54D7A}" type="slidenum">
              <a:rPr lang="de-DE" sz="1000" smtClean="0">
                <a:latin typeface="BundesSans" charset="0"/>
                <a:ea typeface="BundesSans" charset="0"/>
                <a:cs typeface="BundesSans" charset="0"/>
              </a:rPr>
              <a:t>3</a:t>
            </a:fld>
            <a:endParaRPr lang="de-DE" sz="1000" dirty="0">
              <a:latin typeface="BundesSans" charset="0"/>
              <a:ea typeface="BundesSans" charset="0"/>
              <a:cs typeface="BundesSans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31590"/>
            <a:ext cx="2944327" cy="165618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725728" y="2744366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Source: www.bmel.de</a:t>
            </a:r>
          </a:p>
        </p:txBody>
      </p:sp>
    </p:spTree>
    <p:extLst>
      <p:ext uri="{BB962C8B-B14F-4D97-AF65-F5344CB8AC3E}">
        <p14:creationId xmlns:p14="http://schemas.microsoft.com/office/powerpoint/2010/main" val="13278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73"/>
    </mc:Choice>
    <mc:Fallback xmlns="">
      <p:transition spd="slow" advTm="1834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11560" y="555526"/>
            <a:ext cx="7920880" cy="857570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2.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Actions </a:t>
            </a:r>
            <a:r>
              <a:rPr lang="en-GB" sz="2400" kern="0" dirty="0" err="1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menées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par le </a:t>
            </a: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Gouvernement </a:t>
            </a:r>
            <a:r>
              <a:rPr lang="de-DE" sz="2400" kern="0" dirty="0" err="1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fédéral</a:t>
            </a: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</a:t>
            </a:r>
            <a:r>
              <a:rPr lang="de-DE" sz="2400" kern="0" dirty="0" err="1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depuis</a:t>
            </a: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2019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11560" y="1203598"/>
            <a:ext cx="8496944" cy="3168352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1800"/>
              </a:lnSpc>
            </a:pP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Financement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de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projets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de recherche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scientifique</a:t>
            </a: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Anesthésie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locale: </a:t>
            </a: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Q: “Est-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ce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que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l’anesthésie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locale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peut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supprimer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la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douleur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durant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la castration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chirurgicale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des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porcs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?”</a:t>
            </a: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environ 1,3 million d’€ / durée: 2019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jusqu’à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l’automne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2022</a:t>
            </a:r>
            <a:b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</a:b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Vaccination:</a:t>
            </a: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Initiative “100.000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verrats-improvac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” chez les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Q: “Quelle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paramètres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de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qualité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de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viande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doivent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être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déterminés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et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précisés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?”</a:t>
            </a: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20272" y="4587974"/>
            <a:ext cx="172819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sz="1000" dirty="0">
                <a:latin typeface="BundesSans" charset="0"/>
                <a:ea typeface="BundesSans" charset="0"/>
                <a:cs typeface="BundesSans" charset="0"/>
              </a:rPr>
              <a:t>Seite </a:t>
            </a:r>
            <a:fld id="{4CABAAE3-1D04-7241-974E-A7689EE54D7A}" type="slidenum">
              <a:rPr lang="de-DE" sz="1000" smtClean="0">
                <a:latin typeface="BundesSans" charset="0"/>
                <a:ea typeface="BundesSans" charset="0"/>
                <a:cs typeface="BundesSans" charset="0"/>
              </a:rPr>
              <a:t>4</a:t>
            </a:fld>
            <a:endParaRPr lang="de-DE" sz="1000" dirty="0">
              <a:latin typeface="BundesSans" charset="0"/>
              <a:ea typeface="BundesSans" charset="0"/>
              <a:cs typeface="Bundes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73"/>
    </mc:Choice>
    <mc:Fallback xmlns="">
      <p:transition spd="slow" advTm="18347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11560" y="555526"/>
            <a:ext cx="7704856" cy="857570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2.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Actions </a:t>
            </a:r>
            <a:r>
              <a:rPr lang="fr-B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menées par le Gouvernement fédéral depuis 2019</a:t>
            </a:r>
            <a:endParaRPr lang="de-DE" sz="2400" kern="0" dirty="0">
              <a:solidFill>
                <a:schemeClr val="tx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11560" y="1203598"/>
            <a:ext cx="8136904" cy="2952328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1800"/>
              </a:lnSpc>
            </a:pP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Règlement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pour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permettre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aux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de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réaliser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l’anesthésie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à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l’isoflurane</a:t>
            </a:r>
            <a:endParaRPr lang="en-GB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DE: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Seuls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les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vétérinaires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sont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autorisés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à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réaliser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l’anesthésie</a:t>
            </a: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b="1" dirty="0" err="1">
                <a:latin typeface="BundesSans Office" charset="0"/>
                <a:ea typeface="BundesSans Office" charset="0"/>
                <a:cs typeface="BundesSans Office" charset="0"/>
              </a:rPr>
              <a:t>Financement</a:t>
            </a:r>
            <a:r>
              <a:rPr lang="en-GB" sz="1600" b="1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b="1" dirty="0" err="1">
                <a:latin typeface="BundesSans Office" charset="0"/>
                <a:ea typeface="BundesSans Office" charset="0"/>
                <a:cs typeface="BundesSans Office" charset="0"/>
              </a:rPr>
              <a:t>légal</a:t>
            </a:r>
            <a:r>
              <a:rPr lang="en-GB" sz="1600" b="1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pour les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afin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qu’ils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administrant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eux-mêmes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l’anesthésie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à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l’isoflurane</a:t>
            </a: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Formation pour les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-&gt;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Certificat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de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compétence</a:t>
            </a: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357188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Financement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du matériel  de formation</a:t>
            </a:r>
            <a:b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</a:b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20272" y="4587974"/>
            <a:ext cx="172819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sz="1000" dirty="0">
                <a:latin typeface="BundesSans" charset="0"/>
                <a:ea typeface="BundesSans" charset="0"/>
                <a:cs typeface="BundesSans" charset="0"/>
              </a:rPr>
              <a:t>Seite </a:t>
            </a:r>
            <a:fld id="{4CABAAE3-1D04-7241-974E-A7689EE54D7A}" type="slidenum">
              <a:rPr lang="de-DE" sz="1000" smtClean="0">
                <a:latin typeface="BundesSans" charset="0"/>
                <a:ea typeface="BundesSans" charset="0"/>
                <a:cs typeface="BundesSans" charset="0"/>
              </a:rPr>
              <a:t>5</a:t>
            </a:fld>
            <a:endParaRPr lang="de-DE" sz="1000" dirty="0">
              <a:latin typeface="BundesSans" charset="0"/>
              <a:ea typeface="BundesSans" charset="0"/>
              <a:cs typeface="Bundes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73"/>
    </mc:Choice>
    <mc:Fallback xmlns="">
      <p:transition spd="slow" advTm="18347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11560" y="555526"/>
            <a:ext cx="7848872" cy="857570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2.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Actions </a:t>
            </a:r>
            <a:r>
              <a:rPr lang="fr-B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menées par le Gouvernement fédéral depuis 2019</a:t>
            </a:r>
            <a:endParaRPr lang="de-DE" sz="2400" kern="0" dirty="0">
              <a:solidFill>
                <a:schemeClr val="tx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11560" y="1203598"/>
            <a:ext cx="8496944" cy="2536185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Soutien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financier: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campagnes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d’information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(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consommateur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/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producteur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)</a:t>
            </a:r>
          </a:p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Pour les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:</a:t>
            </a: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&gt; € 2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mio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. Pour des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évènements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d’information</a:t>
            </a: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Organisé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par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l’association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des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éleveurs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de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porcs</a:t>
            </a: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± 100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évènements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d’information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ont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eu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lieu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en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2020 – 2.900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y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ont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assisté</a:t>
            </a: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principaux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objectifs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: </a:t>
            </a: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Information aux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au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sujet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des alternatives, </a:t>
            </a: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Discussion </a:t>
            </a:r>
            <a:r>
              <a:rPr lang="en-GB" sz="1600" dirty="0">
                <a:latin typeface="BundesSans Office" charset="0"/>
              </a:rPr>
              <a:t>des options</a:t>
            </a:r>
          </a:p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Pour les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consommateurs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:</a:t>
            </a: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Information via brochures et internet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020272" y="4587974"/>
            <a:ext cx="172819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sz="1000" dirty="0">
                <a:latin typeface="BundesSans" charset="0"/>
                <a:ea typeface="BundesSans" charset="0"/>
                <a:cs typeface="BundesSans" charset="0"/>
              </a:rPr>
              <a:t>Seite </a:t>
            </a:r>
            <a:fld id="{4CABAAE3-1D04-7241-974E-A7689EE54D7A}" type="slidenum">
              <a:rPr lang="de-DE" sz="1000" smtClean="0">
                <a:latin typeface="BundesSans" charset="0"/>
                <a:ea typeface="BundesSans" charset="0"/>
                <a:cs typeface="BundesSans" charset="0"/>
              </a:rPr>
              <a:t>6</a:t>
            </a:fld>
            <a:endParaRPr lang="de-DE" sz="1000" dirty="0">
              <a:latin typeface="BundesSans" charset="0"/>
              <a:ea typeface="BundesSans" charset="0"/>
              <a:cs typeface="Bundes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73"/>
    </mc:Choice>
    <mc:Fallback xmlns="">
      <p:transition spd="slow" advTm="18347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267494"/>
            <a:ext cx="7776864" cy="857570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2.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Actions </a:t>
            </a:r>
            <a:r>
              <a:rPr lang="fr-B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menées par le Gouvernement fédéral depuis 2019</a:t>
            </a:r>
            <a:endParaRPr lang="de-DE" sz="2400" kern="0" dirty="0">
              <a:solidFill>
                <a:schemeClr val="tx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95536" y="843558"/>
            <a:ext cx="8640960" cy="3630597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Soutien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financier pour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l’achat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de machines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d’isoflurane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(pour les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)</a:t>
            </a:r>
          </a:p>
          <a:p>
            <a:pPr marL="457200" lvl="2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r>
              <a:rPr lang="en-GB" sz="1600" b="1" dirty="0">
                <a:latin typeface="BundesSans Office" charset="0"/>
                <a:ea typeface="BundesSans Office" charset="0"/>
                <a:cs typeface="BundesSans Office" charset="0"/>
              </a:rPr>
              <a:t>Termes et conditions:</a:t>
            </a: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Financement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(le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Parlement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a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alloué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environ 20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mio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. d’€)</a:t>
            </a: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Base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légale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pour le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financement</a:t>
            </a:r>
            <a:b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</a:b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(directive /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règlementation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– verification legislation “Aides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d’Etat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”, EU-notification etc. </a:t>
            </a:r>
          </a:p>
          <a:p>
            <a:pPr marL="803275" lvl="2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(6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mois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))</a:t>
            </a: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Programme de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soutien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uniquement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b="1" u="sng" dirty="0" err="1">
                <a:latin typeface="BundesSans Office" charset="0"/>
                <a:ea typeface="BundesSans Office" charset="0"/>
                <a:cs typeface="BundesSans Office" charset="0"/>
              </a:rPr>
              <a:t>avant</a:t>
            </a:r>
            <a:r>
              <a:rPr lang="en-GB" sz="1600" b="1" u="sng" dirty="0">
                <a:latin typeface="BundesSans Office" charset="0"/>
                <a:ea typeface="BundesSans Office" charset="0"/>
                <a:cs typeface="BundesSans Office" charset="0"/>
              </a:rPr>
              <a:t> mise </a:t>
            </a:r>
            <a:r>
              <a:rPr lang="en-GB" sz="1600" b="1" u="sng" dirty="0" err="1">
                <a:latin typeface="BundesSans Office" charset="0"/>
                <a:ea typeface="BundesSans Office" charset="0"/>
                <a:cs typeface="BundesSans Office" charset="0"/>
              </a:rPr>
              <a:t>en</a:t>
            </a:r>
            <a:r>
              <a:rPr lang="en-GB" sz="1600" b="1" u="sng" dirty="0">
                <a:latin typeface="BundesSans Office" charset="0"/>
                <a:ea typeface="BundesSans Office" charset="0"/>
                <a:cs typeface="BundesSans Office" charset="0"/>
              </a:rPr>
              <a:t> place interdiction</a:t>
            </a:r>
            <a:r>
              <a:rPr lang="en-GB" sz="1600" b="1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: </a:t>
            </a:r>
            <a:r>
              <a:rPr lang="en-GB" sz="1600" b="1" dirty="0" err="1">
                <a:latin typeface="BundesSans Office" charset="0"/>
                <a:ea typeface="BundesSans Office" charset="0"/>
                <a:cs typeface="BundesSans Office" charset="0"/>
              </a:rPr>
              <a:t>seulement</a:t>
            </a:r>
            <a:r>
              <a:rPr lang="en-GB" sz="1600" b="1" dirty="0">
                <a:latin typeface="BundesSans Office" charset="0"/>
                <a:ea typeface="BundesSans Office" charset="0"/>
                <a:cs typeface="BundesSans Office" charset="0"/>
              </a:rPr>
              <a:t> 2020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max. 60% des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coûts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d’achat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/ max. 5.000 € par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ferme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avec des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truies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</a:p>
          <a:p>
            <a:pPr marL="1257300" lvl="3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Uniquement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machines à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l’isoflurane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certifiées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(par un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organisme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d’essai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accrédité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- DIN EN ISO 17025)</a:t>
            </a:r>
          </a:p>
          <a:p>
            <a:pPr marL="1714500" lvl="4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les machines à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l’isoflurane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devaient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être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testées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:</a:t>
            </a:r>
          </a:p>
          <a:p>
            <a:pPr marL="1714500" lvl="4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respect du bien-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être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animal, protection de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l’environnement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et des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utilisateurs</a:t>
            </a:r>
            <a:b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</a:br>
            <a:endParaRPr lang="de-DE" sz="1600" dirty="0">
              <a:latin typeface="BundesSans Office" charset="0"/>
              <a:ea typeface="BundesSans Office" charset="0"/>
              <a:cs typeface="BundesSans Office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20272" y="4587974"/>
            <a:ext cx="172819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sz="1000" dirty="0">
                <a:latin typeface="BundesSans" charset="0"/>
                <a:ea typeface="BundesSans" charset="0"/>
                <a:cs typeface="BundesSans" charset="0"/>
              </a:rPr>
              <a:t>Seite </a:t>
            </a:r>
            <a:fld id="{4CABAAE3-1D04-7241-974E-A7689EE54D7A}" type="slidenum">
              <a:rPr lang="de-DE" sz="1000" smtClean="0">
                <a:latin typeface="BundesSans" charset="0"/>
                <a:ea typeface="BundesSans" charset="0"/>
                <a:cs typeface="BundesSans" charset="0"/>
              </a:rPr>
              <a:t>7</a:t>
            </a:fld>
            <a:endParaRPr lang="de-DE" sz="1000" dirty="0">
              <a:latin typeface="BundesSans" charset="0"/>
              <a:ea typeface="BundesSans" charset="0"/>
              <a:cs typeface="Bundes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73"/>
    </mc:Choice>
    <mc:Fallback xmlns="">
      <p:transition spd="slow" advTm="18347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9" y="0"/>
            <a:ext cx="2051693" cy="15526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r="18503"/>
          <a:stretch/>
        </p:blipFill>
        <p:spPr>
          <a:xfrm>
            <a:off x="3113701" y="1459880"/>
            <a:ext cx="1728192" cy="18981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9" y="2479519"/>
            <a:ext cx="2033338" cy="16120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10" y="878043"/>
            <a:ext cx="2253334" cy="18595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3324"/>
            <a:ext cx="1809165" cy="192325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07704" y="4725043"/>
            <a:ext cx="766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Source: www.dlg.org</a:t>
            </a:r>
            <a:br>
              <a:rPr lang="de-DE" sz="900" dirty="0"/>
            </a:br>
            <a:r>
              <a:rPr lang="de-DE" sz="900" dirty="0"/>
              <a:t>(https://www.dlg.org/de/landwirtschaft/tests/suche-nach-pruefberichten/?unterkategorie=291&amp;page=1&amp;pruefgebiet=3&amp;locale=de&amp;locale=en)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87824" y="3302863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PigletSnoozer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107345" y="1485815"/>
            <a:ext cx="2198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MS </a:t>
            </a:r>
            <a:r>
              <a:rPr lang="de-DE" sz="1200" dirty="0" err="1"/>
              <a:t>Pigsleeper</a:t>
            </a:r>
            <a:r>
              <a:rPr lang="de-DE" sz="1200" dirty="0"/>
              <a:t> (3 et 4 </a:t>
            </a:r>
            <a:r>
              <a:rPr lang="de-DE" sz="1200" dirty="0" err="1"/>
              <a:t>places</a:t>
            </a:r>
            <a:r>
              <a:rPr lang="de-DE" sz="1200" dirty="0"/>
              <a:t>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727853" y="2100459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PigNap</a:t>
            </a:r>
            <a:r>
              <a:rPr lang="de-DE" sz="1200" dirty="0"/>
              <a:t> 4.0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308304" y="4247267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Anestacia</a:t>
            </a:r>
            <a:r>
              <a:rPr lang="de-DE" sz="1200" dirty="0"/>
              <a:t> (3 et 4)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99592" y="4035244"/>
            <a:ext cx="127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PorcAnest</a:t>
            </a:r>
            <a:r>
              <a:rPr lang="de-DE" sz="1200" dirty="0"/>
              <a:t> 3000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14237" y="428577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7 </a:t>
            </a:r>
            <a:r>
              <a:rPr lang="de-DE" b="1" u="sng" dirty="0" err="1"/>
              <a:t>machines</a:t>
            </a:r>
            <a:r>
              <a:rPr lang="de-DE" b="1" u="sng" dirty="0"/>
              <a:t> </a:t>
            </a:r>
            <a:r>
              <a:rPr lang="de-DE" b="1" u="sng" dirty="0" err="1"/>
              <a:t>d‘anesthésie</a:t>
            </a:r>
            <a:r>
              <a:rPr lang="de-DE" b="1" u="sng" dirty="0"/>
              <a:t> à </a:t>
            </a:r>
            <a:r>
              <a:rPr lang="de-DE" b="1" u="sng" dirty="0" err="1"/>
              <a:t>l‘isoflurane</a:t>
            </a:r>
            <a:r>
              <a:rPr lang="de-DE" b="1" u="sng" dirty="0"/>
              <a:t> </a:t>
            </a:r>
            <a:r>
              <a:rPr lang="de-DE" b="1" u="sng" dirty="0" err="1"/>
              <a:t>certifiées</a:t>
            </a:r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393340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536" y="555526"/>
            <a:ext cx="7926936" cy="857570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de-D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2.</a:t>
            </a:r>
            <a:r>
              <a:rPr lang="en-GB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 Actions </a:t>
            </a:r>
            <a:r>
              <a:rPr lang="fr-BE" sz="2400" kern="0" dirty="0">
                <a:solidFill>
                  <a:schemeClr val="tx1"/>
                </a:solidFill>
                <a:latin typeface="BundesSerif Office" charset="0"/>
                <a:ea typeface="BundesSerif Office" charset="0"/>
                <a:cs typeface="BundesSerif Office" charset="0"/>
              </a:rPr>
              <a:t>menées par le Gouvernement fédéral depuis 2019</a:t>
            </a:r>
            <a:endParaRPr lang="de-DE" sz="2400" kern="0" dirty="0">
              <a:solidFill>
                <a:schemeClr val="tx1"/>
              </a:solidFill>
              <a:latin typeface="BundesSerif Office" charset="0"/>
              <a:ea typeface="BundesSerif Office" charset="0"/>
              <a:cs typeface="BundesSerif Office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15516" y="1213254"/>
            <a:ext cx="8820980" cy="2536185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BundesSerif Regular" pitchFamily="18" charset="0"/>
              </a:defRPr>
            </a:lvl9pPr>
          </a:lstStyle>
          <a:p>
            <a:pPr marL="0" lvl="1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342900" lvl="1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Soutien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financier pour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l’achat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des machines à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l’isoflurane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 (pour les </a:t>
            </a:r>
            <a:r>
              <a:rPr lang="en-GB" sz="20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2000" dirty="0">
                <a:latin typeface="BundesSans Office" charset="0"/>
                <a:ea typeface="BundesSans Office" charset="0"/>
                <a:cs typeface="BundesSans Office" charset="0"/>
              </a:rPr>
              <a:t>)</a:t>
            </a:r>
          </a:p>
          <a:p>
            <a:pPr marL="457200" lvl="2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</a:pPr>
            <a:r>
              <a:rPr lang="en-GB" sz="1600" b="1" dirty="0" err="1">
                <a:latin typeface="BundesSans Office" charset="0"/>
                <a:ea typeface="BundesSans Office" charset="0"/>
                <a:cs typeface="BundesSans Office" charset="0"/>
              </a:rPr>
              <a:t>Résultat</a:t>
            </a:r>
            <a:endParaRPr lang="en-GB" sz="1600" b="1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2.700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avec des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truies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ont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sollicité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et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reçu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l’aide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d’Etat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(environ 40 % des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producteurs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 avec des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truies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)</a:t>
            </a: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environ 13,5 </a:t>
            </a:r>
            <a:r>
              <a:rPr lang="en-GB" sz="1600" dirty="0" err="1">
                <a:latin typeface="BundesSans Office" charset="0"/>
                <a:ea typeface="BundesSans Office" charset="0"/>
                <a:cs typeface="BundesSans Office" charset="0"/>
              </a:rPr>
              <a:t>mio</a:t>
            </a:r>
            <a:r>
              <a:rPr lang="en-GB" sz="1600" dirty="0">
                <a:latin typeface="BundesSans Office" charset="0"/>
                <a:ea typeface="BundesSans Office" charset="0"/>
                <a:cs typeface="BundesSans Office" charset="0"/>
              </a:rPr>
              <a:t>. d’€ au total</a:t>
            </a: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 marL="800100" lvl="2" indent="-342900">
              <a:lnSpc>
                <a:spcPts val="1800"/>
              </a:lnSpc>
              <a:spcAft>
                <a:spcPts val="600"/>
              </a:spcAft>
              <a:buClr>
                <a:srgbClr val="41A336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BundesSans Office" charset="0"/>
              <a:ea typeface="BundesSans Office" charset="0"/>
              <a:cs typeface="BundesSans Office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20272" y="4587974"/>
            <a:ext cx="172819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sz="1000" dirty="0">
                <a:latin typeface="BundesSans" charset="0"/>
                <a:ea typeface="BundesSans" charset="0"/>
                <a:cs typeface="BundesSans" charset="0"/>
              </a:rPr>
              <a:t>Seite </a:t>
            </a:r>
            <a:fld id="{4CABAAE3-1D04-7241-974E-A7689EE54D7A}" type="slidenum">
              <a:rPr lang="de-DE" sz="1000" smtClean="0">
                <a:latin typeface="BundesSans" charset="0"/>
                <a:ea typeface="BundesSans" charset="0"/>
                <a:cs typeface="BundesSans" charset="0"/>
              </a:rPr>
              <a:t>9</a:t>
            </a:fld>
            <a:endParaRPr lang="de-DE" sz="1000" dirty="0">
              <a:latin typeface="BundesSans" charset="0"/>
              <a:ea typeface="BundesSans" charset="0"/>
              <a:cs typeface="Bundes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73"/>
    </mc:Choice>
    <mc:Fallback xmlns="">
      <p:transition spd="slow" advTm="183473"/>
    </mc:Fallback>
  </mc:AlternateContent>
</p:sld>
</file>

<file path=ppt/theme/theme1.xml><?xml version="1.0" encoding="utf-8"?>
<a:theme xmlns:a="http://schemas.openxmlformats.org/drawingml/2006/main" name="Standarddesign">
  <a:themeElements>
    <a:clrScheme name="BMEL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4DAE46"/>
      </a:accent1>
      <a:accent2>
        <a:srgbClr val="008845"/>
      </a:accent2>
      <a:accent3>
        <a:srgbClr val="00543E"/>
      </a:accent3>
      <a:accent4>
        <a:srgbClr val="003629"/>
      </a:accent4>
      <a:accent5>
        <a:srgbClr val="E4EFCE"/>
      </a:accent5>
      <a:accent6>
        <a:srgbClr val="B2D59C"/>
      </a:accent6>
      <a:hlink>
        <a:srgbClr val="5F5F5F"/>
      </a:hlink>
      <a:folHlink>
        <a:srgbClr val="919191"/>
      </a:folHlink>
    </a:clrScheme>
    <a:fontScheme name="Standarddesign">
      <a:majorFont>
        <a:latin typeface="BundesSerif Regular"/>
        <a:ea typeface=""/>
        <a:cs typeface=""/>
      </a:majorFont>
      <a:minorFont>
        <a:latin typeface="BundesSans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Design englisch 16-9</Template>
  <TotalTime>2466</TotalTime>
  <Words>739</Words>
  <Application>Microsoft Office PowerPoint</Application>
  <PresentationFormat>Affichage à l'écran (16:9)</PresentationFormat>
  <Paragraphs>99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BundesSans</vt:lpstr>
      <vt:lpstr>BundesSans Office</vt:lpstr>
      <vt:lpstr>BundesSans Regular</vt:lpstr>
      <vt:lpstr>BundesSerif Office</vt:lpstr>
      <vt:lpstr>BundesSerif Regular</vt:lpstr>
      <vt:lpstr>Standarddesign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BMEL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Chapman-Rose, Matthias</dc:creator>
  <cp:keywords/>
  <dc:description/>
  <cp:lastModifiedBy>Isabelle Monnart</cp:lastModifiedBy>
  <cp:revision>95</cp:revision>
  <cp:lastPrinted>2022-01-19T08:55:02Z</cp:lastPrinted>
  <dcterms:created xsi:type="dcterms:W3CDTF">2021-07-30T13:32:07Z</dcterms:created>
  <dcterms:modified xsi:type="dcterms:W3CDTF">2022-05-03T10:07:11Z</dcterms:modified>
  <cp:category/>
</cp:coreProperties>
</file>