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9" r:id="rId2"/>
    <p:sldId id="299" r:id="rId3"/>
    <p:sldId id="367" r:id="rId4"/>
    <p:sldId id="368" r:id="rId5"/>
    <p:sldId id="369" r:id="rId6"/>
    <p:sldId id="370" r:id="rId7"/>
    <p:sldId id="376" r:id="rId8"/>
    <p:sldId id="377" r:id="rId9"/>
    <p:sldId id="374" r:id="rId10"/>
    <p:sldId id="372" r:id="rId11"/>
    <p:sldId id="318" r:id="rId12"/>
    <p:sldId id="289"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inaut Manger Demain" initials="HMD" lastIdx="1" clrIdx="0">
    <p:extLst>
      <p:ext uri="{19B8F6BF-5375-455C-9EA6-DF929625EA0E}">
        <p15:presenceInfo xmlns:p15="http://schemas.microsoft.com/office/powerpoint/2012/main" userId="Hainaut Manger Dem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215" autoAdjust="0"/>
  </p:normalViewPr>
  <p:slideViewPr>
    <p:cSldViewPr snapToGrid="0">
      <p:cViewPr varScale="1">
        <p:scale>
          <a:sx n="45" d="100"/>
          <a:sy n="45" d="100"/>
        </p:scale>
        <p:origin x="114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cha_B\Dropbox\CANTINES\Fichier%20Approvisionnement\Analyse%20de%20la%20demande%20final\Traitement%20donn&#233;es%20demande%20-%20Sacha%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cha_B\Dropbox\CANTINES\Fichier%20Approvisionnement\Analyse%20de%20la%20demande%20final\Traitement%20donn&#233;es%20CATERING%20-%20Sach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acha_B\Dropbox\CANTINES\Fichier%20Approvisionnement\Analyse%20de%20la%20demande%20final\Traitement%20donn&#233;es%20demande%20-%20Sacha%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acha_B\Dropbox\CANTINES\Fichier%20Approvisionnement\Analyse%20de%20la%20demande%20final\Traitement%20donn&#233;es%20CATERING%20-%20Sach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cha_B\Dropbox\CANTINES\Fichier%20Approvisionnement\Analyse%20de%20la%20demande%20final\Traitement%20donn&#233;es%20demande%20-%20Sacha%20(v3).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Quantités</a:t>
            </a:r>
            <a:r>
              <a:rPr lang="fr-BE" baseline="0"/>
              <a:t> cantines</a:t>
            </a:r>
            <a:r>
              <a:rPr lang="fr-BE"/>
              <a:t> (t)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Général!$K$3</c:f>
              <c:strCache>
                <c:ptCount val="1"/>
                <c:pt idx="0">
                  <c:v>Quantité (t)</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AA6A-498F-96D7-E71310897E73}"/>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AA6A-498F-96D7-E71310897E73}"/>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AA6A-498F-96D7-E71310897E73}"/>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AA6A-498F-96D7-E71310897E7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Général!$I$4:$I$7</c:f>
              <c:strCache>
                <c:ptCount val="4"/>
                <c:pt idx="0">
                  <c:v>Bœuf</c:v>
                </c:pt>
                <c:pt idx="1">
                  <c:v>Mélange de viandes</c:v>
                </c:pt>
                <c:pt idx="2">
                  <c:v>Porc</c:v>
                </c:pt>
                <c:pt idx="3">
                  <c:v>Volaille</c:v>
                </c:pt>
              </c:strCache>
            </c:strRef>
          </c:cat>
          <c:val>
            <c:numRef>
              <c:f>Général!$K$4:$K$7</c:f>
              <c:numCache>
                <c:formatCode>0.00</c:formatCode>
                <c:ptCount val="4"/>
                <c:pt idx="0">
                  <c:v>55.009700000000009</c:v>
                </c:pt>
                <c:pt idx="1">
                  <c:v>19.135000000000002</c:v>
                </c:pt>
                <c:pt idx="2">
                  <c:v>69.191799999999986</c:v>
                </c:pt>
                <c:pt idx="3">
                  <c:v>91.796124999999989</c:v>
                </c:pt>
              </c:numCache>
            </c:numRef>
          </c:val>
          <c:extLst>
            <c:ext xmlns:c16="http://schemas.microsoft.com/office/drawing/2014/chart" uri="{C3380CC4-5D6E-409C-BE32-E72D297353CC}">
              <c16:uniqueId val="{00000008-AA6A-498F-96D7-E71310897E7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Quantités totales de viandes demandées par les cuisines centrales (t)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B0A4-4A8F-AE4A-DB4E2276D0D6}"/>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B0A4-4A8F-AE4A-DB4E2276D0D6}"/>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B0A4-4A8F-AE4A-DB4E2276D0D6}"/>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B0A4-4A8F-AE4A-DB4E2276D0D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Général!$M$38:$M$41</c:f>
              <c:strCache>
                <c:ptCount val="4"/>
                <c:pt idx="0">
                  <c:v>Bœuf</c:v>
                </c:pt>
                <c:pt idx="1">
                  <c:v>Mélange de viandes</c:v>
                </c:pt>
                <c:pt idx="2">
                  <c:v>Porc</c:v>
                </c:pt>
                <c:pt idx="3">
                  <c:v>Volaille</c:v>
                </c:pt>
              </c:strCache>
            </c:strRef>
          </c:cat>
          <c:val>
            <c:numRef>
              <c:f>Général!$N$38:$N$41</c:f>
              <c:numCache>
                <c:formatCode>General</c:formatCode>
                <c:ptCount val="4"/>
                <c:pt idx="0">
                  <c:v>233</c:v>
                </c:pt>
                <c:pt idx="1">
                  <c:v>124</c:v>
                </c:pt>
                <c:pt idx="2">
                  <c:v>233</c:v>
                </c:pt>
                <c:pt idx="3">
                  <c:v>273</c:v>
                </c:pt>
              </c:numCache>
            </c:numRef>
          </c:val>
          <c:extLst>
            <c:ext xmlns:c16="http://schemas.microsoft.com/office/drawing/2014/chart" uri="{C3380CC4-5D6E-409C-BE32-E72D297353CC}">
              <c16:uniqueId val="{00000008-B0A4-4A8F-AE4A-DB4E2276D0D6}"/>
            </c:ext>
          </c:extLst>
        </c:ser>
        <c:ser>
          <c:idx val="1"/>
          <c:order val="1"/>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A-B0A4-4A8F-AE4A-DB4E2276D0D6}"/>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C-B0A4-4A8F-AE4A-DB4E2276D0D6}"/>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E-B0A4-4A8F-AE4A-DB4E2276D0D6}"/>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10-B0A4-4A8F-AE4A-DB4E2276D0D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Général!$M$38:$M$41</c:f>
              <c:strCache>
                <c:ptCount val="4"/>
                <c:pt idx="0">
                  <c:v>Bœuf</c:v>
                </c:pt>
                <c:pt idx="1">
                  <c:v>Mélange de viandes</c:v>
                </c:pt>
                <c:pt idx="2">
                  <c:v>Porc</c:v>
                </c:pt>
                <c:pt idx="3">
                  <c:v>Volaille</c:v>
                </c:pt>
              </c:strCache>
            </c:strRef>
          </c:cat>
          <c:val>
            <c:numRef>
              <c:f>Général!$O$38:$O$41</c:f>
              <c:numCache>
                <c:formatCode>0</c:formatCode>
                <c:ptCount val="4"/>
                <c:pt idx="0">
                  <c:v>233.28121679942774</c:v>
                </c:pt>
                <c:pt idx="1">
                  <c:v>123.64828900000001</c:v>
                </c:pt>
                <c:pt idx="2">
                  <c:v>232.58714589914169</c:v>
                </c:pt>
                <c:pt idx="3">
                  <c:v>273.47401914968327</c:v>
                </c:pt>
              </c:numCache>
            </c:numRef>
          </c:val>
          <c:extLst>
            <c:ext xmlns:c16="http://schemas.microsoft.com/office/drawing/2014/chart" uri="{C3380CC4-5D6E-409C-BE32-E72D297353CC}">
              <c16:uniqueId val="{00000011-B0A4-4A8F-AE4A-DB4E2276D0D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TOP des produits les plus consommés par les cantines (t)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Porc!$L$33</c:f>
              <c:strCache>
                <c:ptCount val="1"/>
                <c:pt idx="0">
                  <c:v>Quantités (t)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Porc!$J$34:$J$42</c:f>
              <c:strCache>
                <c:ptCount val="4"/>
                <c:pt idx="0">
                  <c:v>Roti de porc</c:v>
                </c:pt>
                <c:pt idx="1">
                  <c:v>Saucisse de porc</c:v>
                </c:pt>
                <c:pt idx="2">
                  <c:v>Jambon</c:v>
                </c:pt>
                <c:pt idx="3">
                  <c:v>Haché de porc</c:v>
                </c:pt>
              </c:strCache>
            </c:strRef>
          </c:cat>
          <c:val>
            <c:numRef>
              <c:f>Porc!$L$34:$L$42</c:f>
              <c:numCache>
                <c:formatCode>0.00</c:formatCode>
                <c:ptCount val="4"/>
                <c:pt idx="0">
                  <c:v>26.372</c:v>
                </c:pt>
                <c:pt idx="1">
                  <c:v>11.2728</c:v>
                </c:pt>
                <c:pt idx="2">
                  <c:v>8.3584999999999994</c:v>
                </c:pt>
                <c:pt idx="3">
                  <c:v>6.5510000000000002</c:v>
                </c:pt>
              </c:numCache>
            </c:numRef>
          </c:val>
          <c:extLst>
            <c:ext xmlns:c16="http://schemas.microsoft.com/office/drawing/2014/chart" uri="{C3380CC4-5D6E-409C-BE32-E72D297353CC}">
              <c16:uniqueId val="{00000000-0014-4AEF-B5E1-3914EA49CDE3}"/>
            </c:ext>
          </c:extLst>
        </c:ser>
        <c:dLbls>
          <c:dLblPos val="outEnd"/>
          <c:showLegendKey val="0"/>
          <c:showVal val="1"/>
          <c:showCatName val="0"/>
          <c:showSerName val="0"/>
          <c:showPercent val="0"/>
          <c:showBubbleSize val="0"/>
        </c:dLbls>
        <c:gapWidth val="219"/>
        <c:overlap val="-27"/>
        <c:axId val="668241256"/>
        <c:axId val="668243880"/>
      </c:barChart>
      <c:catAx>
        <c:axId val="668241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8243880"/>
        <c:crosses val="autoZero"/>
        <c:auto val="1"/>
        <c:lblAlgn val="ctr"/>
        <c:lblOffset val="100"/>
        <c:noMultiLvlLbl val="0"/>
      </c:catAx>
      <c:valAx>
        <c:axId val="668243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8241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TOP des produits les plus consommés par les cuisines</a:t>
            </a:r>
            <a:r>
              <a:rPr lang="fr-BE" baseline="0"/>
              <a:t> centrales</a:t>
            </a:r>
            <a:r>
              <a:rPr lang="fr-BE"/>
              <a:t> (t)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Porc!$I$5:$I$8</c:f>
              <c:strCache>
                <c:ptCount val="4"/>
                <c:pt idx="0">
                  <c:v>Jambon</c:v>
                </c:pt>
                <c:pt idx="1">
                  <c:v>Haché de porc</c:v>
                </c:pt>
                <c:pt idx="2">
                  <c:v>Saucisse de porc</c:v>
                </c:pt>
                <c:pt idx="3">
                  <c:v>Roti de porc</c:v>
                </c:pt>
              </c:strCache>
              <c:extLst/>
            </c:strRef>
          </c:cat>
          <c:val>
            <c:numRef>
              <c:f>Porc!$K$5:$K$8</c:f>
              <c:numCache>
                <c:formatCode>0.00</c:formatCode>
                <c:ptCount val="4"/>
                <c:pt idx="0">
                  <c:v>156.53693329999999</c:v>
                </c:pt>
                <c:pt idx="1">
                  <c:v>21.327787800000007</c:v>
                </c:pt>
                <c:pt idx="2">
                  <c:v>15.244113800000008</c:v>
                </c:pt>
                <c:pt idx="3">
                  <c:v>12.561791700000001</c:v>
                </c:pt>
              </c:numCache>
              <c:extLst/>
            </c:numRef>
          </c:val>
          <c:extLst>
            <c:ext xmlns:c16="http://schemas.microsoft.com/office/drawing/2014/chart" uri="{C3380CC4-5D6E-409C-BE32-E72D297353CC}">
              <c16:uniqueId val="{00000000-F5E5-4A6C-863F-8B88909812ED}"/>
            </c:ext>
          </c:extLst>
        </c:ser>
        <c:dLbls>
          <c:dLblPos val="outEnd"/>
          <c:showLegendKey val="0"/>
          <c:showVal val="1"/>
          <c:showCatName val="0"/>
          <c:showSerName val="0"/>
          <c:showPercent val="0"/>
          <c:showBubbleSize val="0"/>
        </c:dLbls>
        <c:gapWidth val="219"/>
        <c:overlap val="-27"/>
        <c:axId val="835248904"/>
        <c:axId val="835239064"/>
      </c:barChart>
      <c:catAx>
        <c:axId val="83524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35239064"/>
        <c:crosses val="autoZero"/>
        <c:auto val="1"/>
        <c:lblAlgn val="ctr"/>
        <c:lblOffset val="100"/>
        <c:noMultiLvlLbl val="0"/>
      </c:catAx>
      <c:valAx>
        <c:axId val="835239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35248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Prix du porc (% des quantités)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percentStacked"/>
        <c:varyColors val="0"/>
        <c:ser>
          <c:idx val="0"/>
          <c:order val="0"/>
          <c:tx>
            <c:strRef>
              <c:f>'[Traitement données demande - Sacha (v3).xlsx]Porc'!$K$66</c:f>
              <c:strCache>
                <c:ptCount val="1"/>
                <c:pt idx="0">
                  <c:v>3 à 5 €/kg</c:v>
                </c:pt>
              </c:strCache>
            </c:strRef>
          </c:tx>
          <c:spPr>
            <a:solidFill>
              <a:schemeClr val="accent2">
                <a:tint val="50000"/>
              </a:schemeClr>
            </a:solidFill>
            <a:ln>
              <a:noFill/>
            </a:ln>
            <a:effectLst/>
          </c:spPr>
          <c:invertIfNegative val="0"/>
          <c:cat>
            <c:strRef>
              <c:f>'[Traitement données demande - Sacha (v3).xlsx]Porc'!$J$67:$J$76</c:f>
              <c:strCache>
                <c:ptCount val="5"/>
                <c:pt idx="0">
                  <c:v>Côtes de porc</c:v>
                </c:pt>
                <c:pt idx="1">
                  <c:v>Haché de porc</c:v>
                </c:pt>
                <c:pt idx="2">
                  <c:v>Jambon</c:v>
                </c:pt>
                <c:pt idx="3">
                  <c:v>Roti de porc</c:v>
                </c:pt>
                <c:pt idx="4">
                  <c:v>Saucisse de porc</c:v>
                </c:pt>
              </c:strCache>
              <c:extLst/>
            </c:strRef>
          </c:cat>
          <c:val>
            <c:numRef>
              <c:f>'[Traitement données demande - Sacha (v3).xlsx]Porc'!$K$67:$K$76</c:f>
              <c:numCache>
                <c:formatCode>General</c:formatCode>
                <c:ptCount val="5"/>
                <c:pt idx="0">
                  <c:v>404</c:v>
                </c:pt>
                <c:pt idx="1">
                  <c:v>2756</c:v>
                </c:pt>
                <c:pt idx="3">
                  <c:v>456</c:v>
                </c:pt>
                <c:pt idx="4">
                  <c:v>3840</c:v>
                </c:pt>
              </c:numCache>
              <c:extLst/>
            </c:numRef>
          </c:val>
          <c:extLst>
            <c:ext xmlns:c16="http://schemas.microsoft.com/office/drawing/2014/chart" uri="{C3380CC4-5D6E-409C-BE32-E72D297353CC}">
              <c16:uniqueId val="{00000000-9FB6-4D4C-B120-85BDB5E2829D}"/>
            </c:ext>
          </c:extLst>
        </c:ser>
        <c:ser>
          <c:idx val="1"/>
          <c:order val="1"/>
          <c:tx>
            <c:strRef>
              <c:f>'[Traitement données demande - Sacha (v3).xlsx]Porc'!$L$66</c:f>
              <c:strCache>
                <c:ptCount val="1"/>
                <c:pt idx="0">
                  <c:v>5 à 8 €/kg</c:v>
                </c:pt>
              </c:strCache>
            </c:strRef>
          </c:tx>
          <c:spPr>
            <a:solidFill>
              <a:schemeClr val="accent2">
                <a:tint val="70000"/>
              </a:schemeClr>
            </a:solidFill>
            <a:ln>
              <a:noFill/>
            </a:ln>
            <a:effectLst/>
          </c:spPr>
          <c:invertIfNegative val="0"/>
          <c:cat>
            <c:strRef>
              <c:f>'[Traitement données demande - Sacha (v3).xlsx]Porc'!$J$67:$J$76</c:f>
              <c:strCache>
                <c:ptCount val="5"/>
                <c:pt idx="0">
                  <c:v>Côtes de porc</c:v>
                </c:pt>
                <c:pt idx="1">
                  <c:v>Haché de porc</c:v>
                </c:pt>
                <c:pt idx="2">
                  <c:v>Jambon</c:v>
                </c:pt>
                <c:pt idx="3">
                  <c:v>Roti de porc</c:v>
                </c:pt>
                <c:pt idx="4">
                  <c:v>Saucisse de porc</c:v>
                </c:pt>
              </c:strCache>
              <c:extLst/>
            </c:strRef>
          </c:cat>
          <c:val>
            <c:numRef>
              <c:f>'[Traitement données demande - Sacha (v3).xlsx]Porc'!$L$67:$L$76</c:f>
              <c:numCache>
                <c:formatCode>General</c:formatCode>
                <c:ptCount val="5"/>
                <c:pt idx="0">
                  <c:v>1849.6</c:v>
                </c:pt>
                <c:pt idx="1">
                  <c:v>1596</c:v>
                </c:pt>
                <c:pt idx="2">
                  <c:v>1694.5</c:v>
                </c:pt>
                <c:pt idx="3">
                  <c:v>11905.5</c:v>
                </c:pt>
                <c:pt idx="4">
                  <c:v>5352.8</c:v>
                </c:pt>
              </c:numCache>
              <c:extLst/>
            </c:numRef>
          </c:val>
          <c:extLst>
            <c:ext xmlns:c16="http://schemas.microsoft.com/office/drawing/2014/chart" uri="{C3380CC4-5D6E-409C-BE32-E72D297353CC}">
              <c16:uniqueId val="{00000001-9FB6-4D4C-B120-85BDB5E2829D}"/>
            </c:ext>
          </c:extLst>
        </c:ser>
        <c:ser>
          <c:idx val="2"/>
          <c:order val="2"/>
          <c:tx>
            <c:strRef>
              <c:f>'[Traitement données demande - Sacha (v3).xlsx]Porc'!$M$66</c:f>
              <c:strCache>
                <c:ptCount val="1"/>
                <c:pt idx="0">
                  <c:v>8 à 10 €/kg</c:v>
                </c:pt>
              </c:strCache>
            </c:strRef>
          </c:tx>
          <c:spPr>
            <a:solidFill>
              <a:schemeClr val="accent2">
                <a:tint val="90000"/>
              </a:schemeClr>
            </a:solidFill>
            <a:ln>
              <a:noFill/>
            </a:ln>
            <a:effectLst/>
          </c:spPr>
          <c:invertIfNegative val="0"/>
          <c:cat>
            <c:strRef>
              <c:f>'[Traitement données demande - Sacha (v3).xlsx]Porc'!$J$67:$J$76</c:f>
              <c:strCache>
                <c:ptCount val="5"/>
                <c:pt idx="0">
                  <c:v>Côtes de porc</c:v>
                </c:pt>
                <c:pt idx="1">
                  <c:v>Haché de porc</c:v>
                </c:pt>
                <c:pt idx="2">
                  <c:v>Jambon</c:v>
                </c:pt>
                <c:pt idx="3">
                  <c:v>Roti de porc</c:v>
                </c:pt>
                <c:pt idx="4">
                  <c:v>Saucisse de porc</c:v>
                </c:pt>
              </c:strCache>
              <c:extLst/>
            </c:strRef>
          </c:cat>
          <c:val>
            <c:numRef>
              <c:f>'[Traitement données demande - Sacha (v3).xlsx]Porc'!$M$67:$M$76</c:f>
              <c:numCache>
                <c:formatCode>General</c:formatCode>
                <c:ptCount val="5"/>
                <c:pt idx="0">
                  <c:v>190</c:v>
                </c:pt>
                <c:pt idx="1">
                  <c:v>102</c:v>
                </c:pt>
                <c:pt idx="2">
                  <c:v>5507</c:v>
                </c:pt>
                <c:pt idx="3">
                  <c:v>1930</c:v>
                </c:pt>
              </c:numCache>
              <c:extLst/>
            </c:numRef>
          </c:val>
          <c:extLst>
            <c:ext xmlns:c16="http://schemas.microsoft.com/office/drawing/2014/chart" uri="{C3380CC4-5D6E-409C-BE32-E72D297353CC}">
              <c16:uniqueId val="{00000002-9FB6-4D4C-B120-85BDB5E2829D}"/>
            </c:ext>
          </c:extLst>
        </c:ser>
        <c:ser>
          <c:idx val="3"/>
          <c:order val="3"/>
          <c:tx>
            <c:strRef>
              <c:f>'[Traitement données demande - Sacha (v3).xlsx]Porc'!$N$66</c:f>
              <c:strCache>
                <c:ptCount val="1"/>
                <c:pt idx="0">
                  <c:v>10 à 12 €/kg</c:v>
                </c:pt>
              </c:strCache>
            </c:strRef>
          </c:tx>
          <c:spPr>
            <a:solidFill>
              <a:schemeClr val="accent2">
                <a:shade val="90000"/>
              </a:schemeClr>
            </a:solidFill>
            <a:ln>
              <a:noFill/>
            </a:ln>
            <a:effectLst/>
          </c:spPr>
          <c:invertIfNegative val="0"/>
          <c:cat>
            <c:strRef>
              <c:f>'[Traitement données demande - Sacha (v3).xlsx]Porc'!$J$67:$J$76</c:f>
              <c:strCache>
                <c:ptCount val="5"/>
                <c:pt idx="0">
                  <c:v>Côtes de porc</c:v>
                </c:pt>
                <c:pt idx="1">
                  <c:v>Haché de porc</c:v>
                </c:pt>
                <c:pt idx="2">
                  <c:v>Jambon</c:v>
                </c:pt>
                <c:pt idx="3">
                  <c:v>Roti de porc</c:v>
                </c:pt>
                <c:pt idx="4">
                  <c:v>Saucisse de porc</c:v>
                </c:pt>
              </c:strCache>
              <c:extLst/>
            </c:strRef>
          </c:cat>
          <c:val>
            <c:numRef>
              <c:f>'[Traitement données demande - Sacha (v3).xlsx]Porc'!$N$67:$N$76</c:f>
              <c:numCache>
                <c:formatCode>General</c:formatCode>
                <c:ptCount val="5"/>
                <c:pt idx="2">
                  <c:v>506</c:v>
                </c:pt>
                <c:pt idx="3">
                  <c:v>997.5</c:v>
                </c:pt>
                <c:pt idx="4">
                  <c:v>30</c:v>
                </c:pt>
              </c:numCache>
              <c:extLst/>
            </c:numRef>
          </c:val>
          <c:extLst>
            <c:ext xmlns:c16="http://schemas.microsoft.com/office/drawing/2014/chart" uri="{C3380CC4-5D6E-409C-BE32-E72D297353CC}">
              <c16:uniqueId val="{00000003-9FB6-4D4C-B120-85BDB5E2829D}"/>
            </c:ext>
          </c:extLst>
        </c:ser>
        <c:ser>
          <c:idx val="4"/>
          <c:order val="4"/>
          <c:tx>
            <c:strRef>
              <c:f>'[Traitement données demande - Sacha (v3).xlsx]Porc'!$O$66</c:f>
              <c:strCache>
                <c:ptCount val="1"/>
                <c:pt idx="0">
                  <c:v>12 à 15 €/kg</c:v>
                </c:pt>
              </c:strCache>
            </c:strRef>
          </c:tx>
          <c:spPr>
            <a:solidFill>
              <a:schemeClr val="accent2">
                <a:shade val="70000"/>
              </a:schemeClr>
            </a:solidFill>
            <a:ln>
              <a:noFill/>
            </a:ln>
            <a:effectLst/>
          </c:spPr>
          <c:invertIfNegative val="0"/>
          <c:cat>
            <c:strRef>
              <c:f>'[Traitement données demande - Sacha (v3).xlsx]Porc'!$J$67:$J$76</c:f>
              <c:strCache>
                <c:ptCount val="5"/>
                <c:pt idx="0">
                  <c:v>Côtes de porc</c:v>
                </c:pt>
                <c:pt idx="1">
                  <c:v>Haché de porc</c:v>
                </c:pt>
                <c:pt idx="2">
                  <c:v>Jambon</c:v>
                </c:pt>
                <c:pt idx="3">
                  <c:v>Roti de porc</c:v>
                </c:pt>
                <c:pt idx="4">
                  <c:v>Saucisse de porc</c:v>
                </c:pt>
              </c:strCache>
              <c:extLst/>
            </c:strRef>
          </c:cat>
          <c:val>
            <c:numRef>
              <c:f>'[Traitement données demande - Sacha (v3).xlsx]Porc'!$O$67:$O$76</c:f>
              <c:numCache>
                <c:formatCode>General</c:formatCode>
                <c:ptCount val="5"/>
              </c:numCache>
              <c:extLst/>
            </c:numRef>
          </c:val>
          <c:extLst>
            <c:ext xmlns:c16="http://schemas.microsoft.com/office/drawing/2014/chart" uri="{C3380CC4-5D6E-409C-BE32-E72D297353CC}">
              <c16:uniqueId val="{00000004-9FB6-4D4C-B120-85BDB5E2829D}"/>
            </c:ext>
          </c:extLst>
        </c:ser>
        <c:ser>
          <c:idx val="5"/>
          <c:order val="5"/>
          <c:tx>
            <c:strRef>
              <c:f>'[Traitement données demande - Sacha (v3).xlsx]Porc'!$P$66</c:f>
              <c:strCache>
                <c:ptCount val="1"/>
                <c:pt idx="0">
                  <c:v>&gt;15 €/kg</c:v>
                </c:pt>
              </c:strCache>
            </c:strRef>
          </c:tx>
          <c:spPr>
            <a:solidFill>
              <a:schemeClr val="accent2">
                <a:shade val="50000"/>
              </a:schemeClr>
            </a:solidFill>
            <a:ln>
              <a:noFill/>
            </a:ln>
            <a:effectLst/>
          </c:spPr>
          <c:invertIfNegative val="0"/>
          <c:cat>
            <c:strRef>
              <c:f>'[Traitement données demande - Sacha (v3).xlsx]Porc'!$J$67:$J$76</c:f>
              <c:strCache>
                <c:ptCount val="5"/>
                <c:pt idx="0">
                  <c:v>Côtes de porc</c:v>
                </c:pt>
                <c:pt idx="1">
                  <c:v>Haché de porc</c:v>
                </c:pt>
                <c:pt idx="2">
                  <c:v>Jambon</c:v>
                </c:pt>
                <c:pt idx="3">
                  <c:v>Roti de porc</c:v>
                </c:pt>
                <c:pt idx="4">
                  <c:v>Saucisse de porc</c:v>
                </c:pt>
              </c:strCache>
              <c:extLst/>
            </c:strRef>
          </c:cat>
          <c:val>
            <c:numRef>
              <c:f>'[Traitement données demande - Sacha (v3).xlsx]Porc'!$P$67:$P$76</c:f>
              <c:numCache>
                <c:formatCode>General</c:formatCode>
                <c:ptCount val="5"/>
                <c:pt idx="2">
                  <c:v>80</c:v>
                </c:pt>
              </c:numCache>
              <c:extLst/>
            </c:numRef>
          </c:val>
          <c:extLst>
            <c:ext xmlns:c16="http://schemas.microsoft.com/office/drawing/2014/chart" uri="{C3380CC4-5D6E-409C-BE32-E72D297353CC}">
              <c16:uniqueId val="{00000005-9FB6-4D4C-B120-85BDB5E2829D}"/>
            </c:ext>
          </c:extLst>
        </c:ser>
        <c:dLbls>
          <c:showLegendKey val="0"/>
          <c:showVal val="0"/>
          <c:showCatName val="0"/>
          <c:showSerName val="0"/>
          <c:showPercent val="0"/>
          <c:showBubbleSize val="0"/>
        </c:dLbls>
        <c:gapWidth val="150"/>
        <c:overlap val="100"/>
        <c:axId val="697601360"/>
        <c:axId val="697593488"/>
      </c:barChart>
      <c:catAx>
        <c:axId val="69760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97593488"/>
        <c:crosses val="autoZero"/>
        <c:auto val="1"/>
        <c:lblAlgn val="ctr"/>
        <c:lblOffset val="100"/>
        <c:noMultiLvlLbl val="0"/>
      </c:catAx>
      <c:valAx>
        <c:axId val="697593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9760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11-15T21:56:03.743" idx="1">
    <p:pos x="7519" y="94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2F592-70A9-4614-A3A1-D03AA69EC143}" type="datetimeFigureOut">
              <a:rPr lang="fr-BE" smtClean="0"/>
              <a:t>03-05-22</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84EBF-50B0-44C5-A484-BD4F739FDCCC}" type="slidenum">
              <a:rPr lang="fr-BE" smtClean="0"/>
              <a:t>‹N°›</a:t>
            </a:fld>
            <a:endParaRPr lang="fr-BE"/>
          </a:p>
        </p:txBody>
      </p:sp>
    </p:spTree>
    <p:extLst>
      <p:ext uri="{BB962C8B-B14F-4D97-AF65-F5344CB8AC3E}">
        <p14:creationId xmlns:p14="http://schemas.microsoft.com/office/powerpoint/2010/main" val="371485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Déjà répondu à des marchés publics ? Connaissez-vous ?</a:t>
            </a:r>
          </a:p>
          <a:p>
            <a:r>
              <a:rPr lang="fr-FR" dirty="0"/>
              <a:t>Chez Manger Demain, nous accompagnons les cantines wallonnes dans leur transition vers une alimentation plus durable</a:t>
            </a:r>
            <a:endParaRPr lang="fr-BE" dirty="0"/>
          </a:p>
        </p:txBody>
      </p:sp>
      <p:sp>
        <p:nvSpPr>
          <p:cNvPr id="4" name="Espace réservé du numéro de diapositive 3"/>
          <p:cNvSpPr>
            <a:spLocks noGrp="1"/>
          </p:cNvSpPr>
          <p:nvPr>
            <p:ph type="sldNum" sz="quarter" idx="5"/>
          </p:nvPr>
        </p:nvSpPr>
        <p:spPr/>
        <p:txBody>
          <a:bodyPr/>
          <a:lstStyle/>
          <a:p>
            <a:fld id="{30784EBF-50B0-44C5-A484-BD4F739FDCCC}" type="slidenum">
              <a:rPr lang="fr-BE" smtClean="0"/>
              <a:t>1</a:t>
            </a:fld>
            <a:endParaRPr lang="fr-BE"/>
          </a:p>
        </p:txBody>
      </p:sp>
    </p:spTree>
    <p:extLst>
      <p:ext uri="{BB962C8B-B14F-4D97-AF65-F5344CB8AC3E}">
        <p14:creationId xmlns:p14="http://schemas.microsoft.com/office/powerpoint/2010/main" val="840402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27C6C4EB-F4D3-4A99-ABE1-752A89784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9C6757EE-0FB4-4E7B-BF6A-B3AED3D16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solidFill>
                  <a:srgbClr val="000000"/>
                </a:solidFill>
              </a:rPr>
              <a:t>Pourquoi privilégier les groupements de producteurs est intéressant ? Tout d’abord car vous ne devez même pas vous soucier d’avoir une personnalité juridique vous pouvez tout simplement vous grouper. De plus ça offre un lot d’avantages tel que pouvoir livrer la quantité souhaitée, pouvoir répondre à l’entièreté d’un marché, pouvoir compter sur un autre en cas de problème dans la livraison ou dans la production mais également augmenter la diversité. Cela est bien précisé dans la loi (art. 8 de la L du 17 juin 2016)</a:t>
            </a:r>
            <a:endParaRPr lang="fr-BE" altLang="fr-FR" dirty="0">
              <a:solidFill>
                <a:srgbClr val="000000"/>
              </a:solidFill>
            </a:endParaRPr>
          </a:p>
          <a:p>
            <a:endParaRPr lang="fr-BE" altLang="fr-FR" dirty="0"/>
          </a:p>
        </p:txBody>
      </p:sp>
      <p:sp>
        <p:nvSpPr>
          <p:cNvPr id="4" name="Espace réservé du numéro de diapositive 3">
            <a:extLst>
              <a:ext uri="{FF2B5EF4-FFF2-40B4-BE49-F238E27FC236}">
                <a16:creationId xmlns:a16="http://schemas.microsoft.com/office/drawing/2014/main" id="{6EFE4BCA-975E-4751-8E83-7C3BA3FE3D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8FCD2-E072-4B27-84F8-7524DFC9C483}"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522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32A71-1B7A-4E55-BA04-E24977AB7985}"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77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C7BA2087-1088-4117-A0AB-EC7FBF6859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notes 2">
            <a:extLst>
              <a:ext uri="{FF2B5EF4-FFF2-40B4-BE49-F238E27FC236}">
                <a16:creationId xmlns:a16="http://schemas.microsoft.com/office/drawing/2014/main" id="{8083701A-E233-43A6-BA89-CC6163A47E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29700" name="Espace réservé du numéro de diapositive 3">
            <a:extLst>
              <a:ext uri="{FF2B5EF4-FFF2-40B4-BE49-F238E27FC236}">
                <a16:creationId xmlns:a16="http://schemas.microsoft.com/office/drawing/2014/main" id="{53BA5A63-8CDC-4C9E-B876-6CF7AEE858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7FA15D2-5591-4FC6-8B6B-499544D2386F}" type="slidenum">
              <a:rPr lang="fr-FR" altLang="fr-FR" smtClean="0"/>
              <a:pPr/>
              <a:t>12</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27C6C4EB-F4D3-4A99-ABE1-752A89784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9C6757EE-0FB4-4E7B-BF6A-B3AED3D16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Chez Manger Demain, nous accompagnons les cantines wallonnes dans leur transition vers une alimentation plus durable</a:t>
            </a:r>
            <a:endParaRPr lang="fr-BE" dirty="0"/>
          </a:p>
          <a:p>
            <a:endParaRPr lang="fr-BE" altLang="fr-FR" dirty="0"/>
          </a:p>
        </p:txBody>
      </p:sp>
      <p:sp>
        <p:nvSpPr>
          <p:cNvPr id="4" name="Espace réservé du numéro de diapositive 3">
            <a:extLst>
              <a:ext uri="{FF2B5EF4-FFF2-40B4-BE49-F238E27FC236}">
                <a16:creationId xmlns:a16="http://schemas.microsoft.com/office/drawing/2014/main" id="{6EFE4BCA-975E-4751-8E83-7C3BA3FE3D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8FCD2-E072-4B27-84F8-7524DFC9C483}"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13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27C6C4EB-F4D3-4A99-ABE1-752A89784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9C6757EE-0FB4-4E7B-BF6A-B3AED3D16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4" name="Espace réservé du numéro de diapositive 3">
            <a:extLst>
              <a:ext uri="{FF2B5EF4-FFF2-40B4-BE49-F238E27FC236}">
                <a16:creationId xmlns:a16="http://schemas.microsoft.com/office/drawing/2014/main" id="{6EFE4BCA-975E-4751-8E83-7C3BA3FE3D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8FCD2-E072-4B27-84F8-7524DFC9C483}"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66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27C6C4EB-F4D3-4A99-ABE1-752A89784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9C6757EE-0FB4-4E7B-BF6A-B3AED3D16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4" name="Espace réservé du numéro de diapositive 3">
            <a:extLst>
              <a:ext uri="{FF2B5EF4-FFF2-40B4-BE49-F238E27FC236}">
                <a16:creationId xmlns:a16="http://schemas.microsoft.com/office/drawing/2014/main" id="{6EFE4BCA-975E-4751-8E83-7C3BA3FE3D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8FCD2-E072-4B27-84F8-7524DFC9C483}"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60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27C6C4EB-F4D3-4A99-ABE1-752A89784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9C6757EE-0FB4-4E7B-BF6A-B3AED3D16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4" name="Espace réservé du numéro de diapositive 3">
            <a:extLst>
              <a:ext uri="{FF2B5EF4-FFF2-40B4-BE49-F238E27FC236}">
                <a16:creationId xmlns:a16="http://schemas.microsoft.com/office/drawing/2014/main" id="{6EFE4BCA-975E-4751-8E83-7C3BA3FE3D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8FCD2-E072-4B27-84F8-7524DFC9C483}"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70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27C6C4EB-F4D3-4A99-ABE1-752A89784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9C6757EE-0FB4-4E7B-BF6A-B3AED3D16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t>MP de faible montant et sans publication que vous pouvez recevoir par mail qui pourront être une simple demande ou un cahier assoupli. Et ensuite, les MP plus importants avec des publications où les critères du guide prendront toute leur importance car en concurrence avec tous O.E présents sur le marché européen</a:t>
            </a:r>
            <a:endParaRPr lang="fr-BE" altLang="fr-FR" dirty="0"/>
          </a:p>
        </p:txBody>
      </p:sp>
      <p:sp>
        <p:nvSpPr>
          <p:cNvPr id="4" name="Espace réservé du numéro de diapositive 3">
            <a:extLst>
              <a:ext uri="{FF2B5EF4-FFF2-40B4-BE49-F238E27FC236}">
                <a16:creationId xmlns:a16="http://schemas.microsoft.com/office/drawing/2014/main" id="{6EFE4BCA-975E-4751-8E83-7C3BA3FE3D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8FCD2-E072-4B27-84F8-7524DFC9C483}"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10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27C6C4EB-F4D3-4A99-ABE1-752A89784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9C6757EE-0FB4-4E7B-BF6A-B3AED3D16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2</a:t>
            </a:r>
            <a:r>
              <a:rPr lang="fr-BE" sz="1800" dirty="0">
                <a:effectLst/>
                <a:latin typeface="Calibri" panose="020F0502020204030204" pitchFamily="34" charset="0"/>
                <a:ea typeface="Calibri" panose="020F0502020204030204" pitchFamily="34" charset="0"/>
                <a:cs typeface="Times New Roman" panose="02020603050405020304" pitchFamily="18" charset="0"/>
              </a:rPr>
              <a:t>9% et 27% </a:t>
            </a:r>
            <a:r>
              <a:rPr lang="fr-BE"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quantités similaires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6EFE4BCA-975E-4751-8E83-7C3BA3FE3D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8FCD2-E072-4B27-84F8-7524DFC9C483}"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70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27C6C4EB-F4D3-4A99-ABE1-752A89784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9C6757EE-0FB4-4E7B-BF6A-B3AED3D16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sz="1800" dirty="0">
                <a:effectLst/>
                <a:latin typeface="Calibri" panose="020F0502020204030204" pitchFamily="34" charset="0"/>
                <a:ea typeface="Calibri" panose="020F0502020204030204" pitchFamily="34" charset="0"/>
                <a:cs typeface="Times New Roman" panose="02020603050405020304" pitchFamily="18" charset="0"/>
              </a:rPr>
              <a:t>Produits les plus populaires : le jambon, le rôti du porc, le haché de porc et les saucisses de porc</a:t>
            </a:r>
          </a:p>
          <a:p>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altLang="fr-FR" dirty="0"/>
          </a:p>
        </p:txBody>
      </p:sp>
      <p:sp>
        <p:nvSpPr>
          <p:cNvPr id="4" name="Espace réservé du numéro de diapositive 3">
            <a:extLst>
              <a:ext uri="{FF2B5EF4-FFF2-40B4-BE49-F238E27FC236}">
                <a16:creationId xmlns:a16="http://schemas.microsoft.com/office/drawing/2014/main" id="{6EFE4BCA-975E-4751-8E83-7C3BA3FE3D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8FCD2-E072-4B27-84F8-7524DFC9C483}"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28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27C6C4EB-F4D3-4A99-ABE1-752A897843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9C6757EE-0FB4-4E7B-BF6A-B3AED3D168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altLang="fr-FR" dirty="0"/>
          </a:p>
        </p:txBody>
      </p:sp>
      <p:sp>
        <p:nvSpPr>
          <p:cNvPr id="4" name="Espace réservé du numéro de diapositive 3">
            <a:extLst>
              <a:ext uri="{FF2B5EF4-FFF2-40B4-BE49-F238E27FC236}">
                <a16:creationId xmlns:a16="http://schemas.microsoft.com/office/drawing/2014/main" id="{6EFE4BCA-975E-4751-8E83-7C3BA3FE3D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A8FCD2-E072-4B27-84F8-7524DFC9C483}"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93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8B053-9332-4849-9376-91C38EBDFC1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7E128156-D761-4EC6-9D55-A9B2E19216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F5461D0E-D631-460C-BD11-A69FE765A3D1}"/>
              </a:ext>
            </a:extLst>
          </p:cNvPr>
          <p:cNvSpPr>
            <a:spLocks noGrp="1"/>
          </p:cNvSpPr>
          <p:nvPr>
            <p:ph type="dt" sz="half" idx="10"/>
          </p:nvPr>
        </p:nvSpPr>
        <p:spPr/>
        <p:txBody>
          <a:bodyPr/>
          <a:lstStyle/>
          <a:p>
            <a:fld id="{19877BFA-6A1E-4809-AEB3-CBB6DF073482}" type="datetimeFigureOut">
              <a:rPr lang="fr-BE" smtClean="0"/>
              <a:t>03-05-22</a:t>
            </a:fld>
            <a:endParaRPr lang="fr-BE"/>
          </a:p>
        </p:txBody>
      </p:sp>
      <p:sp>
        <p:nvSpPr>
          <p:cNvPr id="5" name="Espace réservé du pied de page 4">
            <a:extLst>
              <a:ext uri="{FF2B5EF4-FFF2-40B4-BE49-F238E27FC236}">
                <a16:creationId xmlns:a16="http://schemas.microsoft.com/office/drawing/2014/main" id="{B157D579-5C90-49C9-9031-ADE3E5D2FC6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77F7479-E865-4221-AFD7-6E8538FAC628}"/>
              </a:ext>
            </a:extLst>
          </p:cNvPr>
          <p:cNvSpPr>
            <a:spLocks noGrp="1"/>
          </p:cNvSpPr>
          <p:nvPr>
            <p:ph type="sldNum" sz="quarter" idx="12"/>
          </p:nvPr>
        </p:nvSpPr>
        <p:spPr/>
        <p:txBody>
          <a:bodyPr/>
          <a:lstStyle/>
          <a:p>
            <a:fld id="{14537CBB-396D-43A8-A21E-6F3C0ED4FD94}" type="slidenum">
              <a:rPr lang="fr-BE" smtClean="0"/>
              <a:t>‹N°›</a:t>
            </a:fld>
            <a:endParaRPr lang="fr-BE"/>
          </a:p>
        </p:txBody>
      </p:sp>
    </p:spTree>
    <p:extLst>
      <p:ext uri="{BB962C8B-B14F-4D97-AF65-F5344CB8AC3E}">
        <p14:creationId xmlns:p14="http://schemas.microsoft.com/office/powerpoint/2010/main" val="73229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07F81-750E-4F77-8EE0-BD5134B9ADD1}"/>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3D8B1359-5B2C-49D2-897C-08C3AEAE30E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B502EF4-9A25-49F3-983F-C70FC4D7A398}"/>
              </a:ext>
            </a:extLst>
          </p:cNvPr>
          <p:cNvSpPr>
            <a:spLocks noGrp="1"/>
          </p:cNvSpPr>
          <p:nvPr>
            <p:ph type="dt" sz="half" idx="10"/>
          </p:nvPr>
        </p:nvSpPr>
        <p:spPr/>
        <p:txBody>
          <a:bodyPr/>
          <a:lstStyle/>
          <a:p>
            <a:fld id="{19877BFA-6A1E-4809-AEB3-CBB6DF073482}" type="datetimeFigureOut">
              <a:rPr lang="fr-BE" smtClean="0"/>
              <a:t>03-05-22</a:t>
            </a:fld>
            <a:endParaRPr lang="fr-BE"/>
          </a:p>
        </p:txBody>
      </p:sp>
      <p:sp>
        <p:nvSpPr>
          <p:cNvPr id="5" name="Espace réservé du pied de page 4">
            <a:extLst>
              <a:ext uri="{FF2B5EF4-FFF2-40B4-BE49-F238E27FC236}">
                <a16:creationId xmlns:a16="http://schemas.microsoft.com/office/drawing/2014/main" id="{F1852EBA-56B4-4657-8828-854B2CED0C1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426E40A-160E-456E-A78D-75121B677FD0}"/>
              </a:ext>
            </a:extLst>
          </p:cNvPr>
          <p:cNvSpPr>
            <a:spLocks noGrp="1"/>
          </p:cNvSpPr>
          <p:nvPr>
            <p:ph type="sldNum" sz="quarter" idx="12"/>
          </p:nvPr>
        </p:nvSpPr>
        <p:spPr/>
        <p:txBody>
          <a:bodyPr/>
          <a:lstStyle/>
          <a:p>
            <a:fld id="{14537CBB-396D-43A8-A21E-6F3C0ED4FD94}" type="slidenum">
              <a:rPr lang="fr-BE" smtClean="0"/>
              <a:t>‹N°›</a:t>
            </a:fld>
            <a:endParaRPr lang="fr-BE"/>
          </a:p>
        </p:txBody>
      </p:sp>
    </p:spTree>
    <p:extLst>
      <p:ext uri="{BB962C8B-B14F-4D97-AF65-F5344CB8AC3E}">
        <p14:creationId xmlns:p14="http://schemas.microsoft.com/office/powerpoint/2010/main" val="215620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C064BD0-3D36-4813-B252-DF892852044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F216E365-E588-431F-9E72-96C3BEDB0C9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32CDBF8-F883-4C99-B04C-03D29E0304B5}"/>
              </a:ext>
            </a:extLst>
          </p:cNvPr>
          <p:cNvSpPr>
            <a:spLocks noGrp="1"/>
          </p:cNvSpPr>
          <p:nvPr>
            <p:ph type="dt" sz="half" idx="10"/>
          </p:nvPr>
        </p:nvSpPr>
        <p:spPr/>
        <p:txBody>
          <a:bodyPr/>
          <a:lstStyle/>
          <a:p>
            <a:fld id="{19877BFA-6A1E-4809-AEB3-CBB6DF073482}" type="datetimeFigureOut">
              <a:rPr lang="fr-BE" smtClean="0"/>
              <a:t>03-05-22</a:t>
            </a:fld>
            <a:endParaRPr lang="fr-BE"/>
          </a:p>
        </p:txBody>
      </p:sp>
      <p:sp>
        <p:nvSpPr>
          <p:cNvPr id="5" name="Espace réservé du pied de page 4">
            <a:extLst>
              <a:ext uri="{FF2B5EF4-FFF2-40B4-BE49-F238E27FC236}">
                <a16:creationId xmlns:a16="http://schemas.microsoft.com/office/drawing/2014/main" id="{3493B861-5E76-4690-B670-CA8742BCC65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0AE1DB1-7919-4A1F-BA97-70761659C050}"/>
              </a:ext>
            </a:extLst>
          </p:cNvPr>
          <p:cNvSpPr>
            <a:spLocks noGrp="1"/>
          </p:cNvSpPr>
          <p:nvPr>
            <p:ph type="sldNum" sz="quarter" idx="12"/>
          </p:nvPr>
        </p:nvSpPr>
        <p:spPr/>
        <p:txBody>
          <a:bodyPr/>
          <a:lstStyle/>
          <a:p>
            <a:fld id="{14537CBB-396D-43A8-A21E-6F3C0ED4FD94}" type="slidenum">
              <a:rPr lang="fr-BE" smtClean="0"/>
              <a:t>‹N°›</a:t>
            </a:fld>
            <a:endParaRPr lang="fr-BE"/>
          </a:p>
        </p:txBody>
      </p:sp>
    </p:spTree>
    <p:extLst>
      <p:ext uri="{BB962C8B-B14F-4D97-AF65-F5344CB8AC3E}">
        <p14:creationId xmlns:p14="http://schemas.microsoft.com/office/powerpoint/2010/main" val="357894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65C7B-63BC-410C-9029-7391CEED33BB}"/>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6B801B9-749C-4395-ACDD-ABCF44FACC1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710AFA6-60EC-41AA-A9F8-A84E02E7F9CF}"/>
              </a:ext>
            </a:extLst>
          </p:cNvPr>
          <p:cNvSpPr>
            <a:spLocks noGrp="1"/>
          </p:cNvSpPr>
          <p:nvPr>
            <p:ph type="dt" sz="half" idx="10"/>
          </p:nvPr>
        </p:nvSpPr>
        <p:spPr/>
        <p:txBody>
          <a:bodyPr/>
          <a:lstStyle/>
          <a:p>
            <a:fld id="{19877BFA-6A1E-4809-AEB3-CBB6DF073482}" type="datetimeFigureOut">
              <a:rPr lang="fr-BE" smtClean="0"/>
              <a:t>03-05-22</a:t>
            </a:fld>
            <a:endParaRPr lang="fr-BE"/>
          </a:p>
        </p:txBody>
      </p:sp>
      <p:sp>
        <p:nvSpPr>
          <p:cNvPr id="5" name="Espace réservé du pied de page 4">
            <a:extLst>
              <a:ext uri="{FF2B5EF4-FFF2-40B4-BE49-F238E27FC236}">
                <a16:creationId xmlns:a16="http://schemas.microsoft.com/office/drawing/2014/main" id="{A18222E2-E5F4-43B0-9943-50BD697A7F6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BC6FE69-5FF6-4389-B273-AF96575F655F}"/>
              </a:ext>
            </a:extLst>
          </p:cNvPr>
          <p:cNvSpPr>
            <a:spLocks noGrp="1"/>
          </p:cNvSpPr>
          <p:nvPr>
            <p:ph type="sldNum" sz="quarter" idx="12"/>
          </p:nvPr>
        </p:nvSpPr>
        <p:spPr/>
        <p:txBody>
          <a:bodyPr/>
          <a:lstStyle/>
          <a:p>
            <a:fld id="{14537CBB-396D-43A8-A21E-6F3C0ED4FD94}" type="slidenum">
              <a:rPr lang="fr-BE" smtClean="0"/>
              <a:t>‹N°›</a:t>
            </a:fld>
            <a:endParaRPr lang="fr-BE"/>
          </a:p>
        </p:txBody>
      </p:sp>
    </p:spTree>
    <p:extLst>
      <p:ext uri="{BB962C8B-B14F-4D97-AF65-F5344CB8AC3E}">
        <p14:creationId xmlns:p14="http://schemas.microsoft.com/office/powerpoint/2010/main" val="49520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7EF70C-D28A-4827-949F-FBB9796930B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00107E3B-5D3F-4049-A80C-2CA464E6FA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F04E96D-AF12-40C7-BEB5-864DDACF9822}"/>
              </a:ext>
            </a:extLst>
          </p:cNvPr>
          <p:cNvSpPr>
            <a:spLocks noGrp="1"/>
          </p:cNvSpPr>
          <p:nvPr>
            <p:ph type="dt" sz="half" idx="10"/>
          </p:nvPr>
        </p:nvSpPr>
        <p:spPr/>
        <p:txBody>
          <a:bodyPr/>
          <a:lstStyle/>
          <a:p>
            <a:fld id="{19877BFA-6A1E-4809-AEB3-CBB6DF073482}" type="datetimeFigureOut">
              <a:rPr lang="fr-BE" smtClean="0"/>
              <a:t>03-05-22</a:t>
            </a:fld>
            <a:endParaRPr lang="fr-BE"/>
          </a:p>
        </p:txBody>
      </p:sp>
      <p:sp>
        <p:nvSpPr>
          <p:cNvPr id="5" name="Espace réservé du pied de page 4">
            <a:extLst>
              <a:ext uri="{FF2B5EF4-FFF2-40B4-BE49-F238E27FC236}">
                <a16:creationId xmlns:a16="http://schemas.microsoft.com/office/drawing/2014/main" id="{CE6101A8-13EB-4A75-9ED3-D49A2738E6B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1340D88-D358-429E-95E0-F03BC246E245}"/>
              </a:ext>
            </a:extLst>
          </p:cNvPr>
          <p:cNvSpPr>
            <a:spLocks noGrp="1"/>
          </p:cNvSpPr>
          <p:nvPr>
            <p:ph type="sldNum" sz="quarter" idx="12"/>
          </p:nvPr>
        </p:nvSpPr>
        <p:spPr/>
        <p:txBody>
          <a:bodyPr/>
          <a:lstStyle/>
          <a:p>
            <a:fld id="{14537CBB-396D-43A8-A21E-6F3C0ED4FD94}" type="slidenum">
              <a:rPr lang="fr-BE" smtClean="0"/>
              <a:t>‹N°›</a:t>
            </a:fld>
            <a:endParaRPr lang="fr-BE"/>
          </a:p>
        </p:txBody>
      </p:sp>
    </p:spTree>
    <p:extLst>
      <p:ext uri="{BB962C8B-B14F-4D97-AF65-F5344CB8AC3E}">
        <p14:creationId xmlns:p14="http://schemas.microsoft.com/office/powerpoint/2010/main" val="297541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8D276-9FF5-4412-BE99-95250C38A3E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B8A1D1B-4339-4FCB-933B-BFB127E2C85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3D5F1B83-A443-49C7-99E6-57CBDE87F74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A8EF24BE-FA5C-44E2-8DDD-B4B86D3B8B91}"/>
              </a:ext>
            </a:extLst>
          </p:cNvPr>
          <p:cNvSpPr>
            <a:spLocks noGrp="1"/>
          </p:cNvSpPr>
          <p:nvPr>
            <p:ph type="dt" sz="half" idx="10"/>
          </p:nvPr>
        </p:nvSpPr>
        <p:spPr/>
        <p:txBody>
          <a:bodyPr/>
          <a:lstStyle/>
          <a:p>
            <a:fld id="{19877BFA-6A1E-4809-AEB3-CBB6DF073482}" type="datetimeFigureOut">
              <a:rPr lang="fr-BE" smtClean="0"/>
              <a:t>03-05-22</a:t>
            </a:fld>
            <a:endParaRPr lang="fr-BE"/>
          </a:p>
        </p:txBody>
      </p:sp>
      <p:sp>
        <p:nvSpPr>
          <p:cNvPr id="6" name="Espace réservé du pied de page 5">
            <a:extLst>
              <a:ext uri="{FF2B5EF4-FFF2-40B4-BE49-F238E27FC236}">
                <a16:creationId xmlns:a16="http://schemas.microsoft.com/office/drawing/2014/main" id="{E2C70520-4C73-47BB-8D88-57D57251BBD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0ED3D997-12DE-4763-8A15-550092F0454C}"/>
              </a:ext>
            </a:extLst>
          </p:cNvPr>
          <p:cNvSpPr>
            <a:spLocks noGrp="1"/>
          </p:cNvSpPr>
          <p:nvPr>
            <p:ph type="sldNum" sz="quarter" idx="12"/>
          </p:nvPr>
        </p:nvSpPr>
        <p:spPr/>
        <p:txBody>
          <a:bodyPr/>
          <a:lstStyle/>
          <a:p>
            <a:fld id="{14537CBB-396D-43A8-A21E-6F3C0ED4FD94}" type="slidenum">
              <a:rPr lang="fr-BE" smtClean="0"/>
              <a:t>‹N°›</a:t>
            </a:fld>
            <a:endParaRPr lang="fr-BE"/>
          </a:p>
        </p:txBody>
      </p:sp>
    </p:spTree>
    <p:extLst>
      <p:ext uri="{BB962C8B-B14F-4D97-AF65-F5344CB8AC3E}">
        <p14:creationId xmlns:p14="http://schemas.microsoft.com/office/powerpoint/2010/main" val="89426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FFF07-7DE3-4BAB-9432-3FCDBCE3DDEC}"/>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89F41682-A15E-4FD5-9B2D-DDE44F16EC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D47F70B-53EA-4543-B0D3-16E263EC1717}"/>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6561B80A-0350-464F-B88A-26868832B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93C28B8-E788-4CB3-9F7D-C8738196646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E9FCBA17-0271-4BAC-B760-9FC6F6A084EF}"/>
              </a:ext>
            </a:extLst>
          </p:cNvPr>
          <p:cNvSpPr>
            <a:spLocks noGrp="1"/>
          </p:cNvSpPr>
          <p:nvPr>
            <p:ph type="dt" sz="half" idx="10"/>
          </p:nvPr>
        </p:nvSpPr>
        <p:spPr/>
        <p:txBody>
          <a:bodyPr/>
          <a:lstStyle/>
          <a:p>
            <a:fld id="{19877BFA-6A1E-4809-AEB3-CBB6DF073482}" type="datetimeFigureOut">
              <a:rPr lang="fr-BE" smtClean="0"/>
              <a:t>03-05-22</a:t>
            </a:fld>
            <a:endParaRPr lang="fr-BE"/>
          </a:p>
        </p:txBody>
      </p:sp>
      <p:sp>
        <p:nvSpPr>
          <p:cNvPr id="8" name="Espace réservé du pied de page 7">
            <a:extLst>
              <a:ext uri="{FF2B5EF4-FFF2-40B4-BE49-F238E27FC236}">
                <a16:creationId xmlns:a16="http://schemas.microsoft.com/office/drawing/2014/main" id="{86DCEDB6-1D41-4D85-8E73-1298D160471A}"/>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CBFD0492-FB7E-4404-BC67-4E54B6A5F559}"/>
              </a:ext>
            </a:extLst>
          </p:cNvPr>
          <p:cNvSpPr>
            <a:spLocks noGrp="1"/>
          </p:cNvSpPr>
          <p:nvPr>
            <p:ph type="sldNum" sz="quarter" idx="12"/>
          </p:nvPr>
        </p:nvSpPr>
        <p:spPr/>
        <p:txBody>
          <a:bodyPr/>
          <a:lstStyle/>
          <a:p>
            <a:fld id="{14537CBB-396D-43A8-A21E-6F3C0ED4FD94}" type="slidenum">
              <a:rPr lang="fr-BE" smtClean="0"/>
              <a:t>‹N°›</a:t>
            </a:fld>
            <a:endParaRPr lang="fr-BE"/>
          </a:p>
        </p:txBody>
      </p:sp>
    </p:spTree>
    <p:extLst>
      <p:ext uri="{BB962C8B-B14F-4D97-AF65-F5344CB8AC3E}">
        <p14:creationId xmlns:p14="http://schemas.microsoft.com/office/powerpoint/2010/main" val="334983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2C4F8-5F40-417D-AEFB-2A7A9BCAEB48}"/>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5EA3614D-6F29-4A65-9D15-C853BABB2D8C}"/>
              </a:ext>
            </a:extLst>
          </p:cNvPr>
          <p:cNvSpPr>
            <a:spLocks noGrp="1"/>
          </p:cNvSpPr>
          <p:nvPr>
            <p:ph type="dt" sz="half" idx="10"/>
          </p:nvPr>
        </p:nvSpPr>
        <p:spPr/>
        <p:txBody>
          <a:bodyPr/>
          <a:lstStyle/>
          <a:p>
            <a:fld id="{19877BFA-6A1E-4809-AEB3-CBB6DF073482}" type="datetimeFigureOut">
              <a:rPr lang="fr-BE" smtClean="0"/>
              <a:t>03-05-22</a:t>
            </a:fld>
            <a:endParaRPr lang="fr-BE"/>
          </a:p>
        </p:txBody>
      </p:sp>
      <p:sp>
        <p:nvSpPr>
          <p:cNvPr id="4" name="Espace réservé du pied de page 3">
            <a:extLst>
              <a:ext uri="{FF2B5EF4-FFF2-40B4-BE49-F238E27FC236}">
                <a16:creationId xmlns:a16="http://schemas.microsoft.com/office/drawing/2014/main" id="{03EF4E24-3E87-461E-8E0D-CF52820C0C53}"/>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7CF4F502-0628-4C22-B025-5AF6615C548A}"/>
              </a:ext>
            </a:extLst>
          </p:cNvPr>
          <p:cNvSpPr>
            <a:spLocks noGrp="1"/>
          </p:cNvSpPr>
          <p:nvPr>
            <p:ph type="sldNum" sz="quarter" idx="12"/>
          </p:nvPr>
        </p:nvSpPr>
        <p:spPr/>
        <p:txBody>
          <a:bodyPr/>
          <a:lstStyle/>
          <a:p>
            <a:fld id="{14537CBB-396D-43A8-A21E-6F3C0ED4FD94}" type="slidenum">
              <a:rPr lang="fr-BE" smtClean="0"/>
              <a:t>‹N°›</a:t>
            </a:fld>
            <a:endParaRPr lang="fr-BE"/>
          </a:p>
        </p:txBody>
      </p:sp>
    </p:spTree>
    <p:extLst>
      <p:ext uri="{BB962C8B-B14F-4D97-AF65-F5344CB8AC3E}">
        <p14:creationId xmlns:p14="http://schemas.microsoft.com/office/powerpoint/2010/main" val="205070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81E229-F1D9-4A0B-A04F-E5BD440CBBAA}"/>
              </a:ext>
            </a:extLst>
          </p:cNvPr>
          <p:cNvSpPr>
            <a:spLocks noGrp="1"/>
          </p:cNvSpPr>
          <p:nvPr>
            <p:ph type="dt" sz="half" idx="10"/>
          </p:nvPr>
        </p:nvSpPr>
        <p:spPr/>
        <p:txBody>
          <a:bodyPr/>
          <a:lstStyle/>
          <a:p>
            <a:fld id="{19877BFA-6A1E-4809-AEB3-CBB6DF073482}" type="datetimeFigureOut">
              <a:rPr lang="fr-BE" smtClean="0"/>
              <a:t>03-05-22</a:t>
            </a:fld>
            <a:endParaRPr lang="fr-BE"/>
          </a:p>
        </p:txBody>
      </p:sp>
      <p:sp>
        <p:nvSpPr>
          <p:cNvPr id="3" name="Espace réservé du pied de page 2">
            <a:extLst>
              <a:ext uri="{FF2B5EF4-FFF2-40B4-BE49-F238E27FC236}">
                <a16:creationId xmlns:a16="http://schemas.microsoft.com/office/drawing/2014/main" id="{77786B4E-E720-4E40-B761-FF76791EBFA4}"/>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17C6F758-999D-4457-B1B4-A0163C7581FD}"/>
              </a:ext>
            </a:extLst>
          </p:cNvPr>
          <p:cNvSpPr>
            <a:spLocks noGrp="1"/>
          </p:cNvSpPr>
          <p:nvPr>
            <p:ph type="sldNum" sz="quarter" idx="12"/>
          </p:nvPr>
        </p:nvSpPr>
        <p:spPr/>
        <p:txBody>
          <a:bodyPr/>
          <a:lstStyle/>
          <a:p>
            <a:fld id="{14537CBB-396D-43A8-A21E-6F3C0ED4FD94}" type="slidenum">
              <a:rPr lang="fr-BE" smtClean="0"/>
              <a:t>‹N°›</a:t>
            </a:fld>
            <a:endParaRPr lang="fr-BE"/>
          </a:p>
        </p:txBody>
      </p:sp>
    </p:spTree>
    <p:extLst>
      <p:ext uri="{BB962C8B-B14F-4D97-AF65-F5344CB8AC3E}">
        <p14:creationId xmlns:p14="http://schemas.microsoft.com/office/powerpoint/2010/main" val="36684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53C713-B499-46D2-8209-C2D7E7E1A07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55C80EAF-4AAC-40F2-9963-871B853AA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4AC5C5E5-ABCE-4B07-9605-4F276778C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9E7DD26-8CFD-46C7-B4EF-B7C59372FF3C}"/>
              </a:ext>
            </a:extLst>
          </p:cNvPr>
          <p:cNvSpPr>
            <a:spLocks noGrp="1"/>
          </p:cNvSpPr>
          <p:nvPr>
            <p:ph type="dt" sz="half" idx="10"/>
          </p:nvPr>
        </p:nvSpPr>
        <p:spPr/>
        <p:txBody>
          <a:bodyPr/>
          <a:lstStyle/>
          <a:p>
            <a:fld id="{19877BFA-6A1E-4809-AEB3-CBB6DF073482}" type="datetimeFigureOut">
              <a:rPr lang="fr-BE" smtClean="0"/>
              <a:t>03-05-22</a:t>
            </a:fld>
            <a:endParaRPr lang="fr-BE"/>
          </a:p>
        </p:txBody>
      </p:sp>
      <p:sp>
        <p:nvSpPr>
          <p:cNvPr id="6" name="Espace réservé du pied de page 5">
            <a:extLst>
              <a:ext uri="{FF2B5EF4-FFF2-40B4-BE49-F238E27FC236}">
                <a16:creationId xmlns:a16="http://schemas.microsoft.com/office/drawing/2014/main" id="{8BD74E3D-DA94-4AD1-B5F2-B0FB3F12AE3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0AF6435C-AD20-49AB-AD24-6E8172A1B3B9}"/>
              </a:ext>
            </a:extLst>
          </p:cNvPr>
          <p:cNvSpPr>
            <a:spLocks noGrp="1"/>
          </p:cNvSpPr>
          <p:nvPr>
            <p:ph type="sldNum" sz="quarter" idx="12"/>
          </p:nvPr>
        </p:nvSpPr>
        <p:spPr/>
        <p:txBody>
          <a:bodyPr/>
          <a:lstStyle/>
          <a:p>
            <a:fld id="{14537CBB-396D-43A8-A21E-6F3C0ED4FD94}" type="slidenum">
              <a:rPr lang="fr-BE" smtClean="0"/>
              <a:t>‹N°›</a:t>
            </a:fld>
            <a:endParaRPr lang="fr-BE"/>
          </a:p>
        </p:txBody>
      </p:sp>
    </p:spTree>
    <p:extLst>
      <p:ext uri="{BB962C8B-B14F-4D97-AF65-F5344CB8AC3E}">
        <p14:creationId xmlns:p14="http://schemas.microsoft.com/office/powerpoint/2010/main" val="381465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7E594-18D9-4BB9-92B4-64AA3487FC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76BD045A-3DFD-48D4-857C-8EE543086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DDE9FF91-8234-4461-8345-35214AF49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A363811-D48E-4359-8A31-C021E6318FB3}"/>
              </a:ext>
            </a:extLst>
          </p:cNvPr>
          <p:cNvSpPr>
            <a:spLocks noGrp="1"/>
          </p:cNvSpPr>
          <p:nvPr>
            <p:ph type="dt" sz="half" idx="10"/>
          </p:nvPr>
        </p:nvSpPr>
        <p:spPr/>
        <p:txBody>
          <a:bodyPr/>
          <a:lstStyle/>
          <a:p>
            <a:fld id="{19877BFA-6A1E-4809-AEB3-CBB6DF073482}" type="datetimeFigureOut">
              <a:rPr lang="fr-BE" smtClean="0"/>
              <a:t>03-05-22</a:t>
            </a:fld>
            <a:endParaRPr lang="fr-BE"/>
          </a:p>
        </p:txBody>
      </p:sp>
      <p:sp>
        <p:nvSpPr>
          <p:cNvPr id="6" name="Espace réservé du pied de page 5">
            <a:extLst>
              <a:ext uri="{FF2B5EF4-FFF2-40B4-BE49-F238E27FC236}">
                <a16:creationId xmlns:a16="http://schemas.microsoft.com/office/drawing/2014/main" id="{AB02C02D-D567-477E-A754-BDBEC01FE3B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607F8520-15D1-4C09-8226-0CBD2E3EFBAF}"/>
              </a:ext>
            </a:extLst>
          </p:cNvPr>
          <p:cNvSpPr>
            <a:spLocks noGrp="1"/>
          </p:cNvSpPr>
          <p:nvPr>
            <p:ph type="sldNum" sz="quarter" idx="12"/>
          </p:nvPr>
        </p:nvSpPr>
        <p:spPr/>
        <p:txBody>
          <a:bodyPr/>
          <a:lstStyle/>
          <a:p>
            <a:fld id="{14537CBB-396D-43A8-A21E-6F3C0ED4FD94}" type="slidenum">
              <a:rPr lang="fr-BE" smtClean="0"/>
              <a:t>‹N°›</a:t>
            </a:fld>
            <a:endParaRPr lang="fr-BE"/>
          </a:p>
        </p:txBody>
      </p:sp>
    </p:spTree>
    <p:extLst>
      <p:ext uri="{BB962C8B-B14F-4D97-AF65-F5344CB8AC3E}">
        <p14:creationId xmlns:p14="http://schemas.microsoft.com/office/powerpoint/2010/main" val="220114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51C6A26-52D1-449A-972C-CECF83A10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84609583-55D6-4B69-BCB2-E469CEE5C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E9C2789-40B8-4633-8FE6-1082D13C0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77BFA-6A1E-4809-AEB3-CBB6DF073482}" type="datetimeFigureOut">
              <a:rPr lang="fr-BE" smtClean="0"/>
              <a:t>03-05-22</a:t>
            </a:fld>
            <a:endParaRPr lang="fr-BE"/>
          </a:p>
        </p:txBody>
      </p:sp>
      <p:sp>
        <p:nvSpPr>
          <p:cNvPr id="5" name="Espace réservé du pied de page 4">
            <a:extLst>
              <a:ext uri="{FF2B5EF4-FFF2-40B4-BE49-F238E27FC236}">
                <a16:creationId xmlns:a16="http://schemas.microsoft.com/office/drawing/2014/main" id="{75C3C809-2BFE-4834-B333-7DA68933BE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15396E3A-7CAF-4EE9-B2B0-C03F2B5BE5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37CBB-396D-43A8-A21E-6F3C0ED4FD94}" type="slidenum">
              <a:rPr lang="fr-BE" smtClean="0"/>
              <a:t>‹N°›</a:t>
            </a:fld>
            <a:endParaRPr lang="fr-BE"/>
          </a:p>
        </p:txBody>
      </p:sp>
    </p:spTree>
    <p:extLst>
      <p:ext uri="{BB962C8B-B14F-4D97-AF65-F5344CB8AC3E}">
        <p14:creationId xmlns:p14="http://schemas.microsoft.com/office/powerpoint/2010/main" val="1102309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hyperlink" Target="http://www.mangerdemain.b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sacha.bronfort@mangerdemain.b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mailto:justine.chanoine@mangerdemain.b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www.lecliclocal.be/mobile/index.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C12A29C-8F28-4FA3-AE42-0DA506B9CEC1}"/>
              </a:ext>
            </a:extLst>
          </p:cNvPr>
          <p:cNvPicPr>
            <a:picLocks noChangeAspect="1"/>
          </p:cNvPicPr>
          <p:nvPr/>
        </p:nvPicPr>
        <p:blipFill rotWithShape="1">
          <a:blip r:embed="rId3"/>
          <a:srcRect l="5295" r="5150"/>
          <a:stretch/>
        </p:blipFill>
        <p:spPr>
          <a:xfrm>
            <a:off x="1862839" y="770138"/>
            <a:ext cx="8466321" cy="5317723"/>
          </a:xfrm>
          <a:prstGeom prst="rect">
            <a:avLst/>
          </a:prstGeom>
        </p:spPr>
      </p:pic>
      <p:sp>
        <p:nvSpPr>
          <p:cNvPr id="5" name="ZoneTexte 4">
            <a:extLst>
              <a:ext uri="{FF2B5EF4-FFF2-40B4-BE49-F238E27FC236}">
                <a16:creationId xmlns:a16="http://schemas.microsoft.com/office/drawing/2014/main" id="{C64FE7E0-2C91-481F-ABAA-1D47AD4CD56A}"/>
              </a:ext>
            </a:extLst>
          </p:cNvPr>
          <p:cNvSpPr txBox="1"/>
          <p:nvPr/>
        </p:nvSpPr>
        <p:spPr>
          <a:xfrm>
            <a:off x="5802256" y="1600722"/>
            <a:ext cx="4163627" cy="2923877"/>
          </a:xfrm>
          <a:prstGeom prst="rect">
            <a:avLst/>
          </a:prstGeom>
          <a:noFill/>
        </p:spPr>
        <p:txBody>
          <a:bodyPr wrap="square" rtlCol="0">
            <a:spAutoFit/>
          </a:bodyPr>
          <a:lstStyle/>
          <a:p>
            <a:pPr algn="ctr" defTabSz="457200">
              <a:defRPr/>
            </a:pPr>
            <a:endParaRPr lang="fr-FR" sz="3200" b="1" dirty="0">
              <a:solidFill>
                <a:prstClr val="black"/>
              </a:solidFill>
              <a:latin typeface="Calibri" panose="020F0502020204030204"/>
            </a:endParaRPr>
          </a:p>
          <a:p>
            <a:pPr algn="ctr" defTabSz="457200">
              <a:defRPr/>
            </a:pPr>
            <a:r>
              <a:rPr lang="fr-FR" sz="3200" dirty="0">
                <a:solidFill>
                  <a:prstClr val="black">
                    <a:lumMod val="65000"/>
                    <a:lumOff val="35000"/>
                  </a:prstClr>
                </a:solidFill>
                <a:latin typeface="Calibri" panose="020F0502020204030204"/>
              </a:rPr>
              <a:t>A la recherche de nouveaux clients ?</a:t>
            </a:r>
          </a:p>
          <a:p>
            <a:pPr algn="ctr" defTabSz="457200">
              <a:defRPr/>
            </a:pPr>
            <a:endParaRPr lang="fr-FR" sz="2400" dirty="0">
              <a:solidFill>
                <a:prstClr val="black">
                  <a:lumMod val="65000"/>
                  <a:lumOff val="35000"/>
                </a:prstClr>
              </a:solidFill>
              <a:latin typeface="Calibri" panose="020F0502020204030204"/>
            </a:endParaRPr>
          </a:p>
          <a:p>
            <a:pPr algn="ctr" defTabSz="457200">
              <a:defRPr/>
            </a:pPr>
            <a:r>
              <a:rPr lang="fr-FR" sz="3200" dirty="0">
                <a:solidFill>
                  <a:prstClr val="black">
                    <a:lumMod val="65000"/>
                    <a:lumOff val="35000"/>
                  </a:prstClr>
                </a:solidFill>
                <a:latin typeface="Calibri" panose="020F0502020204030204"/>
              </a:rPr>
              <a:t>Et si les marchés publics étaient la solution ?</a:t>
            </a:r>
            <a:endParaRPr lang="fr-BE" sz="3200" dirty="0">
              <a:solidFill>
                <a:prstClr val="black">
                  <a:lumMod val="65000"/>
                  <a:lumOff val="35000"/>
                </a:prstClr>
              </a:solidFill>
              <a:latin typeface="Calibri" panose="020F0502020204030204"/>
            </a:endParaRPr>
          </a:p>
        </p:txBody>
      </p:sp>
      <p:sp>
        <p:nvSpPr>
          <p:cNvPr id="2" name="ZoneTexte 1">
            <a:extLst>
              <a:ext uri="{FF2B5EF4-FFF2-40B4-BE49-F238E27FC236}">
                <a16:creationId xmlns:a16="http://schemas.microsoft.com/office/drawing/2014/main" id="{A332B389-A79C-4F10-BA16-AB3E913C0C35}"/>
              </a:ext>
            </a:extLst>
          </p:cNvPr>
          <p:cNvSpPr txBox="1"/>
          <p:nvPr/>
        </p:nvSpPr>
        <p:spPr>
          <a:xfrm>
            <a:off x="2328754" y="4934112"/>
            <a:ext cx="7739766" cy="646331"/>
          </a:xfrm>
          <a:prstGeom prst="rect">
            <a:avLst/>
          </a:prstGeom>
          <a:noFill/>
        </p:spPr>
        <p:txBody>
          <a:bodyPr wrap="square" rtlCol="0">
            <a:spAutoFit/>
          </a:bodyPr>
          <a:lstStyle/>
          <a:p>
            <a:pPr algn="r"/>
            <a:r>
              <a:rPr lang="fr-FR" dirty="0"/>
              <a:t>Justine Chanoine – Juriste</a:t>
            </a:r>
          </a:p>
          <a:p>
            <a:pPr algn="r"/>
            <a:r>
              <a:rPr lang="fr-FR" dirty="0"/>
              <a:t>Sacha Bronfort – Chargé de mission territorial</a:t>
            </a:r>
            <a:endParaRPr lang="fr-BE" dirty="0"/>
          </a:p>
        </p:txBody>
      </p:sp>
    </p:spTree>
    <p:extLst>
      <p:ext uri="{BB962C8B-B14F-4D97-AF65-F5344CB8AC3E}">
        <p14:creationId xmlns:p14="http://schemas.microsoft.com/office/powerpoint/2010/main" val="3690350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2">
            <a:extLst>
              <a:ext uri="{FF2B5EF4-FFF2-40B4-BE49-F238E27FC236}">
                <a16:creationId xmlns:a16="http://schemas.microsoft.com/office/drawing/2014/main" id="{16051B7D-763C-4ED5-9CAC-CEDFFC3B0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0"/>
            <a:ext cx="524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
            <a:extLst>
              <a:ext uri="{FF2B5EF4-FFF2-40B4-BE49-F238E27FC236}">
                <a16:creationId xmlns:a16="http://schemas.microsoft.com/office/drawing/2014/main" id="{9E3CD15D-40B8-4917-B22D-EEA9CDCF42E0}"/>
              </a:ext>
            </a:extLst>
          </p:cNvPr>
          <p:cNvSpPr>
            <a:spLocks noChangeArrowheads="1"/>
          </p:cNvSpPr>
          <p:nvPr/>
        </p:nvSpPr>
        <p:spPr bwMode="auto">
          <a:xfrm>
            <a:off x="1747838" y="1812926"/>
            <a:ext cx="571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6" name="Rectangle 2">
            <a:extLst>
              <a:ext uri="{FF2B5EF4-FFF2-40B4-BE49-F238E27FC236}">
                <a16:creationId xmlns:a16="http://schemas.microsoft.com/office/drawing/2014/main" id="{379D1196-CA39-47A2-8DBC-CF289A712679}"/>
              </a:ext>
            </a:extLst>
          </p:cNvPr>
          <p:cNvSpPr>
            <a:spLocks noChangeArrowheads="1"/>
          </p:cNvSpPr>
          <p:nvPr/>
        </p:nvSpPr>
        <p:spPr bwMode="auto">
          <a:xfrm>
            <a:off x="1747838" y="3354388"/>
            <a:ext cx="717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7" name="Espace réservé du contenu 14">
            <a:extLst>
              <a:ext uri="{FF2B5EF4-FFF2-40B4-BE49-F238E27FC236}">
                <a16:creationId xmlns:a16="http://schemas.microsoft.com/office/drawing/2014/main" id="{607EA92F-116F-4A96-B67F-D42D2A400A6C}"/>
              </a:ext>
            </a:extLst>
          </p:cNvPr>
          <p:cNvSpPr txBox="1">
            <a:spLocks noChangeArrowheads="1"/>
          </p:cNvSpPr>
          <p:nvPr/>
        </p:nvSpPr>
        <p:spPr bwMode="auto">
          <a:xfrm>
            <a:off x="2236788" y="3835399"/>
            <a:ext cx="71739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4"/>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342900" marR="0" lvl="0" indent="-342900" algn="l" defTabSz="685800" rtl="0" eaLnBrk="1" fontAlgn="auto" latinLnBrk="0" hangingPunct="1">
              <a:lnSpc>
                <a:spcPct val="100000"/>
              </a:lnSpc>
              <a:spcBef>
                <a:spcPts val="750"/>
              </a:spcBef>
              <a:spcAft>
                <a:spcPts val="0"/>
              </a:spcAft>
              <a:buClrTx/>
              <a:buSzPct val="175000"/>
              <a:buFontTx/>
              <a:buBlip>
                <a:blip r:embed="rId4"/>
              </a:buBlip>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sp>
        <p:nvSpPr>
          <p:cNvPr id="12" name="Rectangle : coins arrondis 11">
            <a:extLst>
              <a:ext uri="{FF2B5EF4-FFF2-40B4-BE49-F238E27FC236}">
                <a16:creationId xmlns:a16="http://schemas.microsoft.com/office/drawing/2014/main" id="{F117A61F-2E7C-4818-B451-AC63F37F7449}"/>
              </a:ext>
            </a:extLst>
          </p:cNvPr>
          <p:cNvSpPr/>
          <p:nvPr/>
        </p:nvSpPr>
        <p:spPr>
          <a:xfrm>
            <a:off x="1879600" y="546100"/>
            <a:ext cx="8432800" cy="884238"/>
          </a:xfrm>
          <a:prstGeom prst="roundRect">
            <a:avLst/>
          </a:prstGeom>
          <a:solidFill>
            <a:srgbClr val="EE2F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Trucs &amp; astuces</a:t>
            </a:r>
            <a:endParaRPr kumimoji="0" lang="fr-BE"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9" name="Titre 13">
            <a:extLst>
              <a:ext uri="{FF2B5EF4-FFF2-40B4-BE49-F238E27FC236}">
                <a16:creationId xmlns:a16="http://schemas.microsoft.com/office/drawing/2014/main" id="{8C55F518-562D-4843-9031-688B48CF66D0}"/>
              </a:ext>
            </a:extLst>
          </p:cNvPr>
          <p:cNvSpPr>
            <a:spLocks noChangeArrowheads="1"/>
          </p:cNvSpPr>
          <p:nvPr/>
        </p:nvSpPr>
        <p:spPr bwMode="auto">
          <a:xfrm>
            <a:off x="1879600" y="585788"/>
            <a:ext cx="8432800" cy="7493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Blip>
                <a:blip r:embed="rId4"/>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fr-BE" altLang="fr-FR" sz="3200" b="1" i="0" u="none" strike="noStrike" kern="1200" cap="none" spc="0" normalizeH="0" baseline="0" noProof="0" dirty="0">
              <a:ln>
                <a:noFill/>
              </a:ln>
              <a:solidFill>
                <a:prstClr val="white"/>
              </a:solidFill>
              <a:effectLst/>
              <a:uLnTx/>
              <a:uFillTx/>
              <a:latin typeface="Moon Flower" panose="02000500000000000000" pitchFamily="2" charset="0"/>
              <a:ea typeface="+mn-ea"/>
            </a:endParaRPr>
          </a:p>
        </p:txBody>
      </p:sp>
      <p:sp>
        <p:nvSpPr>
          <p:cNvPr id="10" name="Espace réservé du contenu 14">
            <a:extLst>
              <a:ext uri="{FF2B5EF4-FFF2-40B4-BE49-F238E27FC236}">
                <a16:creationId xmlns:a16="http://schemas.microsoft.com/office/drawing/2014/main" id="{4F842B1B-C01E-4074-A811-E2D303BF072F}"/>
              </a:ext>
            </a:extLst>
          </p:cNvPr>
          <p:cNvSpPr txBox="1">
            <a:spLocks noChangeArrowheads="1"/>
          </p:cNvSpPr>
          <p:nvPr/>
        </p:nvSpPr>
        <p:spPr bwMode="auto">
          <a:xfrm>
            <a:off x="1879600" y="1355864"/>
            <a:ext cx="8432800" cy="49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4"/>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sz="1400" b="0" i="0" u="none" strike="noStrike" kern="1200" cap="none" spc="0" normalizeH="0" baseline="0" noProof="0" dirty="0">
                <a:ln>
                  <a:noFill/>
                </a:ln>
                <a:solidFill>
                  <a:prstClr val="black"/>
                </a:solidFill>
                <a:effectLst/>
                <a:uLnTx/>
                <a:uFillTx/>
                <a:latin typeface="Roboto" pitchFamily="2" charset="0"/>
                <a:ea typeface="+mn-ea"/>
              </a:rPr>
              <a:t> </a:t>
            </a:r>
            <a:endParaRPr lang="fr-FR" sz="1400" dirty="0"/>
          </a:p>
          <a:p>
            <a:pPr marL="171450" indent="-171450" algn="just">
              <a:defRPr/>
            </a:pPr>
            <a:r>
              <a:rPr lang="fr-FR" altLang="fr-FR" sz="2400" dirty="0">
                <a:solidFill>
                  <a:prstClr val="black"/>
                </a:solidFill>
              </a:rPr>
              <a:t>L’allotissement du marché permet de répondre au(x) lot(s) présentant un intérêt </a:t>
            </a:r>
          </a:p>
          <a:p>
            <a:pPr algn="just">
              <a:defRPr/>
            </a:pPr>
            <a:endParaRPr lang="fr-FR" altLang="fr-FR" sz="400" dirty="0">
              <a:solidFill>
                <a:prstClr val="black"/>
              </a:solidFill>
            </a:endParaRPr>
          </a:p>
          <a:p>
            <a:pPr marL="171450" indent="-171450" algn="just">
              <a:defRPr/>
            </a:pPr>
            <a:r>
              <a:rPr lang="fr-FR" altLang="fr-FR" sz="2400" dirty="0">
                <a:solidFill>
                  <a:prstClr val="black"/>
                </a:solidFill>
              </a:rPr>
              <a:t>Négociation dans les phases négociées</a:t>
            </a:r>
          </a:p>
          <a:p>
            <a:pPr algn="just">
              <a:defRPr/>
            </a:pPr>
            <a:endParaRPr lang="fr-FR" altLang="fr-FR" sz="400" dirty="0">
              <a:solidFill>
                <a:prstClr val="black"/>
              </a:solidFill>
            </a:endParaRPr>
          </a:p>
          <a:p>
            <a:pPr marL="171450" indent="-171450" algn="just">
              <a:defRPr/>
            </a:pPr>
            <a:r>
              <a:rPr lang="fr-FR" altLang="fr-FR" sz="2400" dirty="0">
                <a:solidFill>
                  <a:prstClr val="black"/>
                </a:solidFill>
              </a:rPr>
              <a:t>Privilégier </a:t>
            </a:r>
            <a:r>
              <a:rPr lang="fr-FR" altLang="fr-FR" sz="2400" b="1" u="sng" dirty="0">
                <a:solidFill>
                  <a:prstClr val="black"/>
                </a:solidFill>
              </a:rPr>
              <a:t>les groupements d’opérateurs économiques </a:t>
            </a:r>
            <a:r>
              <a:rPr lang="fr-FR" altLang="fr-FR" sz="2400" dirty="0">
                <a:solidFill>
                  <a:prstClr val="black"/>
                </a:solidFill>
              </a:rPr>
              <a:t>= pas de groupement juridique !!! (Une cantine n’aime pas multiplier les fournisseurs)</a:t>
            </a:r>
          </a:p>
          <a:p>
            <a:pPr algn="just">
              <a:defRPr/>
            </a:pPr>
            <a:endParaRPr lang="fr-FR" altLang="fr-FR" sz="400" dirty="0">
              <a:solidFill>
                <a:prstClr val="black"/>
              </a:solidFill>
            </a:endParaRPr>
          </a:p>
          <a:p>
            <a:pPr marL="171450" indent="-171450" algn="just">
              <a:defRPr/>
            </a:pPr>
            <a:r>
              <a:rPr lang="fr-FR" altLang="fr-FR" sz="2400" dirty="0">
                <a:solidFill>
                  <a:prstClr val="black"/>
                </a:solidFill>
              </a:rPr>
              <a:t>Consultation des acteurs économiques en vue de préparer le marché</a:t>
            </a:r>
          </a:p>
          <a:p>
            <a:pPr marL="171450" indent="-171450" algn="just">
              <a:defRPr/>
            </a:pPr>
            <a:r>
              <a:rPr lang="fr-FR" altLang="fr-FR" sz="2400" dirty="0">
                <a:solidFill>
                  <a:srgbClr val="000000"/>
                </a:solidFill>
              </a:rPr>
              <a:t>Proposer des actions de sensibilisation = visite de l’exploitation</a:t>
            </a:r>
          </a:p>
          <a:p>
            <a:pPr marL="0" indent="0" algn="just">
              <a:buNone/>
              <a:defRPr/>
            </a:pPr>
            <a:endParaRPr lang="fr-BE" altLang="fr-FR" sz="2400" dirty="0">
              <a:solidFill>
                <a:prstClr val="black"/>
              </a:solidFill>
            </a:endParaRPr>
          </a:p>
          <a:p>
            <a:pPr marL="0" lvl="0" indent="0">
              <a:buNone/>
            </a:pPr>
            <a:endParaRPr lang="fr-FR" sz="1200" u="sng" dirty="0"/>
          </a:p>
          <a:p>
            <a:pPr marL="0" lvl="0" indent="0" algn="just">
              <a:lnSpc>
                <a:spcPct val="100000"/>
              </a:lnSpc>
              <a:buSzPct val="175000"/>
              <a:buNone/>
              <a:defRPr/>
            </a:pPr>
            <a:r>
              <a:rPr lang="fr-FR" sz="1400" i="1" dirty="0"/>
              <a:t> </a:t>
            </a:r>
          </a:p>
          <a:p>
            <a:pPr marL="0" lvl="0" indent="0" algn="just">
              <a:lnSpc>
                <a:spcPct val="100000"/>
              </a:lnSpc>
              <a:buSzPct val="175000"/>
              <a:buNone/>
              <a:defRPr/>
            </a:pPr>
            <a:endParaRPr kumimoji="0" lang="fr-FR" altLang="fr-FR" sz="1400" b="0" i="1" u="none"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0" lvl="0" indent="0" algn="just">
              <a:lnSpc>
                <a:spcPct val="100000"/>
              </a:lnSpc>
              <a:buSzPct val="175000"/>
              <a:buNone/>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342900" marR="0" lvl="0" indent="-342900" algn="just" defTabSz="685800" rtl="0" eaLnBrk="1" fontAlgn="auto" latinLnBrk="0" hangingPunct="1">
              <a:lnSpc>
                <a:spcPct val="100000"/>
              </a:lnSpc>
              <a:spcBef>
                <a:spcPts val="750"/>
              </a:spcBef>
              <a:spcAft>
                <a:spcPts val="0"/>
              </a:spcAft>
              <a:buClrTx/>
              <a:buSzPct val="175000"/>
              <a:buFont typeface="Wingdings" panose="05000000000000000000" pitchFamily="2" charset="2"/>
              <a:buChar char="à"/>
              <a:tabLst/>
              <a:defRPr/>
            </a:pPr>
            <a:endParaRPr kumimoji="0" lang="fr-FR" altLang="fr-FR" sz="1400" b="0" i="0" u="sng"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a:ea typeface="+mn-ea"/>
              <a:sym typeface="Wingdings" panose="05000000000000000000" pitchFamily="2" charset="2"/>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altLang="fr-FR" sz="1400" b="0" i="0" u="none" strike="noStrike" kern="1200" cap="none" spc="0" normalizeH="0" baseline="0" noProof="0" dirty="0">
                <a:ln>
                  <a:noFill/>
                </a:ln>
                <a:solidFill>
                  <a:prstClr val="black"/>
                </a:solidFill>
                <a:effectLst/>
                <a:uLnTx/>
                <a:uFillTx/>
                <a:latin typeface="Roboto"/>
                <a:ea typeface="+mn-ea"/>
                <a:sym typeface="Wingdings" panose="05000000000000000000" pitchFamily="2" charset="2"/>
              </a:rPr>
              <a:t> </a:t>
            </a: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600" b="0" i="0" u="none" strike="noStrike" kern="1200" cap="none" spc="0" normalizeH="0" baseline="0" noProof="0" dirty="0">
              <a:ln>
                <a:noFill/>
              </a:ln>
              <a:solidFill>
                <a:srgbClr val="E61853"/>
              </a:solidFill>
              <a:effectLst/>
              <a:uLnTx/>
              <a:uFillTx/>
              <a:latin typeface="Roboto"/>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BE" sz="2100" b="1"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l" defTabSz="685800" rtl="0" eaLnBrk="1" fontAlgn="auto" latinLnBrk="0" hangingPunct="1">
              <a:lnSpc>
                <a:spcPct val="100000"/>
              </a:lnSpc>
              <a:spcBef>
                <a:spcPts val="750"/>
              </a:spcBef>
              <a:spcAft>
                <a:spcPts val="0"/>
              </a:spcAft>
              <a:buClrTx/>
              <a:buSzPct val="175000"/>
              <a:buFontTx/>
              <a:buNone/>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spTree>
    <p:extLst>
      <p:ext uri="{BB962C8B-B14F-4D97-AF65-F5344CB8AC3E}">
        <p14:creationId xmlns:p14="http://schemas.microsoft.com/office/powerpoint/2010/main" val="109412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87D92E7-AAED-4E5E-8ABA-C5977796ED86}"/>
              </a:ext>
            </a:extLst>
          </p:cNvPr>
          <p:cNvSpPr/>
          <p:nvPr/>
        </p:nvSpPr>
        <p:spPr>
          <a:xfrm>
            <a:off x="688931" y="538619"/>
            <a:ext cx="4788233" cy="1097936"/>
          </a:xfrm>
          <a:prstGeom prst="roundRect">
            <a:avLst/>
          </a:prstGeom>
          <a:solidFill>
            <a:srgbClr val="E517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4400" dirty="0">
                <a:solidFill>
                  <a:prstClr val="white"/>
                </a:solidFill>
                <a:latin typeface="DK Lemon Yellow Sun" panose="02000000000000000000" pitchFamily="50" charset="0"/>
              </a:rPr>
              <a:t>bienvenue le 8/12 !</a:t>
            </a:r>
            <a:endParaRPr kumimoji="0" lang="fr-BE" sz="4400" b="0" i="0" u="none" strike="noStrike" kern="1200" cap="none" spc="0" normalizeH="0" baseline="0" noProof="0" dirty="0">
              <a:ln>
                <a:noFill/>
              </a:ln>
              <a:solidFill>
                <a:prstClr val="white"/>
              </a:solidFill>
              <a:effectLst/>
              <a:uLnTx/>
              <a:uFillTx/>
              <a:latin typeface="DK Lemon Yellow Sun" panose="02000000000000000000" pitchFamily="50" charset="0"/>
              <a:ea typeface="+mn-ea"/>
              <a:cs typeface="+mn-cs"/>
            </a:endParaRPr>
          </a:p>
        </p:txBody>
      </p:sp>
      <p:sp>
        <p:nvSpPr>
          <p:cNvPr id="6" name="Espace réservé du contenu 1">
            <a:extLst>
              <a:ext uri="{FF2B5EF4-FFF2-40B4-BE49-F238E27FC236}">
                <a16:creationId xmlns:a16="http://schemas.microsoft.com/office/drawing/2014/main" id="{5145CB29-5679-464C-AF69-0002EAAD002D}"/>
              </a:ext>
            </a:extLst>
          </p:cNvPr>
          <p:cNvSpPr txBox="1">
            <a:spLocks/>
          </p:cNvSpPr>
          <p:nvPr/>
        </p:nvSpPr>
        <p:spPr>
          <a:xfrm>
            <a:off x="688931" y="3315855"/>
            <a:ext cx="11298394" cy="3768436"/>
          </a:xfrm>
          <a:prstGeom prst="rect">
            <a:avLst/>
          </a:prstGeom>
        </p:spPr>
        <p:txBody>
          <a:bodyPr>
            <a:normAutofit/>
          </a:bodyPr>
          <a:lstStyle>
            <a:lvl1pPr marL="457200" indent="-457200" algn="l" defTabSz="914400" rtl="0" eaLnBrk="1" latinLnBrk="0" hangingPunct="1">
              <a:lnSpc>
                <a:spcPct val="90000"/>
              </a:lnSpc>
              <a:spcBef>
                <a:spcPts val="1000"/>
              </a:spcBef>
              <a:buFontTx/>
              <a:buBlip>
                <a:blip r:embed="rId3"/>
              </a:buBlip>
              <a:defRPr sz="2800" kern="1200">
                <a:solidFill>
                  <a:schemeClr val="tx1"/>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ð"/>
              <a:defRPr sz="2400" kern="1200">
                <a:solidFill>
                  <a:schemeClr val="tx1"/>
                </a:solidFill>
                <a:latin typeface="Roboto" pitchFamily="2" charset="0"/>
                <a:ea typeface="Roboto"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itchFamily="2" charset="0"/>
                <a:ea typeface="Roboto"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a:p>
            <a:pPr marL="457200" marR="0" lvl="0" indent="-457200" algn="l" defTabSz="914400" rtl="0" eaLnBrk="1" fontAlgn="auto" latinLnBrk="0" hangingPunct="1">
              <a:lnSpc>
                <a:spcPct val="90000"/>
              </a:lnSpc>
              <a:spcBef>
                <a:spcPts val="1000"/>
              </a:spcBef>
              <a:spcAft>
                <a:spcPts val="0"/>
              </a:spcAft>
              <a:buClrTx/>
              <a:buSzTx/>
              <a:buFontTx/>
              <a:buBlip>
                <a:blip r:embed="rId4"/>
              </a:buBlip>
              <a:tabLst/>
              <a:defRPr/>
            </a:pPr>
            <a:r>
              <a:rPr lang="fr-FR" sz="2000" dirty="0">
                <a:solidFill>
                  <a:prstClr val="black"/>
                </a:solidFill>
              </a:rPr>
              <a:t>Participez aux </a:t>
            </a:r>
            <a:r>
              <a:rPr lang="fr-FR" sz="2000" b="1" u="sng" dirty="0">
                <a:solidFill>
                  <a:prstClr val="black"/>
                </a:solidFill>
              </a:rPr>
              <a:t>tables de discussions </a:t>
            </a:r>
            <a:r>
              <a:rPr lang="fr-FR" sz="2000" dirty="0">
                <a:solidFill>
                  <a:prstClr val="black"/>
                </a:solidFill>
              </a:rPr>
              <a:t>en lien avec le secteur de la production !</a:t>
            </a:r>
          </a:p>
          <a:p>
            <a:pPr marL="0" marR="0" lvl="0" indent="0" algn="l" defTabSz="914400" rtl="0" eaLnBrk="1" fontAlgn="auto" latinLnBrk="0" hangingPunct="1">
              <a:lnSpc>
                <a:spcPct val="90000"/>
              </a:lnSpc>
              <a:spcBef>
                <a:spcPts val="1000"/>
              </a:spcBef>
              <a:spcAft>
                <a:spcPts val="0"/>
              </a:spcAft>
              <a:buClrTx/>
              <a:buSzTx/>
              <a:buNone/>
              <a:tabLst/>
              <a:defRPr/>
            </a:pPr>
            <a:endParaRPr lang="fr-FR" sz="100" dirty="0">
              <a:solidFill>
                <a:prstClr val="black"/>
              </a:solidFill>
            </a:endParaRPr>
          </a:p>
          <a:p>
            <a:pPr lvl="1" indent="-457200">
              <a:spcBef>
                <a:spcPts val="1000"/>
              </a:spcBef>
              <a:buBlip>
                <a:blip r:embed="rId4"/>
              </a:buBlip>
              <a:defRPr/>
            </a:pPr>
            <a:r>
              <a:rPr kumimoji="0" lang="fr-FR" sz="1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Atelier de </a:t>
            </a:r>
            <a:r>
              <a:rPr kumimoji="0" lang="fr-FR" sz="1800" b="1" i="0" u="none" strike="noStrike" kern="1200" cap="none" spc="0" normalizeH="0" baseline="0" noProof="0" dirty="0">
                <a:ln>
                  <a:noFill/>
                </a:ln>
                <a:solidFill>
                  <a:prstClr val="black"/>
                </a:solidFill>
                <a:effectLst/>
                <a:uLnTx/>
                <a:uFillTx/>
                <a:latin typeface="Roboto" pitchFamily="2" charset="0"/>
                <a:ea typeface="Roboto" pitchFamily="2" charset="0"/>
                <a:cs typeface="+mn-cs"/>
              </a:rPr>
              <a:t>rencontre entre producteurs et cantines </a:t>
            </a:r>
            <a:r>
              <a:rPr kumimoji="0" lang="fr-FR" sz="1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autour de la thématique des </a:t>
            </a:r>
            <a:r>
              <a:rPr kumimoji="0" lang="fr-FR" sz="1800" b="1" i="0" u="none" strike="noStrike" kern="1200" cap="none" spc="0" normalizeH="0" baseline="0" noProof="0" dirty="0">
                <a:ln>
                  <a:noFill/>
                </a:ln>
                <a:solidFill>
                  <a:srgbClr val="E51753"/>
                </a:solidFill>
                <a:effectLst/>
                <a:uLnTx/>
                <a:uFillTx/>
                <a:latin typeface="Roboto" pitchFamily="2" charset="0"/>
                <a:ea typeface="Roboto" pitchFamily="2" charset="0"/>
                <a:cs typeface="+mn-cs"/>
              </a:rPr>
              <a:t>marchés publics</a:t>
            </a:r>
            <a:r>
              <a:rPr kumimoji="0" lang="fr-FR" sz="1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t>
            </a:r>
          </a:p>
          <a:p>
            <a:pPr lvl="1" indent="-457200">
              <a:spcBef>
                <a:spcPts val="1000"/>
              </a:spcBef>
              <a:buBlip>
                <a:blip r:embed="rId4"/>
              </a:buBlip>
              <a:defRPr/>
            </a:pPr>
            <a:r>
              <a:rPr kumimoji="0" lang="fr-FR" sz="1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Atelier de présentation des </a:t>
            </a:r>
            <a:r>
              <a:rPr kumimoji="0" lang="fr-FR" sz="1800" b="1" i="0" u="none" strike="noStrike" kern="1200" cap="none" spc="0" normalizeH="0" baseline="0" noProof="0" dirty="0">
                <a:ln>
                  <a:noFill/>
                </a:ln>
                <a:solidFill>
                  <a:prstClr val="black"/>
                </a:solidFill>
                <a:effectLst/>
                <a:uLnTx/>
                <a:uFillTx/>
                <a:latin typeface="Roboto" pitchFamily="2" charset="0"/>
                <a:ea typeface="Roboto" pitchFamily="2" charset="0"/>
                <a:cs typeface="+mn-cs"/>
              </a:rPr>
              <a:t>caractéristiques de la </a:t>
            </a:r>
            <a:r>
              <a:rPr kumimoji="0" lang="fr-FR" sz="1800" b="1" i="0" u="none" strike="noStrike" kern="1200" cap="none" spc="0" normalizeH="0" baseline="0" noProof="0" dirty="0">
                <a:ln>
                  <a:noFill/>
                </a:ln>
                <a:solidFill>
                  <a:srgbClr val="E51753"/>
                </a:solidFill>
                <a:effectLst/>
                <a:uLnTx/>
                <a:uFillTx/>
                <a:latin typeface="Roboto" pitchFamily="2" charset="0"/>
                <a:ea typeface="Roboto" pitchFamily="2" charset="0"/>
                <a:cs typeface="+mn-cs"/>
              </a:rPr>
              <a:t>demande </a:t>
            </a:r>
            <a:r>
              <a:rPr kumimoji="0" lang="fr-FR" sz="1800" b="1" i="0" u="none" strike="noStrike" kern="1200" cap="none" spc="0" normalizeH="0" baseline="0" noProof="0" dirty="0">
                <a:ln>
                  <a:noFill/>
                </a:ln>
                <a:solidFill>
                  <a:prstClr val="black"/>
                </a:solidFill>
                <a:effectLst/>
                <a:uLnTx/>
                <a:uFillTx/>
                <a:latin typeface="Roboto" pitchFamily="2" charset="0"/>
                <a:ea typeface="Roboto" pitchFamily="2" charset="0"/>
                <a:cs typeface="+mn-cs"/>
              </a:rPr>
              <a:t>des cantines et de l’</a:t>
            </a:r>
            <a:r>
              <a:rPr kumimoji="0" lang="fr-FR" sz="1800" b="1" i="0" u="none" strike="noStrike" kern="1200" cap="none" spc="0" normalizeH="0" baseline="0" noProof="0" dirty="0">
                <a:ln>
                  <a:noFill/>
                </a:ln>
                <a:solidFill>
                  <a:srgbClr val="E51753"/>
                </a:solidFill>
                <a:effectLst/>
                <a:uLnTx/>
                <a:uFillTx/>
                <a:latin typeface="Roboto" pitchFamily="2" charset="0"/>
                <a:ea typeface="Roboto" pitchFamily="2" charset="0"/>
                <a:cs typeface="+mn-cs"/>
              </a:rPr>
              <a:t>offre</a:t>
            </a:r>
            <a:r>
              <a:rPr kumimoji="0" lang="fr-FR" sz="1800" b="1" i="0" u="none" strike="noStrike" kern="1200" cap="none" spc="0" normalizeH="0" baseline="0" noProof="0" dirty="0">
                <a:ln>
                  <a:noFill/>
                </a:ln>
                <a:solidFill>
                  <a:prstClr val="black"/>
                </a:solidFill>
                <a:effectLst/>
                <a:uLnTx/>
                <a:uFillTx/>
                <a:latin typeface="Roboto" pitchFamily="2" charset="0"/>
                <a:ea typeface="Roboto" pitchFamily="2" charset="0"/>
                <a:cs typeface="+mn-cs"/>
              </a:rPr>
              <a:t> des producteurs </a:t>
            </a:r>
            <a:r>
              <a:rPr kumimoji="0" lang="fr-FR" sz="1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signataires.</a:t>
            </a:r>
          </a:p>
          <a:p>
            <a:pPr lvl="1" indent="-457200">
              <a:spcBef>
                <a:spcPts val="1000"/>
              </a:spcBef>
              <a:buBlip>
                <a:blip r:embed="rId4"/>
              </a:buBlip>
              <a:defRPr/>
            </a:pPr>
            <a:r>
              <a:rPr kumimoji="0" lang="fr-FR" sz="1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Atelier sur la difficulté de trouver un </a:t>
            </a:r>
            <a:r>
              <a:rPr kumimoji="0" lang="fr-FR" sz="1800" b="1" i="0" u="none" strike="noStrike" kern="1200" cap="none" spc="0" normalizeH="0" baseline="0" noProof="0" dirty="0">
                <a:ln>
                  <a:noFill/>
                </a:ln>
                <a:solidFill>
                  <a:prstClr val="black"/>
                </a:solidFill>
                <a:effectLst/>
                <a:uLnTx/>
                <a:uFillTx/>
                <a:latin typeface="Roboto" pitchFamily="2" charset="0"/>
                <a:ea typeface="Roboto" pitchFamily="2" charset="0"/>
                <a:cs typeface="+mn-cs"/>
              </a:rPr>
              <a:t>équilibre entre </a:t>
            </a:r>
            <a:r>
              <a:rPr kumimoji="0" lang="fr-FR" sz="1800" b="1" i="0" u="none" strike="noStrike" kern="1200" cap="none" spc="0" normalizeH="0" baseline="0" noProof="0" dirty="0">
                <a:ln>
                  <a:noFill/>
                </a:ln>
                <a:solidFill>
                  <a:srgbClr val="E51753"/>
                </a:solidFill>
                <a:effectLst/>
                <a:uLnTx/>
                <a:uFillTx/>
                <a:latin typeface="Roboto" pitchFamily="2" charset="0"/>
                <a:ea typeface="Roboto" pitchFamily="2" charset="0"/>
                <a:cs typeface="+mn-cs"/>
              </a:rPr>
              <a:t>contraintes tarifaires des cantines et prix juste</a:t>
            </a:r>
            <a:r>
              <a:rPr kumimoji="0" lang="fr-FR" sz="1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t>
            </a:r>
          </a:p>
          <a:p>
            <a:pPr lvl="1" indent="-457200">
              <a:spcBef>
                <a:spcPts val="1000"/>
              </a:spcBef>
              <a:buBlip>
                <a:blip r:embed="rId4"/>
              </a:buBlip>
              <a:defRPr/>
            </a:pPr>
            <a:r>
              <a:rPr kumimoji="0" lang="fr-FR" sz="1800" b="1" i="0" u="none" strike="noStrike" kern="1200" cap="none" spc="0" normalizeH="0" baseline="0" noProof="0" dirty="0">
                <a:ln>
                  <a:noFill/>
                </a:ln>
                <a:solidFill>
                  <a:prstClr val="black"/>
                </a:solidFill>
                <a:effectLst/>
                <a:uLnTx/>
                <a:uFillTx/>
                <a:latin typeface="Roboto" pitchFamily="2" charset="0"/>
                <a:ea typeface="Roboto" pitchFamily="2" charset="0"/>
                <a:cs typeface="+mn-cs"/>
              </a:rPr>
              <a:t>Du local dans les cantines, oui… mais comment ? </a:t>
            </a:r>
            <a:r>
              <a:rPr kumimoji="0" lang="fr-FR" sz="1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Atelier d’</a:t>
            </a:r>
            <a:r>
              <a:rPr kumimoji="0" lang="fr-FR" sz="1800" b="1" i="0" u="none" strike="noStrike" kern="1200" cap="none" spc="0" normalizeH="0" baseline="0" noProof="0" dirty="0">
                <a:ln>
                  <a:noFill/>
                </a:ln>
                <a:solidFill>
                  <a:srgbClr val="E51753"/>
                </a:solidFill>
                <a:effectLst/>
                <a:uLnTx/>
                <a:uFillTx/>
                <a:latin typeface="Roboto" pitchFamily="2" charset="0"/>
                <a:ea typeface="Roboto" pitchFamily="2" charset="0"/>
                <a:cs typeface="+mn-cs"/>
              </a:rPr>
              <a:t>échange sur l’approvisionnement en circuit court </a:t>
            </a:r>
            <a:r>
              <a:rPr kumimoji="0" lang="fr-FR" sz="1800" b="0" i="0" u="none" strike="noStrike" kern="1200" cap="none" spc="0" normalizeH="0" baseline="0" noProof="0" dirty="0">
                <a:ln>
                  <a:noFill/>
                </a:ln>
                <a:solidFill>
                  <a:prstClr val="black"/>
                </a:solidFill>
                <a:effectLst/>
                <a:uLnTx/>
                <a:uFillTx/>
                <a:latin typeface="Roboto" pitchFamily="2" charset="0"/>
                <a:ea typeface="Roboto" pitchFamily="2" charset="0"/>
                <a:cs typeface="+mn-cs"/>
              </a:rPr>
              <a:t>des collectivités : légumeries, logistique et cuisines centrales.</a:t>
            </a:r>
          </a:p>
          <a:p>
            <a:pPr lvl="1" indent="-457200">
              <a:spcBef>
                <a:spcPts val="1000"/>
              </a:spcBef>
              <a:buBlip>
                <a:blip r:embed="rId4"/>
              </a:buBlip>
              <a:defRPr/>
            </a:pPr>
            <a:endParaRPr kumimoji="0" lang="fr-FR" sz="2000" b="0" i="0" u="none" strike="noStrike" kern="1200" cap="none" spc="0" normalizeH="0" baseline="0" noProof="0" dirty="0">
              <a:ln>
                <a:noFill/>
              </a:ln>
              <a:solidFill>
                <a:prstClr val="black"/>
              </a:solidFill>
              <a:effectLst/>
              <a:uLnTx/>
              <a:uFillTx/>
              <a:latin typeface="Roboto" pitchFamily="2" charset="0"/>
              <a:ea typeface="Roboto" pitchFamily="2" charset="0"/>
              <a:cs typeface="+mn-cs"/>
            </a:endParaRPr>
          </a:p>
        </p:txBody>
      </p:sp>
      <p:pic>
        <p:nvPicPr>
          <p:cNvPr id="7" name="Graphic 6">
            <a:extLst>
              <a:ext uri="{FF2B5EF4-FFF2-40B4-BE49-F238E27FC236}">
                <a16:creationId xmlns:a16="http://schemas.microsoft.com/office/drawing/2014/main" id="{A13B6B38-2550-4278-A72B-024A506423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712668">
            <a:off x="362283" y="5999037"/>
            <a:ext cx="730163" cy="1198217"/>
          </a:xfrm>
          <a:prstGeom prst="rect">
            <a:avLst/>
          </a:prstGeom>
        </p:spPr>
      </p:pic>
      <p:sp>
        <p:nvSpPr>
          <p:cNvPr id="4" name="ZoneTexte 3">
            <a:extLst>
              <a:ext uri="{FF2B5EF4-FFF2-40B4-BE49-F238E27FC236}">
                <a16:creationId xmlns:a16="http://schemas.microsoft.com/office/drawing/2014/main" id="{3B702253-AFA2-46DE-823C-551066CA0093}"/>
              </a:ext>
            </a:extLst>
          </p:cNvPr>
          <p:cNvSpPr txBox="1"/>
          <p:nvPr/>
        </p:nvSpPr>
        <p:spPr>
          <a:xfrm>
            <a:off x="688931" y="1908884"/>
            <a:ext cx="4818077" cy="1785104"/>
          </a:xfrm>
          <a:prstGeom prst="rect">
            <a:avLst/>
          </a:prstGeom>
          <a:noFill/>
        </p:spPr>
        <p:txBody>
          <a:bodyPr wrap="square" rtlCol="0">
            <a:spAutoFit/>
          </a:bodyPr>
          <a:lstStyle/>
          <a:p>
            <a:pPr algn="just"/>
            <a:r>
              <a:rPr lang="fr-FR" b="1" dirty="0">
                <a:latin typeface="Roboto" pitchFamily="2" charset="0"/>
                <a:ea typeface="Roboto" pitchFamily="2" charset="0"/>
              </a:rPr>
              <a:t>Rendez-vous le </a:t>
            </a:r>
            <a:r>
              <a:rPr lang="fr-FR" b="1" dirty="0">
                <a:solidFill>
                  <a:srgbClr val="E51753"/>
                </a:solidFill>
                <a:latin typeface="Roboto" pitchFamily="2" charset="0"/>
                <a:ea typeface="Roboto" pitchFamily="2" charset="0"/>
              </a:rPr>
              <a:t>8 décembre 2021 dès 8h30 </a:t>
            </a:r>
            <a:r>
              <a:rPr lang="fr-FR" b="1" dirty="0">
                <a:latin typeface="Roboto" pitchFamily="2" charset="0"/>
                <a:ea typeface="Roboto" pitchFamily="2" charset="0"/>
              </a:rPr>
              <a:t>au Domaine d’</a:t>
            </a:r>
            <a:r>
              <a:rPr lang="fr-FR" b="1" dirty="0">
                <a:solidFill>
                  <a:srgbClr val="E51753"/>
                </a:solidFill>
                <a:latin typeface="Roboto" pitchFamily="2" charset="0"/>
                <a:ea typeface="Roboto" pitchFamily="2" charset="0"/>
              </a:rPr>
              <a:t>Achène</a:t>
            </a:r>
            <a:r>
              <a:rPr lang="fr-FR" b="1" dirty="0">
                <a:latin typeface="Roboto" pitchFamily="2" charset="0"/>
                <a:ea typeface="Roboto" pitchFamily="2" charset="0"/>
              </a:rPr>
              <a:t> pour l’événement annuel Green Deal Cantines Durables !</a:t>
            </a:r>
          </a:p>
          <a:p>
            <a:endParaRPr lang="fr-FR" dirty="0">
              <a:latin typeface="Roboto" pitchFamily="2" charset="0"/>
              <a:ea typeface="Roboto" pitchFamily="2" charset="0"/>
            </a:endParaRPr>
          </a:p>
          <a:p>
            <a:r>
              <a:rPr lang="fr-FR" dirty="0">
                <a:latin typeface="Roboto" pitchFamily="2" charset="0"/>
                <a:ea typeface="Roboto" pitchFamily="2" charset="0"/>
              </a:rPr>
              <a:t>Inscriptions sur </a:t>
            </a:r>
            <a:r>
              <a:rPr lang="fr-FR" dirty="0">
                <a:latin typeface="Roboto" pitchFamily="2" charset="0"/>
                <a:ea typeface="Roboto" pitchFamily="2" charset="0"/>
                <a:hlinkClick r:id="rId7"/>
              </a:rPr>
              <a:t>www.mangerdemain.be</a:t>
            </a:r>
            <a:endParaRPr lang="fr-FR" dirty="0">
              <a:latin typeface="Roboto" pitchFamily="2" charset="0"/>
              <a:ea typeface="Roboto" pitchFamily="2" charset="0"/>
            </a:endParaRPr>
          </a:p>
          <a:p>
            <a:endParaRPr lang="fr-BE" dirty="0">
              <a:latin typeface="Roboto" pitchFamily="2" charset="0"/>
              <a:ea typeface="Roboto" pitchFamily="2" charset="0"/>
            </a:endParaRPr>
          </a:p>
        </p:txBody>
      </p:sp>
      <p:sp>
        <p:nvSpPr>
          <p:cNvPr id="8" name="Rectangle 7">
            <a:extLst>
              <a:ext uri="{FF2B5EF4-FFF2-40B4-BE49-F238E27FC236}">
                <a16:creationId xmlns:a16="http://schemas.microsoft.com/office/drawing/2014/main" id="{7FCA666A-FE21-4C7A-B6AD-6378A7551ED7}"/>
              </a:ext>
            </a:extLst>
          </p:cNvPr>
          <p:cNvSpPr/>
          <p:nvPr/>
        </p:nvSpPr>
        <p:spPr>
          <a:xfrm>
            <a:off x="9144000" y="0"/>
            <a:ext cx="3048000" cy="1636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 name="Image 2">
            <a:extLst>
              <a:ext uri="{FF2B5EF4-FFF2-40B4-BE49-F238E27FC236}">
                <a16:creationId xmlns:a16="http://schemas.microsoft.com/office/drawing/2014/main" id="{8CD28681-FEB3-4942-8151-D8BC94237A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1683" y="807294"/>
            <a:ext cx="6275642" cy="23229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353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E91DDC8D-EFC1-4073-9303-0A290C1FB042}"/>
              </a:ext>
            </a:extLst>
          </p:cNvPr>
          <p:cNvSpPr/>
          <p:nvPr/>
        </p:nvSpPr>
        <p:spPr>
          <a:xfrm>
            <a:off x="1879600" y="546100"/>
            <a:ext cx="8432800" cy="884238"/>
          </a:xfrm>
          <a:prstGeom prst="roundRect">
            <a:avLst/>
          </a:prstGeom>
          <a:solidFill>
            <a:srgbClr val="EE2F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3800" b="1" dirty="0">
                <a:solidFill>
                  <a:prstClr val="white"/>
                </a:solidFill>
                <a:latin typeface="Moon Flower" panose="02000500000000000000" pitchFamily="2" charset="0"/>
                <a:ea typeface="+mj-ea"/>
                <a:cs typeface="+mj-cs"/>
              </a:rPr>
              <a:t>Contacts</a:t>
            </a:r>
            <a:endParaRPr lang="fr-BE" dirty="0"/>
          </a:p>
        </p:txBody>
      </p:sp>
      <p:pic>
        <p:nvPicPr>
          <p:cNvPr id="28675" name="Image 5">
            <a:extLst>
              <a:ext uri="{FF2B5EF4-FFF2-40B4-BE49-F238E27FC236}">
                <a16:creationId xmlns:a16="http://schemas.microsoft.com/office/drawing/2014/main" id="{EF5F8AD2-0F7F-4E6B-8A65-A46A39AA7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6035675"/>
            <a:ext cx="19113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Image 4">
            <a:extLst>
              <a:ext uri="{FF2B5EF4-FFF2-40B4-BE49-F238E27FC236}">
                <a16:creationId xmlns:a16="http://schemas.microsoft.com/office/drawing/2014/main" id="{FA7B1A8E-1C24-4B43-9EAE-8A035167D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750" y="3911600"/>
            <a:ext cx="22542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047372C2-D0C1-41CB-B9C8-BB4DD8AC741D}"/>
              </a:ext>
            </a:extLst>
          </p:cNvPr>
          <p:cNvSpPr txBox="1"/>
          <p:nvPr/>
        </p:nvSpPr>
        <p:spPr>
          <a:xfrm>
            <a:off x="2419350" y="2219326"/>
            <a:ext cx="7353300" cy="3785652"/>
          </a:xfrm>
          <a:prstGeom prst="rect">
            <a:avLst/>
          </a:prstGeom>
          <a:noFill/>
        </p:spPr>
        <p:txBody>
          <a:bodyPr>
            <a:spAutoFit/>
          </a:bodyPr>
          <a:lstStyle/>
          <a:p>
            <a:pPr marL="171450" indent="-171450" algn="just" defTabSz="685800">
              <a:lnSpc>
                <a:spcPct val="90000"/>
              </a:lnSpc>
              <a:spcBef>
                <a:spcPts val="750"/>
              </a:spcBef>
              <a:buSzPct val="175000"/>
              <a:buBlip>
                <a:blip r:embed="rId5"/>
              </a:buBlip>
              <a:defRPr/>
            </a:pPr>
            <a:r>
              <a:rPr lang="fr-FR" sz="2000" dirty="0">
                <a:solidFill>
                  <a:prstClr val="black"/>
                </a:solidFill>
                <a:latin typeface="Roboto" pitchFamily="2" charset="0"/>
              </a:rPr>
              <a:t>Justine Chanoine – Juriste</a:t>
            </a:r>
          </a:p>
          <a:p>
            <a:pPr algn="just" defTabSz="685800">
              <a:lnSpc>
                <a:spcPct val="90000"/>
              </a:lnSpc>
              <a:spcBef>
                <a:spcPts val="750"/>
              </a:spcBef>
              <a:buSzPct val="175000"/>
              <a:defRPr/>
            </a:pPr>
            <a:r>
              <a:rPr lang="fr-FR" sz="2000" dirty="0">
                <a:solidFill>
                  <a:prstClr val="black"/>
                </a:solidFill>
                <a:latin typeface="Roboto" pitchFamily="2" charset="0"/>
              </a:rPr>
              <a:t>      0479/ 587 822</a:t>
            </a:r>
          </a:p>
          <a:p>
            <a:pPr algn="just" defTabSz="685800">
              <a:lnSpc>
                <a:spcPct val="90000"/>
              </a:lnSpc>
              <a:spcBef>
                <a:spcPts val="750"/>
              </a:spcBef>
              <a:defRPr/>
            </a:pPr>
            <a:r>
              <a:rPr lang="fr-FR" sz="2000" dirty="0">
                <a:solidFill>
                  <a:prstClr val="black"/>
                </a:solidFill>
                <a:latin typeface="Roboto" pitchFamily="2" charset="0"/>
              </a:rPr>
              <a:t>      </a:t>
            </a:r>
            <a:r>
              <a:rPr lang="fr-FR" sz="2000" dirty="0">
                <a:solidFill>
                  <a:prstClr val="black"/>
                </a:solidFill>
                <a:latin typeface="Roboto" pitchFamily="2" charset="0"/>
                <a:hlinkClick r:id="rId6"/>
              </a:rPr>
              <a:t>justine.chanoine@mangerdemain.be</a:t>
            </a:r>
            <a:endParaRPr lang="fr-FR" sz="2000" dirty="0">
              <a:solidFill>
                <a:prstClr val="black"/>
              </a:solidFill>
              <a:latin typeface="Roboto" pitchFamily="2" charset="0"/>
            </a:endParaRPr>
          </a:p>
          <a:p>
            <a:pPr algn="just" defTabSz="685800">
              <a:lnSpc>
                <a:spcPct val="90000"/>
              </a:lnSpc>
              <a:spcBef>
                <a:spcPts val="750"/>
              </a:spcBef>
              <a:defRPr/>
            </a:pPr>
            <a:endParaRPr lang="fr-FR" sz="2000" dirty="0">
              <a:solidFill>
                <a:prstClr val="black"/>
              </a:solidFill>
              <a:latin typeface="Roboto" pitchFamily="2" charset="0"/>
            </a:endParaRPr>
          </a:p>
          <a:p>
            <a:pPr marL="171450" indent="-171450" algn="just" defTabSz="685800">
              <a:lnSpc>
                <a:spcPct val="90000"/>
              </a:lnSpc>
              <a:spcBef>
                <a:spcPts val="750"/>
              </a:spcBef>
              <a:buSzPct val="175000"/>
              <a:buBlip>
                <a:blip r:embed="rId5"/>
              </a:buBlip>
              <a:defRPr/>
            </a:pPr>
            <a:r>
              <a:rPr lang="fr-FR" sz="2000" dirty="0">
                <a:solidFill>
                  <a:prstClr val="black"/>
                </a:solidFill>
                <a:latin typeface="Roboto" pitchFamily="2" charset="0"/>
              </a:rPr>
              <a:t>Sacha Bronfort – Chargé de mission territorial</a:t>
            </a:r>
          </a:p>
          <a:p>
            <a:pPr algn="just" defTabSz="685800">
              <a:lnSpc>
                <a:spcPct val="90000"/>
              </a:lnSpc>
              <a:spcBef>
                <a:spcPts val="750"/>
              </a:spcBef>
              <a:buSzPct val="175000"/>
              <a:defRPr/>
            </a:pPr>
            <a:r>
              <a:rPr lang="fr-FR" sz="2000" dirty="0">
                <a:solidFill>
                  <a:prstClr val="black"/>
                </a:solidFill>
                <a:latin typeface="Roboto" pitchFamily="2" charset="0"/>
              </a:rPr>
              <a:t>      0498/ 527 527</a:t>
            </a:r>
          </a:p>
          <a:p>
            <a:pPr algn="just" defTabSz="685800">
              <a:lnSpc>
                <a:spcPct val="90000"/>
              </a:lnSpc>
              <a:spcBef>
                <a:spcPts val="750"/>
              </a:spcBef>
              <a:buSzPct val="175000"/>
              <a:defRPr/>
            </a:pPr>
            <a:r>
              <a:rPr lang="fr-FR" sz="2000" dirty="0">
                <a:solidFill>
                  <a:prstClr val="black"/>
                </a:solidFill>
                <a:latin typeface="Roboto" pitchFamily="2" charset="0"/>
              </a:rPr>
              <a:t>      </a:t>
            </a:r>
            <a:r>
              <a:rPr lang="fr-FR" sz="2000" dirty="0">
                <a:solidFill>
                  <a:prstClr val="black"/>
                </a:solidFill>
                <a:latin typeface="Roboto" pitchFamily="2" charset="0"/>
                <a:hlinkClick r:id="rId7"/>
              </a:rPr>
              <a:t>sacha.bronfort@mangerdemain.be</a:t>
            </a:r>
            <a:r>
              <a:rPr lang="fr-FR" sz="2000" dirty="0">
                <a:solidFill>
                  <a:prstClr val="black"/>
                </a:solidFill>
                <a:latin typeface="Roboto" pitchFamily="2" charset="0"/>
              </a:rPr>
              <a:t> </a:t>
            </a:r>
          </a:p>
          <a:p>
            <a:pPr algn="just" defTabSz="685800">
              <a:lnSpc>
                <a:spcPct val="90000"/>
              </a:lnSpc>
              <a:spcBef>
                <a:spcPts val="750"/>
              </a:spcBef>
              <a:defRPr/>
            </a:pPr>
            <a:endParaRPr lang="fr-FR" sz="2000" dirty="0">
              <a:solidFill>
                <a:prstClr val="black"/>
              </a:solidFill>
              <a:latin typeface="Roboto" pitchFamily="2" charset="0"/>
            </a:endParaRPr>
          </a:p>
          <a:p>
            <a:pPr algn="just" defTabSz="685800">
              <a:lnSpc>
                <a:spcPct val="90000"/>
              </a:lnSpc>
              <a:spcBef>
                <a:spcPts val="750"/>
              </a:spcBef>
              <a:defRPr/>
            </a:pPr>
            <a:endParaRPr lang="fr-FR" sz="2000" dirty="0">
              <a:solidFill>
                <a:prstClr val="black"/>
              </a:solidFill>
              <a:latin typeface="Roboto" pitchFamily="2" charset="0"/>
            </a:endParaRPr>
          </a:p>
          <a:p>
            <a:pPr algn="just" defTabSz="685800">
              <a:lnSpc>
                <a:spcPct val="90000"/>
              </a:lnSpc>
              <a:spcBef>
                <a:spcPts val="750"/>
              </a:spcBef>
              <a:defRPr/>
            </a:pPr>
            <a:endParaRPr lang="fr-FR" sz="2000" dirty="0">
              <a:solidFill>
                <a:prstClr val="black"/>
              </a:solidFill>
              <a:latin typeface="Roboto"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Image 5">
            <a:extLst>
              <a:ext uri="{FF2B5EF4-FFF2-40B4-BE49-F238E27FC236}">
                <a16:creationId xmlns:a16="http://schemas.microsoft.com/office/drawing/2014/main" id="{13A1889B-A9A5-4866-BCD3-5C0B6DF27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0987" y="6060790"/>
            <a:ext cx="19113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Image 2">
            <a:extLst>
              <a:ext uri="{FF2B5EF4-FFF2-40B4-BE49-F238E27FC236}">
                <a16:creationId xmlns:a16="http://schemas.microsoft.com/office/drawing/2014/main" id="{3363C438-E603-49CA-94A5-73F47582E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5212" y="3911600"/>
            <a:ext cx="22542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
            <a:extLst>
              <a:ext uri="{FF2B5EF4-FFF2-40B4-BE49-F238E27FC236}">
                <a16:creationId xmlns:a16="http://schemas.microsoft.com/office/drawing/2014/main" id="{9E3CD15D-40B8-4917-B22D-EEA9CDCF42E0}"/>
              </a:ext>
            </a:extLst>
          </p:cNvPr>
          <p:cNvSpPr>
            <a:spLocks noChangeArrowheads="1"/>
          </p:cNvSpPr>
          <p:nvPr/>
        </p:nvSpPr>
        <p:spPr bwMode="auto">
          <a:xfrm>
            <a:off x="1747838" y="1812926"/>
            <a:ext cx="571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457200">
              <a:defRPr/>
            </a:pPr>
            <a:endParaRPr lang="fr-BE" altLang="fr-FR" sz="2400" b="1" dirty="0">
              <a:solidFill>
                <a:srgbClr val="32B59D"/>
              </a:solidFill>
            </a:endParaRPr>
          </a:p>
        </p:txBody>
      </p:sp>
      <p:sp>
        <p:nvSpPr>
          <p:cNvPr id="20486" name="Rectangle 2">
            <a:extLst>
              <a:ext uri="{FF2B5EF4-FFF2-40B4-BE49-F238E27FC236}">
                <a16:creationId xmlns:a16="http://schemas.microsoft.com/office/drawing/2014/main" id="{379D1196-CA39-47A2-8DBC-CF289A712679}"/>
              </a:ext>
            </a:extLst>
          </p:cNvPr>
          <p:cNvSpPr>
            <a:spLocks noChangeArrowheads="1"/>
          </p:cNvSpPr>
          <p:nvPr/>
        </p:nvSpPr>
        <p:spPr bwMode="auto">
          <a:xfrm>
            <a:off x="2353538" y="2145579"/>
            <a:ext cx="7175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defTabSz="457200">
              <a:lnSpc>
                <a:spcPct val="200000"/>
              </a:lnSpc>
              <a:defRPr/>
            </a:pPr>
            <a:endParaRPr lang="fr-FR" altLang="fr-FR" sz="2400" b="1" dirty="0">
              <a:solidFill>
                <a:srgbClr val="32B59D"/>
              </a:solidFill>
            </a:endParaRPr>
          </a:p>
          <a:p>
            <a:pPr defTabSz="457200">
              <a:defRPr/>
            </a:pPr>
            <a:endParaRPr lang="fr-FR" altLang="fr-FR" sz="2400" b="1" dirty="0">
              <a:solidFill>
                <a:srgbClr val="32B59D"/>
              </a:solidFill>
            </a:endParaRPr>
          </a:p>
          <a:p>
            <a:pPr defTabSz="457200">
              <a:defRPr/>
            </a:pPr>
            <a:endParaRPr lang="fr-BE" altLang="fr-FR" sz="2400" b="1" dirty="0">
              <a:solidFill>
                <a:srgbClr val="32B59D"/>
              </a:solidFill>
            </a:endParaRPr>
          </a:p>
        </p:txBody>
      </p:sp>
      <p:sp>
        <p:nvSpPr>
          <p:cNvPr id="20487" name="Espace réservé du contenu 14">
            <a:extLst>
              <a:ext uri="{FF2B5EF4-FFF2-40B4-BE49-F238E27FC236}">
                <a16:creationId xmlns:a16="http://schemas.microsoft.com/office/drawing/2014/main" id="{607EA92F-116F-4A96-B67F-D42D2A400A6C}"/>
              </a:ext>
            </a:extLst>
          </p:cNvPr>
          <p:cNvSpPr txBox="1">
            <a:spLocks noChangeArrowheads="1"/>
          </p:cNvSpPr>
          <p:nvPr/>
        </p:nvSpPr>
        <p:spPr bwMode="auto">
          <a:xfrm>
            <a:off x="2236788" y="3519658"/>
            <a:ext cx="7173912" cy="94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5"/>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indent="0">
              <a:lnSpc>
                <a:spcPct val="100000"/>
              </a:lnSpc>
              <a:buSzPct val="175000"/>
              <a:buNone/>
              <a:defRPr/>
            </a:pPr>
            <a:endParaRPr lang="fr-FR" altLang="fr-FR" sz="2000" dirty="0">
              <a:solidFill>
                <a:prstClr val="black"/>
              </a:solidFill>
            </a:endParaRPr>
          </a:p>
        </p:txBody>
      </p:sp>
      <p:sp>
        <p:nvSpPr>
          <p:cNvPr id="12" name="Rectangle : coins arrondis 11">
            <a:extLst>
              <a:ext uri="{FF2B5EF4-FFF2-40B4-BE49-F238E27FC236}">
                <a16:creationId xmlns:a16="http://schemas.microsoft.com/office/drawing/2014/main" id="{F117A61F-2E7C-4818-B451-AC63F37F7449}"/>
              </a:ext>
            </a:extLst>
          </p:cNvPr>
          <p:cNvSpPr/>
          <p:nvPr/>
        </p:nvSpPr>
        <p:spPr>
          <a:xfrm>
            <a:off x="1879600" y="546100"/>
            <a:ext cx="8432800" cy="884238"/>
          </a:xfrm>
          <a:prstGeom prst="roundRect">
            <a:avLst/>
          </a:prstGeom>
          <a:solidFill>
            <a:srgbClr val="EE2F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fr-BE">
              <a:solidFill>
                <a:prstClr val="white"/>
              </a:solidFill>
              <a:latin typeface="Calibri" panose="020F0502020204030204"/>
            </a:endParaRPr>
          </a:p>
        </p:txBody>
      </p:sp>
      <p:sp>
        <p:nvSpPr>
          <p:cNvPr id="20489" name="Titre 13">
            <a:extLst>
              <a:ext uri="{FF2B5EF4-FFF2-40B4-BE49-F238E27FC236}">
                <a16:creationId xmlns:a16="http://schemas.microsoft.com/office/drawing/2014/main" id="{8C55F518-562D-4843-9031-688B48CF66D0}"/>
              </a:ext>
            </a:extLst>
          </p:cNvPr>
          <p:cNvSpPr>
            <a:spLocks noChangeArrowheads="1"/>
          </p:cNvSpPr>
          <p:nvPr/>
        </p:nvSpPr>
        <p:spPr bwMode="auto">
          <a:xfrm>
            <a:off x="1879600" y="585788"/>
            <a:ext cx="8432800" cy="7493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Blip>
                <a:blip r:embed="rId5"/>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algn="ctr">
              <a:spcBef>
                <a:spcPct val="0"/>
              </a:spcBef>
              <a:buNone/>
              <a:defRPr/>
            </a:pPr>
            <a:r>
              <a:rPr lang="fr-FR" altLang="fr-FR" sz="3200" b="1" dirty="0">
                <a:solidFill>
                  <a:prstClr val="white"/>
                </a:solidFill>
                <a:latin typeface="Moon Flower" panose="02000500000000000000" pitchFamily="2" charset="0"/>
              </a:rPr>
              <a:t>Définition</a:t>
            </a:r>
            <a:endParaRPr lang="fr-BE" altLang="fr-FR" sz="3200" b="1" dirty="0">
              <a:solidFill>
                <a:prstClr val="white"/>
              </a:solidFill>
              <a:latin typeface="Moon Flower" panose="02000500000000000000" pitchFamily="2" charset="0"/>
            </a:endParaRPr>
          </a:p>
        </p:txBody>
      </p:sp>
      <p:sp>
        <p:nvSpPr>
          <p:cNvPr id="10" name="Espace réservé du contenu 14">
            <a:extLst>
              <a:ext uri="{FF2B5EF4-FFF2-40B4-BE49-F238E27FC236}">
                <a16:creationId xmlns:a16="http://schemas.microsoft.com/office/drawing/2014/main" id="{4F842B1B-C01E-4074-A811-E2D303BF072F}"/>
              </a:ext>
            </a:extLst>
          </p:cNvPr>
          <p:cNvSpPr txBox="1">
            <a:spLocks noChangeArrowheads="1"/>
          </p:cNvSpPr>
          <p:nvPr/>
        </p:nvSpPr>
        <p:spPr bwMode="auto">
          <a:xfrm>
            <a:off x="1142260" y="1785216"/>
            <a:ext cx="9907480" cy="268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5"/>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indent="0">
              <a:lnSpc>
                <a:spcPct val="100000"/>
              </a:lnSpc>
              <a:buSzPct val="175000"/>
              <a:buNone/>
              <a:defRPr/>
            </a:pPr>
            <a:r>
              <a:rPr lang="fr-FR" altLang="fr-FR" sz="2000" b="1" u="sng" dirty="0">
                <a:solidFill>
                  <a:prstClr val="black"/>
                </a:solidFill>
              </a:rPr>
              <a:t>Marché public : </a:t>
            </a:r>
            <a:r>
              <a:rPr lang="fr-FR" altLang="fr-FR" sz="2000" i="1" dirty="0">
                <a:solidFill>
                  <a:prstClr val="black"/>
                </a:solidFill>
              </a:rPr>
              <a:t>« le contrat à titre onéreux conclu entre un ou plusieurs opérateurs économiques et un ou plusieurs adjudicateurs et ayant pour objet l'exécution de travaux, la fourniture de produits ou la prestation de services » </a:t>
            </a:r>
            <a:r>
              <a:rPr lang="fr-FR" altLang="fr-FR" sz="1100" dirty="0">
                <a:solidFill>
                  <a:prstClr val="black"/>
                </a:solidFill>
              </a:rPr>
              <a:t>(Loi du 17 juin 2016)</a:t>
            </a:r>
          </a:p>
          <a:p>
            <a:pPr marL="0" indent="0">
              <a:lnSpc>
                <a:spcPct val="100000"/>
              </a:lnSpc>
              <a:buSzPct val="175000"/>
              <a:buNone/>
              <a:defRPr/>
            </a:pPr>
            <a:endParaRPr lang="fr-FR" altLang="fr-FR" sz="1100" dirty="0">
              <a:solidFill>
                <a:prstClr val="black"/>
              </a:solidFill>
            </a:endParaRPr>
          </a:p>
          <a:p>
            <a:pPr marL="0" indent="0" algn="ctr">
              <a:lnSpc>
                <a:spcPct val="100000"/>
              </a:lnSpc>
              <a:buSzPct val="175000"/>
              <a:buNone/>
              <a:defRPr/>
            </a:pPr>
            <a:r>
              <a:rPr lang="fr-FR" altLang="fr-FR" sz="1800" b="1" dirty="0">
                <a:solidFill>
                  <a:prstClr val="black"/>
                </a:solidFill>
              </a:rPr>
              <a:t>2 types de marché dans la restauration collective</a:t>
            </a:r>
          </a:p>
        </p:txBody>
      </p:sp>
      <p:sp>
        <p:nvSpPr>
          <p:cNvPr id="2" name="Flèche : bas 1">
            <a:extLst>
              <a:ext uri="{FF2B5EF4-FFF2-40B4-BE49-F238E27FC236}">
                <a16:creationId xmlns:a16="http://schemas.microsoft.com/office/drawing/2014/main" id="{32FA8D91-898E-49C2-8349-3840A41B7410}"/>
              </a:ext>
            </a:extLst>
          </p:cNvPr>
          <p:cNvSpPr/>
          <p:nvPr/>
        </p:nvSpPr>
        <p:spPr>
          <a:xfrm>
            <a:off x="3648722" y="3715239"/>
            <a:ext cx="390618" cy="519410"/>
          </a:xfrm>
          <a:prstGeom prst="downArrow">
            <a:avLst/>
          </a:prstGeom>
          <a:solidFill>
            <a:srgbClr val="23E5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Flèche : bas 10">
            <a:extLst>
              <a:ext uri="{FF2B5EF4-FFF2-40B4-BE49-F238E27FC236}">
                <a16:creationId xmlns:a16="http://schemas.microsoft.com/office/drawing/2014/main" id="{DF83F130-587E-487E-8795-F9FB37A9EBC2}"/>
              </a:ext>
            </a:extLst>
          </p:cNvPr>
          <p:cNvSpPr/>
          <p:nvPr/>
        </p:nvSpPr>
        <p:spPr>
          <a:xfrm>
            <a:off x="8071281" y="3715239"/>
            <a:ext cx="390618" cy="519410"/>
          </a:xfrm>
          <a:prstGeom prst="downArrow">
            <a:avLst/>
          </a:prstGeom>
          <a:solidFill>
            <a:srgbClr val="23E5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ZoneTexte 2">
            <a:extLst>
              <a:ext uri="{FF2B5EF4-FFF2-40B4-BE49-F238E27FC236}">
                <a16:creationId xmlns:a16="http://schemas.microsoft.com/office/drawing/2014/main" id="{7F785631-46D7-416B-8F24-5CE54C348727}"/>
              </a:ext>
            </a:extLst>
          </p:cNvPr>
          <p:cNvSpPr txBox="1"/>
          <p:nvPr/>
        </p:nvSpPr>
        <p:spPr>
          <a:xfrm>
            <a:off x="2393009" y="4334232"/>
            <a:ext cx="2902043" cy="2523768"/>
          </a:xfrm>
          <a:prstGeom prst="rect">
            <a:avLst/>
          </a:prstGeom>
          <a:noFill/>
        </p:spPr>
        <p:txBody>
          <a:bodyPr wrap="square" rtlCol="0">
            <a:spAutoFit/>
          </a:bodyPr>
          <a:lstStyle/>
          <a:p>
            <a:r>
              <a:rPr lang="fr-FR" dirty="0"/>
              <a:t>Marché public de fournitures</a:t>
            </a:r>
          </a:p>
          <a:p>
            <a:endParaRPr lang="fr-FR" dirty="0"/>
          </a:p>
          <a:p>
            <a:r>
              <a:rPr lang="fr-FR" dirty="0"/>
              <a:t>Cantine en autogestion : le personnel cuisine les repas.</a:t>
            </a:r>
          </a:p>
          <a:p>
            <a:endParaRPr lang="fr-FR" dirty="0"/>
          </a:p>
          <a:p>
            <a:r>
              <a:rPr lang="fr-FR" dirty="0"/>
              <a:t>Ils ont besoin de </a:t>
            </a:r>
            <a:r>
              <a:rPr lang="fr-FR" b="1" u="sng" dirty="0"/>
              <a:t>fournitures</a:t>
            </a:r>
          </a:p>
          <a:p>
            <a:pPr algn="ctr"/>
            <a:r>
              <a:rPr lang="fr-FR" sz="3200" b="1" dirty="0"/>
              <a:t>=</a:t>
            </a:r>
          </a:p>
          <a:p>
            <a:pPr algn="ctr"/>
            <a:r>
              <a:rPr lang="fr-FR" dirty="0"/>
              <a:t>Marché public</a:t>
            </a:r>
            <a:endParaRPr lang="fr-BE" dirty="0"/>
          </a:p>
        </p:txBody>
      </p:sp>
      <p:sp>
        <p:nvSpPr>
          <p:cNvPr id="13" name="ZoneTexte 12">
            <a:extLst>
              <a:ext uri="{FF2B5EF4-FFF2-40B4-BE49-F238E27FC236}">
                <a16:creationId xmlns:a16="http://schemas.microsoft.com/office/drawing/2014/main" id="{3B8873D3-4AFB-4608-BB4A-5B6BAF5605BC}"/>
              </a:ext>
            </a:extLst>
          </p:cNvPr>
          <p:cNvSpPr txBox="1"/>
          <p:nvPr/>
        </p:nvSpPr>
        <p:spPr>
          <a:xfrm>
            <a:off x="6815568" y="4305671"/>
            <a:ext cx="2902043" cy="2523768"/>
          </a:xfrm>
          <a:prstGeom prst="rect">
            <a:avLst/>
          </a:prstGeom>
          <a:noFill/>
        </p:spPr>
        <p:txBody>
          <a:bodyPr wrap="square" rtlCol="0">
            <a:spAutoFit/>
          </a:bodyPr>
          <a:lstStyle/>
          <a:p>
            <a:r>
              <a:rPr lang="fr-FR" dirty="0"/>
              <a:t>Marché public de services</a:t>
            </a:r>
          </a:p>
          <a:p>
            <a:endParaRPr lang="fr-FR" dirty="0"/>
          </a:p>
          <a:p>
            <a:r>
              <a:rPr lang="fr-FR" dirty="0"/>
              <a:t>Cantine concédée : une entreprise externe prépare et livre les repas.</a:t>
            </a:r>
          </a:p>
          <a:p>
            <a:r>
              <a:rPr lang="fr-FR" dirty="0"/>
              <a:t>Ils ont besoin </a:t>
            </a:r>
            <a:r>
              <a:rPr lang="fr-FR" b="1" u="sng" dirty="0"/>
              <a:t>de services</a:t>
            </a:r>
          </a:p>
          <a:p>
            <a:pPr algn="ctr"/>
            <a:r>
              <a:rPr lang="fr-FR" sz="3200" b="1" dirty="0"/>
              <a:t>=</a:t>
            </a:r>
          </a:p>
          <a:p>
            <a:pPr algn="ctr"/>
            <a:r>
              <a:rPr lang="fr-FR" strike="sngStrike" dirty="0"/>
              <a:t>Marché public</a:t>
            </a:r>
            <a:endParaRPr lang="fr-BE" strike="sngStrike" dirty="0"/>
          </a:p>
        </p:txBody>
      </p:sp>
    </p:spTree>
    <p:extLst>
      <p:ext uri="{BB962C8B-B14F-4D97-AF65-F5344CB8AC3E}">
        <p14:creationId xmlns:p14="http://schemas.microsoft.com/office/powerpoint/2010/main" val="245503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
            <a:extLst>
              <a:ext uri="{FF2B5EF4-FFF2-40B4-BE49-F238E27FC236}">
                <a16:creationId xmlns:a16="http://schemas.microsoft.com/office/drawing/2014/main" id="{9E3CD15D-40B8-4917-B22D-EEA9CDCF42E0}"/>
              </a:ext>
            </a:extLst>
          </p:cNvPr>
          <p:cNvSpPr>
            <a:spLocks noChangeArrowheads="1"/>
          </p:cNvSpPr>
          <p:nvPr/>
        </p:nvSpPr>
        <p:spPr bwMode="auto">
          <a:xfrm>
            <a:off x="1747838" y="1812926"/>
            <a:ext cx="571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6" name="Rectangle 2">
            <a:extLst>
              <a:ext uri="{FF2B5EF4-FFF2-40B4-BE49-F238E27FC236}">
                <a16:creationId xmlns:a16="http://schemas.microsoft.com/office/drawing/2014/main" id="{379D1196-CA39-47A2-8DBC-CF289A712679}"/>
              </a:ext>
            </a:extLst>
          </p:cNvPr>
          <p:cNvSpPr>
            <a:spLocks noChangeArrowheads="1"/>
          </p:cNvSpPr>
          <p:nvPr/>
        </p:nvSpPr>
        <p:spPr bwMode="auto">
          <a:xfrm>
            <a:off x="1747838" y="3354388"/>
            <a:ext cx="717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7" name="Espace réservé du contenu 14">
            <a:extLst>
              <a:ext uri="{FF2B5EF4-FFF2-40B4-BE49-F238E27FC236}">
                <a16:creationId xmlns:a16="http://schemas.microsoft.com/office/drawing/2014/main" id="{607EA92F-116F-4A96-B67F-D42D2A400A6C}"/>
              </a:ext>
            </a:extLst>
          </p:cNvPr>
          <p:cNvSpPr txBox="1">
            <a:spLocks noChangeArrowheads="1"/>
          </p:cNvSpPr>
          <p:nvPr/>
        </p:nvSpPr>
        <p:spPr bwMode="auto">
          <a:xfrm>
            <a:off x="2236788" y="3835399"/>
            <a:ext cx="71739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342900" marR="0" lvl="0" indent="-342900" algn="l" defTabSz="685800" rtl="0" eaLnBrk="1" fontAlgn="auto" latinLnBrk="0" hangingPunct="1">
              <a:lnSpc>
                <a:spcPct val="100000"/>
              </a:lnSpc>
              <a:spcBef>
                <a:spcPts val="750"/>
              </a:spcBef>
              <a:spcAft>
                <a:spcPts val="0"/>
              </a:spcAft>
              <a:buClrTx/>
              <a:buSzPct val="175000"/>
              <a:buFontTx/>
              <a:buBlip>
                <a:blip r:embed="rId3"/>
              </a:buBlip>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sp>
        <p:nvSpPr>
          <p:cNvPr id="12" name="Rectangle : coins arrondis 11">
            <a:extLst>
              <a:ext uri="{FF2B5EF4-FFF2-40B4-BE49-F238E27FC236}">
                <a16:creationId xmlns:a16="http://schemas.microsoft.com/office/drawing/2014/main" id="{F117A61F-2E7C-4818-B451-AC63F37F7449}"/>
              </a:ext>
            </a:extLst>
          </p:cNvPr>
          <p:cNvSpPr/>
          <p:nvPr/>
        </p:nvSpPr>
        <p:spPr>
          <a:xfrm>
            <a:off x="1879600" y="546100"/>
            <a:ext cx="8432800" cy="884238"/>
          </a:xfrm>
          <a:prstGeom prst="roundRect">
            <a:avLst/>
          </a:prstGeom>
          <a:solidFill>
            <a:srgbClr val="EE2F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3200" b="1" dirty="0">
                <a:solidFill>
                  <a:prstClr val="white"/>
                </a:solidFill>
                <a:latin typeface="Calibri" panose="020F0502020204030204"/>
              </a:rPr>
              <a:t>Avantages</a:t>
            </a:r>
            <a:endParaRPr kumimoji="0" lang="fr-BE"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9" name="Titre 13">
            <a:extLst>
              <a:ext uri="{FF2B5EF4-FFF2-40B4-BE49-F238E27FC236}">
                <a16:creationId xmlns:a16="http://schemas.microsoft.com/office/drawing/2014/main" id="{8C55F518-562D-4843-9031-688B48CF66D0}"/>
              </a:ext>
            </a:extLst>
          </p:cNvPr>
          <p:cNvSpPr>
            <a:spLocks noChangeArrowheads="1"/>
          </p:cNvSpPr>
          <p:nvPr/>
        </p:nvSpPr>
        <p:spPr bwMode="auto">
          <a:xfrm>
            <a:off x="1879600" y="585788"/>
            <a:ext cx="8432800" cy="7493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fr-BE" altLang="fr-FR" sz="3200" b="1" i="0" u="none" strike="noStrike" kern="1200" cap="none" spc="0" normalizeH="0" baseline="0" noProof="0" dirty="0">
              <a:ln>
                <a:noFill/>
              </a:ln>
              <a:solidFill>
                <a:prstClr val="white"/>
              </a:solidFill>
              <a:effectLst/>
              <a:uLnTx/>
              <a:uFillTx/>
              <a:latin typeface="Moon Flower" panose="02000500000000000000" pitchFamily="2" charset="0"/>
              <a:ea typeface="+mn-ea"/>
            </a:endParaRPr>
          </a:p>
        </p:txBody>
      </p:sp>
      <p:sp>
        <p:nvSpPr>
          <p:cNvPr id="10" name="Espace réservé du contenu 14">
            <a:extLst>
              <a:ext uri="{FF2B5EF4-FFF2-40B4-BE49-F238E27FC236}">
                <a16:creationId xmlns:a16="http://schemas.microsoft.com/office/drawing/2014/main" id="{4F842B1B-C01E-4074-A811-E2D303BF072F}"/>
              </a:ext>
            </a:extLst>
          </p:cNvPr>
          <p:cNvSpPr txBox="1">
            <a:spLocks noChangeArrowheads="1"/>
          </p:cNvSpPr>
          <p:nvPr/>
        </p:nvSpPr>
        <p:spPr bwMode="auto">
          <a:xfrm>
            <a:off x="1879600" y="1812926"/>
            <a:ext cx="8432800" cy="49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sz="1400" b="0" i="0" u="none" strike="noStrike" kern="1200" cap="none" spc="0" normalizeH="0" baseline="0" noProof="0" dirty="0">
                <a:ln>
                  <a:noFill/>
                </a:ln>
                <a:solidFill>
                  <a:prstClr val="black"/>
                </a:solidFill>
                <a:effectLst/>
                <a:uLnTx/>
                <a:uFillTx/>
                <a:latin typeface="Roboto" pitchFamily="2" charset="0"/>
                <a:ea typeface="+mn-ea"/>
              </a:rPr>
              <a:t> </a:t>
            </a:r>
            <a:endParaRPr lang="fr-FR" sz="1400" dirty="0"/>
          </a:p>
          <a:p>
            <a:pPr lvl="0" algn="just">
              <a:lnSpc>
                <a:spcPct val="100000"/>
              </a:lnSpc>
              <a:buSzPct val="175000"/>
              <a:defRPr/>
            </a:pPr>
            <a:r>
              <a:rPr lang="fr-FR" sz="2400" dirty="0">
                <a:solidFill>
                  <a:prstClr val="black"/>
                </a:solidFill>
                <a:sym typeface="Wingdings" panose="05000000000000000000" pitchFamily="2" charset="2"/>
              </a:rPr>
              <a:t>Pour les marchés reconductibles ou longs : la mise en d’une véritable vision à moyen terme autant pour la cantine que pour le fournisseur</a:t>
            </a:r>
          </a:p>
          <a:p>
            <a:pPr lvl="0" algn="just">
              <a:lnSpc>
                <a:spcPct val="100000"/>
              </a:lnSpc>
              <a:buSzPct val="175000"/>
              <a:defRPr/>
            </a:pPr>
            <a:r>
              <a:rPr lang="fr-FR" sz="2400" dirty="0">
                <a:solidFill>
                  <a:prstClr val="black"/>
                </a:solidFill>
                <a:sym typeface="Wingdings" panose="05000000000000000000" pitchFamily="2" charset="2"/>
              </a:rPr>
              <a:t>Marché reconductible et long : une stabilité</a:t>
            </a:r>
          </a:p>
          <a:p>
            <a:pPr lvl="0" algn="just">
              <a:lnSpc>
                <a:spcPct val="100000"/>
              </a:lnSpc>
              <a:buSzPct val="175000"/>
              <a:defRPr/>
            </a:pPr>
            <a:r>
              <a:rPr lang="fr-FR" sz="2400" dirty="0">
                <a:solidFill>
                  <a:prstClr val="black"/>
                </a:solidFill>
                <a:sym typeface="Wingdings" panose="05000000000000000000" pitchFamily="2" charset="2"/>
              </a:rPr>
              <a:t>Une nourriture locale et donc proche des utilisateurs dans leur assiette : publicité pour vous ! </a:t>
            </a:r>
          </a:p>
          <a:p>
            <a:pPr lvl="0" algn="just">
              <a:lnSpc>
                <a:spcPct val="100000"/>
              </a:lnSpc>
              <a:buSzPct val="175000"/>
              <a:defRPr/>
            </a:pPr>
            <a:r>
              <a:rPr lang="fr-FR" sz="2400" dirty="0">
                <a:solidFill>
                  <a:prstClr val="black"/>
                </a:solidFill>
                <a:sym typeface="Wingdings" panose="05000000000000000000" pitchFamily="2" charset="2"/>
              </a:rPr>
              <a:t>Un bénéfice sur le coût environnemental</a:t>
            </a:r>
          </a:p>
          <a:p>
            <a:pPr lvl="0" algn="just">
              <a:lnSpc>
                <a:spcPct val="100000"/>
              </a:lnSpc>
              <a:buSzPct val="175000"/>
              <a:defRPr/>
            </a:pPr>
            <a:r>
              <a:rPr lang="fr-FR" sz="2400" dirty="0">
                <a:solidFill>
                  <a:prstClr val="black"/>
                </a:solidFill>
                <a:sym typeface="Wingdings" panose="05000000000000000000" pitchFamily="2" charset="2"/>
              </a:rPr>
              <a:t>Fixation de votre prix de vente = prix équitable </a:t>
            </a:r>
            <a:endParaRPr lang="fr-FR" sz="1800" dirty="0">
              <a:solidFill>
                <a:prstClr val="black"/>
              </a:solidFill>
              <a:sym typeface="Wingdings" panose="05000000000000000000" pitchFamily="2" charset="2"/>
            </a:endParaRPr>
          </a:p>
          <a:p>
            <a:pPr marL="0" lvl="0" indent="0">
              <a:buNone/>
            </a:pPr>
            <a:endParaRPr lang="fr-FR" sz="1400" u="sng" dirty="0"/>
          </a:p>
          <a:p>
            <a:pPr marL="0" lvl="0" indent="0" algn="just">
              <a:lnSpc>
                <a:spcPct val="100000"/>
              </a:lnSpc>
              <a:buSzPct val="175000"/>
              <a:buNone/>
              <a:defRPr/>
            </a:pPr>
            <a:r>
              <a:rPr lang="fr-FR" sz="1400" i="1" dirty="0"/>
              <a:t> </a:t>
            </a:r>
          </a:p>
          <a:p>
            <a:pPr marL="0" lvl="0" indent="0" algn="just">
              <a:lnSpc>
                <a:spcPct val="100000"/>
              </a:lnSpc>
              <a:buSzPct val="175000"/>
              <a:buNone/>
              <a:defRPr/>
            </a:pPr>
            <a:endParaRPr kumimoji="0" lang="fr-FR" altLang="fr-FR" sz="1400" b="0" i="1" u="none"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0" lvl="0" indent="0" algn="just">
              <a:lnSpc>
                <a:spcPct val="100000"/>
              </a:lnSpc>
              <a:buSzPct val="175000"/>
              <a:buNone/>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342900" marR="0" lvl="0" indent="-342900" algn="just" defTabSz="685800" rtl="0" eaLnBrk="1" fontAlgn="auto" latinLnBrk="0" hangingPunct="1">
              <a:lnSpc>
                <a:spcPct val="100000"/>
              </a:lnSpc>
              <a:spcBef>
                <a:spcPts val="750"/>
              </a:spcBef>
              <a:spcAft>
                <a:spcPts val="0"/>
              </a:spcAft>
              <a:buClrTx/>
              <a:buSzPct val="175000"/>
              <a:buFont typeface="Wingdings" panose="05000000000000000000" pitchFamily="2" charset="2"/>
              <a:buChar char="à"/>
              <a:tabLst/>
              <a:defRPr/>
            </a:pPr>
            <a:endParaRPr kumimoji="0" lang="fr-FR" altLang="fr-FR" sz="1400" b="0" i="0" u="sng"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a:ea typeface="+mn-ea"/>
              <a:sym typeface="Wingdings" panose="05000000000000000000" pitchFamily="2" charset="2"/>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altLang="fr-FR" sz="1400" b="0" i="0" u="none" strike="noStrike" kern="1200" cap="none" spc="0" normalizeH="0" baseline="0" noProof="0" dirty="0">
                <a:ln>
                  <a:noFill/>
                </a:ln>
                <a:solidFill>
                  <a:prstClr val="black"/>
                </a:solidFill>
                <a:effectLst/>
                <a:uLnTx/>
                <a:uFillTx/>
                <a:latin typeface="Roboto"/>
                <a:ea typeface="+mn-ea"/>
                <a:sym typeface="Wingdings" panose="05000000000000000000" pitchFamily="2" charset="2"/>
              </a:rPr>
              <a:t> </a:t>
            </a: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600" b="0" i="0" u="none" strike="noStrike" kern="1200" cap="none" spc="0" normalizeH="0" baseline="0" noProof="0" dirty="0">
              <a:ln>
                <a:noFill/>
              </a:ln>
              <a:solidFill>
                <a:srgbClr val="E61853"/>
              </a:solidFill>
              <a:effectLst/>
              <a:uLnTx/>
              <a:uFillTx/>
              <a:latin typeface="Roboto"/>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BE" sz="2100" b="1"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l" defTabSz="685800" rtl="0" eaLnBrk="1" fontAlgn="auto" latinLnBrk="0" hangingPunct="1">
              <a:lnSpc>
                <a:spcPct val="100000"/>
              </a:lnSpc>
              <a:spcBef>
                <a:spcPts val="750"/>
              </a:spcBef>
              <a:spcAft>
                <a:spcPts val="0"/>
              </a:spcAft>
              <a:buClrTx/>
              <a:buSzPct val="175000"/>
              <a:buFontTx/>
              <a:buNone/>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pic>
        <p:nvPicPr>
          <p:cNvPr id="13" name="Image 2">
            <a:extLst>
              <a:ext uri="{FF2B5EF4-FFF2-40B4-BE49-F238E27FC236}">
                <a16:creationId xmlns:a16="http://schemas.microsoft.com/office/drawing/2014/main" id="{16051B7D-763C-4ED5-9CAC-CEDFFC3B0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00" y="0"/>
            <a:ext cx="524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96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
            <a:extLst>
              <a:ext uri="{FF2B5EF4-FFF2-40B4-BE49-F238E27FC236}">
                <a16:creationId xmlns:a16="http://schemas.microsoft.com/office/drawing/2014/main" id="{9E3CD15D-40B8-4917-B22D-EEA9CDCF42E0}"/>
              </a:ext>
            </a:extLst>
          </p:cNvPr>
          <p:cNvSpPr>
            <a:spLocks noChangeArrowheads="1"/>
          </p:cNvSpPr>
          <p:nvPr/>
        </p:nvSpPr>
        <p:spPr bwMode="auto">
          <a:xfrm>
            <a:off x="1747838" y="1812926"/>
            <a:ext cx="571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6" name="Rectangle 2">
            <a:extLst>
              <a:ext uri="{FF2B5EF4-FFF2-40B4-BE49-F238E27FC236}">
                <a16:creationId xmlns:a16="http://schemas.microsoft.com/office/drawing/2014/main" id="{379D1196-CA39-47A2-8DBC-CF289A712679}"/>
              </a:ext>
            </a:extLst>
          </p:cNvPr>
          <p:cNvSpPr>
            <a:spLocks noChangeArrowheads="1"/>
          </p:cNvSpPr>
          <p:nvPr/>
        </p:nvSpPr>
        <p:spPr bwMode="auto">
          <a:xfrm>
            <a:off x="1747838" y="3354388"/>
            <a:ext cx="717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7" name="Espace réservé du contenu 14">
            <a:extLst>
              <a:ext uri="{FF2B5EF4-FFF2-40B4-BE49-F238E27FC236}">
                <a16:creationId xmlns:a16="http://schemas.microsoft.com/office/drawing/2014/main" id="{607EA92F-116F-4A96-B67F-D42D2A400A6C}"/>
              </a:ext>
            </a:extLst>
          </p:cNvPr>
          <p:cNvSpPr txBox="1">
            <a:spLocks noChangeArrowheads="1"/>
          </p:cNvSpPr>
          <p:nvPr/>
        </p:nvSpPr>
        <p:spPr bwMode="auto">
          <a:xfrm>
            <a:off x="2236788" y="3835399"/>
            <a:ext cx="71739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342900" marR="0" lvl="0" indent="-342900" algn="l" defTabSz="685800" rtl="0" eaLnBrk="1" fontAlgn="auto" latinLnBrk="0" hangingPunct="1">
              <a:lnSpc>
                <a:spcPct val="100000"/>
              </a:lnSpc>
              <a:spcBef>
                <a:spcPts val="750"/>
              </a:spcBef>
              <a:spcAft>
                <a:spcPts val="0"/>
              </a:spcAft>
              <a:buClrTx/>
              <a:buSzPct val="175000"/>
              <a:buFontTx/>
              <a:buBlip>
                <a:blip r:embed="rId3"/>
              </a:buBlip>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sp>
        <p:nvSpPr>
          <p:cNvPr id="12" name="Rectangle : coins arrondis 11">
            <a:extLst>
              <a:ext uri="{FF2B5EF4-FFF2-40B4-BE49-F238E27FC236}">
                <a16:creationId xmlns:a16="http://schemas.microsoft.com/office/drawing/2014/main" id="{F117A61F-2E7C-4818-B451-AC63F37F7449}"/>
              </a:ext>
            </a:extLst>
          </p:cNvPr>
          <p:cNvSpPr/>
          <p:nvPr/>
        </p:nvSpPr>
        <p:spPr>
          <a:xfrm>
            <a:off x="1879600" y="546100"/>
            <a:ext cx="8432800" cy="884238"/>
          </a:xfrm>
          <a:prstGeom prst="roundRect">
            <a:avLst/>
          </a:prstGeom>
          <a:solidFill>
            <a:srgbClr val="EE2F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Freins</a:t>
            </a:r>
            <a:endParaRPr kumimoji="0" lang="fr-BE"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9" name="Titre 13">
            <a:extLst>
              <a:ext uri="{FF2B5EF4-FFF2-40B4-BE49-F238E27FC236}">
                <a16:creationId xmlns:a16="http://schemas.microsoft.com/office/drawing/2014/main" id="{8C55F518-562D-4843-9031-688B48CF66D0}"/>
              </a:ext>
            </a:extLst>
          </p:cNvPr>
          <p:cNvSpPr>
            <a:spLocks noChangeArrowheads="1"/>
          </p:cNvSpPr>
          <p:nvPr/>
        </p:nvSpPr>
        <p:spPr bwMode="auto">
          <a:xfrm>
            <a:off x="1879600" y="585788"/>
            <a:ext cx="8432800" cy="7493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fr-BE" altLang="fr-FR" sz="3200" b="1" i="0" u="none" strike="noStrike" kern="1200" cap="none" spc="0" normalizeH="0" baseline="0" noProof="0" dirty="0">
              <a:ln>
                <a:noFill/>
              </a:ln>
              <a:solidFill>
                <a:prstClr val="white"/>
              </a:solidFill>
              <a:effectLst/>
              <a:uLnTx/>
              <a:uFillTx/>
              <a:latin typeface="Moon Flower" panose="02000500000000000000" pitchFamily="2" charset="0"/>
              <a:ea typeface="+mn-ea"/>
            </a:endParaRPr>
          </a:p>
        </p:txBody>
      </p:sp>
      <p:sp>
        <p:nvSpPr>
          <p:cNvPr id="10" name="Espace réservé du contenu 14">
            <a:extLst>
              <a:ext uri="{FF2B5EF4-FFF2-40B4-BE49-F238E27FC236}">
                <a16:creationId xmlns:a16="http://schemas.microsoft.com/office/drawing/2014/main" id="{4F842B1B-C01E-4074-A811-E2D303BF072F}"/>
              </a:ext>
            </a:extLst>
          </p:cNvPr>
          <p:cNvSpPr txBox="1">
            <a:spLocks noChangeArrowheads="1"/>
          </p:cNvSpPr>
          <p:nvPr/>
        </p:nvSpPr>
        <p:spPr bwMode="auto">
          <a:xfrm>
            <a:off x="1879600" y="1812926"/>
            <a:ext cx="8432800" cy="49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sz="1400" b="0" i="0" u="none" strike="noStrike" kern="1200" cap="none" spc="0" normalizeH="0" baseline="0" noProof="0" dirty="0">
                <a:ln>
                  <a:noFill/>
                </a:ln>
                <a:solidFill>
                  <a:prstClr val="black"/>
                </a:solidFill>
                <a:effectLst/>
                <a:uLnTx/>
                <a:uFillTx/>
                <a:latin typeface="Roboto" pitchFamily="2" charset="0"/>
                <a:ea typeface="+mn-ea"/>
              </a:rPr>
              <a:t> </a:t>
            </a:r>
            <a:endParaRPr lang="fr-FR" sz="1400" dirty="0"/>
          </a:p>
          <a:p>
            <a:pPr lvl="0" algn="just">
              <a:lnSpc>
                <a:spcPct val="100000"/>
              </a:lnSpc>
              <a:buSzPct val="175000"/>
              <a:defRPr/>
            </a:pPr>
            <a:r>
              <a:rPr lang="fr-FR" sz="2400" dirty="0">
                <a:solidFill>
                  <a:prstClr val="black"/>
                </a:solidFill>
                <a:sym typeface="Wingdings" panose="05000000000000000000" pitchFamily="2" charset="2"/>
              </a:rPr>
              <a:t>« Comment se faire connaître des cantines ? »</a:t>
            </a:r>
          </a:p>
          <a:p>
            <a:pPr lvl="0" algn="just">
              <a:lnSpc>
                <a:spcPct val="100000"/>
              </a:lnSpc>
              <a:buSzPct val="175000"/>
              <a:defRPr/>
            </a:pPr>
            <a:r>
              <a:rPr lang="fr-FR" sz="2400" dirty="0">
                <a:solidFill>
                  <a:prstClr val="black"/>
                </a:solidFill>
                <a:sym typeface="Wingdings" panose="05000000000000000000" pitchFamily="2" charset="2"/>
              </a:rPr>
              <a:t>« Ma réalité n’est pas prise en compte »</a:t>
            </a:r>
          </a:p>
          <a:p>
            <a:pPr algn="just">
              <a:lnSpc>
                <a:spcPct val="100000"/>
              </a:lnSpc>
              <a:buSzPct val="175000"/>
              <a:defRPr/>
            </a:pPr>
            <a:r>
              <a:rPr lang="fr-FR" sz="2400" dirty="0">
                <a:solidFill>
                  <a:prstClr val="black"/>
                </a:solidFill>
                <a:sym typeface="Wingdings" panose="05000000000000000000" pitchFamily="2" charset="2"/>
              </a:rPr>
              <a:t>« Le côté administratif »</a:t>
            </a:r>
          </a:p>
          <a:p>
            <a:pPr lvl="0" algn="just">
              <a:lnSpc>
                <a:spcPct val="100000"/>
              </a:lnSpc>
              <a:buSzPct val="175000"/>
              <a:defRPr/>
            </a:pPr>
            <a:r>
              <a:rPr lang="fr-FR" sz="2400" dirty="0">
                <a:solidFill>
                  <a:prstClr val="black"/>
                </a:solidFill>
                <a:sym typeface="Wingdings" panose="05000000000000000000" pitchFamily="2" charset="2"/>
              </a:rPr>
              <a:t>« Délai de paiement »</a:t>
            </a:r>
          </a:p>
          <a:p>
            <a:pPr lvl="0" algn="just">
              <a:lnSpc>
                <a:spcPct val="100000"/>
              </a:lnSpc>
              <a:buSzPct val="175000"/>
              <a:defRPr/>
            </a:pPr>
            <a:r>
              <a:rPr lang="fr-FR" sz="2400" dirty="0">
                <a:solidFill>
                  <a:prstClr val="black"/>
                </a:solidFill>
                <a:sym typeface="Wingdings" panose="05000000000000000000" pitchFamily="2" charset="2"/>
              </a:rPr>
              <a:t>« Les quantités »</a:t>
            </a:r>
          </a:p>
          <a:p>
            <a:pPr lvl="0" algn="just">
              <a:lnSpc>
                <a:spcPct val="100000"/>
              </a:lnSpc>
              <a:buSzPct val="175000"/>
              <a:defRPr/>
            </a:pPr>
            <a:r>
              <a:rPr lang="fr-FR" sz="2400" dirty="0">
                <a:solidFill>
                  <a:prstClr val="black"/>
                </a:solidFill>
                <a:sym typeface="Wingdings" panose="05000000000000000000" pitchFamily="2" charset="2"/>
              </a:rPr>
              <a:t>Etc. </a:t>
            </a:r>
            <a:endParaRPr lang="fr-FR" sz="1800" dirty="0">
              <a:solidFill>
                <a:prstClr val="black"/>
              </a:solidFill>
              <a:sym typeface="Wingdings" panose="05000000000000000000" pitchFamily="2" charset="2"/>
            </a:endParaRPr>
          </a:p>
          <a:p>
            <a:pPr marL="0" lvl="0" indent="0">
              <a:buNone/>
            </a:pPr>
            <a:endParaRPr lang="fr-FR" sz="1400" u="sng" dirty="0"/>
          </a:p>
          <a:p>
            <a:pPr marL="0" lvl="0" indent="0" algn="just">
              <a:lnSpc>
                <a:spcPct val="100000"/>
              </a:lnSpc>
              <a:buSzPct val="175000"/>
              <a:buNone/>
              <a:defRPr/>
            </a:pPr>
            <a:r>
              <a:rPr lang="fr-FR" sz="1400" i="1" dirty="0"/>
              <a:t> </a:t>
            </a:r>
          </a:p>
          <a:p>
            <a:pPr marL="0" lvl="0" indent="0" algn="just">
              <a:lnSpc>
                <a:spcPct val="100000"/>
              </a:lnSpc>
              <a:buSzPct val="175000"/>
              <a:buNone/>
              <a:defRPr/>
            </a:pPr>
            <a:endParaRPr kumimoji="0" lang="fr-FR" altLang="fr-FR" sz="1400" b="0" i="1" u="none"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0" lvl="0" indent="0" algn="just">
              <a:lnSpc>
                <a:spcPct val="100000"/>
              </a:lnSpc>
              <a:buSzPct val="175000"/>
              <a:buNone/>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342900" marR="0" lvl="0" indent="-342900" algn="just" defTabSz="685800" rtl="0" eaLnBrk="1" fontAlgn="auto" latinLnBrk="0" hangingPunct="1">
              <a:lnSpc>
                <a:spcPct val="100000"/>
              </a:lnSpc>
              <a:spcBef>
                <a:spcPts val="750"/>
              </a:spcBef>
              <a:spcAft>
                <a:spcPts val="0"/>
              </a:spcAft>
              <a:buClrTx/>
              <a:buSzPct val="175000"/>
              <a:buFont typeface="Wingdings" panose="05000000000000000000" pitchFamily="2" charset="2"/>
              <a:buChar char="à"/>
              <a:tabLst/>
              <a:defRPr/>
            </a:pPr>
            <a:endParaRPr kumimoji="0" lang="fr-FR" altLang="fr-FR" sz="1400" b="0" i="0" u="sng"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a:ea typeface="+mn-ea"/>
              <a:sym typeface="Wingdings" panose="05000000000000000000" pitchFamily="2" charset="2"/>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altLang="fr-FR" sz="1400" b="0" i="0" u="none" strike="noStrike" kern="1200" cap="none" spc="0" normalizeH="0" baseline="0" noProof="0" dirty="0">
                <a:ln>
                  <a:noFill/>
                </a:ln>
                <a:solidFill>
                  <a:prstClr val="black"/>
                </a:solidFill>
                <a:effectLst/>
                <a:uLnTx/>
                <a:uFillTx/>
                <a:latin typeface="Roboto"/>
                <a:ea typeface="+mn-ea"/>
                <a:sym typeface="Wingdings" panose="05000000000000000000" pitchFamily="2" charset="2"/>
              </a:rPr>
              <a:t> </a:t>
            </a: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600" b="0" i="0" u="none" strike="noStrike" kern="1200" cap="none" spc="0" normalizeH="0" baseline="0" noProof="0" dirty="0">
              <a:ln>
                <a:noFill/>
              </a:ln>
              <a:solidFill>
                <a:srgbClr val="E61853"/>
              </a:solidFill>
              <a:effectLst/>
              <a:uLnTx/>
              <a:uFillTx/>
              <a:latin typeface="Roboto"/>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BE" sz="2100" b="1"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l" defTabSz="685800" rtl="0" eaLnBrk="1" fontAlgn="auto" latinLnBrk="0" hangingPunct="1">
              <a:lnSpc>
                <a:spcPct val="100000"/>
              </a:lnSpc>
              <a:spcBef>
                <a:spcPts val="750"/>
              </a:spcBef>
              <a:spcAft>
                <a:spcPts val="0"/>
              </a:spcAft>
              <a:buClrTx/>
              <a:buSzPct val="175000"/>
              <a:buFontTx/>
              <a:buNone/>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pic>
        <p:nvPicPr>
          <p:cNvPr id="13" name="Image 2">
            <a:extLst>
              <a:ext uri="{FF2B5EF4-FFF2-40B4-BE49-F238E27FC236}">
                <a16:creationId xmlns:a16="http://schemas.microsoft.com/office/drawing/2014/main" id="{16051B7D-763C-4ED5-9CAC-CEDFFC3B0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00" y="0"/>
            <a:ext cx="524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03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
            <a:extLst>
              <a:ext uri="{FF2B5EF4-FFF2-40B4-BE49-F238E27FC236}">
                <a16:creationId xmlns:a16="http://schemas.microsoft.com/office/drawing/2014/main" id="{9E3CD15D-40B8-4917-B22D-EEA9CDCF42E0}"/>
              </a:ext>
            </a:extLst>
          </p:cNvPr>
          <p:cNvSpPr>
            <a:spLocks noChangeArrowheads="1"/>
          </p:cNvSpPr>
          <p:nvPr/>
        </p:nvSpPr>
        <p:spPr bwMode="auto">
          <a:xfrm>
            <a:off x="1747838" y="1812926"/>
            <a:ext cx="571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6" name="Rectangle 2">
            <a:extLst>
              <a:ext uri="{FF2B5EF4-FFF2-40B4-BE49-F238E27FC236}">
                <a16:creationId xmlns:a16="http://schemas.microsoft.com/office/drawing/2014/main" id="{379D1196-CA39-47A2-8DBC-CF289A712679}"/>
              </a:ext>
            </a:extLst>
          </p:cNvPr>
          <p:cNvSpPr>
            <a:spLocks noChangeArrowheads="1"/>
          </p:cNvSpPr>
          <p:nvPr/>
        </p:nvSpPr>
        <p:spPr bwMode="auto">
          <a:xfrm>
            <a:off x="1747838" y="3354388"/>
            <a:ext cx="717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7" name="Espace réservé du contenu 14">
            <a:extLst>
              <a:ext uri="{FF2B5EF4-FFF2-40B4-BE49-F238E27FC236}">
                <a16:creationId xmlns:a16="http://schemas.microsoft.com/office/drawing/2014/main" id="{607EA92F-116F-4A96-B67F-D42D2A400A6C}"/>
              </a:ext>
            </a:extLst>
          </p:cNvPr>
          <p:cNvSpPr txBox="1">
            <a:spLocks noChangeArrowheads="1"/>
          </p:cNvSpPr>
          <p:nvPr/>
        </p:nvSpPr>
        <p:spPr bwMode="auto">
          <a:xfrm>
            <a:off x="2236788" y="3835399"/>
            <a:ext cx="71739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342900" marR="0" lvl="0" indent="-342900" algn="l" defTabSz="685800" rtl="0" eaLnBrk="1" fontAlgn="auto" latinLnBrk="0" hangingPunct="1">
              <a:lnSpc>
                <a:spcPct val="100000"/>
              </a:lnSpc>
              <a:spcBef>
                <a:spcPts val="750"/>
              </a:spcBef>
              <a:spcAft>
                <a:spcPts val="0"/>
              </a:spcAft>
              <a:buClrTx/>
              <a:buSzPct val="175000"/>
              <a:buFontTx/>
              <a:buBlip>
                <a:blip r:embed="rId3"/>
              </a:buBlip>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sp>
        <p:nvSpPr>
          <p:cNvPr id="12" name="Rectangle : coins arrondis 11">
            <a:extLst>
              <a:ext uri="{FF2B5EF4-FFF2-40B4-BE49-F238E27FC236}">
                <a16:creationId xmlns:a16="http://schemas.microsoft.com/office/drawing/2014/main" id="{F117A61F-2E7C-4818-B451-AC63F37F7449}"/>
              </a:ext>
            </a:extLst>
          </p:cNvPr>
          <p:cNvSpPr/>
          <p:nvPr/>
        </p:nvSpPr>
        <p:spPr>
          <a:xfrm>
            <a:off x="1879600" y="546100"/>
            <a:ext cx="8432800" cy="884238"/>
          </a:xfrm>
          <a:prstGeom prst="roundRect">
            <a:avLst/>
          </a:prstGeom>
          <a:solidFill>
            <a:srgbClr val="EE2F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Solutions</a:t>
            </a:r>
            <a:endParaRPr kumimoji="0" lang="fr-BE"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9" name="Titre 13">
            <a:extLst>
              <a:ext uri="{FF2B5EF4-FFF2-40B4-BE49-F238E27FC236}">
                <a16:creationId xmlns:a16="http://schemas.microsoft.com/office/drawing/2014/main" id="{8C55F518-562D-4843-9031-688B48CF66D0}"/>
              </a:ext>
            </a:extLst>
          </p:cNvPr>
          <p:cNvSpPr>
            <a:spLocks noChangeArrowheads="1"/>
          </p:cNvSpPr>
          <p:nvPr/>
        </p:nvSpPr>
        <p:spPr bwMode="auto">
          <a:xfrm>
            <a:off x="1879600" y="585788"/>
            <a:ext cx="8432800" cy="7493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fr-BE" altLang="fr-FR" sz="3200" b="1" i="0" u="none" strike="noStrike" kern="1200" cap="none" spc="0" normalizeH="0" baseline="0" noProof="0" dirty="0">
              <a:ln>
                <a:noFill/>
              </a:ln>
              <a:solidFill>
                <a:prstClr val="white"/>
              </a:solidFill>
              <a:effectLst/>
              <a:uLnTx/>
              <a:uFillTx/>
              <a:latin typeface="Moon Flower" panose="02000500000000000000" pitchFamily="2" charset="0"/>
              <a:ea typeface="+mn-ea"/>
            </a:endParaRPr>
          </a:p>
        </p:txBody>
      </p:sp>
      <p:sp>
        <p:nvSpPr>
          <p:cNvPr id="10" name="Espace réservé du contenu 14">
            <a:extLst>
              <a:ext uri="{FF2B5EF4-FFF2-40B4-BE49-F238E27FC236}">
                <a16:creationId xmlns:a16="http://schemas.microsoft.com/office/drawing/2014/main" id="{4F842B1B-C01E-4074-A811-E2D303BF072F}"/>
              </a:ext>
            </a:extLst>
          </p:cNvPr>
          <p:cNvSpPr txBox="1">
            <a:spLocks noChangeArrowheads="1"/>
          </p:cNvSpPr>
          <p:nvPr/>
        </p:nvSpPr>
        <p:spPr bwMode="auto">
          <a:xfrm>
            <a:off x="1879600" y="1812926"/>
            <a:ext cx="8432800" cy="49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sz="1400" b="0" i="0" u="none" strike="noStrike" kern="1200" cap="none" spc="0" normalizeH="0" baseline="0" noProof="0" dirty="0">
                <a:ln>
                  <a:noFill/>
                </a:ln>
                <a:solidFill>
                  <a:prstClr val="black"/>
                </a:solidFill>
                <a:effectLst/>
                <a:uLnTx/>
                <a:uFillTx/>
                <a:latin typeface="Roboto" pitchFamily="2" charset="0"/>
                <a:ea typeface="+mn-ea"/>
              </a:rPr>
              <a:t> </a:t>
            </a:r>
            <a:endParaRPr lang="fr-FR" sz="1400" dirty="0"/>
          </a:p>
          <a:p>
            <a:pPr lvl="0" algn="just">
              <a:lnSpc>
                <a:spcPct val="100000"/>
              </a:lnSpc>
              <a:buSzPct val="175000"/>
              <a:defRPr/>
            </a:pPr>
            <a:r>
              <a:rPr lang="fr-FR" sz="2400" dirty="0">
                <a:solidFill>
                  <a:prstClr val="black"/>
                </a:solidFill>
                <a:sym typeface="Wingdings" panose="05000000000000000000" pitchFamily="2" charset="2"/>
                <a:hlinkClick r:id="rId4"/>
              </a:rPr>
              <a:t>http://www.lecliclocal.be/mobile/index.php</a:t>
            </a:r>
            <a:endParaRPr lang="fr-FR" sz="2400" dirty="0">
              <a:solidFill>
                <a:prstClr val="black"/>
              </a:solidFill>
              <a:sym typeface="Wingdings" panose="05000000000000000000" pitchFamily="2" charset="2"/>
            </a:endParaRPr>
          </a:p>
          <a:p>
            <a:pPr lvl="0" algn="just">
              <a:lnSpc>
                <a:spcPct val="100000"/>
              </a:lnSpc>
              <a:buSzPct val="175000"/>
              <a:defRPr/>
            </a:pPr>
            <a:r>
              <a:rPr lang="fr-FR" sz="2400" dirty="0">
                <a:solidFill>
                  <a:prstClr val="black"/>
                </a:solidFill>
                <a:sym typeface="Wingdings" panose="05000000000000000000" pitchFamily="2" charset="2"/>
              </a:rPr>
              <a:t>Guide  </a:t>
            </a:r>
          </a:p>
          <a:p>
            <a:pPr marL="0" lvl="0" indent="0">
              <a:buNone/>
            </a:pPr>
            <a:endParaRPr lang="fr-FR" sz="1400" u="sng" dirty="0"/>
          </a:p>
          <a:p>
            <a:pPr marL="0" lvl="0" indent="0" algn="just">
              <a:lnSpc>
                <a:spcPct val="100000"/>
              </a:lnSpc>
              <a:buSzPct val="175000"/>
              <a:buNone/>
              <a:defRPr/>
            </a:pPr>
            <a:r>
              <a:rPr lang="fr-FR" sz="1400" i="1" dirty="0"/>
              <a:t> </a:t>
            </a:r>
          </a:p>
          <a:p>
            <a:pPr marL="0" lvl="0" indent="0" algn="just">
              <a:lnSpc>
                <a:spcPct val="100000"/>
              </a:lnSpc>
              <a:buSzPct val="175000"/>
              <a:buNone/>
              <a:defRPr/>
            </a:pPr>
            <a:endParaRPr kumimoji="0" lang="fr-FR" altLang="fr-FR" sz="1400" b="0" i="1" u="none"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0" lvl="0" indent="0" algn="just">
              <a:lnSpc>
                <a:spcPct val="100000"/>
              </a:lnSpc>
              <a:buSzPct val="175000"/>
              <a:buNone/>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342900" marR="0" lvl="0" indent="-342900" algn="just" defTabSz="685800" rtl="0" eaLnBrk="1" fontAlgn="auto" latinLnBrk="0" hangingPunct="1">
              <a:lnSpc>
                <a:spcPct val="100000"/>
              </a:lnSpc>
              <a:spcBef>
                <a:spcPts val="750"/>
              </a:spcBef>
              <a:spcAft>
                <a:spcPts val="0"/>
              </a:spcAft>
              <a:buClrTx/>
              <a:buSzPct val="175000"/>
              <a:buFont typeface="Wingdings" panose="05000000000000000000" pitchFamily="2" charset="2"/>
              <a:buChar char="à"/>
              <a:tabLst/>
              <a:defRPr/>
            </a:pPr>
            <a:endParaRPr kumimoji="0" lang="fr-FR" altLang="fr-FR" sz="1400" b="0" i="0" u="sng"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a:ea typeface="+mn-ea"/>
              <a:sym typeface="Wingdings" panose="05000000000000000000" pitchFamily="2" charset="2"/>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altLang="fr-FR" sz="1400" b="0" i="0" u="none" strike="noStrike" kern="1200" cap="none" spc="0" normalizeH="0" baseline="0" noProof="0" dirty="0">
                <a:ln>
                  <a:noFill/>
                </a:ln>
                <a:solidFill>
                  <a:prstClr val="black"/>
                </a:solidFill>
                <a:effectLst/>
                <a:uLnTx/>
                <a:uFillTx/>
                <a:latin typeface="Roboto"/>
                <a:ea typeface="+mn-ea"/>
                <a:sym typeface="Wingdings" panose="05000000000000000000" pitchFamily="2" charset="2"/>
              </a:rPr>
              <a:t> </a:t>
            </a: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600" b="0" i="0" u="none" strike="noStrike" kern="1200" cap="none" spc="0" normalizeH="0" baseline="0" noProof="0" dirty="0">
              <a:ln>
                <a:noFill/>
              </a:ln>
              <a:solidFill>
                <a:srgbClr val="E61853"/>
              </a:solidFill>
              <a:effectLst/>
              <a:uLnTx/>
              <a:uFillTx/>
              <a:latin typeface="Roboto"/>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BE" sz="2100" b="1"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l" defTabSz="685800" rtl="0" eaLnBrk="1" fontAlgn="auto" latinLnBrk="0" hangingPunct="1">
              <a:lnSpc>
                <a:spcPct val="100000"/>
              </a:lnSpc>
              <a:spcBef>
                <a:spcPts val="750"/>
              </a:spcBef>
              <a:spcAft>
                <a:spcPts val="0"/>
              </a:spcAft>
              <a:buClrTx/>
              <a:buSzPct val="175000"/>
              <a:buFontTx/>
              <a:buNone/>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pic>
        <p:nvPicPr>
          <p:cNvPr id="13" name="Image 2">
            <a:extLst>
              <a:ext uri="{FF2B5EF4-FFF2-40B4-BE49-F238E27FC236}">
                <a16:creationId xmlns:a16="http://schemas.microsoft.com/office/drawing/2014/main" id="{16051B7D-763C-4ED5-9CAC-CEDFFC3B08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900" y="0"/>
            <a:ext cx="524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A8761037-1661-43C6-9E87-58B599B54F4F}"/>
              </a:ext>
            </a:extLst>
          </p:cNvPr>
          <p:cNvPicPr>
            <a:picLocks/>
          </p:cNvPicPr>
          <p:nvPr/>
        </p:nvPicPr>
        <p:blipFill>
          <a:blip r:embed="rId6"/>
          <a:stretch>
            <a:fillRect/>
          </a:stretch>
        </p:blipFill>
        <p:spPr>
          <a:xfrm>
            <a:off x="4007179" y="3022601"/>
            <a:ext cx="2939721" cy="3799129"/>
          </a:xfrm>
          <a:prstGeom prst="rect">
            <a:avLst/>
          </a:prstGeom>
        </p:spPr>
      </p:pic>
    </p:spTree>
    <p:extLst>
      <p:ext uri="{BB962C8B-B14F-4D97-AF65-F5344CB8AC3E}">
        <p14:creationId xmlns:p14="http://schemas.microsoft.com/office/powerpoint/2010/main" val="223133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
            <a:extLst>
              <a:ext uri="{FF2B5EF4-FFF2-40B4-BE49-F238E27FC236}">
                <a16:creationId xmlns:a16="http://schemas.microsoft.com/office/drawing/2014/main" id="{9E3CD15D-40B8-4917-B22D-EEA9CDCF42E0}"/>
              </a:ext>
            </a:extLst>
          </p:cNvPr>
          <p:cNvSpPr>
            <a:spLocks noChangeArrowheads="1"/>
          </p:cNvSpPr>
          <p:nvPr/>
        </p:nvSpPr>
        <p:spPr bwMode="auto">
          <a:xfrm>
            <a:off x="1747838" y="1812926"/>
            <a:ext cx="571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6" name="Rectangle 2">
            <a:extLst>
              <a:ext uri="{FF2B5EF4-FFF2-40B4-BE49-F238E27FC236}">
                <a16:creationId xmlns:a16="http://schemas.microsoft.com/office/drawing/2014/main" id="{379D1196-CA39-47A2-8DBC-CF289A712679}"/>
              </a:ext>
            </a:extLst>
          </p:cNvPr>
          <p:cNvSpPr>
            <a:spLocks noChangeArrowheads="1"/>
          </p:cNvSpPr>
          <p:nvPr/>
        </p:nvSpPr>
        <p:spPr bwMode="auto">
          <a:xfrm>
            <a:off x="1747838" y="3354388"/>
            <a:ext cx="717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7" name="Espace réservé du contenu 14">
            <a:extLst>
              <a:ext uri="{FF2B5EF4-FFF2-40B4-BE49-F238E27FC236}">
                <a16:creationId xmlns:a16="http://schemas.microsoft.com/office/drawing/2014/main" id="{607EA92F-116F-4A96-B67F-D42D2A400A6C}"/>
              </a:ext>
            </a:extLst>
          </p:cNvPr>
          <p:cNvSpPr txBox="1">
            <a:spLocks noChangeArrowheads="1"/>
          </p:cNvSpPr>
          <p:nvPr/>
        </p:nvSpPr>
        <p:spPr bwMode="auto">
          <a:xfrm>
            <a:off x="2236788" y="3835399"/>
            <a:ext cx="71739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342900" marR="0" lvl="0" indent="-342900" algn="l" defTabSz="685800" rtl="0" eaLnBrk="1" fontAlgn="auto" latinLnBrk="0" hangingPunct="1">
              <a:lnSpc>
                <a:spcPct val="100000"/>
              </a:lnSpc>
              <a:spcBef>
                <a:spcPts val="750"/>
              </a:spcBef>
              <a:spcAft>
                <a:spcPts val="0"/>
              </a:spcAft>
              <a:buClrTx/>
              <a:buSzPct val="175000"/>
              <a:buFontTx/>
              <a:buBlip>
                <a:blip r:embed="rId3"/>
              </a:buBlip>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sp>
        <p:nvSpPr>
          <p:cNvPr id="12" name="Rectangle : coins arrondis 11">
            <a:extLst>
              <a:ext uri="{FF2B5EF4-FFF2-40B4-BE49-F238E27FC236}">
                <a16:creationId xmlns:a16="http://schemas.microsoft.com/office/drawing/2014/main" id="{F117A61F-2E7C-4818-B451-AC63F37F7449}"/>
              </a:ext>
            </a:extLst>
          </p:cNvPr>
          <p:cNvSpPr/>
          <p:nvPr/>
        </p:nvSpPr>
        <p:spPr>
          <a:xfrm>
            <a:off x="1879600" y="546100"/>
            <a:ext cx="8432800" cy="884238"/>
          </a:xfrm>
          <a:prstGeom prst="roundRect">
            <a:avLst/>
          </a:prstGeom>
          <a:solidFill>
            <a:srgbClr val="EE2F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Solutions</a:t>
            </a:r>
            <a:endParaRPr kumimoji="0" lang="fr-BE"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9" name="Titre 13">
            <a:extLst>
              <a:ext uri="{FF2B5EF4-FFF2-40B4-BE49-F238E27FC236}">
                <a16:creationId xmlns:a16="http://schemas.microsoft.com/office/drawing/2014/main" id="{8C55F518-562D-4843-9031-688B48CF66D0}"/>
              </a:ext>
            </a:extLst>
          </p:cNvPr>
          <p:cNvSpPr>
            <a:spLocks noChangeArrowheads="1"/>
          </p:cNvSpPr>
          <p:nvPr/>
        </p:nvSpPr>
        <p:spPr bwMode="auto">
          <a:xfrm>
            <a:off x="1879600" y="585788"/>
            <a:ext cx="8432800" cy="7493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fr-BE" altLang="fr-FR" sz="3200" b="1" i="0" u="none" strike="noStrike" kern="1200" cap="none" spc="0" normalizeH="0" baseline="0" noProof="0" dirty="0">
              <a:ln>
                <a:noFill/>
              </a:ln>
              <a:solidFill>
                <a:prstClr val="white"/>
              </a:solidFill>
              <a:effectLst/>
              <a:uLnTx/>
              <a:uFillTx/>
              <a:latin typeface="Moon Flower" panose="02000500000000000000" pitchFamily="2" charset="0"/>
              <a:ea typeface="+mn-ea"/>
            </a:endParaRPr>
          </a:p>
        </p:txBody>
      </p:sp>
      <p:sp>
        <p:nvSpPr>
          <p:cNvPr id="10" name="Espace réservé du contenu 14">
            <a:extLst>
              <a:ext uri="{FF2B5EF4-FFF2-40B4-BE49-F238E27FC236}">
                <a16:creationId xmlns:a16="http://schemas.microsoft.com/office/drawing/2014/main" id="{4F842B1B-C01E-4074-A811-E2D303BF072F}"/>
              </a:ext>
            </a:extLst>
          </p:cNvPr>
          <p:cNvSpPr txBox="1">
            <a:spLocks noChangeArrowheads="1"/>
          </p:cNvSpPr>
          <p:nvPr/>
        </p:nvSpPr>
        <p:spPr bwMode="auto">
          <a:xfrm>
            <a:off x="1879600" y="1812926"/>
            <a:ext cx="8432800" cy="491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sz="1400" b="0" i="0" u="none" strike="noStrike" kern="1200" cap="none" spc="0" normalizeH="0" baseline="0" noProof="0" dirty="0">
                <a:ln>
                  <a:noFill/>
                </a:ln>
                <a:solidFill>
                  <a:prstClr val="black"/>
                </a:solidFill>
                <a:effectLst/>
                <a:uLnTx/>
                <a:uFillTx/>
                <a:latin typeface="Roboto" pitchFamily="2" charset="0"/>
                <a:ea typeface="+mn-ea"/>
              </a:rPr>
              <a:t> </a:t>
            </a:r>
            <a:endParaRPr lang="fr-FR" sz="1400" dirty="0"/>
          </a:p>
          <a:p>
            <a:pPr lvl="0" algn="just">
              <a:lnSpc>
                <a:spcPct val="100000"/>
              </a:lnSpc>
              <a:buSzPct val="175000"/>
              <a:defRPr/>
            </a:pPr>
            <a:r>
              <a:rPr lang="fr-FR" sz="2400" dirty="0">
                <a:solidFill>
                  <a:prstClr val="black"/>
                </a:solidFill>
                <a:sym typeface="Wingdings" panose="05000000000000000000" pitchFamily="2" charset="2"/>
              </a:rPr>
              <a:t>Juriste – Manger Demain</a:t>
            </a:r>
          </a:p>
          <a:p>
            <a:pPr lvl="0" algn="just">
              <a:lnSpc>
                <a:spcPct val="100000"/>
              </a:lnSpc>
              <a:buSzPct val="175000"/>
              <a:defRPr/>
            </a:pPr>
            <a:r>
              <a:rPr lang="fr-FR" sz="2400" dirty="0">
                <a:solidFill>
                  <a:prstClr val="black"/>
                </a:solidFill>
                <a:sym typeface="Wingdings" panose="05000000000000000000" pitchFamily="2" charset="2"/>
              </a:rPr>
              <a:t>Chaque cantine a une réalité différente avec des besoins différents et une demande différente.</a:t>
            </a:r>
          </a:p>
          <a:p>
            <a:pPr marL="0" lvl="0" indent="0" algn="just">
              <a:lnSpc>
                <a:spcPct val="100000"/>
              </a:lnSpc>
              <a:buSzPct val="175000"/>
              <a:buNone/>
              <a:defRPr/>
            </a:pPr>
            <a:r>
              <a:rPr lang="fr-FR" sz="2400" dirty="0">
                <a:solidFill>
                  <a:prstClr val="black"/>
                </a:solidFill>
                <a:sym typeface="Wingdings" panose="05000000000000000000" pitchFamily="2" charset="2"/>
              </a:rPr>
              <a:t> Différents types de marchés en fonction du prix et donc en fonction des quantités présumées et demandées   </a:t>
            </a:r>
          </a:p>
          <a:p>
            <a:pPr marL="0" lvl="0" indent="0">
              <a:buNone/>
            </a:pPr>
            <a:endParaRPr lang="fr-FR" sz="1400" u="sng" dirty="0"/>
          </a:p>
          <a:p>
            <a:pPr marL="0" lvl="0" indent="0" algn="just">
              <a:lnSpc>
                <a:spcPct val="100000"/>
              </a:lnSpc>
              <a:buSzPct val="175000"/>
              <a:buNone/>
              <a:defRPr/>
            </a:pPr>
            <a:r>
              <a:rPr lang="fr-FR" sz="1400" i="1" dirty="0"/>
              <a:t> </a:t>
            </a:r>
          </a:p>
          <a:p>
            <a:pPr marL="0" lvl="0" indent="0" algn="just">
              <a:lnSpc>
                <a:spcPct val="100000"/>
              </a:lnSpc>
              <a:buSzPct val="175000"/>
              <a:buNone/>
              <a:defRPr/>
            </a:pPr>
            <a:endParaRPr kumimoji="0" lang="fr-FR" altLang="fr-FR" sz="1400" b="0" i="1" u="none"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0" lvl="0" indent="0" algn="just">
              <a:lnSpc>
                <a:spcPct val="100000"/>
              </a:lnSpc>
              <a:buSzPct val="175000"/>
              <a:buNone/>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342900" marR="0" lvl="0" indent="-342900" algn="just" defTabSz="685800" rtl="0" eaLnBrk="1" fontAlgn="auto" latinLnBrk="0" hangingPunct="1">
              <a:lnSpc>
                <a:spcPct val="100000"/>
              </a:lnSpc>
              <a:spcBef>
                <a:spcPts val="750"/>
              </a:spcBef>
              <a:spcAft>
                <a:spcPts val="0"/>
              </a:spcAft>
              <a:buClrTx/>
              <a:buSzPct val="175000"/>
              <a:buFont typeface="Wingdings" panose="05000000000000000000" pitchFamily="2" charset="2"/>
              <a:buChar char="à"/>
              <a:tabLst/>
              <a:defRPr/>
            </a:pPr>
            <a:endParaRPr kumimoji="0" lang="fr-FR" altLang="fr-FR" sz="1400" b="0" i="0" u="sng" strike="noStrike" kern="1200" cap="none" spc="0" normalizeH="0" baseline="0" noProof="0" dirty="0">
              <a:ln>
                <a:noFill/>
              </a:ln>
              <a:solidFill>
                <a:prstClr val="black"/>
              </a:solidFill>
              <a:effectLst/>
              <a:uLnTx/>
              <a:uFillTx/>
              <a:latin typeface="Roboto" pitchFamily="2" charset="0"/>
              <a:ea typeface="+mn-ea"/>
              <a:sym typeface="Wingdings" panose="05000000000000000000" pitchFamily="2" charset="2"/>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a:ea typeface="+mn-ea"/>
              <a:sym typeface="Wingdings" panose="05000000000000000000" pitchFamily="2" charset="2"/>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altLang="fr-FR" sz="1400" b="0" i="0" u="none" strike="noStrike" kern="1200" cap="none" spc="0" normalizeH="0" baseline="0" noProof="0" dirty="0">
                <a:ln>
                  <a:noFill/>
                </a:ln>
                <a:solidFill>
                  <a:prstClr val="black"/>
                </a:solidFill>
                <a:effectLst/>
                <a:uLnTx/>
                <a:uFillTx/>
                <a:latin typeface="Roboto"/>
                <a:ea typeface="+mn-ea"/>
                <a:sym typeface="Wingdings" panose="05000000000000000000" pitchFamily="2" charset="2"/>
              </a:rPr>
              <a:t> </a:t>
            </a: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600" b="0" i="0" u="none" strike="noStrike" kern="1200" cap="none" spc="0" normalizeH="0" baseline="0" noProof="0" dirty="0">
              <a:ln>
                <a:noFill/>
              </a:ln>
              <a:solidFill>
                <a:srgbClr val="E61853"/>
              </a:solidFill>
              <a:effectLst/>
              <a:uLnTx/>
              <a:uFillTx/>
              <a:latin typeface="Roboto"/>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BE" sz="2100" b="1"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l" defTabSz="685800" rtl="0" eaLnBrk="1" fontAlgn="auto" latinLnBrk="0" hangingPunct="1">
              <a:lnSpc>
                <a:spcPct val="100000"/>
              </a:lnSpc>
              <a:spcBef>
                <a:spcPts val="750"/>
              </a:spcBef>
              <a:spcAft>
                <a:spcPts val="0"/>
              </a:spcAft>
              <a:buClrTx/>
              <a:buSzPct val="175000"/>
              <a:buFontTx/>
              <a:buNone/>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pic>
        <p:nvPicPr>
          <p:cNvPr id="13" name="Image 2">
            <a:extLst>
              <a:ext uri="{FF2B5EF4-FFF2-40B4-BE49-F238E27FC236}">
                <a16:creationId xmlns:a16="http://schemas.microsoft.com/office/drawing/2014/main" id="{16051B7D-763C-4ED5-9CAC-CEDFFC3B0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00" y="0"/>
            <a:ext cx="524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03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
            <a:extLst>
              <a:ext uri="{FF2B5EF4-FFF2-40B4-BE49-F238E27FC236}">
                <a16:creationId xmlns:a16="http://schemas.microsoft.com/office/drawing/2014/main" id="{9E3CD15D-40B8-4917-B22D-EEA9CDCF42E0}"/>
              </a:ext>
            </a:extLst>
          </p:cNvPr>
          <p:cNvSpPr>
            <a:spLocks noChangeArrowheads="1"/>
          </p:cNvSpPr>
          <p:nvPr/>
        </p:nvSpPr>
        <p:spPr bwMode="auto">
          <a:xfrm>
            <a:off x="1747838" y="1812926"/>
            <a:ext cx="571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6" name="Rectangle 2">
            <a:extLst>
              <a:ext uri="{FF2B5EF4-FFF2-40B4-BE49-F238E27FC236}">
                <a16:creationId xmlns:a16="http://schemas.microsoft.com/office/drawing/2014/main" id="{379D1196-CA39-47A2-8DBC-CF289A712679}"/>
              </a:ext>
            </a:extLst>
          </p:cNvPr>
          <p:cNvSpPr>
            <a:spLocks noChangeArrowheads="1"/>
          </p:cNvSpPr>
          <p:nvPr/>
        </p:nvSpPr>
        <p:spPr bwMode="auto">
          <a:xfrm>
            <a:off x="1747838" y="3354388"/>
            <a:ext cx="717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7" name="Espace réservé du contenu 14">
            <a:extLst>
              <a:ext uri="{FF2B5EF4-FFF2-40B4-BE49-F238E27FC236}">
                <a16:creationId xmlns:a16="http://schemas.microsoft.com/office/drawing/2014/main" id="{607EA92F-116F-4A96-B67F-D42D2A400A6C}"/>
              </a:ext>
            </a:extLst>
          </p:cNvPr>
          <p:cNvSpPr txBox="1">
            <a:spLocks noChangeArrowheads="1"/>
          </p:cNvSpPr>
          <p:nvPr/>
        </p:nvSpPr>
        <p:spPr bwMode="auto">
          <a:xfrm>
            <a:off x="2236788" y="3835399"/>
            <a:ext cx="71739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342900" marR="0" lvl="0" indent="-342900" algn="l" defTabSz="685800" rtl="0" eaLnBrk="1" fontAlgn="auto" latinLnBrk="0" hangingPunct="1">
              <a:lnSpc>
                <a:spcPct val="100000"/>
              </a:lnSpc>
              <a:spcBef>
                <a:spcPts val="750"/>
              </a:spcBef>
              <a:spcAft>
                <a:spcPts val="0"/>
              </a:spcAft>
              <a:buClrTx/>
              <a:buSzPct val="175000"/>
              <a:buFontTx/>
              <a:buBlip>
                <a:blip r:embed="rId3"/>
              </a:buBlip>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sp>
        <p:nvSpPr>
          <p:cNvPr id="12" name="Rectangle : coins arrondis 11">
            <a:extLst>
              <a:ext uri="{FF2B5EF4-FFF2-40B4-BE49-F238E27FC236}">
                <a16:creationId xmlns:a16="http://schemas.microsoft.com/office/drawing/2014/main" id="{F117A61F-2E7C-4818-B451-AC63F37F7449}"/>
              </a:ext>
            </a:extLst>
          </p:cNvPr>
          <p:cNvSpPr/>
          <p:nvPr/>
        </p:nvSpPr>
        <p:spPr>
          <a:xfrm>
            <a:off x="1879600" y="546100"/>
            <a:ext cx="8432800" cy="884238"/>
          </a:xfrm>
          <a:prstGeom prst="roundRect">
            <a:avLst/>
          </a:prstGeom>
          <a:solidFill>
            <a:srgbClr val="EE2F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3200" b="1" dirty="0">
                <a:solidFill>
                  <a:prstClr val="white"/>
                </a:solidFill>
                <a:latin typeface="Calibri" panose="020F0502020204030204"/>
              </a:rPr>
              <a:t>Chiffres de la demande</a:t>
            </a:r>
            <a:endParaRPr kumimoji="0" lang="fr-BE"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9" name="Titre 13">
            <a:extLst>
              <a:ext uri="{FF2B5EF4-FFF2-40B4-BE49-F238E27FC236}">
                <a16:creationId xmlns:a16="http://schemas.microsoft.com/office/drawing/2014/main" id="{8C55F518-562D-4843-9031-688B48CF66D0}"/>
              </a:ext>
            </a:extLst>
          </p:cNvPr>
          <p:cNvSpPr>
            <a:spLocks noChangeArrowheads="1"/>
          </p:cNvSpPr>
          <p:nvPr/>
        </p:nvSpPr>
        <p:spPr bwMode="auto">
          <a:xfrm>
            <a:off x="1879600" y="585788"/>
            <a:ext cx="8432800" cy="7493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fr-BE" altLang="fr-FR" sz="3200" b="1" i="0" u="none" strike="noStrike" kern="1200" cap="none" spc="0" normalizeH="0" baseline="0" noProof="0" dirty="0">
              <a:ln>
                <a:noFill/>
              </a:ln>
              <a:solidFill>
                <a:prstClr val="white"/>
              </a:solidFill>
              <a:effectLst/>
              <a:uLnTx/>
              <a:uFillTx/>
              <a:latin typeface="Moon Flower" panose="02000500000000000000" pitchFamily="2" charset="0"/>
              <a:ea typeface="+mn-ea"/>
            </a:endParaRPr>
          </a:p>
        </p:txBody>
      </p:sp>
      <p:sp>
        <p:nvSpPr>
          <p:cNvPr id="10" name="Espace réservé du contenu 14">
            <a:extLst>
              <a:ext uri="{FF2B5EF4-FFF2-40B4-BE49-F238E27FC236}">
                <a16:creationId xmlns:a16="http://schemas.microsoft.com/office/drawing/2014/main" id="{4F842B1B-C01E-4074-A811-E2D303BF072F}"/>
              </a:ext>
            </a:extLst>
          </p:cNvPr>
          <p:cNvSpPr txBox="1">
            <a:spLocks noChangeArrowheads="1"/>
          </p:cNvSpPr>
          <p:nvPr/>
        </p:nvSpPr>
        <p:spPr bwMode="auto">
          <a:xfrm>
            <a:off x="338922" y="1472799"/>
            <a:ext cx="11514155" cy="511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sz="1400" b="1" i="0" u="none" strike="noStrike" kern="1200" cap="none" spc="0" normalizeH="0" baseline="0" noProof="0" dirty="0">
                <a:ln>
                  <a:noFill/>
                </a:ln>
                <a:solidFill>
                  <a:prstClr val="black"/>
                </a:solidFill>
                <a:effectLst/>
                <a:uLnTx/>
                <a:uFillTx/>
                <a:latin typeface="Roboto" pitchFamily="2" charset="0"/>
                <a:ea typeface="+mn-ea"/>
              </a:rPr>
              <a:t>Contexte : </a:t>
            </a:r>
          </a:p>
          <a:p>
            <a:pPr marR="0" lvl="0" algn="just" defTabSz="685800" rtl="0" eaLnBrk="1" fontAlgn="auto" latinLnBrk="0" hangingPunct="1">
              <a:lnSpc>
                <a:spcPct val="100000"/>
              </a:lnSpc>
              <a:spcBef>
                <a:spcPts val="750"/>
              </a:spcBef>
              <a:spcAft>
                <a:spcPts val="0"/>
              </a:spcAft>
              <a:buClrTx/>
              <a:buSzPct val="175000"/>
              <a:buFont typeface="Arial" panose="020B0604020202020204" pitchFamily="34" charset="0"/>
              <a:buChar char="•"/>
              <a:tabLst/>
              <a:defRPr/>
            </a:pPr>
            <a:r>
              <a:rPr kumimoji="0" lang="fr-FR" sz="1600" i="0" u="none" strike="noStrike" kern="1200" cap="none" spc="0" normalizeH="0" baseline="0" noProof="0" dirty="0">
                <a:ln>
                  <a:noFill/>
                </a:ln>
                <a:solidFill>
                  <a:prstClr val="black"/>
                </a:solidFill>
                <a:effectLst/>
                <a:uLnTx/>
                <a:uFillTx/>
                <a:latin typeface="Roboto" pitchFamily="2" charset="0"/>
                <a:ea typeface="+mn-ea"/>
              </a:rPr>
              <a:t>Demande adressée à Manger </a:t>
            </a:r>
            <a:r>
              <a:rPr lang="fr-FR" sz="1600" dirty="0">
                <a:solidFill>
                  <a:prstClr val="black"/>
                </a:solidFill>
              </a:rPr>
              <a:t>Demain : quantifier et caractériser la demande des collectivités</a:t>
            </a:r>
            <a:endParaRPr kumimoji="0" lang="fr-FR" sz="1600" i="0" u="none" strike="noStrike" kern="1200" cap="none" spc="0" normalizeH="0" baseline="0" noProof="0" dirty="0">
              <a:ln>
                <a:noFill/>
              </a:ln>
              <a:solidFill>
                <a:prstClr val="black"/>
              </a:solidFill>
              <a:effectLst/>
              <a:uLnTx/>
              <a:uFillTx/>
              <a:latin typeface="Roboto" pitchFamily="2" charset="0"/>
              <a:ea typeface="+mn-ea"/>
            </a:endParaRPr>
          </a:p>
          <a:p>
            <a:pPr marR="0" lvl="0" algn="just" defTabSz="685800" rtl="0" eaLnBrk="1" fontAlgn="auto" latinLnBrk="0" hangingPunct="1">
              <a:lnSpc>
                <a:spcPct val="100000"/>
              </a:lnSpc>
              <a:spcBef>
                <a:spcPts val="750"/>
              </a:spcBef>
              <a:spcAft>
                <a:spcPts val="0"/>
              </a:spcAft>
              <a:buClrTx/>
              <a:buSzPct val="175000"/>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Roboto" pitchFamily="2" charset="0"/>
                <a:ea typeface="+mn-ea"/>
              </a:rPr>
              <a:t>Enquête basée sur les données de 53 cantines (= 12 432 repas/jour) et 4 sociétés de catering (estimation de 40 000 repas/jour), </a:t>
            </a:r>
          </a:p>
          <a:p>
            <a:pPr lvl="1" algn="just">
              <a:lnSpc>
                <a:spcPct val="100000"/>
              </a:lnSpc>
              <a:spcBef>
                <a:spcPts val="750"/>
              </a:spcBef>
              <a:buSzPct val="175000"/>
              <a:buFont typeface="Wingdings" panose="05000000000000000000" pitchFamily="2" charset="2"/>
              <a:buChar char="è"/>
              <a:defRPr/>
            </a:pPr>
            <a:r>
              <a:rPr lang="fr-FR" sz="1400" b="1" dirty="0">
                <a:solidFill>
                  <a:prstClr val="black"/>
                </a:solidFill>
              </a:rPr>
              <a:t>S</a:t>
            </a:r>
            <a:r>
              <a:rPr kumimoji="0" lang="fr-FR" sz="1400" b="1" i="0" u="none" strike="noStrike" kern="1200" cap="none" spc="0" normalizeH="0" baseline="0" noProof="0" dirty="0" err="1">
                <a:ln>
                  <a:noFill/>
                </a:ln>
                <a:solidFill>
                  <a:prstClr val="black"/>
                </a:solidFill>
                <a:effectLst/>
                <a:uLnTx/>
                <a:uFillTx/>
                <a:latin typeface="Roboto" pitchFamily="2" charset="0"/>
                <a:ea typeface="+mn-ea"/>
              </a:rPr>
              <a:t>oit</a:t>
            </a:r>
            <a:r>
              <a:rPr kumimoji="0" lang="fr-FR" sz="1400" b="1" i="0" u="none" strike="noStrike" kern="1200" cap="none" spc="0" normalizeH="0" baseline="0" noProof="0" dirty="0">
                <a:ln>
                  <a:noFill/>
                </a:ln>
                <a:solidFill>
                  <a:prstClr val="black"/>
                </a:solidFill>
                <a:effectLst/>
                <a:uLnTx/>
                <a:uFillTx/>
                <a:latin typeface="Roboto" pitchFamily="2" charset="0"/>
                <a:ea typeface="+mn-ea"/>
              </a:rPr>
              <a:t> environ 52 000 repas</a:t>
            </a:r>
          </a:p>
          <a:p>
            <a:pPr marL="342900" lvl="1" indent="0" algn="just">
              <a:lnSpc>
                <a:spcPct val="100000"/>
              </a:lnSpc>
              <a:spcBef>
                <a:spcPts val="750"/>
              </a:spcBef>
              <a:buSzPct val="175000"/>
              <a:buNone/>
              <a:defRPr/>
            </a:pPr>
            <a:endParaRPr lang="fr-FR" sz="5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lang="fr-FR" sz="1400" b="1" dirty="0"/>
              <a:t>Quantités</a:t>
            </a:r>
            <a:r>
              <a:rPr lang="fr-FR" sz="1400" dirty="0"/>
              <a:t> :</a:t>
            </a: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lang="fr-FR" sz="1400" dirty="0"/>
              <a:t>		</a:t>
            </a:r>
            <a:r>
              <a:rPr lang="fr-FR" sz="1600" dirty="0"/>
              <a:t>Quantités estimées à l’échelle de la Wallonie (= 200 000 repas/jour) : </a:t>
            </a:r>
            <a:r>
              <a:rPr lang="fr-FR" sz="1600" b="1" dirty="0"/>
              <a:t>1124 tonnes </a:t>
            </a:r>
            <a:r>
              <a:rPr lang="fr-FR" sz="1600" dirty="0"/>
              <a:t>(produit fini)</a:t>
            </a:r>
            <a:endParaRPr lang="fr-FR" sz="1400" dirty="0"/>
          </a:p>
        </p:txBody>
      </p:sp>
      <p:graphicFrame>
        <p:nvGraphicFramePr>
          <p:cNvPr id="8" name="Graphique 7">
            <a:extLst>
              <a:ext uri="{FF2B5EF4-FFF2-40B4-BE49-F238E27FC236}">
                <a16:creationId xmlns:a16="http://schemas.microsoft.com/office/drawing/2014/main" id="{6C58CEC0-257E-41B6-BE07-5333841FE71E}"/>
              </a:ext>
            </a:extLst>
          </p:cNvPr>
          <p:cNvGraphicFramePr/>
          <p:nvPr>
            <p:extLst>
              <p:ext uri="{D42A27DB-BD31-4B8C-83A1-F6EECF244321}">
                <p14:modId xmlns:p14="http://schemas.microsoft.com/office/powerpoint/2010/main" val="2990353127"/>
              </p:ext>
            </p:extLst>
          </p:nvPr>
        </p:nvGraphicFramePr>
        <p:xfrm>
          <a:off x="1076889" y="3228875"/>
          <a:ext cx="4296160" cy="27084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a:extLst>
              <a:ext uri="{FF2B5EF4-FFF2-40B4-BE49-F238E27FC236}">
                <a16:creationId xmlns:a16="http://schemas.microsoft.com/office/drawing/2014/main" id="{E6644131-F43E-46D3-B3D6-C0B05AB162B7}"/>
              </a:ext>
            </a:extLst>
          </p:cNvPr>
          <p:cNvGraphicFramePr/>
          <p:nvPr>
            <p:extLst>
              <p:ext uri="{D42A27DB-BD31-4B8C-83A1-F6EECF244321}">
                <p14:modId xmlns:p14="http://schemas.microsoft.com/office/powerpoint/2010/main" val="4216961096"/>
              </p:ext>
            </p:extLst>
          </p:nvPr>
        </p:nvGraphicFramePr>
        <p:xfrm>
          <a:off x="5935125" y="3228875"/>
          <a:ext cx="4640341" cy="2708474"/>
        </p:xfrm>
        <a:graphic>
          <a:graphicData uri="http://schemas.openxmlformats.org/drawingml/2006/chart">
            <c:chart xmlns:c="http://schemas.openxmlformats.org/drawingml/2006/chart" xmlns:r="http://schemas.openxmlformats.org/officeDocument/2006/relationships" r:id="rId5"/>
          </a:graphicData>
        </a:graphic>
      </p:graphicFrame>
      <p:sp>
        <p:nvSpPr>
          <p:cNvPr id="2" name="Ellipse 1">
            <a:extLst>
              <a:ext uri="{FF2B5EF4-FFF2-40B4-BE49-F238E27FC236}">
                <a16:creationId xmlns:a16="http://schemas.microsoft.com/office/drawing/2014/main" id="{A0D90AD4-E41C-4263-9448-7DB51BA4E8AD}"/>
              </a:ext>
            </a:extLst>
          </p:cNvPr>
          <p:cNvSpPr/>
          <p:nvPr/>
        </p:nvSpPr>
        <p:spPr>
          <a:xfrm>
            <a:off x="3224969" y="5350611"/>
            <a:ext cx="636998" cy="31136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BE"/>
          </a:p>
        </p:txBody>
      </p:sp>
      <p:sp>
        <p:nvSpPr>
          <p:cNvPr id="11" name="Ellipse 10">
            <a:extLst>
              <a:ext uri="{FF2B5EF4-FFF2-40B4-BE49-F238E27FC236}">
                <a16:creationId xmlns:a16="http://schemas.microsoft.com/office/drawing/2014/main" id="{87A40B07-4F14-49B4-B7FE-E3C2D63E9DA6}"/>
              </a:ext>
            </a:extLst>
          </p:cNvPr>
          <p:cNvSpPr/>
          <p:nvPr/>
        </p:nvSpPr>
        <p:spPr>
          <a:xfrm>
            <a:off x="7618297" y="5278427"/>
            <a:ext cx="636998" cy="31136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333402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
            <a:extLst>
              <a:ext uri="{FF2B5EF4-FFF2-40B4-BE49-F238E27FC236}">
                <a16:creationId xmlns:a16="http://schemas.microsoft.com/office/drawing/2014/main" id="{9E3CD15D-40B8-4917-B22D-EEA9CDCF42E0}"/>
              </a:ext>
            </a:extLst>
          </p:cNvPr>
          <p:cNvSpPr>
            <a:spLocks noChangeArrowheads="1"/>
          </p:cNvSpPr>
          <p:nvPr/>
        </p:nvSpPr>
        <p:spPr bwMode="auto">
          <a:xfrm>
            <a:off x="1747838" y="1812926"/>
            <a:ext cx="571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6" name="Rectangle 2">
            <a:extLst>
              <a:ext uri="{FF2B5EF4-FFF2-40B4-BE49-F238E27FC236}">
                <a16:creationId xmlns:a16="http://schemas.microsoft.com/office/drawing/2014/main" id="{379D1196-CA39-47A2-8DBC-CF289A712679}"/>
              </a:ext>
            </a:extLst>
          </p:cNvPr>
          <p:cNvSpPr>
            <a:spLocks noChangeArrowheads="1"/>
          </p:cNvSpPr>
          <p:nvPr/>
        </p:nvSpPr>
        <p:spPr bwMode="auto">
          <a:xfrm>
            <a:off x="1747838" y="3354388"/>
            <a:ext cx="717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7" name="Espace réservé du contenu 14">
            <a:extLst>
              <a:ext uri="{FF2B5EF4-FFF2-40B4-BE49-F238E27FC236}">
                <a16:creationId xmlns:a16="http://schemas.microsoft.com/office/drawing/2014/main" id="{607EA92F-116F-4A96-B67F-D42D2A400A6C}"/>
              </a:ext>
            </a:extLst>
          </p:cNvPr>
          <p:cNvSpPr txBox="1">
            <a:spLocks noChangeArrowheads="1"/>
          </p:cNvSpPr>
          <p:nvPr/>
        </p:nvSpPr>
        <p:spPr bwMode="auto">
          <a:xfrm>
            <a:off x="2236788" y="3835399"/>
            <a:ext cx="71739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342900" marR="0" lvl="0" indent="-342900" algn="l" defTabSz="685800" rtl="0" eaLnBrk="1" fontAlgn="auto" latinLnBrk="0" hangingPunct="1">
              <a:lnSpc>
                <a:spcPct val="100000"/>
              </a:lnSpc>
              <a:spcBef>
                <a:spcPts val="750"/>
              </a:spcBef>
              <a:spcAft>
                <a:spcPts val="0"/>
              </a:spcAft>
              <a:buClrTx/>
              <a:buSzPct val="175000"/>
              <a:buFontTx/>
              <a:buBlip>
                <a:blip r:embed="rId3"/>
              </a:buBlip>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sp>
        <p:nvSpPr>
          <p:cNvPr id="12" name="Rectangle : coins arrondis 11">
            <a:extLst>
              <a:ext uri="{FF2B5EF4-FFF2-40B4-BE49-F238E27FC236}">
                <a16:creationId xmlns:a16="http://schemas.microsoft.com/office/drawing/2014/main" id="{F117A61F-2E7C-4818-B451-AC63F37F7449}"/>
              </a:ext>
            </a:extLst>
          </p:cNvPr>
          <p:cNvSpPr/>
          <p:nvPr/>
        </p:nvSpPr>
        <p:spPr>
          <a:xfrm>
            <a:off x="1879600" y="546100"/>
            <a:ext cx="8432800" cy="884238"/>
          </a:xfrm>
          <a:prstGeom prst="roundRect">
            <a:avLst/>
          </a:prstGeom>
          <a:solidFill>
            <a:srgbClr val="EE2F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3200" b="1" dirty="0">
                <a:solidFill>
                  <a:prstClr val="white"/>
                </a:solidFill>
                <a:latin typeface="Calibri" panose="020F0502020204030204"/>
              </a:rPr>
              <a:t>Chiffres de la demande</a:t>
            </a:r>
            <a:endParaRPr kumimoji="0" lang="fr-BE"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9" name="Titre 13">
            <a:extLst>
              <a:ext uri="{FF2B5EF4-FFF2-40B4-BE49-F238E27FC236}">
                <a16:creationId xmlns:a16="http://schemas.microsoft.com/office/drawing/2014/main" id="{8C55F518-562D-4843-9031-688B48CF66D0}"/>
              </a:ext>
            </a:extLst>
          </p:cNvPr>
          <p:cNvSpPr>
            <a:spLocks noChangeArrowheads="1"/>
          </p:cNvSpPr>
          <p:nvPr/>
        </p:nvSpPr>
        <p:spPr bwMode="auto">
          <a:xfrm>
            <a:off x="1879600" y="585788"/>
            <a:ext cx="8432800" cy="7493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fr-BE" altLang="fr-FR" sz="3200" b="1" i="0" u="none" strike="noStrike" kern="1200" cap="none" spc="0" normalizeH="0" baseline="0" noProof="0" dirty="0">
              <a:ln>
                <a:noFill/>
              </a:ln>
              <a:solidFill>
                <a:prstClr val="white"/>
              </a:solidFill>
              <a:effectLst/>
              <a:uLnTx/>
              <a:uFillTx/>
              <a:latin typeface="Moon Flower" panose="02000500000000000000" pitchFamily="2" charset="0"/>
              <a:ea typeface="+mn-ea"/>
            </a:endParaRPr>
          </a:p>
        </p:txBody>
      </p:sp>
      <p:sp>
        <p:nvSpPr>
          <p:cNvPr id="10" name="Espace réservé du contenu 14">
            <a:extLst>
              <a:ext uri="{FF2B5EF4-FFF2-40B4-BE49-F238E27FC236}">
                <a16:creationId xmlns:a16="http://schemas.microsoft.com/office/drawing/2014/main" id="{4F842B1B-C01E-4074-A811-E2D303BF072F}"/>
              </a:ext>
            </a:extLst>
          </p:cNvPr>
          <p:cNvSpPr txBox="1">
            <a:spLocks noChangeArrowheads="1"/>
          </p:cNvSpPr>
          <p:nvPr/>
        </p:nvSpPr>
        <p:spPr bwMode="auto">
          <a:xfrm>
            <a:off x="422031" y="1374776"/>
            <a:ext cx="11514155" cy="511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just" defTabSz="685800" rtl="0" eaLnBrk="1" fontAlgn="auto" latinLnBrk="0" hangingPunct="1">
              <a:lnSpc>
                <a:spcPct val="100000"/>
              </a:lnSpc>
              <a:spcBef>
                <a:spcPts val="750"/>
              </a:spcBef>
              <a:spcAft>
                <a:spcPts val="0"/>
              </a:spcAft>
              <a:buClrTx/>
              <a:buSzPct val="175000"/>
              <a:buFontTx/>
              <a:buNone/>
              <a:tabLst/>
              <a:defRPr/>
            </a:pPr>
            <a:r>
              <a:rPr kumimoji="0" lang="fr-FR" sz="1400" b="1" i="0" u="none" strike="noStrike" kern="1200" cap="none" spc="0" normalizeH="0" baseline="0" noProof="0" dirty="0">
                <a:ln>
                  <a:noFill/>
                </a:ln>
                <a:solidFill>
                  <a:prstClr val="black"/>
                </a:solidFill>
                <a:effectLst/>
                <a:uLnTx/>
                <a:uFillTx/>
                <a:latin typeface="Roboto" pitchFamily="2" charset="0"/>
                <a:ea typeface="+mn-ea"/>
              </a:rPr>
              <a:t>Gammes : </a:t>
            </a:r>
          </a:p>
          <a:p>
            <a:pPr marL="0" marR="0" lvl="0" indent="0" algn="just" defTabSz="685800" rtl="0" eaLnBrk="1" fontAlgn="auto" latinLnBrk="0" hangingPunct="1">
              <a:lnSpc>
                <a:spcPct val="100000"/>
              </a:lnSpc>
              <a:spcBef>
                <a:spcPts val="750"/>
              </a:spcBef>
              <a:spcAft>
                <a:spcPts val="0"/>
              </a:spcAft>
              <a:buClrTx/>
              <a:buSzPct val="175000"/>
              <a:buNone/>
              <a:tabLst/>
              <a:defRPr/>
            </a:pPr>
            <a:r>
              <a:rPr lang="fr-FR" sz="1400" dirty="0"/>
              <a:t>	Cantines : gammes du frais (98%). </a:t>
            </a:r>
          </a:p>
          <a:p>
            <a:pPr marL="0" marR="0" lvl="0" indent="0" algn="just" defTabSz="685800" rtl="0" eaLnBrk="1" fontAlgn="auto" latinLnBrk="0" hangingPunct="1">
              <a:lnSpc>
                <a:spcPct val="100000"/>
              </a:lnSpc>
              <a:spcBef>
                <a:spcPts val="750"/>
              </a:spcBef>
              <a:spcAft>
                <a:spcPts val="0"/>
              </a:spcAft>
              <a:buClrTx/>
              <a:buSzPct val="175000"/>
              <a:buNone/>
              <a:tabLst/>
              <a:defRPr/>
            </a:pPr>
            <a:r>
              <a:rPr lang="fr-FR" sz="1400" dirty="0"/>
              <a:t>	Cuisines centrales : gamme du cuit (68%, surtout à cause des quantités de jambon), le frais venant après (32%)</a:t>
            </a:r>
          </a:p>
          <a:p>
            <a:pPr marR="0" lvl="0" algn="just" defTabSz="685800" rtl="0" eaLnBrk="1" fontAlgn="auto" latinLnBrk="0" hangingPunct="1">
              <a:lnSpc>
                <a:spcPct val="100000"/>
              </a:lnSpc>
              <a:spcBef>
                <a:spcPts val="750"/>
              </a:spcBef>
              <a:spcAft>
                <a:spcPts val="0"/>
              </a:spcAft>
              <a:buClrTx/>
              <a:buSzPct val="175000"/>
              <a:buFont typeface="Arial" panose="020B0604020202020204" pitchFamily="34" charset="0"/>
              <a:buChar char="•"/>
              <a:tabLst/>
              <a:defRPr/>
            </a:pPr>
            <a:endParaRPr lang="fr-FR" sz="1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lang="fr-FR" sz="1400" b="1" dirty="0"/>
              <a:t>TOP produits consommés</a:t>
            </a:r>
            <a:r>
              <a:rPr lang="fr-FR" sz="1400" dirty="0"/>
              <a:t> : </a:t>
            </a: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dirty="0"/>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200" dirty="0">
              <a:ea typeface="Roboto" panose="02000000000000000000" pitchFamily="2"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200" dirty="0">
              <a:ea typeface="Roboto" panose="02000000000000000000" pitchFamily="2" charset="0"/>
              <a:cs typeface="Times New Roman" panose="02020603050405020304" pitchFamily="18" charset="0"/>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lang="fr-FR" sz="1400" b="1" dirty="0">
                <a:ea typeface="Roboto" panose="02000000000000000000" pitchFamily="2" charset="0"/>
                <a:cs typeface="Times New Roman" panose="02020603050405020304" pitchFamily="18" charset="0"/>
              </a:rPr>
              <a:t>Prix :</a:t>
            </a: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800" b="1" dirty="0">
              <a:ea typeface="Roboto" panose="02000000000000000000" pitchFamily="2" charset="0"/>
              <a:cs typeface="Times New Roman" panose="02020603050405020304" pitchFamily="18" charset="0"/>
            </a:endParaRPr>
          </a:p>
        </p:txBody>
      </p:sp>
      <p:sp>
        <p:nvSpPr>
          <p:cNvPr id="4" name="ZoneTexte 3">
            <a:extLst>
              <a:ext uri="{FF2B5EF4-FFF2-40B4-BE49-F238E27FC236}">
                <a16:creationId xmlns:a16="http://schemas.microsoft.com/office/drawing/2014/main" id="{5F8634D9-77FB-43E4-AADF-C837D5F08531}"/>
              </a:ext>
            </a:extLst>
          </p:cNvPr>
          <p:cNvSpPr txBox="1"/>
          <p:nvPr/>
        </p:nvSpPr>
        <p:spPr>
          <a:xfrm>
            <a:off x="5823744" y="5225600"/>
            <a:ext cx="4001155" cy="265457"/>
          </a:xfrm>
          <a:prstGeom prst="rect">
            <a:avLst/>
          </a:prstGeom>
          <a:noFill/>
        </p:spPr>
        <p:txBody>
          <a:bodyPr wrap="square" rtlCol="0">
            <a:spAutoFit/>
          </a:bodyPr>
          <a:lstStyle/>
          <a:p>
            <a:pPr marL="342900" lvl="0" indent="-342900">
              <a:lnSpc>
                <a:spcPct val="107000"/>
              </a:lnSpc>
              <a:buFont typeface="Calibri" panose="020F0502020204030204" pitchFamily="34" charset="0"/>
              <a:buChar char="-"/>
            </a:pP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Graphique 16">
            <a:extLst>
              <a:ext uri="{FF2B5EF4-FFF2-40B4-BE49-F238E27FC236}">
                <a16:creationId xmlns:a16="http://schemas.microsoft.com/office/drawing/2014/main" id="{EB0D4A26-7126-46EF-9EF1-1BDCA6564C17}"/>
              </a:ext>
            </a:extLst>
          </p:cNvPr>
          <p:cNvGraphicFramePr/>
          <p:nvPr>
            <p:extLst>
              <p:ext uri="{D42A27DB-BD31-4B8C-83A1-F6EECF244321}">
                <p14:modId xmlns:p14="http://schemas.microsoft.com/office/powerpoint/2010/main" val="4061113141"/>
              </p:ext>
            </p:extLst>
          </p:nvPr>
        </p:nvGraphicFramePr>
        <p:xfrm>
          <a:off x="877766" y="2616921"/>
          <a:ext cx="4181475" cy="2333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phique 17">
            <a:extLst>
              <a:ext uri="{FF2B5EF4-FFF2-40B4-BE49-F238E27FC236}">
                <a16:creationId xmlns:a16="http://schemas.microsoft.com/office/drawing/2014/main" id="{162370B4-F645-4389-A069-BD8626714991}"/>
              </a:ext>
            </a:extLst>
          </p:cNvPr>
          <p:cNvGraphicFramePr/>
          <p:nvPr>
            <p:extLst>
              <p:ext uri="{D42A27DB-BD31-4B8C-83A1-F6EECF244321}">
                <p14:modId xmlns:p14="http://schemas.microsoft.com/office/powerpoint/2010/main" val="3927409603"/>
              </p:ext>
            </p:extLst>
          </p:nvPr>
        </p:nvGraphicFramePr>
        <p:xfrm>
          <a:off x="5124450" y="2600560"/>
          <a:ext cx="4286250" cy="2324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aphique 18">
            <a:extLst>
              <a:ext uri="{FF2B5EF4-FFF2-40B4-BE49-F238E27FC236}">
                <a16:creationId xmlns:a16="http://schemas.microsoft.com/office/drawing/2014/main" id="{89992534-732A-4251-A9AD-1FBDB0B67783}"/>
              </a:ext>
            </a:extLst>
          </p:cNvPr>
          <p:cNvGraphicFramePr/>
          <p:nvPr>
            <p:extLst>
              <p:ext uri="{D42A27DB-BD31-4B8C-83A1-F6EECF244321}">
                <p14:modId xmlns:p14="http://schemas.microsoft.com/office/powerpoint/2010/main" val="1433245533"/>
              </p:ext>
            </p:extLst>
          </p:nvPr>
        </p:nvGraphicFramePr>
        <p:xfrm>
          <a:off x="1426457" y="5075237"/>
          <a:ext cx="4572000" cy="16565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Tableau 5">
            <a:extLst>
              <a:ext uri="{FF2B5EF4-FFF2-40B4-BE49-F238E27FC236}">
                <a16:creationId xmlns:a16="http://schemas.microsoft.com/office/drawing/2014/main" id="{00D3D5FD-9082-493B-A9BE-8257CF156F37}"/>
              </a:ext>
            </a:extLst>
          </p:cNvPr>
          <p:cNvGraphicFramePr>
            <a:graphicFrameLocks noGrp="1"/>
          </p:cNvGraphicFramePr>
          <p:nvPr>
            <p:extLst>
              <p:ext uri="{D42A27DB-BD31-4B8C-83A1-F6EECF244321}">
                <p14:modId xmlns:p14="http://schemas.microsoft.com/office/powerpoint/2010/main" val="3558784620"/>
              </p:ext>
            </p:extLst>
          </p:nvPr>
        </p:nvGraphicFramePr>
        <p:xfrm>
          <a:off x="6482400" y="5791997"/>
          <a:ext cx="4881876" cy="342900"/>
        </p:xfrm>
        <a:graphic>
          <a:graphicData uri="http://schemas.openxmlformats.org/drawingml/2006/table">
            <a:tbl>
              <a:tblPr firstRow="1" firstCol="1" bandRow="1"/>
              <a:tblGrid>
                <a:gridCol w="1220295">
                  <a:extLst>
                    <a:ext uri="{9D8B030D-6E8A-4147-A177-3AD203B41FA5}">
                      <a16:colId xmlns:a16="http://schemas.microsoft.com/office/drawing/2014/main" val="1807126861"/>
                    </a:ext>
                  </a:extLst>
                </a:gridCol>
                <a:gridCol w="1220295">
                  <a:extLst>
                    <a:ext uri="{9D8B030D-6E8A-4147-A177-3AD203B41FA5}">
                      <a16:colId xmlns:a16="http://schemas.microsoft.com/office/drawing/2014/main" val="1125659125"/>
                    </a:ext>
                  </a:extLst>
                </a:gridCol>
                <a:gridCol w="1220643">
                  <a:extLst>
                    <a:ext uri="{9D8B030D-6E8A-4147-A177-3AD203B41FA5}">
                      <a16:colId xmlns:a16="http://schemas.microsoft.com/office/drawing/2014/main" val="1614668711"/>
                    </a:ext>
                  </a:extLst>
                </a:gridCol>
                <a:gridCol w="1220643">
                  <a:extLst>
                    <a:ext uri="{9D8B030D-6E8A-4147-A177-3AD203B41FA5}">
                      <a16:colId xmlns:a16="http://schemas.microsoft.com/office/drawing/2014/main" val="1382728278"/>
                    </a:ext>
                  </a:extLst>
                </a:gridCol>
              </a:tblGrid>
              <a:tr h="0">
                <a:tc>
                  <a:txBody>
                    <a:bodyPr/>
                    <a:lstStyle/>
                    <a:p>
                      <a:pPr algn="ctr">
                        <a:lnSpc>
                          <a:spcPct val="107000"/>
                        </a:lnSpc>
                        <a:spcAft>
                          <a:spcPts val="800"/>
                        </a:spcAft>
                      </a:pPr>
                      <a:r>
                        <a:rPr lang="fr-BE" sz="1100" b="1">
                          <a:effectLst/>
                          <a:latin typeface="Calibri" panose="020F0502020204030204" pitchFamily="34" charset="0"/>
                          <a:ea typeface="Calibri" panose="020F0502020204030204" pitchFamily="34" charset="0"/>
                          <a:cs typeface="Times New Roman" panose="02020603050405020304" pitchFamily="18" charset="0"/>
                        </a:rPr>
                        <a:t>Jambon</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100" b="1">
                          <a:effectLst/>
                          <a:latin typeface="Calibri" panose="020F0502020204030204" pitchFamily="34" charset="0"/>
                          <a:ea typeface="Calibri" panose="020F0502020204030204" pitchFamily="34" charset="0"/>
                          <a:cs typeface="Times New Roman" panose="02020603050405020304" pitchFamily="18" charset="0"/>
                        </a:rPr>
                        <a:t>Rôti de porc</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100" b="1">
                          <a:effectLst/>
                          <a:latin typeface="Calibri" panose="020F0502020204030204" pitchFamily="34" charset="0"/>
                          <a:ea typeface="Calibri" panose="020F0502020204030204" pitchFamily="34" charset="0"/>
                          <a:cs typeface="Times New Roman" panose="02020603050405020304" pitchFamily="18" charset="0"/>
                        </a:rPr>
                        <a:t>Haché de porc</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100" b="1">
                          <a:effectLst/>
                          <a:latin typeface="Calibri" panose="020F0502020204030204" pitchFamily="34" charset="0"/>
                          <a:ea typeface="Calibri" panose="020F0502020204030204" pitchFamily="34" charset="0"/>
                          <a:cs typeface="Times New Roman" panose="02020603050405020304" pitchFamily="18" charset="0"/>
                        </a:rPr>
                        <a:t>Saucisses de porc</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635988"/>
                  </a:ext>
                </a:extLst>
              </a:tr>
              <a:tr h="0">
                <a:tc>
                  <a:txBody>
                    <a:bodyPr/>
                    <a:lstStyle/>
                    <a:p>
                      <a:pPr algn="ctr">
                        <a:lnSpc>
                          <a:spcPct val="107000"/>
                        </a:lnSpc>
                        <a:spcAft>
                          <a:spcPts val="800"/>
                        </a:spcAft>
                      </a:pPr>
                      <a:r>
                        <a:rPr lang="fr-BE" sz="1100">
                          <a:effectLst/>
                          <a:latin typeface="Calibri" panose="020F0502020204030204" pitchFamily="34" charset="0"/>
                          <a:ea typeface="Calibri" panose="020F0502020204030204" pitchFamily="34" charset="0"/>
                          <a:cs typeface="Times New Roman" panose="02020603050405020304" pitchFamily="18" charset="0"/>
                        </a:rPr>
                        <a:t>8,65 €/kg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100">
                          <a:effectLst/>
                          <a:latin typeface="Calibri" panose="020F0502020204030204" pitchFamily="34" charset="0"/>
                          <a:ea typeface="Calibri" panose="020F0502020204030204" pitchFamily="34" charset="0"/>
                          <a:cs typeface="Times New Roman" panose="02020603050405020304" pitchFamily="18" charset="0"/>
                        </a:rPr>
                        <a:t>7,03 €/kg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100">
                          <a:effectLst/>
                          <a:latin typeface="Calibri" panose="020F0502020204030204" pitchFamily="34" charset="0"/>
                          <a:ea typeface="Calibri" panose="020F0502020204030204" pitchFamily="34" charset="0"/>
                          <a:cs typeface="Times New Roman" panose="02020603050405020304" pitchFamily="18" charset="0"/>
                        </a:rPr>
                        <a:t>5,01 €/kg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5,47 €/kg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152334"/>
                  </a:ext>
                </a:extLst>
              </a:tr>
            </a:tbl>
          </a:graphicData>
        </a:graphic>
      </p:graphicFrame>
    </p:spTree>
    <p:extLst>
      <p:ext uri="{BB962C8B-B14F-4D97-AF65-F5344CB8AC3E}">
        <p14:creationId xmlns:p14="http://schemas.microsoft.com/office/powerpoint/2010/main" val="374081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
            <a:extLst>
              <a:ext uri="{FF2B5EF4-FFF2-40B4-BE49-F238E27FC236}">
                <a16:creationId xmlns:a16="http://schemas.microsoft.com/office/drawing/2014/main" id="{9E3CD15D-40B8-4917-B22D-EEA9CDCF42E0}"/>
              </a:ext>
            </a:extLst>
          </p:cNvPr>
          <p:cNvSpPr>
            <a:spLocks noChangeArrowheads="1"/>
          </p:cNvSpPr>
          <p:nvPr/>
        </p:nvSpPr>
        <p:spPr bwMode="auto">
          <a:xfrm>
            <a:off x="1747838" y="1812926"/>
            <a:ext cx="571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6" name="Rectangle 2">
            <a:extLst>
              <a:ext uri="{FF2B5EF4-FFF2-40B4-BE49-F238E27FC236}">
                <a16:creationId xmlns:a16="http://schemas.microsoft.com/office/drawing/2014/main" id="{379D1196-CA39-47A2-8DBC-CF289A712679}"/>
              </a:ext>
            </a:extLst>
          </p:cNvPr>
          <p:cNvSpPr>
            <a:spLocks noChangeArrowheads="1"/>
          </p:cNvSpPr>
          <p:nvPr/>
        </p:nvSpPr>
        <p:spPr bwMode="auto">
          <a:xfrm>
            <a:off x="1747838" y="3354388"/>
            <a:ext cx="7175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2400" b="1" i="0" u="none" strike="noStrike" kern="1200" cap="none" spc="0" normalizeH="0" baseline="0" noProof="0" dirty="0">
              <a:ln>
                <a:noFill/>
              </a:ln>
              <a:solidFill>
                <a:srgbClr val="32B59D"/>
              </a:solidFill>
              <a:effectLst/>
              <a:uLnTx/>
              <a:uFillTx/>
              <a:latin typeface="Arial" panose="020B0604020202020204" pitchFamily="34" charset="0"/>
              <a:ea typeface="MS PGothic" panose="020B0600070205080204" pitchFamily="34" charset="-128"/>
              <a:cs typeface="+mn-cs"/>
            </a:endParaRPr>
          </a:p>
        </p:txBody>
      </p:sp>
      <p:sp>
        <p:nvSpPr>
          <p:cNvPr id="20487" name="Espace réservé du contenu 14">
            <a:extLst>
              <a:ext uri="{FF2B5EF4-FFF2-40B4-BE49-F238E27FC236}">
                <a16:creationId xmlns:a16="http://schemas.microsoft.com/office/drawing/2014/main" id="{607EA92F-116F-4A96-B67F-D42D2A400A6C}"/>
              </a:ext>
            </a:extLst>
          </p:cNvPr>
          <p:cNvSpPr txBox="1">
            <a:spLocks noChangeArrowheads="1"/>
          </p:cNvSpPr>
          <p:nvPr/>
        </p:nvSpPr>
        <p:spPr bwMode="auto">
          <a:xfrm>
            <a:off x="2236788" y="3835399"/>
            <a:ext cx="71739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342900" marR="0" lvl="0" indent="-342900" algn="l" defTabSz="685800" rtl="0" eaLnBrk="1" fontAlgn="auto" latinLnBrk="0" hangingPunct="1">
              <a:lnSpc>
                <a:spcPct val="100000"/>
              </a:lnSpc>
              <a:spcBef>
                <a:spcPts val="750"/>
              </a:spcBef>
              <a:spcAft>
                <a:spcPts val="0"/>
              </a:spcAft>
              <a:buClrTx/>
              <a:buSzPct val="175000"/>
              <a:buFontTx/>
              <a:buBlip>
                <a:blip r:embed="rId3"/>
              </a:buBlip>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sp>
        <p:nvSpPr>
          <p:cNvPr id="12" name="Rectangle : coins arrondis 11">
            <a:extLst>
              <a:ext uri="{FF2B5EF4-FFF2-40B4-BE49-F238E27FC236}">
                <a16:creationId xmlns:a16="http://schemas.microsoft.com/office/drawing/2014/main" id="{F117A61F-2E7C-4818-B451-AC63F37F7449}"/>
              </a:ext>
            </a:extLst>
          </p:cNvPr>
          <p:cNvSpPr/>
          <p:nvPr/>
        </p:nvSpPr>
        <p:spPr>
          <a:xfrm>
            <a:off x="1879600" y="546100"/>
            <a:ext cx="8432800" cy="884238"/>
          </a:xfrm>
          <a:prstGeom prst="roundRect">
            <a:avLst/>
          </a:prstGeom>
          <a:solidFill>
            <a:srgbClr val="EE2F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3200" b="1" dirty="0">
                <a:solidFill>
                  <a:prstClr val="white"/>
                </a:solidFill>
                <a:latin typeface="Calibri" panose="020F0502020204030204"/>
              </a:rPr>
              <a:t>Chiffres de la demande</a:t>
            </a:r>
            <a:endParaRPr kumimoji="0" lang="fr-BE"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9" name="Titre 13">
            <a:extLst>
              <a:ext uri="{FF2B5EF4-FFF2-40B4-BE49-F238E27FC236}">
                <a16:creationId xmlns:a16="http://schemas.microsoft.com/office/drawing/2014/main" id="{8C55F518-562D-4843-9031-688B48CF66D0}"/>
              </a:ext>
            </a:extLst>
          </p:cNvPr>
          <p:cNvSpPr>
            <a:spLocks noChangeArrowheads="1"/>
          </p:cNvSpPr>
          <p:nvPr/>
        </p:nvSpPr>
        <p:spPr bwMode="auto">
          <a:xfrm>
            <a:off x="1879600" y="585788"/>
            <a:ext cx="8432800" cy="749300"/>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fr-BE" altLang="fr-FR" sz="3200" b="1" i="0" u="none" strike="noStrike" kern="1200" cap="none" spc="0" normalizeH="0" baseline="0" noProof="0" dirty="0">
              <a:ln>
                <a:noFill/>
              </a:ln>
              <a:solidFill>
                <a:prstClr val="white"/>
              </a:solidFill>
              <a:effectLst/>
              <a:uLnTx/>
              <a:uFillTx/>
              <a:latin typeface="Moon Flower" panose="02000500000000000000" pitchFamily="2" charset="0"/>
              <a:ea typeface="+mn-ea"/>
            </a:endParaRPr>
          </a:p>
        </p:txBody>
      </p:sp>
      <p:sp>
        <p:nvSpPr>
          <p:cNvPr id="10" name="Espace réservé du contenu 14">
            <a:extLst>
              <a:ext uri="{FF2B5EF4-FFF2-40B4-BE49-F238E27FC236}">
                <a16:creationId xmlns:a16="http://schemas.microsoft.com/office/drawing/2014/main" id="{4F842B1B-C01E-4074-A811-E2D303BF072F}"/>
              </a:ext>
            </a:extLst>
          </p:cNvPr>
          <p:cNvSpPr txBox="1">
            <a:spLocks noChangeArrowheads="1"/>
          </p:cNvSpPr>
          <p:nvPr/>
        </p:nvSpPr>
        <p:spPr bwMode="auto">
          <a:xfrm>
            <a:off x="422031" y="1492289"/>
            <a:ext cx="11514155" cy="511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lnSpc>
                <a:spcPct val="90000"/>
              </a:lnSpc>
              <a:spcBef>
                <a:spcPts val="750"/>
              </a:spcBef>
              <a:buBlip>
                <a:blip r:embed="rId3"/>
              </a:buBlip>
              <a:defRPr sz="2100">
                <a:solidFill>
                  <a:schemeClr val="tx1"/>
                </a:solidFill>
                <a:latin typeface="Roboto" pitchFamily="2" charset="0"/>
                <a:cs typeface="Roboto" pitchFamily="2" charset="0"/>
              </a:defRPr>
            </a:lvl1pPr>
            <a:lvl2pPr marL="514350" indent="-171450" defTabSz="685800">
              <a:lnSpc>
                <a:spcPct val="90000"/>
              </a:lnSpc>
              <a:spcBef>
                <a:spcPts val="375"/>
              </a:spcBef>
              <a:buFont typeface="Wingdings" panose="05000000000000000000" pitchFamily="2" charset="2"/>
              <a:buChar char="ð"/>
              <a:defRPr>
                <a:solidFill>
                  <a:schemeClr val="tx1"/>
                </a:solidFill>
                <a:latin typeface="Roboto" pitchFamily="2" charset="0"/>
                <a:cs typeface="Roboto" pitchFamily="2"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Roboto" pitchFamily="2" charset="0"/>
                <a:cs typeface="Roboto" pitchFamily="2"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Roboto" pitchFamily="2" charset="0"/>
                <a:cs typeface="Roboto" pitchFamily="2"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Roboto" pitchFamily="2" charset="0"/>
                <a:cs typeface="Roboto" pitchFamily="2" charset="0"/>
              </a:defRPr>
            </a:lvl9pPr>
          </a:lstStyle>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1400" b="1" dirty="0">
              <a:solidFill>
                <a:prstClr val="black"/>
              </a:solidFill>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lang="fr-FR" sz="2400" b="1" dirty="0">
                <a:solidFill>
                  <a:prstClr val="black"/>
                </a:solidFill>
                <a:ea typeface="Roboto" panose="02000000000000000000" pitchFamily="2" charset="0"/>
              </a:rPr>
              <a:t>Perspectives filière porcine :</a:t>
            </a: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lang="fr-FR" sz="2400" b="1" dirty="0">
              <a:solidFill>
                <a:prstClr val="black"/>
              </a:solidFill>
              <a:ea typeface="Roboto" panose="02000000000000000000" pitchFamily="2" charset="0"/>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lang="fr-FR" sz="2000" dirty="0">
                <a:effectLst/>
                <a:latin typeface="Calibri" panose="020F0502020204030204" pitchFamily="34" charset="0"/>
                <a:ea typeface="Calibri" panose="020F0502020204030204" pitchFamily="34" charset="0"/>
                <a:cs typeface="Times New Roman" panose="02020603050405020304" pitchFamily="18" charset="0"/>
              </a:rPr>
              <a:t>Selon l’analyse de l’axe 1 (des produits locaux et de saison) et de l’axe 2 (des produits respectueux de l’environnement) des engagements des signataires du Green Deal, 62 cantines ont pris l’engagement de rendre leurs produits viandeux (au sens large) plus locaux. 8 d’entres eux (13%) visent spécifiquement la viande porcine.</a:t>
            </a:r>
            <a:endParaRPr lang="fr-FR" sz="2000" b="1" dirty="0">
              <a:solidFill>
                <a:prstClr val="black"/>
              </a:solidFill>
              <a:ea typeface="Roboto" panose="02000000000000000000" pitchFamily="2" charset="0"/>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600" b="0" i="0" u="none" strike="noStrike" kern="1200" cap="none" spc="0" normalizeH="0" baseline="0" noProof="0" dirty="0">
              <a:ln>
                <a:noFill/>
              </a:ln>
              <a:solidFill>
                <a:srgbClr val="E61853"/>
              </a:solidFill>
              <a:effectLst/>
              <a:uLnTx/>
              <a:uFillTx/>
              <a:latin typeface="Roboto"/>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r>
              <a:rPr lang="fr-FR" altLang="fr-FR" sz="1600" b="1" dirty="0">
                <a:solidFill>
                  <a:srgbClr val="E61853"/>
                </a:solidFill>
                <a:latin typeface="Roboto"/>
                <a:sym typeface="Wingdings" panose="05000000000000000000" pitchFamily="2" charset="2"/>
              </a:rPr>
              <a:t>	 Tendance &amp; volonté à consommer davantage local</a:t>
            </a:r>
            <a:endParaRPr kumimoji="0" lang="fr-FR" altLang="fr-FR" sz="1600" b="1" i="0" u="none" strike="noStrike" kern="1200" cap="none" spc="0" normalizeH="0" baseline="0" noProof="0" dirty="0">
              <a:ln>
                <a:noFill/>
              </a:ln>
              <a:solidFill>
                <a:srgbClr val="E61853"/>
              </a:solidFill>
              <a:effectLst/>
              <a:uLnTx/>
              <a:uFillTx/>
              <a:latin typeface="Roboto"/>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BE" sz="2100" b="1"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just" defTabSz="685800" rtl="0" eaLnBrk="1" fontAlgn="auto" latinLnBrk="0" hangingPunct="1">
              <a:lnSpc>
                <a:spcPct val="100000"/>
              </a:lnSpc>
              <a:spcBef>
                <a:spcPts val="750"/>
              </a:spcBef>
              <a:spcAft>
                <a:spcPts val="0"/>
              </a:spcAft>
              <a:buClrTx/>
              <a:buSzPct val="175000"/>
              <a:buFontTx/>
              <a:buNone/>
              <a:tabLst/>
              <a:defRPr/>
            </a:pPr>
            <a:endParaRPr kumimoji="0" lang="fr-FR" altLang="fr-FR" sz="1400" b="0" i="0" u="none" strike="noStrike" kern="1200" cap="none" spc="0" normalizeH="0" baseline="0" noProof="0" dirty="0">
              <a:ln>
                <a:noFill/>
              </a:ln>
              <a:solidFill>
                <a:prstClr val="black"/>
              </a:solidFill>
              <a:effectLst/>
              <a:uLnTx/>
              <a:uFillTx/>
              <a:latin typeface="Roboto" pitchFamily="2" charset="0"/>
              <a:ea typeface="+mn-ea"/>
            </a:endParaRPr>
          </a:p>
          <a:p>
            <a:pPr marL="0" marR="0" lvl="0" indent="0" algn="l" defTabSz="685800" rtl="0" eaLnBrk="1" fontAlgn="auto" latinLnBrk="0" hangingPunct="1">
              <a:lnSpc>
                <a:spcPct val="100000"/>
              </a:lnSpc>
              <a:spcBef>
                <a:spcPts val="750"/>
              </a:spcBef>
              <a:spcAft>
                <a:spcPts val="0"/>
              </a:spcAft>
              <a:buClrTx/>
              <a:buSzPct val="175000"/>
              <a:buFontTx/>
              <a:buNone/>
              <a:tabLst/>
              <a:defRPr/>
            </a:pPr>
            <a:endParaRPr kumimoji="0" lang="fr-FR" altLang="fr-FR" sz="2000" b="0" i="0" u="none" strike="noStrike" kern="1200" cap="none" spc="0" normalizeH="0" baseline="0" noProof="0" dirty="0">
              <a:ln>
                <a:noFill/>
              </a:ln>
              <a:solidFill>
                <a:prstClr val="black"/>
              </a:solidFill>
              <a:effectLst/>
              <a:uLnTx/>
              <a:uFillTx/>
              <a:latin typeface="Roboto" pitchFamily="2" charset="0"/>
              <a:ea typeface="+mn-ea"/>
            </a:endParaRPr>
          </a:p>
        </p:txBody>
      </p:sp>
      <p:pic>
        <p:nvPicPr>
          <p:cNvPr id="13" name="Image 2">
            <a:extLst>
              <a:ext uri="{FF2B5EF4-FFF2-40B4-BE49-F238E27FC236}">
                <a16:creationId xmlns:a16="http://schemas.microsoft.com/office/drawing/2014/main" id="{16051B7D-763C-4ED5-9CAC-CEDFFC3B0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00" y="0"/>
            <a:ext cx="524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9402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1041</Words>
  <Application>Microsoft Office PowerPoint</Application>
  <PresentationFormat>Grand écran</PresentationFormat>
  <Paragraphs>202</Paragraphs>
  <Slides>12</Slides>
  <Notes>12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MS PGothic</vt:lpstr>
      <vt:lpstr>Arial</vt:lpstr>
      <vt:lpstr>Calibri</vt:lpstr>
      <vt:lpstr>Calibri Light</vt:lpstr>
      <vt:lpstr>DK Lemon Yellow Sun</vt:lpstr>
      <vt:lpstr>Moon Flower</vt:lpstr>
      <vt:lpstr>Roboto</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Justine Chanoine</dc:creator>
  <cp:lastModifiedBy>Isabelle Monnart</cp:lastModifiedBy>
  <cp:revision>16</cp:revision>
  <dcterms:created xsi:type="dcterms:W3CDTF">2021-10-26T07:30:25Z</dcterms:created>
  <dcterms:modified xsi:type="dcterms:W3CDTF">2022-05-03T10:08:16Z</dcterms:modified>
</cp:coreProperties>
</file>