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crdownload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95" r:id="rId4"/>
    <p:sldId id="279" r:id="rId5"/>
    <p:sldId id="292" r:id="rId6"/>
    <p:sldId id="258" r:id="rId7"/>
    <p:sldId id="271" r:id="rId8"/>
    <p:sldId id="296" r:id="rId9"/>
    <p:sldId id="275" r:id="rId10"/>
    <p:sldId id="293" r:id="rId11"/>
    <p:sldId id="283" r:id="rId12"/>
    <p:sldId id="289" r:id="rId13"/>
    <p:sldId id="291" r:id="rId14"/>
    <p:sldId id="294" r:id="rId15"/>
    <p:sldId id="290" r:id="rId16"/>
    <p:sldId id="297" r:id="rId17"/>
    <p:sldId id="267" r:id="rId18"/>
    <p:sldId id="269" r:id="rId19"/>
    <p:sldId id="268" r:id="rId20"/>
    <p:sldId id="281" r:id="rId21"/>
    <p:sldId id="282" r:id="rId22"/>
    <p:sldId id="276" r:id="rId23"/>
    <p:sldId id="285" r:id="rId24"/>
    <p:sldId id="286" r:id="rId25"/>
    <p:sldId id="287" r:id="rId26"/>
    <p:sldId id="288" r:id="rId27"/>
    <p:sldId id="272" r:id="rId28"/>
    <p:sldId id="299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508927"/>
    <a:srgbClr val="E08904"/>
    <a:srgbClr val="DD903B"/>
    <a:srgbClr val="83B330"/>
    <a:srgbClr val="969696"/>
    <a:srgbClr val="699841"/>
    <a:srgbClr val="90C226"/>
    <a:srgbClr val="729D51"/>
    <a:srgbClr val="A1CB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5/17/2022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5/17/2022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crdownload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svg"/><Relationship Id="rId11" Type="http://schemas.openxmlformats.org/officeDocument/2006/relationships/image" Target="../media/image7.jpg"/><Relationship Id="rId5" Type="http://schemas.openxmlformats.org/officeDocument/2006/relationships/image" Target="../media/image47.png"/><Relationship Id="rId10" Type="http://schemas.openxmlformats.org/officeDocument/2006/relationships/image" Target="../media/image52.svg"/><Relationship Id="rId4" Type="http://schemas.openxmlformats.org/officeDocument/2006/relationships/image" Target="../media/image46.svg"/><Relationship Id="rId9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28.png"/><Relationship Id="rId18" Type="http://schemas.openxmlformats.org/officeDocument/2006/relationships/image" Target="../media/image36.png"/><Relationship Id="rId3" Type="http://schemas.openxmlformats.org/officeDocument/2006/relationships/image" Target="../media/image6.png"/><Relationship Id="rId7" Type="http://schemas.openxmlformats.org/officeDocument/2006/relationships/image" Target="../media/image48.svg"/><Relationship Id="rId12" Type="http://schemas.openxmlformats.org/officeDocument/2006/relationships/image" Target="../media/image26.png"/><Relationship Id="rId17" Type="http://schemas.openxmlformats.org/officeDocument/2006/relationships/image" Target="../media/image54.png"/><Relationship Id="rId2" Type="http://schemas.openxmlformats.org/officeDocument/2006/relationships/image" Target="../media/image31.png"/><Relationship Id="rId16" Type="http://schemas.openxmlformats.org/officeDocument/2006/relationships/image" Target="../media/image14.jpg"/><Relationship Id="rId20" Type="http://schemas.openxmlformats.org/officeDocument/2006/relationships/image" Target="../media/image3.crdownload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openxmlformats.org/officeDocument/2006/relationships/image" Target="../media/image25.png"/><Relationship Id="rId5" Type="http://schemas.openxmlformats.org/officeDocument/2006/relationships/image" Target="../media/image46.svg"/><Relationship Id="rId15" Type="http://schemas.openxmlformats.org/officeDocument/2006/relationships/image" Target="../media/image53.png"/><Relationship Id="rId10" Type="http://schemas.openxmlformats.org/officeDocument/2006/relationships/image" Target="../media/image15.png"/><Relationship Id="rId19" Type="http://schemas.openxmlformats.org/officeDocument/2006/relationships/image" Target="../media/image42.png"/><Relationship Id="rId4" Type="http://schemas.openxmlformats.org/officeDocument/2006/relationships/image" Target="../media/image45.png"/><Relationship Id="rId9" Type="http://schemas.openxmlformats.org/officeDocument/2006/relationships/image" Target="../media/image20.png"/><Relationship Id="rId1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image" Target="../media/image2.png"/><Relationship Id="rId7" Type="http://schemas.openxmlformats.org/officeDocument/2006/relationships/image" Target="../media/image5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crdownload"/><Relationship Id="rId7" Type="http://schemas.openxmlformats.org/officeDocument/2006/relationships/image" Target="../media/image1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61.png"/><Relationship Id="rId4" Type="http://schemas.openxmlformats.org/officeDocument/2006/relationships/image" Target="../media/image2.png"/><Relationship Id="rId9" Type="http://schemas.openxmlformats.org/officeDocument/2006/relationships/image" Target="../media/image7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1.jpg"/><Relationship Id="rId7" Type="http://schemas.openxmlformats.org/officeDocument/2006/relationships/image" Target="../media/image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crdownload"/><Relationship Id="rId5" Type="http://schemas.openxmlformats.org/officeDocument/2006/relationships/image" Target="../media/image19.jp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2.png"/><Relationship Id="rId7" Type="http://schemas.openxmlformats.org/officeDocument/2006/relationships/image" Target="../media/image6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11" Type="http://schemas.openxmlformats.org/officeDocument/2006/relationships/image" Target="../media/image7.jpg"/><Relationship Id="rId5" Type="http://schemas.openxmlformats.org/officeDocument/2006/relationships/image" Target="../media/image3.crdownload"/><Relationship Id="rId10" Type="http://schemas.openxmlformats.org/officeDocument/2006/relationships/image" Target="../media/image65.svg"/><Relationship Id="rId4" Type="http://schemas.openxmlformats.org/officeDocument/2006/relationships/image" Target="../media/image19.jpg"/><Relationship Id="rId9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14.jpg"/><Relationship Id="rId3" Type="http://schemas.openxmlformats.org/officeDocument/2006/relationships/image" Target="../media/image3.crdownload"/><Relationship Id="rId7" Type="http://schemas.openxmlformats.org/officeDocument/2006/relationships/image" Target="../media/image8.jpeg"/><Relationship Id="rId12" Type="http://schemas.openxmlformats.org/officeDocument/2006/relationships/image" Target="../media/image1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g"/><Relationship Id="rId11" Type="http://schemas.openxmlformats.org/officeDocument/2006/relationships/image" Target="../media/image12.svg"/><Relationship Id="rId5" Type="http://schemas.openxmlformats.org/officeDocument/2006/relationships/image" Target="../media/image6.png"/><Relationship Id="rId15" Type="http://schemas.openxmlformats.org/officeDocument/2006/relationships/image" Target="../media/image16.jp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2.png"/><Relationship Id="rId7" Type="http://schemas.openxmlformats.org/officeDocument/2006/relationships/image" Target="../media/image19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svg"/><Relationship Id="rId5" Type="http://schemas.openxmlformats.org/officeDocument/2006/relationships/image" Target="../media/image64.png"/><Relationship Id="rId10" Type="http://schemas.openxmlformats.org/officeDocument/2006/relationships/image" Target="../media/image7.jpg"/><Relationship Id="rId4" Type="http://schemas.openxmlformats.org/officeDocument/2006/relationships/image" Target="../media/image63.svg"/><Relationship Id="rId9" Type="http://schemas.openxmlformats.org/officeDocument/2006/relationships/image" Target="../media/image67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7.jpg"/><Relationship Id="rId7" Type="http://schemas.openxmlformats.org/officeDocument/2006/relationships/image" Target="../media/image7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svg"/><Relationship Id="rId4" Type="http://schemas.openxmlformats.org/officeDocument/2006/relationships/image" Target="../media/image68.png"/><Relationship Id="rId9" Type="http://schemas.openxmlformats.org/officeDocument/2006/relationships/image" Target="../media/image73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73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69.svg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73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69.svg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svg"/><Relationship Id="rId4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crdownload"/><Relationship Id="rId7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42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.crdownload"/><Relationship Id="rId7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19.jpg"/><Relationship Id="rId4" Type="http://schemas.openxmlformats.org/officeDocument/2006/relationships/image" Target="../media/image2.png"/><Relationship Id="rId9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3.crdownload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3.crdownload"/><Relationship Id="rId21" Type="http://schemas.openxmlformats.org/officeDocument/2006/relationships/image" Target="../media/image33.crdownload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image" Target="../media/image1.jpg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19.jpg"/><Relationship Id="rId15" Type="http://schemas.openxmlformats.org/officeDocument/2006/relationships/image" Target="../media/image27.png"/><Relationship Id="rId23" Type="http://schemas.openxmlformats.org/officeDocument/2006/relationships/image" Target="../media/image7.jpg"/><Relationship Id="rId10" Type="http://schemas.openxmlformats.org/officeDocument/2006/relationships/image" Target="../media/image23.png"/><Relationship Id="rId19" Type="http://schemas.openxmlformats.org/officeDocument/2006/relationships/image" Target="../media/image31.png"/><Relationship Id="rId4" Type="http://schemas.openxmlformats.org/officeDocument/2006/relationships/image" Target="../media/image2.png"/><Relationship Id="rId9" Type="http://schemas.openxmlformats.org/officeDocument/2006/relationships/image" Target="../media/image22.jpg"/><Relationship Id="rId14" Type="http://schemas.openxmlformats.org/officeDocument/2006/relationships/image" Target="../media/image26.png"/><Relationship Id="rId22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6.png"/><Relationship Id="rId18" Type="http://schemas.openxmlformats.org/officeDocument/2006/relationships/image" Target="../media/image40.png"/><Relationship Id="rId3" Type="http://schemas.openxmlformats.org/officeDocument/2006/relationships/image" Target="../media/image3.crdownload"/><Relationship Id="rId7" Type="http://schemas.openxmlformats.org/officeDocument/2006/relationships/image" Target="../media/image15.png"/><Relationship Id="rId12" Type="http://schemas.openxmlformats.org/officeDocument/2006/relationships/image" Target="../media/image35.svg"/><Relationship Id="rId17" Type="http://schemas.openxmlformats.org/officeDocument/2006/relationships/image" Target="../media/image25.png"/><Relationship Id="rId2" Type="http://schemas.openxmlformats.org/officeDocument/2006/relationships/image" Target="../media/image1.jpg"/><Relationship Id="rId16" Type="http://schemas.openxmlformats.org/officeDocument/2006/relationships/image" Target="../media/image39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34.png"/><Relationship Id="rId5" Type="http://schemas.openxmlformats.org/officeDocument/2006/relationships/image" Target="../media/image6.png"/><Relationship Id="rId15" Type="http://schemas.openxmlformats.org/officeDocument/2006/relationships/image" Target="../media/image38.png"/><Relationship Id="rId10" Type="http://schemas.openxmlformats.org/officeDocument/2006/relationships/image" Target="../media/image7.jpg"/><Relationship Id="rId4" Type="http://schemas.openxmlformats.org/officeDocument/2006/relationships/image" Target="../media/image2.png"/><Relationship Id="rId9" Type="http://schemas.openxmlformats.org/officeDocument/2006/relationships/image" Target="../media/image13.jpg"/><Relationship Id="rId1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2.png"/><Relationship Id="rId7" Type="http://schemas.openxmlformats.org/officeDocument/2006/relationships/image" Target="../media/image3.crdownload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2.png"/><Relationship Id="rId4" Type="http://schemas.openxmlformats.org/officeDocument/2006/relationships/image" Target="../media/image1.jpg"/><Relationship Id="rId9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C3A6681B-9C30-4B4F-904A-E4329729E963}"/>
              </a:ext>
            </a:extLst>
          </p:cNvPr>
          <p:cNvGrpSpPr/>
          <p:nvPr/>
        </p:nvGrpSpPr>
        <p:grpSpPr>
          <a:xfrm>
            <a:off x="1231289" y="641776"/>
            <a:ext cx="5971742" cy="4724983"/>
            <a:chOff x="1348765" y="963644"/>
            <a:chExt cx="8997951" cy="7119390"/>
          </a:xfrm>
        </p:grpSpPr>
        <p:pic>
          <p:nvPicPr>
            <p:cNvPr id="10" name="Image 9" descr="Une image contenant personne, habits, posant&#10;&#10;Description générée automatiquement">
              <a:extLst>
                <a:ext uri="{FF2B5EF4-FFF2-40B4-BE49-F238E27FC236}">
                  <a16:creationId xmlns:a16="http://schemas.microsoft.com/office/drawing/2014/main" id="{6DDB9BFB-2605-41C8-B465-BFD8F1BA5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37591" y="963644"/>
              <a:ext cx="3009125" cy="4513691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22153013-BF5D-4EBA-AFDC-DB50C24248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8572419" y="2962233"/>
              <a:ext cx="539466" cy="516511"/>
            </a:xfrm>
            <a:prstGeom prst="rect">
              <a:avLst/>
            </a:prstGeom>
          </p:spPr>
        </p:pic>
        <p:pic>
          <p:nvPicPr>
            <p:cNvPr id="13" name="Image 12" descr="Une image contenant personne&#10;&#10;Description générée automatiquement">
              <a:extLst>
                <a:ext uri="{FF2B5EF4-FFF2-40B4-BE49-F238E27FC236}">
                  <a16:creationId xmlns:a16="http://schemas.microsoft.com/office/drawing/2014/main" id="{FDDF4210-0FFF-4AA4-8F2F-3915749D1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48765" y="963644"/>
              <a:ext cx="3714385" cy="6881691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6604921-19D6-4686-B9DE-9877CAAFF549}"/>
                </a:ext>
              </a:extLst>
            </p:cNvPr>
            <p:cNvSpPr/>
            <p:nvPr/>
          </p:nvSpPr>
          <p:spPr>
            <a:xfrm>
              <a:off x="1348765" y="5477334"/>
              <a:ext cx="2332710" cy="2605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FF58808B-B22C-44CE-AFC7-4A05D3E3CA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3669" y="2916740"/>
            <a:ext cx="8156697" cy="1646302"/>
          </a:xfrm>
        </p:spPr>
        <p:txBody>
          <a:bodyPr/>
          <a:lstStyle/>
          <a:p>
            <a:r>
              <a:rPr lang="fr-BE" dirty="0"/>
              <a:t>Producteurs - Détaillants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3C31C10-A832-4FD1-96BE-12AA622168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3430" y="4476412"/>
            <a:ext cx="7766936" cy="1096899"/>
          </a:xfrm>
        </p:spPr>
        <p:txBody>
          <a:bodyPr>
            <a:normAutofit/>
          </a:bodyPr>
          <a:lstStyle/>
          <a:p>
            <a:r>
              <a:rPr lang="fr-BE" sz="2400" dirty="0"/>
              <a:t>Comment développer les relations commerciales?</a:t>
            </a:r>
          </a:p>
        </p:txBody>
      </p:sp>
      <p:pic>
        <p:nvPicPr>
          <p:cNvPr id="5" name="Graphique 4" descr="Transférer avec un remplissage uni">
            <a:extLst>
              <a:ext uri="{FF2B5EF4-FFF2-40B4-BE49-F238E27FC236}">
                <a16:creationId xmlns:a16="http://schemas.microsoft.com/office/drawing/2014/main" id="{DC480AFA-375F-4306-BCAF-00C7F75D673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64538" y="2263852"/>
            <a:ext cx="1606954" cy="1606954"/>
          </a:xfrm>
          <a:prstGeom prst="rect">
            <a:avLst/>
          </a:prstGeom>
        </p:spPr>
      </p:pic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6AE11FDB-1B3C-467F-8BC2-45A59A49E5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06055" y="260824"/>
            <a:ext cx="963015" cy="94413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7BCA2D1-F812-4225-923B-F88C1CA81C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06055" y="5573311"/>
            <a:ext cx="753979" cy="97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027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58808B-B22C-44CE-AFC7-4A05D3E3CA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3876" y="260094"/>
            <a:ext cx="1819175" cy="1325880"/>
          </a:xfrm>
          <a:solidFill>
            <a:srgbClr val="83B330"/>
          </a:solidFill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fr-BE" sz="4200" b="1" dirty="0">
                <a:solidFill>
                  <a:schemeClr val="bg1"/>
                </a:solidFill>
              </a:rPr>
              <a:t>PRIX</a:t>
            </a:r>
            <a:br>
              <a:rPr lang="fr-BE" sz="4200" b="1" dirty="0">
                <a:solidFill>
                  <a:schemeClr val="bg1"/>
                </a:solidFill>
              </a:rPr>
            </a:br>
            <a:r>
              <a:rPr lang="fr-BE" sz="4200" b="1" dirty="0">
                <a:solidFill>
                  <a:schemeClr val="bg1"/>
                </a:solidFill>
              </a:rPr>
              <a:t>JUSTE</a:t>
            </a:r>
            <a:endParaRPr lang="fr-BE" sz="3600" b="1" dirty="0">
              <a:ln w="12700">
                <a:noFill/>
              </a:ln>
              <a:solidFill>
                <a:schemeClr val="bg1"/>
              </a:solidFill>
            </a:endParaRPr>
          </a:p>
        </p:txBody>
      </p:sp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E08FD80E-0B88-48FE-8377-7882177DC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6055" y="260824"/>
            <a:ext cx="963015" cy="94413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FF5CEE6-DD38-4205-BBC1-EFA868D6CC34}"/>
              </a:ext>
            </a:extLst>
          </p:cNvPr>
          <p:cNvSpPr txBox="1"/>
          <p:nvPr/>
        </p:nvSpPr>
        <p:spPr>
          <a:xfrm>
            <a:off x="-13876" y="1568149"/>
            <a:ext cx="1819175" cy="430887"/>
          </a:xfrm>
          <a:prstGeom prst="rect">
            <a:avLst/>
          </a:prstGeom>
          <a:solidFill>
            <a:srgbClr val="A1CB46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200" b="1" dirty="0">
                <a:solidFill>
                  <a:schemeClr val="bg1"/>
                </a:solidFill>
              </a:rPr>
              <a:t>POUR TOUS!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EDB346C-A936-4833-89D1-71A8A2FC4B08}"/>
              </a:ext>
            </a:extLst>
          </p:cNvPr>
          <p:cNvSpPr txBox="1"/>
          <p:nvPr/>
        </p:nvSpPr>
        <p:spPr>
          <a:xfrm>
            <a:off x="2238118" y="492831"/>
            <a:ext cx="672183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800" dirty="0">
                <a:solidFill>
                  <a:srgbClr val="508927"/>
                </a:solidFill>
              </a:rPr>
              <a:t>QUELLE MARGE DE LIBERTE</a:t>
            </a:r>
          </a:p>
          <a:p>
            <a:pPr algn="ctr"/>
            <a:r>
              <a:rPr lang="fr-BE" sz="2000" dirty="0">
                <a:solidFill>
                  <a:srgbClr val="508927"/>
                </a:solidFill>
              </a:rPr>
              <a:t>pour le producteur face à un indépendant sous enseigne?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636D887-14AC-4038-9DCB-2BA688FFA1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6055" y="5575611"/>
            <a:ext cx="753979" cy="97919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63C4AB7F-B2DC-456A-8BDF-07FE21FC25C3}"/>
              </a:ext>
            </a:extLst>
          </p:cNvPr>
          <p:cNvSpPr txBox="1"/>
          <p:nvPr/>
        </p:nvSpPr>
        <p:spPr>
          <a:xfrm>
            <a:off x="2238117" y="1537371"/>
            <a:ext cx="6721834" cy="461665"/>
          </a:xfrm>
          <a:prstGeom prst="rect">
            <a:avLst/>
          </a:prstGeom>
          <a:solidFill>
            <a:srgbClr val="508927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>
                <a:solidFill>
                  <a:schemeClr val="bg1"/>
                </a:solidFill>
              </a:rPr>
              <a:t>LE PRODUCTEUR RESTE TOTALEMENT LIBRE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454D3A-42B4-4796-A353-A6ABC25D17F2}"/>
              </a:ext>
            </a:extLst>
          </p:cNvPr>
          <p:cNvSpPr/>
          <p:nvPr/>
        </p:nvSpPr>
        <p:spPr>
          <a:xfrm>
            <a:off x="3191608" y="2218742"/>
            <a:ext cx="1818542" cy="1781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8B0E55B-38E3-4392-A207-A3D4A9AC9070}"/>
              </a:ext>
            </a:extLst>
          </p:cNvPr>
          <p:cNvSpPr txBox="1"/>
          <p:nvPr/>
        </p:nvSpPr>
        <p:spPr>
          <a:xfrm>
            <a:off x="2885394" y="4975445"/>
            <a:ext cx="56409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BE" sz="2400" b="1" dirty="0"/>
              <a:t>SOUTIENT DES RELATIONS EQUITABLES ET ETHIQUES ENTRE LES FRANCHISES -INDEPENDANTS ET LES PRODUCTEURS </a:t>
            </a:r>
          </a:p>
        </p:txBody>
      </p:sp>
      <p:sp>
        <p:nvSpPr>
          <p:cNvPr id="25" name="Sous-titre 2">
            <a:extLst>
              <a:ext uri="{FF2B5EF4-FFF2-40B4-BE49-F238E27FC236}">
                <a16:creationId xmlns:a16="http://schemas.microsoft.com/office/drawing/2014/main" id="{86CED42C-C170-4E75-BDA7-FCD1062EAD67}"/>
              </a:ext>
            </a:extLst>
          </p:cNvPr>
          <p:cNvSpPr txBox="1">
            <a:spLocks/>
          </p:cNvSpPr>
          <p:nvPr/>
        </p:nvSpPr>
        <p:spPr>
          <a:xfrm>
            <a:off x="2238117" y="2363438"/>
            <a:ext cx="6935533" cy="19945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 3" charset="2"/>
              <a:buChar char=""/>
            </a:pPr>
            <a:r>
              <a:rPr lang="fr-BE" sz="2400" dirty="0">
                <a:solidFill>
                  <a:schemeClr val="tx1"/>
                </a:solidFill>
              </a:rPr>
              <a:t>Peut-on m’imposer un prix de vente? </a:t>
            </a:r>
          </a:p>
          <a:p>
            <a:pPr marL="342900" indent="-342900" algn="l">
              <a:buFont typeface="Wingdings 3" charset="2"/>
              <a:buChar char=""/>
            </a:pPr>
            <a:r>
              <a:rPr lang="fr-BE" sz="2400" dirty="0">
                <a:solidFill>
                  <a:schemeClr val="tx1"/>
                </a:solidFill>
              </a:rPr>
              <a:t>Peut-on m’imposer </a:t>
            </a:r>
            <a:r>
              <a:rPr lang="fr-BE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une RFA? </a:t>
            </a:r>
          </a:p>
          <a:p>
            <a:pPr marL="342900" indent="-342900" algn="l">
              <a:buFont typeface="Wingdings 3" charset="2"/>
              <a:buChar char=""/>
            </a:pPr>
            <a:r>
              <a:rPr lang="fr-BE" sz="2400" dirty="0">
                <a:solidFill>
                  <a:schemeClr val="tx1"/>
                </a:solidFill>
              </a:rPr>
              <a:t>Peut-on m’imposer des quantités? </a:t>
            </a:r>
          </a:p>
          <a:p>
            <a:pPr marL="342900" indent="-342900" algn="l">
              <a:buFont typeface="Wingdings 3" charset="2"/>
              <a:buChar char=""/>
            </a:pPr>
            <a:r>
              <a:rPr lang="fr-BE" sz="2400" dirty="0">
                <a:solidFill>
                  <a:schemeClr val="tx1"/>
                </a:solidFill>
              </a:rPr>
              <a:t>Peut-on m’imposer conditions de paiements?</a:t>
            </a:r>
          </a:p>
          <a:p>
            <a:pPr algn="l"/>
            <a:endParaRPr lang="fr-BE" sz="2400" dirty="0">
              <a:solidFill>
                <a:schemeClr val="tx1"/>
              </a:solidFill>
            </a:endParaRPr>
          </a:p>
        </p:txBody>
      </p:sp>
      <p:pic>
        <p:nvPicPr>
          <p:cNvPr id="13" name="Image 12" descr="Une image contenant texte&#10;&#10;Description générée automatiquement">
            <a:extLst>
              <a:ext uri="{FF2B5EF4-FFF2-40B4-BE49-F238E27FC236}">
                <a16:creationId xmlns:a16="http://schemas.microsoft.com/office/drawing/2014/main" id="{6B855430-D995-457C-9704-EE4DEE2D1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150" y="5074097"/>
            <a:ext cx="963015" cy="944133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C9DCB26-1E2B-40DF-92BB-B441B18D5A4D}"/>
              </a:ext>
            </a:extLst>
          </p:cNvPr>
          <p:cNvSpPr txBox="1"/>
          <p:nvPr/>
        </p:nvSpPr>
        <p:spPr>
          <a:xfrm>
            <a:off x="1810719" y="4390895"/>
            <a:ext cx="7149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>
                <a:solidFill>
                  <a:srgbClr val="FF0000"/>
                </a:solidFill>
              </a:rPr>
              <a:t>NON! TOUT EST NEGOCIABLE</a:t>
            </a:r>
          </a:p>
        </p:txBody>
      </p:sp>
    </p:spTree>
    <p:extLst>
      <p:ext uri="{BB962C8B-B14F-4D97-AF65-F5344CB8AC3E}">
        <p14:creationId xmlns:p14="http://schemas.microsoft.com/office/powerpoint/2010/main" val="33555566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58808B-B22C-44CE-AFC7-4A05D3E3CA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9232" y="2187173"/>
            <a:ext cx="1819175" cy="1325880"/>
          </a:xfrm>
          <a:solidFill>
            <a:srgbClr val="83B330"/>
          </a:solidFill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fr-BE" sz="4200" b="1" dirty="0">
                <a:solidFill>
                  <a:schemeClr val="bg1"/>
                </a:solidFill>
              </a:rPr>
              <a:t>PRIX</a:t>
            </a:r>
            <a:br>
              <a:rPr lang="fr-BE" sz="4200" b="1" dirty="0">
                <a:solidFill>
                  <a:schemeClr val="bg1"/>
                </a:solidFill>
              </a:rPr>
            </a:br>
            <a:r>
              <a:rPr lang="fr-BE" sz="4200" b="1" dirty="0">
                <a:solidFill>
                  <a:schemeClr val="bg1"/>
                </a:solidFill>
              </a:rPr>
              <a:t>JUSTE</a:t>
            </a:r>
            <a:endParaRPr lang="fr-BE" sz="3600" b="1" dirty="0">
              <a:ln w="12700">
                <a:noFill/>
              </a:ln>
              <a:solidFill>
                <a:schemeClr val="bg1"/>
              </a:solidFill>
            </a:endParaRPr>
          </a:p>
        </p:txBody>
      </p:sp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E08FD80E-0B88-48FE-8377-7882177DC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6055" y="260824"/>
            <a:ext cx="963015" cy="94413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FF5CEE6-DD38-4205-BBC1-EFA868D6CC34}"/>
              </a:ext>
            </a:extLst>
          </p:cNvPr>
          <p:cNvSpPr txBox="1"/>
          <p:nvPr/>
        </p:nvSpPr>
        <p:spPr>
          <a:xfrm>
            <a:off x="639232" y="3495228"/>
            <a:ext cx="1819175" cy="430887"/>
          </a:xfrm>
          <a:prstGeom prst="rect">
            <a:avLst/>
          </a:prstGeom>
          <a:solidFill>
            <a:srgbClr val="A1CB46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200" b="1" dirty="0">
                <a:solidFill>
                  <a:schemeClr val="bg1"/>
                </a:solidFill>
              </a:rPr>
              <a:t>POUR TOUS!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EDB346C-A936-4833-89D1-71A8A2FC4B08}"/>
              </a:ext>
            </a:extLst>
          </p:cNvPr>
          <p:cNvSpPr txBox="1"/>
          <p:nvPr/>
        </p:nvSpPr>
        <p:spPr>
          <a:xfrm>
            <a:off x="1717965" y="338903"/>
            <a:ext cx="66201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800" dirty="0">
                <a:solidFill>
                  <a:srgbClr val="508927"/>
                </a:solidFill>
              </a:rPr>
              <a:t>QUELLE POLITIQUE DE PRIX?</a:t>
            </a:r>
          </a:p>
        </p:txBody>
      </p:sp>
      <p:pic>
        <p:nvPicPr>
          <p:cNvPr id="7" name="Graphique 6" descr="Grange avec un remplissage uni">
            <a:extLst>
              <a:ext uri="{FF2B5EF4-FFF2-40B4-BE49-F238E27FC236}">
                <a16:creationId xmlns:a16="http://schemas.microsoft.com/office/drawing/2014/main" id="{02DABC9E-CF6F-47E3-BF10-27AA21E0AB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98370" y="1569611"/>
            <a:ext cx="1499463" cy="1499463"/>
          </a:xfrm>
          <a:prstGeom prst="rect">
            <a:avLst/>
          </a:prstGeom>
        </p:spPr>
      </p:pic>
      <p:pic>
        <p:nvPicPr>
          <p:cNvPr id="15" name="Graphique 14" descr="Tracteur avec un remplissage uni">
            <a:extLst>
              <a:ext uri="{FF2B5EF4-FFF2-40B4-BE49-F238E27FC236}">
                <a16:creationId xmlns:a16="http://schemas.microsoft.com/office/drawing/2014/main" id="{D9C58F10-A307-450E-A3B9-E8CC11A456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97833" y="2198021"/>
            <a:ext cx="914400" cy="914400"/>
          </a:xfrm>
          <a:prstGeom prst="rect">
            <a:avLst/>
          </a:prstGeom>
        </p:spPr>
      </p:pic>
      <p:pic>
        <p:nvPicPr>
          <p:cNvPr id="19" name="Graphique 18" descr="Chariot de courses avec un remplissage uni">
            <a:extLst>
              <a:ext uri="{FF2B5EF4-FFF2-40B4-BE49-F238E27FC236}">
                <a16:creationId xmlns:a16="http://schemas.microsoft.com/office/drawing/2014/main" id="{86B28E07-DE61-43DB-93DA-F5CD88C387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24489" y="2409941"/>
            <a:ext cx="592523" cy="592523"/>
          </a:xfrm>
          <a:prstGeom prst="rect">
            <a:avLst/>
          </a:prstGeom>
        </p:spPr>
      </p:pic>
      <p:pic>
        <p:nvPicPr>
          <p:cNvPr id="23" name="Graphique 22" descr="Kiosque avec un remplissage uni">
            <a:extLst>
              <a:ext uri="{FF2B5EF4-FFF2-40B4-BE49-F238E27FC236}">
                <a16:creationId xmlns:a16="http://schemas.microsoft.com/office/drawing/2014/main" id="{EF5F09DB-8615-4279-8CD6-D160A380B4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540596" y="1503001"/>
            <a:ext cx="1604999" cy="1604999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74C6DBDD-1B4D-4996-9350-2D81CE8D7018}"/>
              </a:ext>
            </a:extLst>
          </p:cNvPr>
          <p:cNvSpPr txBox="1"/>
          <p:nvPr/>
        </p:nvSpPr>
        <p:spPr>
          <a:xfrm>
            <a:off x="2898370" y="3926115"/>
            <a:ext cx="1499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200" b="1" dirty="0">
                <a:solidFill>
                  <a:srgbClr val="0070C0"/>
                </a:solidFill>
              </a:rPr>
              <a:t>5€/kg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169A41E2-4730-4DA0-9728-C85BAD90B270}"/>
              </a:ext>
            </a:extLst>
          </p:cNvPr>
          <p:cNvSpPr txBox="1"/>
          <p:nvPr/>
        </p:nvSpPr>
        <p:spPr>
          <a:xfrm>
            <a:off x="6593362" y="3909232"/>
            <a:ext cx="1499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200" b="1" dirty="0">
                <a:solidFill>
                  <a:srgbClr val="0070C0"/>
                </a:solidFill>
              </a:rPr>
              <a:t>5€/kg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7B64B58-00EF-48D2-B7ED-E897D528C80C}"/>
              </a:ext>
            </a:extLst>
          </p:cNvPr>
          <p:cNvSpPr/>
          <p:nvPr/>
        </p:nvSpPr>
        <p:spPr>
          <a:xfrm>
            <a:off x="4979549" y="2228671"/>
            <a:ext cx="1139447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15000" b="1" cap="none" spc="0" dirty="0">
                <a:ln w="22225">
                  <a:solidFill>
                    <a:srgbClr val="508927"/>
                  </a:solidFill>
                  <a:prstDash val="solid"/>
                </a:ln>
                <a:solidFill>
                  <a:srgbClr val="83B330"/>
                </a:solidFill>
                <a:effectLst/>
              </a:rPr>
              <a:t>=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93581B43-7412-4E67-8AE4-5D94EC76ED4D}"/>
              </a:ext>
            </a:extLst>
          </p:cNvPr>
          <p:cNvSpPr txBox="1"/>
          <p:nvPr/>
        </p:nvSpPr>
        <p:spPr>
          <a:xfrm>
            <a:off x="2898370" y="3082096"/>
            <a:ext cx="1499463" cy="830997"/>
          </a:xfrm>
          <a:prstGeom prst="rect">
            <a:avLst/>
          </a:prstGeom>
          <a:solidFill>
            <a:srgbClr val="508927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>
                <a:solidFill>
                  <a:schemeClr val="bg1"/>
                </a:solidFill>
              </a:rPr>
              <a:t>VENTE DIRECTE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EF469D2B-5C28-4B44-9269-F00E59EFF5EC}"/>
              </a:ext>
            </a:extLst>
          </p:cNvPr>
          <p:cNvSpPr txBox="1"/>
          <p:nvPr/>
        </p:nvSpPr>
        <p:spPr>
          <a:xfrm>
            <a:off x="6593363" y="3078235"/>
            <a:ext cx="1499463" cy="830997"/>
          </a:xfrm>
          <a:prstGeom prst="rect">
            <a:avLst/>
          </a:prstGeom>
          <a:solidFill>
            <a:srgbClr val="508927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>
                <a:solidFill>
                  <a:schemeClr val="bg1"/>
                </a:solidFill>
              </a:rPr>
              <a:t>VENTE MAGASIN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C70DA317-40C5-451F-B7C2-8D7E33A4455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06055" y="5575611"/>
            <a:ext cx="753979" cy="979193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F2D5F3BE-C303-410C-9B9A-8E9D6AFE96F9}"/>
              </a:ext>
            </a:extLst>
          </p:cNvPr>
          <p:cNvSpPr txBox="1"/>
          <p:nvPr/>
        </p:nvSpPr>
        <p:spPr>
          <a:xfrm>
            <a:off x="137635" y="4826724"/>
            <a:ext cx="9268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>
                <a:solidFill>
                  <a:srgbClr val="FF0000"/>
                </a:solidFill>
              </a:rPr>
              <a:t>JE VENDS AU MEME PRIX QUE MON CLIENT LE DETAILLANT</a:t>
            </a:r>
          </a:p>
        </p:txBody>
      </p:sp>
    </p:spTree>
    <p:extLst>
      <p:ext uri="{BB962C8B-B14F-4D97-AF65-F5344CB8AC3E}">
        <p14:creationId xmlns:p14="http://schemas.microsoft.com/office/powerpoint/2010/main" val="39206543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0D25AB14-5819-4394-AEA7-70A78B0AC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11524">
            <a:off x="3801604" y="4024135"/>
            <a:ext cx="1582361" cy="811338"/>
          </a:xfrm>
          <a:prstGeom prst="rect">
            <a:avLst/>
          </a:prstGeom>
        </p:spPr>
      </p:pic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E08FD80E-0B88-48FE-8377-7882177DC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6055" y="260824"/>
            <a:ext cx="963015" cy="944133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EDB346C-A936-4833-89D1-71A8A2FC4B08}"/>
              </a:ext>
            </a:extLst>
          </p:cNvPr>
          <p:cNvSpPr txBox="1"/>
          <p:nvPr/>
        </p:nvSpPr>
        <p:spPr>
          <a:xfrm>
            <a:off x="1717965" y="338903"/>
            <a:ext cx="662016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800" dirty="0">
                <a:solidFill>
                  <a:srgbClr val="508927"/>
                </a:solidFill>
              </a:rPr>
              <a:t>QUELLE POLITIQUE COMMERCIALE?</a:t>
            </a:r>
          </a:p>
        </p:txBody>
      </p:sp>
      <p:pic>
        <p:nvPicPr>
          <p:cNvPr id="7" name="Graphique 6" descr="Grange avec un remplissage uni">
            <a:extLst>
              <a:ext uri="{FF2B5EF4-FFF2-40B4-BE49-F238E27FC236}">
                <a16:creationId xmlns:a16="http://schemas.microsoft.com/office/drawing/2014/main" id="{02DABC9E-CF6F-47E3-BF10-27AA21E0AB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52800" y="2516507"/>
            <a:ext cx="725924" cy="725924"/>
          </a:xfrm>
          <a:prstGeom prst="rect">
            <a:avLst/>
          </a:prstGeom>
        </p:spPr>
      </p:pic>
      <p:pic>
        <p:nvPicPr>
          <p:cNvPr id="15" name="Graphique 14" descr="Tracteur avec un remplissage uni">
            <a:extLst>
              <a:ext uri="{FF2B5EF4-FFF2-40B4-BE49-F238E27FC236}">
                <a16:creationId xmlns:a16="http://schemas.microsoft.com/office/drawing/2014/main" id="{D9C58F10-A307-450E-A3B9-E8CC11A456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520223" y="2825370"/>
            <a:ext cx="442682" cy="44268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70DA317-40C5-451F-B7C2-8D7E33A445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06055" y="5575611"/>
            <a:ext cx="753979" cy="979193"/>
          </a:xfrm>
          <a:prstGeom prst="rect">
            <a:avLst/>
          </a:prstGeom>
        </p:spPr>
      </p:pic>
      <p:graphicFrame>
        <p:nvGraphicFramePr>
          <p:cNvPr id="10" name="Tableau 11">
            <a:extLst>
              <a:ext uri="{FF2B5EF4-FFF2-40B4-BE49-F238E27FC236}">
                <a16:creationId xmlns:a16="http://schemas.microsoft.com/office/drawing/2014/main" id="{AF5757C6-06AA-4C3B-B320-B9F04B7118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7949054"/>
              </p:ext>
            </p:extLst>
          </p:nvPr>
        </p:nvGraphicFramePr>
        <p:xfrm>
          <a:off x="880762" y="3364398"/>
          <a:ext cx="8210093" cy="5925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10093">
                  <a:extLst>
                    <a:ext uri="{9D8B030D-6E8A-4147-A177-3AD203B41FA5}">
                      <a16:colId xmlns:a16="http://schemas.microsoft.com/office/drawing/2014/main" val="655175919"/>
                    </a:ext>
                  </a:extLst>
                </a:gridCol>
              </a:tblGrid>
              <a:tr h="592522"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0045876"/>
                  </a:ext>
                </a:extLst>
              </a:tr>
            </a:tbl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01C1FD40-1215-4FF1-A07B-DF4A9A1C49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934981">
            <a:off x="9032565" y="3353245"/>
            <a:ext cx="1219410" cy="685918"/>
          </a:xfrm>
          <a:prstGeom prst="rect">
            <a:avLst/>
          </a:prstGeom>
        </p:spPr>
      </p:pic>
      <p:pic>
        <p:nvPicPr>
          <p:cNvPr id="14" name="Image 13" descr="Une image contenant texte&#10;&#10;Description générée automatiquement">
            <a:extLst>
              <a:ext uri="{FF2B5EF4-FFF2-40B4-BE49-F238E27FC236}">
                <a16:creationId xmlns:a16="http://schemas.microsoft.com/office/drawing/2014/main" id="{E433AFD1-89F0-47C3-9E9A-B557F232B8C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61774" y="4064887"/>
            <a:ext cx="940514" cy="952054"/>
          </a:xfrm>
          <a:prstGeom prst="rect">
            <a:avLst/>
          </a:prstGeom>
        </p:spPr>
      </p:pic>
      <p:pic>
        <p:nvPicPr>
          <p:cNvPr id="17" name="Image 16" descr="Une image contenant texte, arts de la table, vaisselle&#10;&#10;Description générée automatiquement">
            <a:extLst>
              <a:ext uri="{FF2B5EF4-FFF2-40B4-BE49-F238E27FC236}">
                <a16:creationId xmlns:a16="http://schemas.microsoft.com/office/drawing/2014/main" id="{142F3EE8-F404-473D-841E-0AC0D525B59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277941">
            <a:off x="2770322" y="4173966"/>
            <a:ext cx="910886" cy="590254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86B4EB8-8F60-4F71-833B-DCD3EDC32E9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97392" y="2344109"/>
            <a:ext cx="872960" cy="87296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3D90D75-9BD8-4FEF-AAE8-E62C3B69A10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038180">
            <a:off x="5385571" y="4236462"/>
            <a:ext cx="685918" cy="685918"/>
          </a:xfrm>
          <a:prstGeom prst="rect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8058CE75-FEB8-4ACA-987A-FB595A37BF88}"/>
              </a:ext>
            </a:extLst>
          </p:cNvPr>
          <p:cNvGrpSpPr/>
          <p:nvPr/>
        </p:nvGrpSpPr>
        <p:grpSpPr>
          <a:xfrm>
            <a:off x="3741520" y="1832789"/>
            <a:ext cx="1196142" cy="1287679"/>
            <a:chOff x="4403752" y="4557751"/>
            <a:chExt cx="1196142" cy="1287679"/>
          </a:xfrm>
        </p:grpSpPr>
        <p:pic>
          <p:nvPicPr>
            <p:cNvPr id="21" name="Image 20" descr="Une image contenant jouet, clipart, graphiques vectoriels&#10;&#10;Description générée automatiquement">
              <a:extLst>
                <a:ext uri="{FF2B5EF4-FFF2-40B4-BE49-F238E27FC236}">
                  <a16:creationId xmlns:a16="http://schemas.microsoft.com/office/drawing/2014/main" id="{06924CF7-B37C-411B-A402-3D8A52B4B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423002" y="4557751"/>
              <a:ext cx="1138830" cy="1138830"/>
            </a:xfrm>
            <a:prstGeom prst="rect">
              <a:avLst/>
            </a:prstGeom>
          </p:spPr>
        </p:pic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7F42F551-9D4B-4C35-B848-8BE3E5C1BBB6}"/>
                </a:ext>
              </a:extLst>
            </p:cNvPr>
            <p:cNvSpPr txBox="1"/>
            <p:nvPr/>
          </p:nvSpPr>
          <p:spPr>
            <a:xfrm>
              <a:off x="4403752" y="5568431"/>
              <a:ext cx="1196142" cy="276999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BE" sz="1200" b="1" dirty="0">
                  <a:solidFill>
                    <a:schemeClr val="bg1"/>
                  </a:solidFill>
                </a:rPr>
                <a:t>Hors enseigne</a:t>
              </a: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D2716701-0FB6-4854-8514-2445E2CED6D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93131" y="4082551"/>
            <a:ext cx="1254184" cy="694509"/>
          </a:xfrm>
          <a:prstGeom prst="rect">
            <a:avLst/>
          </a:prstGeom>
        </p:spPr>
      </p:pic>
      <p:pic>
        <p:nvPicPr>
          <p:cNvPr id="5" name="Image 4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3B9FA90D-E0F5-408D-A045-CBEBFE9A4CA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0134111">
            <a:off x="2224535" y="2418111"/>
            <a:ext cx="1196142" cy="576607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B1421C4-F6AD-4E0D-B55C-576B2A3CE6C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0123749">
            <a:off x="1265342" y="4170961"/>
            <a:ext cx="660426" cy="686343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2C32DE4B-5346-49E9-8CBE-A9C37214FAA3}"/>
              </a:ext>
            </a:extLst>
          </p:cNvPr>
          <p:cNvCxnSpPr>
            <a:endCxn id="10" idx="3"/>
          </p:cNvCxnSpPr>
          <p:nvPr/>
        </p:nvCxnSpPr>
        <p:spPr>
          <a:xfrm flipV="1">
            <a:off x="899355" y="3660659"/>
            <a:ext cx="8191500" cy="5649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Image 25">
            <a:extLst>
              <a:ext uri="{FF2B5EF4-FFF2-40B4-BE49-F238E27FC236}">
                <a16:creationId xmlns:a16="http://schemas.microsoft.com/office/drawing/2014/main" id="{E68A331C-B2CF-4A0C-9706-C670FF7062B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593089" y="2313273"/>
            <a:ext cx="923131" cy="923131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B6C3F09B-DFCA-4C20-951B-042A9893A19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1015615">
            <a:off x="6959392" y="375388"/>
            <a:ext cx="2415695" cy="1147454"/>
          </a:xfrm>
          <a:prstGeom prst="rect">
            <a:avLst/>
          </a:prstGeom>
        </p:spPr>
      </p:pic>
      <p:pic>
        <p:nvPicPr>
          <p:cNvPr id="25" name="Image 24" descr="Une image contenant personne&#10;&#10;Description générée automatiquement">
            <a:extLst>
              <a:ext uri="{FF2B5EF4-FFF2-40B4-BE49-F238E27FC236}">
                <a16:creationId xmlns:a16="http://schemas.microsoft.com/office/drawing/2014/main" id="{F907B820-1EF5-4D3E-8D07-CB7BCB79E28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82025" y="273728"/>
            <a:ext cx="1607922" cy="2979019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F8701C09-62ED-4DE0-8C9E-5AA36F3A3DEE}"/>
              </a:ext>
            </a:extLst>
          </p:cNvPr>
          <p:cNvSpPr txBox="1"/>
          <p:nvPr/>
        </p:nvSpPr>
        <p:spPr>
          <a:xfrm>
            <a:off x="394009" y="5325739"/>
            <a:ext cx="9268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>
                <a:solidFill>
                  <a:srgbClr val="FF0000"/>
                </a:solidFill>
              </a:rPr>
              <a:t>VAIS-JE METTRE MES CLIENTS DETAILLANTS EN CONCURRENCE?</a:t>
            </a:r>
          </a:p>
        </p:txBody>
      </p:sp>
    </p:spTree>
    <p:extLst>
      <p:ext uri="{BB962C8B-B14F-4D97-AF65-F5344CB8AC3E}">
        <p14:creationId xmlns:p14="http://schemas.microsoft.com/office/powerpoint/2010/main" val="5799052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3E09100E-ABCE-4FA9-9F62-FAEE61A9BCFB}"/>
              </a:ext>
            </a:extLst>
          </p:cNvPr>
          <p:cNvGrpSpPr/>
          <p:nvPr/>
        </p:nvGrpSpPr>
        <p:grpSpPr>
          <a:xfrm>
            <a:off x="6383901" y="170510"/>
            <a:ext cx="2587404" cy="3881109"/>
            <a:chOff x="5908309" y="963644"/>
            <a:chExt cx="3009125" cy="4513691"/>
          </a:xfrm>
        </p:grpSpPr>
        <p:pic>
          <p:nvPicPr>
            <p:cNvPr id="10" name="Image 9" descr="Une image contenant personne, habits, posant&#10;&#10;Description générée automatiquement">
              <a:extLst>
                <a:ext uri="{FF2B5EF4-FFF2-40B4-BE49-F238E27FC236}">
                  <a16:creationId xmlns:a16="http://schemas.microsoft.com/office/drawing/2014/main" id="{CFA0D307-1F1A-4880-B201-2C4FB08960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08309" y="963644"/>
              <a:ext cx="3009125" cy="4513691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7739BF05-6C49-4714-8404-806E09713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7143137" y="2862844"/>
              <a:ext cx="539467" cy="516511"/>
            </a:xfrm>
            <a:prstGeom prst="rect">
              <a:avLst/>
            </a:prstGeom>
          </p:spPr>
        </p:pic>
      </p:grpSp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E08FD80E-0B88-48FE-8377-7882177DCA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6055" y="260824"/>
            <a:ext cx="963015" cy="944133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EDB346C-A936-4833-89D1-71A8A2FC4B08}"/>
              </a:ext>
            </a:extLst>
          </p:cNvPr>
          <p:cNvSpPr txBox="1"/>
          <p:nvPr/>
        </p:nvSpPr>
        <p:spPr>
          <a:xfrm>
            <a:off x="1717965" y="338903"/>
            <a:ext cx="662016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800" dirty="0">
                <a:solidFill>
                  <a:srgbClr val="508927"/>
                </a:solidFill>
              </a:rPr>
              <a:t>QUELLE POLITIQUE COMMERCIALE?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C70DA317-40C5-451F-B7C2-8D7E33A445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6055" y="5575611"/>
            <a:ext cx="753979" cy="979193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B6C3F09B-DFCA-4C20-951B-042A9893A1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015615">
            <a:off x="755146" y="534968"/>
            <a:ext cx="2415695" cy="1147454"/>
          </a:xfrm>
          <a:prstGeom prst="rect">
            <a:avLst/>
          </a:prstGeom>
        </p:spPr>
      </p:pic>
      <p:pic>
        <p:nvPicPr>
          <p:cNvPr id="4" name="Image 3" descr="Une image contenant personne, homme, vert&#10;&#10;Description générée automatiquement">
            <a:extLst>
              <a:ext uri="{FF2B5EF4-FFF2-40B4-BE49-F238E27FC236}">
                <a16:creationId xmlns:a16="http://schemas.microsoft.com/office/drawing/2014/main" id="{5D472095-A89A-4805-86F4-899BACB7A7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725" y="2476798"/>
            <a:ext cx="7059008" cy="3968731"/>
          </a:xfrm>
          <a:prstGeom prst="rect">
            <a:avLst/>
          </a:prstGeom>
        </p:spPr>
      </p:pic>
      <p:pic>
        <p:nvPicPr>
          <p:cNvPr id="29" name="Image 28" descr="Une image contenant extérieur, terrain, personne&#10;&#10;Description générée automatiquement">
            <a:extLst>
              <a:ext uri="{FF2B5EF4-FFF2-40B4-BE49-F238E27FC236}">
                <a16:creationId xmlns:a16="http://schemas.microsoft.com/office/drawing/2014/main" id="{056AF001-DC83-46C2-859A-F260FA983C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11613" y="2476797"/>
            <a:ext cx="3609298" cy="3968731"/>
          </a:xfrm>
          <a:prstGeom prst="rect">
            <a:avLst/>
          </a:prstGeom>
          <a:ln w="127000">
            <a:solidFill>
              <a:schemeClr val="bg1"/>
            </a:solidFill>
          </a:ln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979C446F-CC41-4FE1-BE2F-4ED9438FD681}"/>
              </a:ext>
            </a:extLst>
          </p:cNvPr>
          <p:cNvSpPr txBox="1"/>
          <p:nvPr/>
        </p:nvSpPr>
        <p:spPr>
          <a:xfrm>
            <a:off x="652521" y="2008922"/>
            <a:ext cx="821009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>
                <a:solidFill>
                  <a:srgbClr val="FF0000"/>
                </a:solidFill>
              </a:rPr>
              <a:t>VAIS-JE METTRE MES PRODUCTEURS EN CONCURRENCE?</a:t>
            </a:r>
          </a:p>
        </p:txBody>
      </p:sp>
    </p:spTree>
    <p:extLst>
      <p:ext uri="{BB962C8B-B14F-4D97-AF65-F5344CB8AC3E}">
        <p14:creationId xmlns:p14="http://schemas.microsoft.com/office/powerpoint/2010/main" val="22305829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E08FD80E-0B88-48FE-8377-7882177DC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6055" y="260824"/>
            <a:ext cx="963015" cy="944133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EDB346C-A936-4833-89D1-71A8A2FC4B08}"/>
              </a:ext>
            </a:extLst>
          </p:cNvPr>
          <p:cNvSpPr txBox="1"/>
          <p:nvPr/>
        </p:nvSpPr>
        <p:spPr>
          <a:xfrm>
            <a:off x="1000118" y="338903"/>
            <a:ext cx="662016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800" dirty="0">
                <a:solidFill>
                  <a:srgbClr val="508927"/>
                </a:solidFill>
              </a:rPr>
              <a:t>QUELLE POLITIQUE COMMERCIALE?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C70DA317-40C5-451F-B7C2-8D7E33A44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6055" y="5575611"/>
            <a:ext cx="753979" cy="979193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B6C3F09B-DFCA-4C20-951B-042A9893A1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15615">
            <a:off x="37299" y="534968"/>
            <a:ext cx="2415695" cy="1147454"/>
          </a:xfrm>
          <a:prstGeom prst="rect">
            <a:avLst/>
          </a:prstGeom>
        </p:spPr>
      </p:pic>
      <p:pic>
        <p:nvPicPr>
          <p:cNvPr id="6" name="Image 5" descr="Une image contenant texte, marché, scène, éléments&#10;&#10;Description générée automatiquement">
            <a:extLst>
              <a:ext uri="{FF2B5EF4-FFF2-40B4-BE49-F238E27FC236}">
                <a16:creationId xmlns:a16="http://schemas.microsoft.com/office/drawing/2014/main" id="{4B0AAEB9-3C5C-4CED-A487-C3CF6FCC1E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758" y="2146526"/>
            <a:ext cx="7445671" cy="4188190"/>
          </a:xfrm>
          <a:prstGeom prst="rect">
            <a:avLst/>
          </a:prstGeom>
        </p:spPr>
      </p:pic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5336A254-6702-4907-977F-54AFA74DDF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5272088" y="1650487"/>
            <a:ext cx="5995813" cy="3372644"/>
          </a:xfrm>
          <a:prstGeom prst="rect">
            <a:avLst/>
          </a:prstGeom>
          <a:ln w="104775">
            <a:solidFill>
              <a:schemeClr val="bg1"/>
            </a:solidFill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EF4FE293-FFF5-45F9-9995-D65B704C71EF}"/>
              </a:ext>
            </a:extLst>
          </p:cNvPr>
          <p:cNvSpPr txBox="1"/>
          <p:nvPr/>
        </p:nvSpPr>
        <p:spPr>
          <a:xfrm>
            <a:off x="2980384" y="1596657"/>
            <a:ext cx="2659630" cy="553998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3000" b="1" dirty="0">
                <a:solidFill>
                  <a:schemeClr val="bg1"/>
                </a:solidFill>
              </a:rPr>
              <a:t>LOCAL FIRST</a:t>
            </a:r>
          </a:p>
        </p:txBody>
      </p:sp>
    </p:spTree>
    <p:extLst>
      <p:ext uri="{BB962C8B-B14F-4D97-AF65-F5344CB8AC3E}">
        <p14:creationId xmlns:p14="http://schemas.microsoft.com/office/powerpoint/2010/main" val="32001213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E08FD80E-0B88-48FE-8377-7882177DC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6055" y="260824"/>
            <a:ext cx="963015" cy="944133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EDB346C-A936-4833-89D1-71A8A2FC4B08}"/>
              </a:ext>
            </a:extLst>
          </p:cNvPr>
          <p:cNvSpPr txBox="1"/>
          <p:nvPr/>
        </p:nvSpPr>
        <p:spPr>
          <a:xfrm>
            <a:off x="1717965" y="338903"/>
            <a:ext cx="662016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800" dirty="0">
                <a:solidFill>
                  <a:srgbClr val="508927"/>
                </a:solidFill>
              </a:rPr>
              <a:t>AUTHENTICITE</a:t>
            </a:r>
          </a:p>
          <a:p>
            <a:pPr algn="ctr"/>
            <a:r>
              <a:rPr lang="fr-BE" sz="3800" dirty="0">
                <a:solidFill>
                  <a:srgbClr val="508927"/>
                </a:solidFill>
              </a:rPr>
              <a:t>DE VOS PRODUITS?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C70DA317-40C5-451F-B7C2-8D7E33A44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6055" y="5575611"/>
            <a:ext cx="753979" cy="979193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B6C3F09B-DFCA-4C20-951B-042A9893A1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15615">
            <a:off x="618339" y="540874"/>
            <a:ext cx="2415695" cy="1147454"/>
          </a:xfrm>
          <a:prstGeom prst="rect">
            <a:avLst/>
          </a:prstGeom>
        </p:spPr>
      </p:pic>
      <p:pic>
        <p:nvPicPr>
          <p:cNvPr id="4" name="Image 3" descr="Une image contenant pomme, fruit, intérieur&#10;&#10;Description générée automatiquement">
            <a:extLst>
              <a:ext uri="{FF2B5EF4-FFF2-40B4-BE49-F238E27FC236}">
                <a16:creationId xmlns:a16="http://schemas.microsoft.com/office/drawing/2014/main" id="{C62A652F-2D4F-4BFB-BDE8-AE32F32CDD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3736" y="2488430"/>
            <a:ext cx="4072082" cy="2714721"/>
          </a:xfrm>
          <a:prstGeom prst="rect">
            <a:avLst/>
          </a:prstGeom>
        </p:spPr>
      </p:pic>
      <p:pic>
        <p:nvPicPr>
          <p:cNvPr id="28" name="Image 27" descr="Une image contenant texte, bouteille, boisson, alcool&#10;&#10;Description générée automatiquement">
            <a:extLst>
              <a:ext uri="{FF2B5EF4-FFF2-40B4-BE49-F238E27FC236}">
                <a16:creationId xmlns:a16="http://schemas.microsoft.com/office/drawing/2014/main" id="{07407F00-628C-4CFF-9C26-F284ED93DF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0709" y="1711037"/>
            <a:ext cx="4269509" cy="4269509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3D12F1E3-1031-4548-B68D-F2F484CAA330}"/>
              </a:ext>
            </a:extLst>
          </p:cNvPr>
          <p:cNvSpPr/>
          <p:nvPr/>
        </p:nvSpPr>
        <p:spPr>
          <a:xfrm>
            <a:off x="4108107" y="4896740"/>
            <a:ext cx="701963" cy="451115"/>
          </a:xfrm>
          <a:prstGeom prst="rect">
            <a:avLst/>
          </a:prstGeom>
          <a:solidFill>
            <a:srgbClr val="DD9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850C62FA-58E1-4EAF-8592-060EE9CBA114}"/>
              </a:ext>
            </a:extLst>
          </p:cNvPr>
          <p:cNvSpPr txBox="1"/>
          <p:nvPr/>
        </p:nvSpPr>
        <p:spPr>
          <a:xfrm>
            <a:off x="3935003" y="4896740"/>
            <a:ext cx="1027415" cy="523220"/>
          </a:xfrm>
          <a:prstGeom prst="rect">
            <a:avLst/>
          </a:prstGeom>
          <a:solidFill>
            <a:srgbClr val="E08904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1400" dirty="0">
                <a:solidFill>
                  <a:schemeClr val="bg1"/>
                </a:solidFill>
              </a:rPr>
              <a:t>Ferme de chez nous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27B0EEB-221A-4466-8AE6-BBE99F054250}"/>
              </a:ext>
            </a:extLst>
          </p:cNvPr>
          <p:cNvSpPr txBox="1"/>
          <p:nvPr/>
        </p:nvSpPr>
        <p:spPr>
          <a:xfrm>
            <a:off x="6280930" y="1711037"/>
            <a:ext cx="25776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/>
              <a:t>ORIGINE &amp; TRANSPARENCE?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3DCB683-D169-4AE9-BCED-0C8D55A27EEC}"/>
              </a:ext>
            </a:extLst>
          </p:cNvPr>
          <p:cNvSpPr txBox="1"/>
          <p:nvPr/>
        </p:nvSpPr>
        <p:spPr>
          <a:xfrm>
            <a:off x="5485468" y="5158350"/>
            <a:ext cx="3744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>
                <a:solidFill>
                  <a:srgbClr val="FF0000"/>
                </a:solidFill>
              </a:rPr>
              <a:t>EST-CE ENCORE LOCAL</a:t>
            </a:r>
          </a:p>
          <a:p>
            <a:pPr algn="ctr"/>
            <a:r>
              <a:rPr lang="fr-BE" sz="2400" b="1" dirty="0">
                <a:solidFill>
                  <a:srgbClr val="FF0000"/>
                </a:solidFill>
              </a:rPr>
              <a:t>SI 90% DES POMMES VIENNENT DE POLOGNE?</a:t>
            </a:r>
          </a:p>
        </p:txBody>
      </p:sp>
    </p:spTree>
    <p:extLst>
      <p:ext uri="{BB962C8B-B14F-4D97-AF65-F5344CB8AC3E}">
        <p14:creationId xmlns:p14="http://schemas.microsoft.com/office/powerpoint/2010/main" val="42165839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A3C31C10-A832-4FD1-96BE-12AA622168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7360" y="2839927"/>
            <a:ext cx="6849440" cy="1158537"/>
          </a:xfrm>
        </p:spPr>
        <p:txBody>
          <a:bodyPr>
            <a:noAutofit/>
          </a:bodyPr>
          <a:lstStyle/>
          <a:p>
            <a:pPr algn="ctr"/>
            <a:r>
              <a:rPr lang="fr-BE" sz="7200" dirty="0"/>
              <a:t>MERCI!</a:t>
            </a:r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6AE11FDB-1B3C-467F-8BC2-45A59A49E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6658" y="1549230"/>
            <a:ext cx="963015" cy="94413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D713338-00F4-44CB-9132-BE692B00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9469" y="4329577"/>
            <a:ext cx="753979" cy="97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7910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 descr="Une image contenant personne, habits, posant&#10;&#10;Description générée automatiquement">
            <a:extLst>
              <a:ext uri="{FF2B5EF4-FFF2-40B4-BE49-F238E27FC236}">
                <a16:creationId xmlns:a16="http://schemas.microsoft.com/office/drawing/2014/main" id="{AE447298-37B8-4B51-9720-1244BCAEA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1659" y="4296946"/>
            <a:ext cx="1524668" cy="228700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B38C3D3-9D35-45DD-A32D-4E5856C1FAC3}"/>
              </a:ext>
            </a:extLst>
          </p:cNvPr>
          <p:cNvSpPr/>
          <p:nvPr/>
        </p:nvSpPr>
        <p:spPr>
          <a:xfrm>
            <a:off x="5475989" y="5288382"/>
            <a:ext cx="2079841" cy="17986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7" name="Image 26" descr="Une image contenant personne&#10;&#10;Description générée automatiquement">
            <a:extLst>
              <a:ext uri="{FF2B5EF4-FFF2-40B4-BE49-F238E27FC236}">
                <a16:creationId xmlns:a16="http://schemas.microsoft.com/office/drawing/2014/main" id="{1AD87D79-8C87-4873-ACFE-90AB0501F5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4963" y="4296946"/>
            <a:ext cx="1607922" cy="2979019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2CA38D50-62DA-4291-B429-901326B90863}"/>
              </a:ext>
            </a:extLst>
          </p:cNvPr>
          <p:cNvSpPr/>
          <p:nvPr/>
        </p:nvSpPr>
        <p:spPr>
          <a:xfrm>
            <a:off x="1484003" y="5288381"/>
            <a:ext cx="2079841" cy="35035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F58808B-B22C-44CE-AFC7-4A05D3E3C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3351" y="5288383"/>
            <a:ext cx="8596668" cy="638086"/>
          </a:xfrm>
        </p:spPr>
        <p:txBody>
          <a:bodyPr>
            <a:normAutofit fontScale="90000"/>
          </a:bodyPr>
          <a:lstStyle/>
          <a:p>
            <a:r>
              <a:rPr lang="fr-BE" dirty="0"/>
              <a:t>     Producteur					 Détaillant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5959F5D3-D2C3-432D-BBC9-8DCDCB8A1E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925739" y="4949240"/>
            <a:ext cx="454742" cy="435392"/>
          </a:xfrm>
          <a:prstGeom prst="rect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BB538BC2-99B5-44F7-9152-AA5C6AF975D1}"/>
              </a:ext>
            </a:extLst>
          </p:cNvPr>
          <p:cNvGrpSpPr/>
          <p:nvPr/>
        </p:nvGrpSpPr>
        <p:grpSpPr>
          <a:xfrm>
            <a:off x="6875280" y="2900927"/>
            <a:ext cx="4375364" cy="3282227"/>
            <a:chOff x="1505067" y="1706310"/>
            <a:chExt cx="6301020" cy="4917946"/>
          </a:xfrm>
        </p:grpSpPr>
        <p:pic>
          <p:nvPicPr>
            <p:cNvPr id="15" name="Image 14" descr="Une image contenant texte, silhouette&#10;&#10;Description générée automatiquement">
              <a:extLst>
                <a:ext uri="{FF2B5EF4-FFF2-40B4-BE49-F238E27FC236}">
                  <a16:creationId xmlns:a16="http://schemas.microsoft.com/office/drawing/2014/main" id="{770FD011-B882-4EB6-87C4-211C3FB4C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biLevel thresh="75000"/>
              <a:alphaModFix amt="42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7536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05067" y="1706310"/>
              <a:ext cx="6301020" cy="4917946"/>
            </a:xfrm>
            <a:prstGeom prst="rect">
              <a:avLst/>
            </a:prstGeom>
          </p:spPr>
        </p:pic>
        <p:sp>
          <p:nvSpPr>
            <p:cNvPr id="17" name="Émoticône 16">
              <a:extLst>
                <a:ext uri="{FF2B5EF4-FFF2-40B4-BE49-F238E27FC236}">
                  <a16:creationId xmlns:a16="http://schemas.microsoft.com/office/drawing/2014/main" id="{0B08FF4E-5807-4C20-87DD-265DE9BC0590}"/>
                </a:ext>
              </a:extLst>
            </p:cNvPr>
            <p:cNvSpPr/>
            <p:nvPr/>
          </p:nvSpPr>
          <p:spPr>
            <a:xfrm>
              <a:off x="3146843" y="2682833"/>
              <a:ext cx="180000" cy="180000"/>
            </a:xfrm>
            <a:prstGeom prst="smileyFac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8" name="Émoticône 17">
              <a:extLst>
                <a:ext uri="{FF2B5EF4-FFF2-40B4-BE49-F238E27FC236}">
                  <a16:creationId xmlns:a16="http://schemas.microsoft.com/office/drawing/2014/main" id="{428850AF-9717-4F76-B048-EA9246D94240}"/>
                </a:ext>
              </a:extLst>
            </p:cNvPr>
            <p:cNvSpPr/>
            <p:nvPr/>
          </p:nvSpPr>
          <p:spPr>
            <a:xfrm>
              <a:off x="2317830" y="2679623"/>
              <a:ext cx="180000" cy="180000"/>
            </a:xfrm>
            <a:prstGeom prst="smileyFac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9" name="Émoticône 18">
              <a:extLst>
                <a:ext uri="{FF2B5EF4-FFF2-40B4-BE49-F238E27FC236}">
                  <a16:creationId xmlns:a16="http://schemas.microsoft.com/office/drawing/2014/main" id="{D12664F1-C661-48F1-82A3-3339965A828E}"/>
                </a:ext>
              </a:extLst>
            </p:cNvPr>
            <p:cNvSpPr/>
            <p:nvPr/>
          </p:nvSpPr>
          <p:spPr>
            <a:xfrm>
              <a:off x="3187696" y="3846407"/>
              <a:ext cx="180000" cy="180000"/>
            </a:xfrm>
            <a:prstGeom prst="smileyFac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0" name="Émoticône 19">
              <a:extLst>
                <a:ext uri="{FF2B5EF4-FFF2-40B4-BE49-F238E27FC236}">
                  <a16:creationId xmlns:a16="http://schemas.microsoft.com/office/drawing/2014/main" id="{7B3522E8-6382-44CF-A125-BC3CA362584A}"/>
                </a:ext>
              </a:extLst>
            </p:cNvPr>
            <p:cNvSpPr/>
            <p:nvPr/>
          </p:nvSpPr>
          <p:spPr>
            <a:xfrm>
              <a:off x="3534782" y="3141622"/>
              <a:ext cx="180000" cy="180000"/>
            </a:xfrm>
            <a:prstGeom prst="smileyFac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1" name="Émoticône 20">
              <a:extLst>
                <a:ext uri="{FF2B5EF4-FFF2-40B4-BE49-F238E27FC236}">
                  <a16:creationId xmlns:a16="http://schemas.microsoft.com/office/drawing/2014/main" id="{6E592CC2-7389-4513-BC75-86136E718D0F}"/>
                </a:ext>
              </a:extLst>
            </p:cNvPr>
            <p:cNvSpPr/>
            <p:nvPr/>
          </p:nvSpPr>
          <p:spPr>
            <a:xfrm>
              <a:off x="4089603" y="3360570"/>
              <a:ext cx="180000" cy="180000"/>
            </a:xfrm>
            <a:prstGeom prst="smileyFac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2" name="Émoticône 21">
              <a:extLst>
                <a:ext uri="{FF2B5EF4-FFF2-40B4-BE49-F238E27FC236}">
                  <a16:creationId xmlns:a16="http://schemas.microsoft.com/office/drawing/2014/main" id="{BE554348-B491-4DE0-84E8-BABFE6E2B297}"/>
                </a:ext>
              </a:extLst>
            </p:cNvPr>
            <p:cNvSpPr/>
            <p:nvPr/>
          </p:nvSpPr>
          <p:spPr>
            <a:xfrm>
              <a:off x="4158115" y="3947961"/>
              <a:ext cx="180000" cy="180000"/>
            </a:xfrm>
            <a:prstGeom prst="smileyFac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3" name="Émoticône 22">
              <a:extLst>
                <a:ext uri="{FF2B5EF4-FFF2-40B4-BE49-F238E27FC236}">
                  <a16:creationId xmlns:a16="http://schemas.microsoft.com/office/drawing/2014/main" id="{3EE98772-DC23-47C5-8513-0649CE145B3F}"/>
                </a:ext>
              </a:extLst>
            </p:cNvPr>
            <p:cNvSpPr/>
            <p:nvPr/>
          </p:nvSpPr>
          <p:spPr>
            <a:xfrm>
              <a:off x="6324415" y="2634413"/>
              <a:ext cx="180000" cy="180000"/>
            </a:xfrm>
            <a:prstGeom prst="smileyFac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6" name="Émoticône 25">
              <a:extLst>
                <a:ext uri="{FF2B5EF4-FFF2-40B4-BE49-F238E27FC236}">
                  <a16:creationId xmlns:a16="http://schemas.microsoft.com/office/drawing/2014/main" id="{A8AE59A2-7964-4D02-8ECD-8F2D9B67B79D}"/>
                </a:ext>
              </a:extLst>
            </p:cNvPr>
            <p:cNvSpPr/>
            <p:nvPr/>
          </p:nvSpPr>
          <p:spPr>
            <a:xfrm>
              <a:off x="5015586" y="3944006"/>
              <a:ext cx="180000" cy="180000"/>
            </a:xfrm>
            <a:prstGeom prst="smileyFac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9" name="Émoticône 28">
              <a:extLst>
                <a:ext uri="{FF2B5EF4-FFF2-40B4-BE49-F238E27FC236}">
                  <a16:creationId xmlns:a16="http://schemas.microsoft.com/office/drawing/2014/main" id="{28DD1A1F-44CB-4656-AD9F-98010CB2C3EB}"/>
                </a:ext>
              </a:extLst>
            </p:cNvPr>
            <p:cNvSpPr/>
            <p:nvPr/>
          </p:nvSpPr>
          <p:spPr>
            <a:xfrm>
              <a:off x="5045907" y="1995160"/>
              <a:ext cx="180000" cy="180000"/>
            </a:xfrm>
            <a:prstGeom prst="smileyFac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0" name="Émoticône 29">
              <a:extLst>
                <a:ext uri="{FF2B5EF4-FFF2-40B4-BE49-F238E27FC236}">
                  <a16:creationId xmlns:a16="http://schemas.microsoft.com/office/drawing/2014/main" id="{47593FA5-2FBC-42A8-B293-843F73BB9523}"/>
                </a:ext>
              </a:extLst>
            </p:cNvPr>
            <p:cNvSpPr/>
            <p:nvPr/>
          </p:nvSpPr>
          <p:spPr>
            <a:xfrm>
              <a:off x="4753548" y="4384529"/>
              <a:ext cx="180000" cy="180000"/>
            </a:xfrm>
            <a:prstGeom prst="smileyFac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1" name="Émoticône 30">
              <a:extLst>
                <a:ext uri="{FF2B5EF4-FFF2-40B4-BE49-F238E27FC236}">
                  <a16:creationId xmlns:a16="http://schemas.microsoft.com/office/drawing/2014/main" id="{342B11B6-3A9A-4865-92E9-E5DF40280A1A}"/>
                </a:ext>
              </a:extLst>
            </p:cNvPr>
            <p:cNvSpPr/>
            <p:nvPr/>
          </p:nvSpPr>
          <p:spPr>
            <a:xfrm>
              <a:off x="4256564" y="2536417"/>
              <a:ext cx="180000" cy="180000"/>
            </a:xfrm>
            <a:prstGeom prst="smileyFac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2" name="Émoticône 31">
              <a:extLst>
                <a:ext uri="{FF2B5EF4-FFF2-40B4-BE49-F238E27FC236}">
                  <a16:creationId xmlns:a16="http://schemas.microsoft.com/office/drawing/2014/main" id="{01ABF2B1-4AFB-4637-899C-A126439B5959}"/>
                </a:ext>
              </a:extLst>
            </p:cNvPr>
            <p:cNvSpPr/>
            <p:nvPr/>
          </p:nvSpPr>
          <p:spPr>
            <a:xfrm>
              <a:off x="5941046" y="4081270"/>
              <a:ext cx="180000" cy="180000"/>
            </a:xfrm>
            <a:prstGeom prst="smileyFac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3" name="Émoticône 32">
              <a:extLst>
                <a:ext uri="{FF2B5EF4-FFF2-40B4-BE49-F238E27FC236}">
                  <a16:creationId xmlns:a16="http://schemas.microsoft.com/office/drawing/2014/main" id="{05151770-444F-49F1-999D-0552A5B2B30F}"/>
                </a:ext>
              </a:extLst>
            </p:cNvPr>
            <p:cNvSpPr/>
            <p:nvPr/>
          </p:nvSpPr>
          <p:spPr>
            <a:xfrm>
              <a:off x="5551080" y="4839737"/>
              <a:ext cx="180000" cy="180000"/>
            </a:xfrm>
            <a:prstGeom prst="smileyFac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4" name="Émoticône 33">
              <a:extLst>
                <a:ext uri="{FF2B5EF4-FFF2-40B4-BE49-F238E27FC236}">
                  <a16:creationId xmlns:a16="http://schemas.microsoft.com/office/drawing/2014/main" id="{EDC2B477-7D6D-4D37-AAC1-BFED89BBD8F2}"/>
                </a:ext>
              </a:extLst>
            </p:cNvPr>
            <p:cNvSpPr/>
            <p:nvPr/>
          </p:nvSpPr>
          <p:spPr>
            <a:xfrm>
              <a:off x="5713418" y="3453861"/>
              <a:ext cx="180000" cy="180000"/>
            </a:xfrm>
            <a:prstGeom prst="smileyFac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5" name="Émoticône 34">
              <a:extLst>
                <a:ext uri="{FF2B5EF4-FFF2-40B4-BE49-F238E27FC236}">
                  <a16:creationId xmlns:a16="http://schemas.microsoft.com/office/drawing/2014/main" id="{F50D07D1-B1B6-4BEE-8150-75D6488A96E7}"/>
                </a:ext>
              </a:extLst>
            </p:cNvPr>
            <p:cNvSpPr/>
            <p:nvPr/>
          </p:nvSpPr>
          <p:spPr>
            <a:xfrm>
              <a:off x="1977138" y="3240196"/>
              <a:ext cx="180000" cy="180000"/>
            </a:xfrm>
            <a:prstGeom prst="smileyFac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6" name="Émoticône 35">
              <a:extLst>
                <a:ext uri="{FF2B5EF4-FFF2-40B4-BE49-F238E27FC236}">
                  <a16:creationId xmlns:a16="http://schemas.microsoft.com/office/drawing/2014/main" id="{DCE7A0F8-423B-431D-AFD9-B23A7A634F8F}"/>
                </a:ext>
              </a:extLst>
            </p:cNvPr>
            <p:cNvSpPr/>
            <p:nvPr/>
          </p:nvSpPr>
          <p:spPr>
            <a:xfrm>
              <a:off x="5682115" y="5471961"/>
              <a:ext cx="180000" cy="180000"/>
            </a:xfrm>
            <a:prstGeom prst="smileyFac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7" name="Émoticône 36">
              <a:extLst>
                <a:ext uri="{FF2B5EF4-FFF2-40B4-BE49-F238E27FC236}">
                  <a16:creationId xmlns:a16="http://schemas.microsoft.com/office/drawing/2014/main" id="{2EA9FE9C-DB57-4A7B-A5EB-F04C122F6942}"/>
                </a:ext>
              </a:extLst>
            </p:cNvPr>
            <p:cNvSpPr/>
            <p:nvPr/>
          </p:nvSpPr>
          <p:spPr>
            <a:xfrm>
              <a:off x="7096325" y="3772494"/>
              <a:ext cx="180000" cy="180000"/>
            </a:xfrm>
            <a:prstGeom prst="smileyFac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8" name="Émoticône 37">
              <a:extLst>
                <a:ext uri="{FF2B5EF4-FFF2-40B4-BE49-F238E27FC236}">
                  <a16:creationId xmlns:a16="http://schemas.microsoft.com/office/drawing/2014/main" id="{B497E0A9-A6B8-4A0E-8AD2-7444A53C1104}"/>
                </a:ext>
              </a:extLst>
            </p:cNvPr>
            <p:cNvSpPr/>
            <p:nvPr/>
          </p:nvSpPr>
          <p:spPr>
            <a:xfrm>
              <a:off x="6513991" y="4393077"/>
              <a:ext cx="180000" cy="180000"/>
            </a:xfrm>
            <a:prstGeom prst="smileyFac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9" name="Émoticône 38">
              <a:extLst>
                <a:ext uri="{FF2B5EF4-FFF2-40B4-BE49-F238E27FC236}">
                  <a16:creationId xmlns:a16="http://schemas.microsoft.com/office/drawing/2014/main" id="{D944AA4E-2B12-41A4-A779-171BF69994AD}"/>
                </a:ext>
              </a:extLst>
            </p:cNvPr>
            <p:cNvSpPr/>
            <p:nvPr/>
          </p:nvSpPr>
          <p:spPr>
            <a:xfrm>
              <a:off x="4994939" y="3003865"/>
              <a:ext cx="180000" cy="180000"/>
            </a:xfrm>
            <a:prstGeom prst="smileyFac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40" name="Émoticône 39">
              <a:extLst>
                <a:ext uri="{FF2B5EF4-FFF2-40B4-BE49-F238E27FC236}">
                  <a16:creationId xmlns:a16="http://schemas.microsoft.com/office/drawing/2014/main" id="{C944FD13-6F83-4660-A5FE-6379472EB220}"/>
                </a:ext>
              </a:extLst>
            </p:cNvPr>
            <p:cNvSpPr/>
            <p:nvPr/>
          </p:nvSpPr>
          <p:spPr>
            <a:xfrm>
              <a:off x="6291715" y="6081561"/>
              <a:ext cx="180000" cy="180000"/>
            </a:xfrm>
            <a:prstGeom prst="smileyFac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41" name="Émoticône 40">
              <a:extLst>
                <a:ext uri="{FF2B5EF4-FFF2-40B4-BE49-F238E27FC236}">
                  <a16:creationId xmlns:a16="http://schemas.microsoft.com/office/drawing/2014/main" id="{12EB437A-A03E-446F-9096-09BB86C7B0A8}"/>
                </a:ext>
              </a:extLst>
            </p:cNvPr>
            <p:cNvSpPr/>
            <p:nvPr/>
          </p:nvSpPr>
          <p:spPr>
            <a:xfrm>
              <a:off x="2536328" y="2424347"/>
              <a:ext cx="180000" cy="180000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42" name="Émoticône 41">
              <a:extLst>
                <a:ext uri="{FF2B5EF4-FFF2-40B4-BE49-F238E27FC236}">
                  <a16:creationId xmlns:a16="http://schemas.microsoft.com/office/drawing/2014/main" id="{0E858DC6-7E14-4A3C-A0CF-7B87B6B2FEE6}"/>
                </a:ext>
              </a:extLst>
            </p:cNvPr>
            <p:cNvSpPr/>
            <p:nvPr/>
          </p:nvSpPr>
          <p:spPr>
            <a:xfrm>
              <a:off x="3825715" y="2413380"/>
              <a:ext cx="180000" cy="180000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43" name="Émoticône 42">
              <a:extLst>
                <a:ext uri="{FF2B5EF4-FFF2-40B4-BE49-F238E27FC236}">
                  <a16:creationId xmlns:a16="http://schemas.microsoft.com/office/drawing/2014/main" id="{DE9659B4-7F30-4FA1-832A-A6F133BDA03F}"/>
                </a:ext>
              </a:extLst>
            </p:cNvPr>
            <p:cNvSpPr/>
            <p:nvPr/>
          </p:nvSpPr>
          <p:spPr>
            <a:xfrm>
              <a:off x="2684180" y="2863766"/>
              <a:ext cx="180000" cy="180000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44" name="Émoticône 43">
              <a:extLst>
                <a:ext uri="{FF2B5EF4-FFF2-40B4-BE49-F238E27FC236}">
                  <a16:creationId xmlns:a16="http://schemas.microsoft.com/office/drawing/2014/main" id="{4BBF174C-4411-4A1B-ADEB-EC8261D1BE1F}"/>
                </a:ext>
              </a:extLst>
            </p:cNvPr>
            <p:cNvSpPr/>
            <p:nvPr/>
          </p:nvSpPr>
          <p:spPr>
            <a:xfrm>
              <a:off x="4592008" y="2239535"/>
              <a:ext cx="180000" cy="180000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45" name="Émoticône 44">
              <a:extLst>
                <a:ext uri="{FF2B5EF4-FFF2-40B4-BE49-F238E27FC236}">
                  <a16:creationId xmlns:a16="http://schemas.microsoft.com/office/drawing/2014/main" id="{D8C47300-2AD0-4938-9114-AAE00133A36A}"/>
                </a:ext>
              </a:extLst>
            </p:cNvPr>
            <p:cNvSpPr/>
            <p:nvPr/>
          </p:nvSpPr>
          <p:spPr>
            <a:xfrm>
              <a:off x="5052480" y="2504967"/>
              <a:ext cx="180000" cy="180000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46" name="Émoticône 45">
              <a:extLst>
                <a:ext uri="{FF2B5EF4-FFF2-40B4-BE49-F238E27FC236}">
                  <a16:creationId xmlns:a16="http://schemas.microsoft.com/office/drawing/2014/main" id="{DF7B5350-DE38-475A-B099-6AF98A46EF40}"/>
                </a:ext>
              </a:extLst>
            </p:cNvPr>
            <p:cNvSpPr/>
            <p:nvPr/>
          </p:nvSpPr>
          <p:spPr>
            <a:xfrm>
              <a:off x="4435315" y="3022980"/>
              <a:ext cx="180000" cy="180000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47" name="Émoticône 46">
              <a:extLst>
                <a:ext uri="{FF2B5EF4-FFF2-40B4-BE49-F238E27FC236}">
                  <a16:creationId xmlns:a16="http://schemas.microsoft.com/office/drawing/2014/main" id="{2250E8C6-0EDA-48E7-BB1B-91CAFFAF59A2}"/>
                </a:ext>
              </a:extLst>
            </p:cNvPr>
            <p:cNvSpPr/>
            <p:nvPr/>
          </p:nvSpPr>
          <p:spPr>
            <a:xfrm>
              <a:off x="6031046" y="3150196"/>
              <a:ext cx="180000" cy="180000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48" name="Émoticône 47">
              <a:extLst>
                <a:ext uri="{FF2B5EF4-FFF2-40B4-BE49-F238E27FC236}">
                  <a16:creationId xmlns:a16="http://schemas.microsoft.com/office/drawing/2014/main" id="{68DC0B17-5CB7-4A23-80C9-41D72407944E}"/>
                </a:ext>
              </a:extLst>
            </p:cNvPr>
            <p:cNvSpPr/>
            <p:nvPr/>
          </p:nvSpPr>
          <p:spPr>
            <a:xfrm>
              <a:off x="4315012" y="4402274"/>
              <a:ext cx="180000" cy="180000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49" name="Émoticône 48">
              <a:extLst>
                <a:ext uri="{FF2B5EF4-FFF2-40B4-BE49-F238E27FC236}">
                  <a16:creationId xmlns:a16="http://schemas.microsoft.com/office/drawing/2014/main" id="{90E16F22-A16D-4FB2-BD12-01C22B6221C3}"/>
                </a:ext>
              </a:extLst>
            </p:cNvPr>
            <p:cNvSpPr/>
            <p:nvPr/>
          </p:nvSpPr>
          <p:spPr>
            <a:xfrm>
              <a:off x="3629136" y="3874735"/>
              <a:ext cx="180000" cy="180000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50" name="Émoticône 49">
              <a:extLst>
                <a:ext uri="{FF2B5EF4-FFF2-40B4-BE49-F238E27FC236}">
                  <a16:creationId xmlns:a16="http://schemas.microsoft.com/office/drawing/2014/main" id="{84A07910-BACC-4F44-834E-7FF3DE052652}"/>
                </a:ext>
              </a:extLst>
            </p:cNvPr>
            <p:cNvSpPr/>
            <p:nvPr/>
          </p:nvSpPr>
          <p:spPr>
            <a:xfrm>
              <a:off x="5205710" y="3461570"/>
              <a:ext cx="180000" cy="180000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51" name="Émoticône 50">
              <a:extLst>
                <a:ext uri="{FF2B5EF4-FFF2-40B4-BE49-F238E27FC236}">
                  <a16:creationId xmlns:a16="http://schemas.microsoft.com/office/drawing/2014/main" id="{864220B3-B37D-40DA-8631-9C736A9FA1E4}"/>
                </a:ext>
              </a:extLst>
            </p:cNvPr>
            <p:cNvSpPr/>
            <p:nvPr/>
          </p:nvSpPr>
          <p:spPr>
            <a:xfrm>
              <a:off x="5554563" y="3051622"/>
              <a:ext cx="180000" cy="180000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52" name="Émoticône 51">
              <a:extLst>
                <a:ext uri="{FF2B5EF4-FFF2-40B4-BE49-F238E27FC236}">
                  <a16:creationId xmlns:a16="http://schemas.microsoft.com/office/drawing/2014/main" id="{B3BA11E0-2F81-4A4B-A081-62BF6139C315}"/>
                </a:ext>
              </a:extLst>
            </p:cNvPr>
            <p:cNvSpPr/>
            <p:nvPr/>
          </p:nvSpPr>
          <p:spPr>
            <a:xfrm>
              <a:off x="4595546" y="5171752"/>
              <a:ext cx="180000" cy="180000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53" name="Émoticône 52">
              <a:extLst>
                <a:ext uri="{FF2B5EF4-FFF2-40B4-BE49-F238E27FC236}">
                  <a16:creationId xmlns:a16="http://schemas.microsoft.com/office/drawing/2014/main" id="{2779F672-C01C-447A-9B15-E47F74FFFEAD}"/>
                </a:ext>
              </a:extLst>
            </p:cNvPr>
            <p:cNvSpPr/>
            <p:nvPr/>
          </p:nvSpPr>
          <p:spPr>
            <a:xfrm>
              <a:off x="6513991" y="3809574"/>
              <a:ext cx="180000" cy="180000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54" name="Émoticône 53">
              <a:extLst>
                <a:ext uri="{FF2B5EF4-FFF2-40B4-BE49-F238E27FC236}">
                  <a16:creationId xmlns:a16="http://schemas.microsoft.com/office/drawing/2014/main" id="{B1DE506B-9B1A-4CC8-BF9D-63B08E5686D7}"/>
                </a:ext>
              </a:extLst>
            </p:cNvPr>
            <p:cNvSpPr/>
            <p:nvPr/>
          </p:nvSpPr>
          <p:spPr>
            <a:xfrm>
              <a:off x="5709715" y="2525664"/>
              <a:ext cx="180000" cy="180000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55" name="Émoticône 54">
              <a:extLst>
                <a:ext uri="{FF2B5EF4-FFF2-40B4-BE49-F238E27FC236}">
                  <a16:creationId xmlns:a16="http://schemas.microsoft.com/office/drawing/2014/main" id="{7EFFB4C7-A110-48FC-9D81-793C4E00752A}"/>
                </a:ext>
              </a:extLst>
            </p:cNvPr>
            <p:cNvSpPr/>
            <p:nvPr/>
          </p:nvSpPr>
          <p:spPr>
            <a:xfrm>
              <a:off x="1800947" y="2680417"/>
              <a:ext cx="180000" cy="180000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56" name="Émoticône 55">
              <a:extLst>
                <a:ext uri="{FF2B5EF4-FFF2-40B4-BE49-F238E27FC236}">
                  <a16:creationId xmlns:a16="http://schemas.microsoft.com/office/drawing/2014/main" id="{1C55ED51-C8C8-4C3F-914B-DF4D6A84D096}"/>
                </a:ext>
              </a:extLst>
            </p:cNvPr>
            <p:cNvSpPr/>
            <p:nvPr/>
          </p:nvSpPr>
          <p:spPr>
            <a:xfrm>
              <a:off x="7100975" y="4332068"/>
              <a:ext cx="180000" cy="180000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57" name="Émoticône 56">
              <a:extLst>
                <a:ext uri="{FF2B5EF4-FFF2-40B4-BE49-F238E27FC236}">
                  <a16:creationId xmlns:a16="http://schemas.microsoft.com/office/drawing/2014/main" id="{A0A47078-40B6-4F97-AAEB-2B5CDDCD15E7}"/>
                </a:ext>
              </a:extLst>
            </p:cNvPr>
            <p:cNvSpPr/>
            <p:nvPr/>
          </p:nvSpPr>
          <p:spPr>
            <a:xfrm>
              <a:off x="5505177" y="4348714"/>
              <a:ext cx="180000" cy="180000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58" name="Émoticône 57">
              <a:extLst>
                <a:ext uri="{FF2B5EF4-FFF2-40B4-BE49-F238E27FC236}">
                  <a16:creationId xmlns:a16="http://schemas.microsoft.com/office/drawing/2014/main" id="{9D6DF668-FD4F-4A8F-BDD2-4C64CDFFA9E9}"/>
                </a:ext>
              </a:extLst>
            </p:cNvPr>
            <p:cNvSpPr/>
            <p:nvPr/>
          </p:nvSpPr>
          <p:spPr>
            <a:xfrm>
              <a:off x="5941046" y="5019737"/>
              <a:ext cx="180000" cy="180000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59" name="Émoticône 58">
              <a:extLst>
                <a:ext uri="{FF2B5EF4-FFF2-40B4-BE49-F238E27FC236}">
                  <a16:creationId xmlns:a16="http://schemas.microsoft.com/office/drawing/2014/main" id="{9A3F981A-68B2-4587-B533-B3C3D7C28D70}"/>
                </a:ext>
              </a:extLst>
            </p:cNvPr>
            <p:cNvSpPr/>
            <p:nvPr/>
          </p:nvSpPr>
          <p:spPr>
            <a:xfrm>
              <a:off x="6586166" y="6171561"/>
              <a:ext cx="180000" cy="180000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60" name="Émoticône 59">
              <a:extLst>
                <a:ext uri="{FF2B5EF4-FFF2-40B4-BE49-F238E27FC236}">
                  <a16:creationId xmlns:a16="http://schemas.microsoft.com/office/drawing/2014/main" id="{06D4AA5D-C2C9-4565-8AE7-2A4FD3565FD0}"/>
                </a:ext>
              </a:extLst>
            </p:cNvPr>
            <p:cNvSpPr/>
            <p:nvPr/>
          </p:nvSpPr>
          <p:spPr>
            <a:xfrm>
              <a:off x="6568915" y="5156580"/>
              <a:ext cx="180000" cy="180000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61" name="Émoticône 60">
              <a:extLst>
                <a:ext uri="{FF2B5EF4-FFF2-40B4-BE49-F238E27FC236}">
                  <a16:creationId xmlns:a16="http://schemas.microsoft.com/office/drawing/2014/main" id="{AC496A66-C2B1-4048-9CE6-1767C86CF6F9}"/>
                </a:ext>
              </a:extLst>
            </p:cNvPr>
            <p:cNvSpPr/>
            <p:nvPr/>
          </p:nvSpPr>
          <p:spPr>
            <a:xfrm>
              <a:off x="2835602" y="3767680"/>
              <a:ext cx="180000" cy="180000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62" name="Émoticône 61">
              <a:extLst>
                <a:ext uri="{FF2B5EF4-FFF2-40B4-BE49-F238E27FC236}">
                  <a16:creationId xmlns:a16="http://schemas.microsoft.com/office/drawing/2014/main" id="{F8B70118-A7FE-4846-832F-898F25127C43}"/>
                </a:ext>
              </a:extLst>
            </p:cNvPr>
            <p:cNvSpPr/>
            <p:nvPr/>
          </p:nvSpPr>
          <p:spPr>
            <a:xfrm>
              <a:off x="5635054" y="3880009"/>
              <a:ext cx="180000" cy="180000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63" name="Émoticône 62">
              <a:extLst>
                <a:ext uri="{FF2B5EF4-FFF2-40B4-BE49-F238E27FC236}">
                  <a16:creationId xmlns:a16="http://schemas.microsoft.com/office/drawing/2014/main" id="{B467AAD5-5042-4C91-883C-9419E8A9EBA2}"/>
                </a:ext>
              </a:extLst>
            </p:cNvPr>
            <p:cNvSpPr/>
            <p:nvPr/>
          </p:nvSpPr>
          <p:spPr>
            <a:xfrm>
              <a:off x="6586166" y="4695787"/>
              <a:ext cx="180000" cy="180000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64" name="Émoticône 63">
              <a:extLst>
                <a:ext uri="{FF2B5EF4-FFF2-40B4-BE49-F238E27FC236}">
                  <a16:creationId xmlns:a16="http://schemas.microsoft.com/office/drawing/2014/main" id="{D694688B-183F-44F8-9132-F0E51C547BB5}"/>
                </a:ext>
              </a:extLst>
            </p:cNvPr>
            <p:cNvSpPr/>
            <p:nvPr/>
          </p:nvSpPr>
          <p:spPr>
            <a:xfrm>
              <a:off x="3146350" y="3416886"/>
              <a:ext cx="180000" cy="180000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65" name="Émoticône 64">
              <a:extLst>
                <a:ext uri="{FF2B5EF4-FFF2-40B4-BE49-F238E27FC236}">
                  <a16:creationId xmlns:a16="http://schemas.microsoft.com/office/drawing/2014/main" id="{62D9EF8D-E061-4EC9-A61D-14590C308592}"/>
                </a:ext>
              </a:extLst>
            </p:cNvPr>
            <p:cNvSpPr/>
            <p:nvPr/>
          </p:nvSpPr>
          <p:spPr>
            <a:xfrm>
              <a:off x="5941046" y="5774064"/>
              <a:ext cx="180000" cy="180000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66" name="Émoticône 65">
              <a:extLst>
                <a:ext uri="{FF2B5EF4-FFF2-40B4-BE49-F238E27FC236}">
                  <a16:creationId xmlns:a16="http://schemas.microsoft.com/office/drawing/2014/main" id="{2B667174-E3AE-472E-96CB-6B744C9A9335}"/>
                </a:ext>
              </a:extLst>
            </p:cNvPr>
            <p:cNvSpPr/>
            <p:nvPr/>
          </p:nvSpPr>
          <p:spPr>
            <a:xfrm>
              <a:off x="3909603" y="2871622"/>
              <a:ext cx="180000" cy="180000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67" name="Émoticône 66">
              <a:extLst>
                <a:ext uri="{FF2B5EF4-FFF2-40B4-BE49-F238E27FC236}">
                  <a16:creationId xmlns:a16="http://schemas.microsoft.com/office/drawing/2014/main" id="{D0D1C7E3-CFDA-4B05-AB07-B0F07838EB74}"/>
                </a:ext>
              </a:extLst>
            </p:cNvPr>
            <p:cNvSpPr/>
            <p:nvPr/>
          </p:nvSpPr>
          <p:spPr>
            <a:xfrm>
              <a:off x="5153287" y="4711049"/>
              <a:ext cx="180000" cy="180000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68" name="Émoticône 67">
              <a:extLst>
                <a:ext uri="{FF2B5EF4-FFF2-40B4-BE49-F238E27FC236}">
                  <a16:creationId xmlns:a16="http://schemas.microsoft.com/office/drawing/2014/main" id="{BFA66285-E30A-4FD8-9B7A-21D95E8AA146}"/>
                </a:ext>
              </a:extLst>
            </p:cNvPr>
            <p:cNvSpPr/>
            <p:nvPr/>
          </p:nvSpPr>
          <p:spPr>
            <a:xfrm>
              <a:off x="4468037" y="3679959"/>
              <a:ext cx="180000" cy="180000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69" name="Émoticône 68">
              <a:extLst>
                <a:ext uri="{FF2B5EF4-FFF2-40B4-BE49-F238E27FC236}">
                  <a16:creationId xmlns:a16="http://schemas.microsoft.com/office/drawing/2014/main" id="{4A8A4265-16D5-4C6E-B177-73C4D9DC857C}"/>
                </a:ext>
              </a:extLst>
            </p:cNvPr>
            <p:cNvSpPr/>
            <p:nvPr/>
          </p:nvSpPr>
          <p:spPr>
            <a:xfrm>
              <a:off x="4692825" y="3339000"/>
              <a:ext cx="180000" cy="180000"/>
            </a:xfrm>
            <a:prstGeom prst="smileyFac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70" name="Émoticône 69">
              <a:extLst>
                <a:ext uri="{FF2B5EF4-FFF2-40B4-BE49-F238E27FC236}">
                  <a16:creationId xmlns:a16="http://schemas.microsoft.com/office/drawing/2014/main" id="{7B7B6F48-5F8C-403F-9FF2-D488F8A0B28D}"/>
                </a:ext>
              </a:extLst>
            </p:cNvPr>
            <p:cNvSpPr/>
            <p:nvPr/>
          </p:nvSpPr>
          <p:spPr>
            <a:xfrm>
              <a:off x="5997419" y="2784439"/>
              <a:ext cx="180000" cy="180000"/>
            </a:xfrm>
            <a:prstGeom prst="smileyFac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71" name="Émoticône 70">
              <a:extLst>
                <a:ext uri="{FF2B5EF4-FFF2-40B4-BE49-F238E27FC236}">
                  <a16:creationId xmlns:a16="http://schemas.microsoft.com/office/drawing/2014/main" id="{2175761B-276A-499D-9615-9FA8F6A9A060}"/>
                </a:ext>
              </a:extLst>
            </p:cNvPr>
            <p:cNvSpPr/>
            <p:nvPr/>
          </p:nvSpPr>
          <p:spPr>
            <a:xfrm>
              <a:off x="6151945" y="4545024"/>
              <a:ext cx="180000" cy="180000"/>
            </a:xfrm>
            <a:prstGeom prst="smileyFac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72" name="Émoticône 71">
              <a:extLst>
                <a:ext uri="{FF2B5EF4-FFF2-40B4-BE49-F238E27FC236}">
                  <a16:creationId xmlns:a16="http://schemas.microsoft.com/office/drawing/2014/main" id="{85A80F75-38DF-4D1E-A158-48FFD365C9DF}"/>
                </a:ext>
              </a:extLst>
            </p:cNvPr>
            <p:cNvSpPr/>
            <p:nvPr/>
          </p:nvSpPr>
          <p:spPr>
            <a:xfrm>
              <a:off x="6111715" y="3542580"/>
              <a:ext cx="180000" cy="180000"/>
            </a:xfrm>
            <a:prstGeom prst="smileyFac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73" name="Émoticône 72">
              <a:extLst>
                <a:ext uri="{FF2B5EF4-FFF2-40B4-BE49-F238E27FC236}">
                  <a16:creationId xmlns:a16="http://schemas.microsoft.com/office/drawing/2014/main" id="{F7963D5D-9BFE-4718-8B3B-A346F9E77A50}"/>
                </a:ext>
              </a:extLst>
            </p:cNvPr>
            <p:cNvSpPr/>
            <p:nvPr/>
          </p:nvSpPr>
          <p:spPr>
            <a:xfrm>
              <a:off x="6251957" y="5364942"/>
              <a:ext cx="180000" cy="180000"/>
            </a:xfrm>
            <a:prstGeom prst="smileyFac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74" name="Émoticône 73">
              <a:extLst>
                <a:ext uri="{FF2B5EF4-FFF2-40B4-BE49-F238E27FC236}">
                  <a16:creationId xmlns:a16="http://schemas.microsoft.com/office/drawing/2014/main" id="{D8B74952-B33F-4D96-93D2-7CC785D9A0A6}"/>
                </a:ext>
              </a:extLst>
            </p:cNvPr>
            <p:cNvSpPr/>
            <p:nvPr/>
          </p:nvSpPr>
          <p:spPr>
            <a:xfrm>
              <a:off x="4331159" y="4856587"/>
              <a:ext cx="180000" cy="180000"/>
            </a:xfrm>
            <a:prstGeom prst="smileyFac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75" name="Émoticône 74">
              <a:extLst>
                <a:ext uri="{FF2B5EF4-FFF2-40B4-BE49-F238E27FC236}">
                  <a16:creationId xmlns:a16="http://schemas.microsoft.com/office/drawing/2014/main" id="{FA8C8799-0F9D-4F0E-9FD8-1AC60E69F53E}"/>
                </a:ext>
              </a:extLst>
            </p:cNvPr>
            <p:cNvSpPr/>
            <p:nvPr/>
          </p:nvSpPr>
          <p:spPr>
            <a:xfrm>
              <a:off x="2690848" y="3250316"/>
              <a:ext cx="180000" cy="180000"/>
            </a:xfrm>
            <a:prstGeom prst="smileyFac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76" name="Émoticône 75">
              <a:extLst>
                <a:ext uri="{FF2B5EF4-FFF2-40B4-BE49-F238E27FC236}">
                  <a16:creationId xmlns:a16="http://schemas.microsoft.com/office/drawing/2014/main" id="{4544AB88-E700-4956-8FC6-B3223FF14D4B}"/>
                </a:ext>
              </a:extLst>
            </p:cNvPr>
            <p:cNvSpPr/>
            <p:nvPr/>
          </p:nvSpPr>
          <p:spPr>
            <a:xfrm>
              <a:off x="4691264" y="2663510"/>
              <a:ext cx="180000" cy="180000"/>
            </a:xfrm>
            <a:prstGeom prst="smileyFac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pic>
        <p:nvPicPr>
          <p:cNvPr id="77" name="Image 76" descr="Une image contenant gants&#10;&#10;Description générée automatiquement">
            <a:extLst>
              <a:ext uri="{FF2B5EF4-FFF2-40B4-BE49-F238E27FC236}">
                <a16:creationId xmlns:a16="http://schemas.microsoft.com/office/drawing/2014/main" id="{16CB682E-C88A-46AB-9666-A3E5ABDA84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8857" y="4817435"/>
            <a:ext cx="1713720" cy="1142480"/>
          </a:xfrm>
          <a:prstGeom prst="rect">
            <a:avLst/>
          </a:prstGeom>
        </p:spPr>
      </p:pic>
      <p:sp>
        <p:nvSpPr>
          <p:cNvPr id="78" name="Sous-titre 2">
            <a:extLst>
              <a:ext uri="{FF2B5EF4-FFF2-40B4-BE49-F238E27FC236}">
                <a16:creationId xmlns:a16="http://schemas.microsoft.com/office/drawing/2014/main" id="{529DBC60-909B-4A6F-A31E-60168AB152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8241" y="1348159"/>
            <a:ext cx="3748001" cy="1114707"/>
          </a:xfrm>
        </p:spPr>
        <p:txBody>
          <a:bodyPr>
            <a:normAutofit/>
          </a:bodyPr>
          <a:lstStyle/>
          <a:p>
            <a:r>
              <a:rPr lang="fr-BE" dirty="0"/>
              <a:t>Des milliers de points de vente indépendants sous franchise ou non </a:t>
            </a:r>
          </a:p>
        </p:txBody>
      </p:sp>
      <p:sp>
        <p:nvSpPr>
          <p:cNvPr id="79" name="Émoticône 78">
            <a:extLst>
              <a:ext uri="{FF2B5EF4-FFF2-40B4-BE49-F238E27FC236}">
                <a16:creationId xmlns:a16="http://schemas.microsoft.com/office/drawing/2014/main" id="{13446B5F-8D84-4469-A87A-7EED868098FE}"/>
              </a:ext>
            </a:extLst>
          </p:cNvPr>
          <p:cNvSpPr/>
          <p:nvPr/>
        </p:nvSpPr>
        <p:spPr>
          <a:xfrm>
            <a:off x="1200908" y="5352714"/>
            <a:ext cx="382503" cy="382503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1" name="Émoticône 80">
            <a:extLst>
              <a:ext uri="{FF2B5EF4-FFF2-40B4-BE49-F238E27FC236}">
                <a16:creationId xmlns:a16="http://schemas.microsoft.com/office/drawing/2014/main" id="{AAC59EF6-C9C1-4FD4-92F6-0AA55F1D6641}"/>
              </a:ext>
            </a:extLst>
          </p:cNvPr>
          <p:cNvSpPr/>
          <p:nvPr/>
        </p:nvSpPr>
        <p:spPr>
          <a:xfrm>
            <a:off x="7782916" y="5352715"/>
            <a:ext cx="382503" cy="382503"/>
          </a:xfrm>
          <a:prstGeom prst="smileyFac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0FF2052-B78C-4268-8417-71BEA22D43FF}"/>
              </a:ext>
            </a:extLst>
          </p:cNvPr>
          <p:cNvSpPr txBox="1"/>
          <p:nvPr/>
        </p:nvSpPr>
        <p:spPr>
          <a:xfrm>
            <a:off x="3694026" y="422973"/>
            <a:ext cx="240197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800" b="1" dirty="0">
                <a:solidFill>
                  <a:srgbClr val="508927"/>
                </a:solidFill>
              </a:rPr>
              <a:t>CONSTAT:</a:t>
            </a:r>
          </a:p>
        </p:txBody>
      </p:sp>
      <p:sp>
        <p:nvSpPr>
          <p:cNvPr id="4" name="Flèche : droite 3">
            <a:extLst>
              <a:ext uri="{FF2B5EF4-FFF2-40B4-BE49-F238E27FC236}">
                <a16:creationId xmlns:a16="http://schemas.microsoft.com/office/drawing/2014/main" id="{8E9D905A-F15C-4078-9EC1-8D441E6EF5DB}"/>
              </a:ext>
            </a:extLst>
          </p:cNvPr>
          <p:cNvSpPr/>
          <p:nvPr/>
        </p:nvSpPr>
        <p:spPr>
          <a:xfrm>
            <a:off x="4517690" y="1527326"/>
            <a:ext cx="511564" cy="3857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6C54A17-F9B2-40E4-9266-AA0BA013B3C1}"/>
              </a:ext>
            </a:extLst>
          </p:cNvPr>
          <p:cNvSpPr txBox="1"/>
          <p:nvPr/>
        </p:nvSpPr>
        <p:spPr>
          <a:xfrm>
            <a:off x="5397368" y="1374969"/>
            <a:ext cx="3858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la recherche d’</a:t>
            </a:r>
            <a:r>
              <a:rPr lang="fr-BE" i="1" dirty="0">
                <a:solidFill>
                  <a:srgbClr val="FF0000"/>
                </a:solidFill>
              </a:rPr>
              <a:t>opportunités</a:t>
            </a:r>
            <a:r>
              <a:rPr lang="fr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pour se </a:t>
            </a:r>
            <a:r>
              <a:rPr lang="fr-BE" i="1" dirty="0">
                <a:solidFill>
                  <a:srgbClr val="FF0000"/>
                </a:solidFill>
              </a:rPr>
              <a:t>différencier </a:t>
            </a:r>
            <a:r>
              <a:rPr lang="fr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(marché saturé)</a:t>
            </a:r>
          </a:p>
        </p:txBody>
      </p:sp>
      <p:sp>
        <p:nvSpPr>
          <p:cNvPr id="83" name="Sous-titre 2">
            <a:extLst>
              <a:ext uri="{FF2B5EF4-FFF2-40B4-BE49-F238E27FC236}">
                <a16:creationId xmlns:a16="http://schemas.microsoft.com/office/drawing/2014/main" id="{4A57B63C-2E8C-4466-ABAC-F7467CCB5426}"/>
              </a:ext>
            </a:extLst>
          </p:cNvPr>
          <p:cNvSpPr txBox="1">
            <a:spLocks/>
          </p:cNvSpPr>
          <p:nvPr/>
        </p:nvSpPr>
        <p:spPr>
          <a:xfrm>
            <a:off x="458240" y="2224820"/>
            <a:ext cx="3748001" cy="827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dirty="0"/>
              <a:t>Des milliers de producteurs et transformateurs</a:t>
            </a:r>
          </a:p>
          <a:p>
            <a:pPr marL="0" indent="0">
              <a:buFont typeface="Wingdings 3" charset="2"/>
              <a:buNone/>
            </a:pPr>
            <a:endParaRPr lang="fr-BE" dirty="0"/>
          </a:p>
        </p:txBody>
      </p:sp>
      <p:sp>
        <p:nvSpPr>
          <p:cNvPr id="84" name="Flèche : droite 83">
            <a:extLst>
              <a:ext uri="{FF2B5EF4-FFF2-40B4-BE49-F238E27FC236}">
                <a16:creationId xmlns:a16="http://schemas.microsoft.com/office/drawing/2014/main" id="{9FBE7809-AADC-4883-96D0-851CC48B7306}"/>
              </a:ext>
            </a:extLst>
          </p:cNvPr>
          <p:cNvSpPr/>
          <p:nvPr/>
        </p:nvSpPr>
        <p:spPr>
          <a:xfrm>
            <a:off x="4517690" y="2241672"/>
            <a:ext cx="511564" cy="3857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5" name="ZoneTexte 84">
            <a:extLst>
              <a:ext uri="{FF2B5EF4-FFF2-40B4-BE49-F238E27FC236}">
                <a16:creationId xmlns:a16="http://schemas.microsoft.com/office/drawing/2014/main" id="{4A9BB166-F715-4469-AF91-98AEFB2DEDEF}"/>
              </a:ext>
            </a:extLst>
          </p:cNvPr>
          <p:cNvSpPr txBox="1"/>
          <p:nvPr/>
        </p:nvSpPr>
        <p:spPr>
          <a:xfrm>
            <a:off x="5402565" y="2111816"/>
            <a:ext cx="3176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la recherche de </a:t>
            </a:r>
            <a:r>
              <a:rPr lang="fr-BE" i="1" dirty="0">
                <a:solidFill>
                  <a:srgbClr val="FF0000"/>
                </a:solidFill>
              </a:rPr>
              <a:t>débouchés</a:t>
            </a:r>
            <a:r>
              <a:rPr lang="fr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pour leurs produits.</a:t>
            </a:r>
          </a:p>
        </p:txBody>
      </p:sp>
      <p:sp>
        <p:nvSpPr>
          <p:cNvPr id="86" name="ZoneTexte 85">
            <a:extLst>
              <a:ext uri="{FF2B5EF4-FFF2-40B4-BE49-F238E27FC236}">
                <a16:creationId xmlns:a16="http://schemas.microsoft.com/office/drawing/2014/main" id="{72041FC7-5C23-463E-A791-F8F05951C19D}"/>
              </a:ext>
            </a:extLst>
          </p:cNvPr>
          <p:cNvSpPr txBox="1"/>
          <p:nvPr/>
        </p:nvSpPr>
        <p:spPr>
          <a:xfrm>
            <a:off x="3558740" y="4154166"/>
            <a:ext cx="2395105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chemeClr val="bg1"/>
                </a:solidFill>
              </a:rPr>
              <a:t>OPPORTUNITES</a:t>
            </a:r>
          </a:p>
        </p:txBody>
      </p:sp>
      <p:sp>
        <p:nvSpPr>
          <p:cNvPr id="87" name="Flèche : droite 86">
            <a:extLst>
              <a:ext uri="{FF2B5EF4-FFF2-40B4-BE49-F238E27FC236}">
                <a16:creationId xmlns:a16="http://schemas.microsoft.com/office/drawing/2014/main" id="{101B99D1-E5AE-461F-81A4-25F6AC0EED80}"/>
              </a:ext>
            </a:extLst>
          </p:cNvPr>
          <p:cNvSpPr/>
          <p:nvPr/>
        </p:nvSpPr>
        <p:spPr>
          <a:xfrm rot="5400000">
            <a:off x="4318559" y="3120470"/>
            <a:ext cx="794923" cy="743320"/>
          </a:xfrm>
          <a:prstGeom prst="rightArrow">
            <a:avLst>
              <a:gd name="adj1" fmla="val 47411"/>
              <a:gd name="adj2" fmla="val 51295"/>
            </a:avLst>
          </a:prstGeom>
          <a:solidFill>
            <a:srgbClr val="FFC000"/>
          </a:solidFill>
          <a:ln w="508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88" name="Image 87" descr="Une image contenant texte&#10;&#10;Description générée automatiquement">
            <a:extLst>
              <a:ext uri="{FF2B5EF4-FFF2-40B4-BE49-F238E27FC236}">
                <a16:creationId xmlns:a16="http://schemas.microsoft.com/office/drawing/2014/main" id="{A93C04FE-4B5E-4414-8FA3-13216E4836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06055" y="260824"/>
            <a:ext cx="963015" cy="944133"/>
          </a:xfrm>
          <a:prstGeom prst="rect">
            <a:avLst/>
          </a:prstGeom>
        </p:spPr>
      </p:pic>
      <p:pic>
        <p:nvPicPr>
          <p:cNvPr id="80" name="Image 79">
            <a:extLst>
              <a:ext uri="{FF2B5EF4-FFF2-40B4-BE49-F238E27FC236}">
                <a16:creationId xmlns:a16="http://schemas.microsoft.com/office/drawing/2014/main" id="{CF5D96F1-6BF7-4B0F-BF99-23978FAD9C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06055" y="5575611"/>
            <a:ext cx="753979" cy="97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8622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58808B-B22C-44CE-AFC7-4A05D3E3CA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7150" y="-772896"/>
            <a:ext cx="4410720" cy="3215821"/>
          </a:xfrm>
        </p:spPr>
        <p:txBody>
          <a:bodyPr>
            <a:normAutofit/>
          </a:bodyPr>
          <a:lstStyle/>
          <a:p>
            <a:pPr algn="l"/>
            <a:r>
              <a:rPr lang="fr-BE" dirty="0"/>
              <a:t>Producteur - Détaillant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3C31C10-A832-4FD1-96BE-12AA622168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7150" y="2414025"/>
            <a:ext cx="3600967" cy="1972152"/>
          </a:xfrm>
        </p:spPr>
        <p:txBody>
          <a:bodyPr>
            <a:normAutofit/>
          </a:bodyPr>
          <a:lstStyle/>
          <a:p>
            <a:pPr algn="l"/>
            <a:r>
              <a:rPr lang="fr-BE" dirty="0">
                <a:solidFill>
                  <a:srgbClr val="002060"/>
                </a:solidFill>
              </a:rPr>
              <a:t>Ensembles vers un modèle de commerce plus</a:t>
            </a:r>
            <a:r>
              <a:rPr lang="fr-BE" dirty="0"/>
              <a:t> </a:t>
            </a:r>
            <a:r>
              <a:rPr lang="fr-BE" b="1" i="1" dirty="0">
                <a:solidFill>
                  <a:srgbClr val="FF0066"/>
                </a:solidFill>
              </a:rPr>
              <a:t>équitable…</a:t>
            </a:r>
          </a:p>
        </p:txBody>
      </p:sp>
      <p:pic>
        <p:nvPicPr>
          <p:cNvPr id="5" name="Image 4" descr="Une image contenant texte, tableau blanc&#10;&#10;Description générée automatiquement">
            <a:extLst>
              <a:ext uri="{FF2B5EF4-FFF2-40B4-BE49-F238E27FC236}">
                <a16:creationId xmlns:a16="http://schemas.microsoft.com/office/drawing/2014/main" id="{AAEE7188-AFFD-4ED6-BCE9-11AF74E5C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8117" y="308269"/>
            <a:ext cx="4410720" cy="2447948"/>
          </a:xfrm>
          <a:prstGeom prst="rect">
            <a:avLst/>
          </a:prstGeom>
        </p:spPr>
      </p:pic>
      <p:sp>
        <p:nvSpPr>
          <p:cNvPr id="12" name="Sous-titre 2">
            <a:extLst>
              <a:ext uri="{FF2B5EF4-FFF2-40B4-BE49-F238E27FC236}">
                <a16:creationId xmlns:a16="http://schemas.microsoft.com/office/drawing/2014/main" id="{A8ADF361-790C-486E-927C-E334EB20272B}"/>
              </a:ext>
            </a:extLst>
          </p:cNvPr>
          <p:cNvSpPr txBox="1">
            <a:spLocks/>
          </p:cNvSpPr>
          <p:nvPr/>
        </p:nvSpPr>
        <p:spPr>
          <a:xfrm>
            <a:off x="5234185" y="3785819"/>
            <a:ext cx="5232578" cy="15569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 3" charset="2"/>
              <a:buChar char=""/>
            </a:pPr>
            <a:r>
              <a:rPr lang="fr-BE" dirty="0">
                <a:solidFill>
                  <a:srgbClr val="202124"/>
                </a:solidFill>
                <a:latin typeface="arial" panose="020B0604020202020204" pitchFamily="34" charset="0"/>
              </a:rPr>
              <a:t>« U</a:t>
            </a:r>
            <a:r>
              <a:rPr lang="fr-BE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n partenariat commercial fondé sur le dialogue, la transparence et le respect »</a:t>
            </a:r>
          </a:p>
          <a:p>
            <a:pPr marL="342900" indent="-342900" algn="l">
              <a:buFont typeface="Wingdings 3" charset="2"/>
              <a:buChar char=""/>
            </a:pPr>
            <a:r>
              <a:rPr lang="fr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Une relation commerciale </a:t>
            </a:r>
            <a:r>
              <a:rPr lang="fr-B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win-win</a:t>
            </a:r>
            <a:endParaRPr lang="fr-B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 algn="l">
              <a:buFont typeface="Wingdings 3" charset="2"/>
              <a:buChar char=""/>
            </a:pPr>
            <a:r>
              <a:rPr lang="fr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 prix juste pour les 2 parties!</a:t>
            </a:r>
          </a:p>
          <a:p>
            <a:endParaRPr lang="fr-BE" dirty="0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D3CFAC30-995B-4EF8-984D-0CA47EF2B3AA}"/>
              </a:ext>
            </a:extLst>
          </p:cNvPr>
          <p:cNvGrpSpPr/>
          <p:nvPr/>
        </p:nvGrpSpPr>
        <p:grpSpPr>
          <a:xfrm>
            <a:off x="566326" y="3472527"/>
            <a:ext cx="4667861" cy="4244178"/>
            <a:chOff x="1348765" y="963644"/>
            <a:chExt cx="7568669" cy="6881691"/>
          </a:xfrm>
        </p:grpSpPr>
        <p:pic>
          <p:nvPicPr>
            <p:cNvPr id="14" name="Image 13" descr="Une image contenant personne, habits, posant&#10;&#10;Description générée automatiquement">
              <a:extLst>
                <a:ext uri="{FF2B5EF4-FFF2-40B4-BE49-F238E27FC236}">
                  <a16:creationId xmlns:a16="http://schemas.microsoft.com/office/drawing/2014/main" id="{0A05837D-2D20-4688-98B2-67D6658920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08309" y="963644"/>
              <a:ext cx="3009125" cy="4513691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53FAF91B-C854-4FB4-9774-F26BFD81A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7143137" y="2962233"/>
              <a:ext cx="539467" cy="516511"/>
            </a:xfrm>
            <a:prstGeom prst="rect">
              <a:avLst/>
            </a:prstGeom>
          </p:spPr>
        </p:pic>
        <p:pic>
          <p:nvPicPr>
            <p:cNvPr id="16" name="Image 15" descr="Une image contenant gants&#10;&#10;Description générée automatiquement">
              <a:extLst>
                <a:ext uri="{FF2B5EF4-FFF2-40B4-BE49-F238E27FC236}">
                  <a16:creationId xmlns:a16="http://schemas.microsoft.com/office/drawing/2014/main" id="{E9DA1CBC-0B7B-4840-AD02-C59B304C7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52297" y="4175465"/>
              <a:ext cx="2332709" cy="1555140"/>
            </a:xfrm>
            <a:prstGeom prst="rect">
              <a:avLst/>
            </a:prstGeom>
          </p:spPr>
        </p:pic>
        <p:pic>
          <p:nvPicPr>
            <p:cNvPr id="17" name="Image 16" descr="Une image contenant personne&#10;&#10;Description générée automatiquement">
              <a:extLst>
                <a:ext uri="{FF2B5EF4-FFF2-40B4-BE49-F238E27FC236}">
                  <a16:creationId xmlns:a16="http://schemas.microsoft.com/office/drawing/2014/main" id="{7ECE6C3C-DA13-436D-964D-E37A95A96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48765" y="963644"/>
              <a:ext cx="3714385" cy="6881691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B250D0C-1944-4718-A4FE-F4B27DF1F34B}"/>
                </a:ext>
              </a:extLst>
            </p:cNvPr>
            <p:cNvSpPr/>
            <p:nvPr/>
          </p:nvSpPr>
          <p:spPr>
            <a:xfrm>
              <a:off x="1348765" y="5477334"/>
              <a:ext cx="2332709" cy="1380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</p:grpSp>
      <p:pic>
        <p:nvPicPr>
          <p:cNvPr id="19" name="Image 18" descr="Une image contenant texte&#10;&#10;Description générée automatiquement">
            <a:extLst>
              <a:ext uri="{FF2B5EF4-FFF2-40B4-BE49-F238E27FC236}">
                <a16:creationId xmlns:a16="http://schemas.microsoft.com/office/drawing/2014/main" id="{B0C27B37-FF13-4596-B73F-82E29EC25C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06055" y="260824"/>
            <a:ext cx="963015" cy="944133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C33C940F-9677-49BF-93B4-4661E31DF2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06055" y="5575611"/>
            <a:ext cx="753979" cy="97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2795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58808B-B22C-44CE-AFC7-4A05D3E3C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6517" y="5711501"/>
            <a:ext cx="2332708" cy="638086"/>
          </a:xfrm>
        </p:spPr>
        <p:txBody>
          <a:bodyPr>
            <a:normAutofit fontScale="90000"/>
          </a:bodyPr>
          <a:lstStyle/>
          <a:p>
            <a:r>
              <a:rPr lang="fr-BE" dirty="0"/>
              <a:t> Détaillant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74F7B8EB-E4FD-4E19-A338-0EC58594745D}"/>
              </a:ext>
            </a:extLst>
          </p:cNvPr>
          <p:cNvGrpSpPr/>
          <p:nvPr/>
        </p:nvGrpSpPr>
        <p:grpSpPr>
          <a:xfrm>
            <a:off x="546125" y="1236022"/>
            <a:ext cx="8342125" cy="6858000"/>
            <a:chOff x="575309" y="963644"/>
            <a:chExt cx="8342125" cy="6858000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BFDF4C5B-694A-4673-A245-103F2BAD0818}"/>
                </a:ext>
              </a:extLst>
            </p:cNvPr>
            <p:cNvGrpSpPr/>
            <p:nvPr/>
          </p:nvGrpSpPr>
          <p:grpSpPr>
            <a:xfrm>
              <a:off x="1162772" y="963644"/>
              <a:ext cx="7754662" cy="6858000"/>
              <a:chOff x="1162772" y="963644"/>
              <a:chExt cx="7754662" cy="6858000"/>
            </a:xfrm>
          </p:grpSpPr>
          <p:pic>
            <p:nvPicPr>
              <p:cNvPr id="24" name="Image 23" descr="Une image contenant personne, habits, posant&#10;&#10;Description générée automatiquement">
                <a:extLst>
                  <a:ext uri="{FF2B5EF4-FFF2-40B4-BE49-F238E27FC236}">
                    <a16:creationId xmlns:a16="http://schemas.microsoft.com/office/drawing/2014/main" id="{AE447298-37B8-4B51-9720-1244BCAEA4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908309" y="963644"/>
                <a:ext cx="3009125" cy="4513691"/>
              </a:xfrm>
              <a:prstGeom prst="rect">
                <a:avLst/>
              </a:prstGeom>
            </p:spPr>
          </p:pic>
          <p:pic>
            <p:nvPicPr>
              <p:cNvPr id="16" name="Image 15">
                <a:extLst>
                  <a:ext uri="{FF2B5EF4-FFF2-40B4-BE49-F238E27FC236}">
                    <a16:creationId xmlns:a16="http://schemas.microsoft.com/office/drawing/2014/main" id="{5959F5D3-D2C3-432D-BBC9-8DCDCB8A1E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7143137" y="2962233"/>
                <a:ext cx="539467" cy="516511"/>
              </a:xfrm>
              <a:prstGeom prst="rect">
                <a:avLst/>
              </a:prstGeom>
            </p:spPr>
          </p:pic>
          <p:pic>
            <p:nvPicPr>
              <p:cNvPr id="78" name="Image 77" descr="Une image contenant gants&#10;&#10;Description générée automatiquement">
                <a:extLst>
                  <a:ext uri="{FF2B5EF4-FFF2-40B4-BE49-F238E27FC236}">
                    <a16:creationId xmlns:a16="http://schemas.microsoft.com/office/drawing/2014/main" id="{7BE2241C-743A-4B9B-BB4A-B45C1CD053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98015" y="4040711"/>
                <a:ext cx="2332709" cy="1555140"/>
              </a:xfrm>
              <a:prstGeom prst="rect">
                <a:avLst/>
              </a:prstGeom>
            </p:spPr>
          </p:pic>
          <p:pic>
            <p:nvPicPr>
              <p:cNvPr id="12" name="Image 11" descr="Une image contenant personne&#10;&#10;Description générée automatiquement">
                <a:extLst>
                  <a:ext uri="{FF2B5EF4-FFF2-40B4-BE49-F238E27FC236}">
                    <a16:creationId xmlns:a16="http://schemas.microsoft.com/office/drawing/2014/main" id="{210FE444-06A9-4E11-8D5E-5E8CB35450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62772" y="963644"/>
                <a:ext cx="3701598" cy="6858000"/>
              </a:xfrm>
              <a:prstGeom prst="rect">
                <a:avLst/>
              </a:prstGeom>
            </p:spPr>
          </p:pic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E495A63-6687-4489-A01F-068B1FE67C44}"/>
                </a:ext>
              </a:extLst>
            </p:cNvPr>
            <p:cNvSpPr/>
            <p:nvPr/>
          </p:nvSpPr>
          <p:spPr>
            <a:xfrm>
              <a:off x="575309" y="5468471"/>
              <a:ext cx="5148186" cy="13895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sp>
        <p:nvSpPr>
          <p:cNvPr id="79" name="Titre 1">
            <a:extLst>
              <a:ext uri="{FF2B5EF4-FFF2-40B4-BE49-F238E27FC236}">
                <a16:creationId xmlns:a16="http://schemas.microsoft.com/office/drawing/2014/main" id="{24818918-945B-4B56-AB62-82BD50257D6E}"/>
              </a:ext>
            </a:extLst>
          </p:cNvPr>
          <p:cNvSpPr txBox="1">
            <a:spLocks/>
          </p:cNvSpPr>
          <p:nvPr/>
        </p:nvSpPr>
        <p:spPr>
          <a:xfrm>
            <a:off x="1069801" y="5721229"/>
            <a:ext cx="2332708" cy="63808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BE" dirty="0"/>
              <a:t> Producteur</a:t>
            </a:r>
          </a:p>
        </p:txBody>
      </p:sp>
      <p:pic>
        <p:nvPicPr>
          <p:cNvPr id="14" name="Image 13" descr="Une image contenant texte&#10;&#10;Description générée automatiquement">
            <a:extLst>
              <a:ext uri="{FF2B5EF4-FFF2-40B4-BE49-F238E27FC236}">
                <a16:creationId xmlns:a16="http://schemas.microsoft.com/office/drawing/2014/main" id="{76459362-1153-48EC-8C87-6E30262F2D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06055" y="260824"/>
            <a:ext cx="963015" cy="944133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DAB1ED93-5A92-4E5E-B493-8B29F74ED378}"/>
              </a:ext>
            </a:extLst>
          </p:cNvPr>
          <p:cNvSpPr txBox="1"/>
          <p:nvPr/>
        </p:nvSpPr>
        <p:spPr>
          <a:xfrm>
            <a:off x="-520389" y="394336"/>
            <a:ext cx="471637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800" dirty="0">
                <a:solidFill>
                  <a:srgbClr val="508927"/>
                </a:solidFill>
              </a:rPr>
              <a:t>SE PARLER:</a:t>
            </a:r>
          </a:p>
        </p:txBody>
      </p:sp>
      <p:pic>
        <p:nvPicPr>
          <p:cNvPr id="18" name="Graphique 17" descr="Discours avec un remplissage uni">
            <a:extLst>
              <a:ext uri="{FF2B5EF4-FFF2-40B4-BE49-F238E27FC236}">
                <a16:creationId xmlns:a16="http://schemas.microsoft.com/office/drawing/2014/main" id="{CCD8B7DF-E31E-44F9-9ED3-8609B16805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31128" y="260824"/>
            <a:ext cx="3009125" cy="2813233"/>
          </a:xfrm>
          <a:prstGeom prst="rect">
            <a:avLst/>
          </a:prstGeom>
        </p:spPr>
      </p:pic>
      <p:pic>
        <p:nvPicPr>
          <p:cNvPr id="9" name="Graphique 8" descr="Discours avec un remplissage uni">
            <a:extLst>
              <a:ext uri="{FF2B5EF4-FFF2-40B4-BE49-F238E27FC236}">
                <a16:creationId xmlns:a16="http://schemas.microsoft.com/office/drawing/2014/main" id="{129D836A-5760-4D25-A7B9-D99BC64032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2828922" y="1"/>
            <a:ext cx="2747822" cy="267305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AB7F58B-5F90-49FB-82ED-7625A6C425DD}"/>
              </a:ext>
            </a:extLst>
          </p:cNvPr>
          <p:cNvSpPr txBox="1"/>
          <p:nvPr/>
        </p:nvSpPr>
        <p:spPr>
          <a:xfrm>
            <a:off x="4398602" y="539495"/>
            <a:ext cx="712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b="1" dirty="0">
                <a:solidFill>
                  <a:schemeClr val="bg1"/>
                </a:solidFill>
              </a:rPr>
              <a:t>QUI?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7DCB31E-1F10-400C-AEDC-EF4D574DD524}"/>
              </a:ext>
            </a:extLst>
          </p:cNvPr>
          <p:cNvSpPr txBox="1"/>
          <p:nvPr/>
        </p:nvSpPr>
        <p:spPr>
          <a:xfrm>
            <a:off x="3491004" y="1111919"/>
            <a:ext cx="5715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b="1" dirty="0">
                <a:solidFill>
                  <a:schemeClr val="bg1"/>
                </a:solidFill>
              </a:rPr>
              <a:t>Où?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D136D4BF-C2C8-4866-9BC9-CD8392E1DBD3}"/>
              </a:ext>
            </a:extLst>
          </p:cNvPr>
          <p:cNvSpPr txBox="1"/>
          <p:nvPr/>
        </p:nvSpPr>
        <p:spPr>
          <a:xfrm>
            <a:off x="4092768" y="1102669"/>
            <a:ext cx="10458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b="1" dirty="0">
                <a:solidFill>
                  <a:schemeClr val="bg1"/>
                </a:solidFill>
              </a:rPr>
              <a:t>QUALITE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864FECE-2A7A-49EA-A1FA-452522EDDE71}"/>
              </a:ext>
            </a:extLst>
          </p:cNvPr>
          <p:cNvSpPr txBox="1"/>
          <p:nvPr/>
        </p:nvSpPr>
        <p:spPr>
          <a:xfrm>
            <a:off x="6111421" y="1689044"/>
            <a:ext cx="6255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b="1" dirty="0">
                <a:solidFill>
                  <a:schemeClr val="bg1"/>
                </a:solidFill>
              </a:rPr>
              <a:t>DLC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3944FE5-9B7D-45CF-BEE2-2924104AF58A}"/>
              </a:ext>
            </a:extLst>
          </p:cNvPr>
          <p:cNvSpPr txBox="1"/>
          <p:nvPr/>
        </p:nvSpPr>
        <p:spPr>
          <a:xfrm>
            <a:off x="3310912" y="1432421"/>
            <a:ext cx="17350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b="1" dirty="0">
                <a:solidFill>
                  <a:schemeClr val="bg1"/>
                </a:solidFill>
              </a:rPr>
              <a:t>PRIX CONSEILLE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3DCD013B-DF57-45CE-BA52-A0BB1D4D5484}"/>
              </a:ext>
            </a:extLst>
          </p:cNvPr>
          <p:cNvSpPr txBox="1"/>
          <p:nvPr/>
        </p:nvSpPr>
        <p:spPr>
          <a:xfrm>
            <a:off x="5193680" y="1420707"/>
            <a:ext cx="15432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600" b="1" dirty="0">
                <a:solidFill>
                  <a:schemeClr val="bg1"/>
                </a:solidFill>
              </a:rPr>
              <a:t>EXCLUSIVITE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2221B6CE-5346-4049-A80A-A28ADA6BB7E8}"/>
              </a:ext>
            </a:extLst>
          </p:cNvPr>
          <p:cNvSpPr txBox="1"/>
          <p:nvPr/>
        </p:nvSpPr>
        <p:spPr>
          <a:xfrm>
            <a:off x="5497066" y="1093867"/>
            <a:ext cx="1358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b="1" dirty="0">
                <a:solidFill>
                  <a:schemeClr val="bg1"/>
                </a:solidFill>
              </a:rPr>
              <a:t>LIVRAISONS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DBDBE830-7E39-405F-B0BE-21769B9FBD98}"/>
              </a:ext>
            </a:extLst>
          </p:cNvPr>
          <p:cNvSpPr txBox="1"/>
          <p:nvPr/>
        </p:nvSpPr>
        <p:spPr>
          <a:xfrm>
            <a:off x="5182553" y="1724153"/>
            <a:ext cx="10458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b="1" dirty="0">
                <a:solidFill>
                  <a:schemeClr val="bg1"/>
                </a:solidFill>
              </a:rPr>
              <a:t>MARGE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E23EAFE1-0537-4158-B96D-2E53C4252F79}"/>
              </a:ext>
            </a:extLst>
          </p:cNvPr>
          <p:cNvSpPr txBox="1"/>
          <p:nvPr/>
        </p:nvSpPr>
        <p:spPr>
          <a:xfrm>
            <a:off x="3310912" y="838550"/>
            <a:ext cx="16490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b="1" dirty="0">
                <a:solidFill>
                  <a:schemeClr val="bg1"/>
                </a:solidFill>
              </a:rPr>
              <a:t>INGREDIENTS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A583E50F-A41A-4FA5-BDEC-AF8E2DD1BA00}"/>
              </a:ext>
            </a:extLst>
          </p:cNvPr>
          <p:cNvSpPr txBox="1"/>
          <p:nvPr/>
        </p:nvSpPr>
        <p:spPr>
          <a:xfrm>
            <a:off x="3317659" y="536525"/>
            <a:ext cx="10458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b="1" dirty="0">
                <a:solidFill>
                  <a:schemeClr val="bg1"/>
                </a:solidFill>
              </a:rPr>
              <a:t>PRODUIT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B3F02DB-6762-4AFC-BB6D-53098F3B3814}"/>
              </a:ext>
            </a:extLst>
          </p:cNvPr>
          <p:cNvSpPr txBox="1"/>
          <p:nvPr/>
        </p:nvSpPr>
        <p:spPr>
          <a:xfrm>
            <a:off x="5206865" y="798408"/>
            <a:ext cx="16490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b="1" dirty="0">
                <a:solidFill>
                  <a:schemeClr val="bg1"/>
                </a:solidFill>
              </a:rPr>
              <a:t>ETIQUETAGE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26F9A875-28E1-4938-8F32-36478BA03F7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06055" y="5575611"/>
            <a:ext cx="753979" cy="97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2304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 descr="Une image contenant personne, habits, posant&#10;&#10;Description générée automatiquement">
            <a:extLst>
              <a:ext uri="{FF2B5EF4-FFF2-40B4-BE49-F238E27FC236}">
                <a16:creationId xmlns:a16="http://schemas.microsoft.com/office/drawing/2014/main" id="{AE447298-37B8-4B51-9720-1244BCAEA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1657" y="395830"/>
            <a:ext cx="1524668" cy="228700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B38C3D3-9D35-45DD-A32D-4E5856C1FAC3}"/>
              </a:ext>
            </a:extLst>
          </p:cNvPr>
          <p:cNvSpPr/>
          <p:nvPr/>
        </p:nvSpPr>
        <p:spPr>
          <a:xfrm>
            <a:off x="5726246" y="1387266"/>
            <a:ext cx="2079841" cy="17986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5AF3496-6DC7-42A8-A001-F5AA0D3156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9833" y="2160590"/>
            <a:ext cx="5911706" cy="395154"/>
          </a:xfrm>
        </p:spPr>
        <p:txBody>
          <a:bodyPr>
            <a:normAutofit/>
          </a:bodyPr>
          <a:lstStyle/>
          <a:p>
            <a:r>
              <a:rPr lang="fr-BE" sz="1700" dirty="0"/>
              <a:t>PME, petits indépendants</a:t>
            </a:r>
          </a:p>
        </p:txBody>
      </p:sp>
      <p:pic>
        <p:nvPicPr>
          <p:cNvPr id="27" name="Image 26" descr="Une image contenant personne&#10;&#10;Description générée automatiquement">
            <a:extLst>
              <a:ext uri="{FF2B5EF4-FFF2-40B4-BE49-F238E27FC236}">
                <a16:creationId xmlns:a16="http://schemas.microsoft.com/office/drawing/2014/main" id="{1AD87D79-8C87-4873-ACFE-90AB0501F5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4961" y="395830"/>
            <a:ext cx="1607922" cy="2979019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2CA38D50-62DA-4291-B429-901326B90863}"/>
              </a:ext>
            </a:extLst>
          </p:cNvPr>
          <p:cNvSpPr/>
          <p:nvPr/>
        </p:nvSpPr>
        <p:spPr>
          <a:xfrm>
            <a:off x="1734260" y="1387265"/>
            <a:ext cx="2079841" cy="35035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3C31C10-A832-4FD1-96BE-12AA622168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197" y="2160589"/>
            <a:ext cx="4184035" cy="395154"/>
          </a:xfrm>
        </p:spPr>
        <p:txBody>
          <a:bodyPr>
            <a:normAutofit/>
          </a:bodyPr>
          <a:lstStyle/>
          <a:p>
            <a:r>
              <a:rPr lang="fr-BE" sz="1700" dirty="0"/>
              <a:t>PME, petits indépendants / artisans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F58808B-B22C-44CE-AFC7-4A05D3E3C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3349" y="1387267"/>
            <a:ext cx="8596668" cy="638086"/>
          </a:xfrm>
        </p:spPr>
        <p:txBody>
          <a:bodyPr>
            <a:normAutofit fontScale="90000"/>
          </a:bodyPr>
          <a:lstStyle/>
          <a:p>
            <a:r>
              <a:rPr lang="fr-BE" dirty="0"/>
              <a:t>    Producteurs				    Détaillants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5959F5D3-D2C3-432D-BBC9-8DCDCB8A1E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925737" y="1048124"/>
            <a:ext cx="454742" cy="435392"/>
          </a:xfrm>
          <a:prstGeom prst="rect">
            <a:avLst/>
          </a:prstGeom>
        </p:spPr>
      </p:pic>
      <p:pic>
        <p:nvPicPr>
          <p:cNvPr id="11" name="Image 10" descr="Une image contenant texte&#10;&#10;Description générée automatiquement">
            <a:extLst>
              <a:ext uri="{FF2B5EF4-FFF2-40B4-BE49-F238E27FC236}">
                <a16:creationId xmlns:a16="http://schemas.microsoft.com/office/drawing/2014/main" id="{9F0D6D83-B489-4645-ACA4-D26E835878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6055" y="260824"/>
            <a:ext cx="963015" cy="94413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43E0627-48DF-4345-BBED-98A2D4DEDE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06055" y="5575611"/>
            <a:ext cx="753979" cy="979193"/>
          </a:xfrm>
          <a:prstGeom prst="rect">
            <a:avLst/>
          </a:prstGeom>
        </p:spPr>
      </p:pic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3B1A7DB8-B0FB-4D0E-9B8C-C2B2B1066E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871" y="4640254"/>
            <a:ext cx="1408572" cy="1408572"/>
          </a:xfrm>
          <a:prstGeom prst="rect">
            <a:avLst/>
          </a:prstGeom>
        </p:spPr>
      </p:pic>
      <p:pic>
        <p:nvPicPr>
          <p:cNvPr id="14" name="Image 13" descr="Une image contenant texte, alimentation, sauce, boisson&#10;&#10;Description générée automatiquement">
            <a:extLst>
              <a:ext uri="{FF2B5EF4-FFF2-40B4-BE49-F238E27FC236}">
                <a16:creationId xmlns:a16="http://schemas.microsoft.com/office/drawing/2014/main" id="{13C7F5F1-4493-460F-B3CA-1970047E4B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5932" y="2625173"/>
            <a:ext cx="642573" cy="2196257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71120E6A-FC3A-443D-893A-4914C8150B26}"/>
              </a:ext>
            </a:extLst>
          </p:cNvPr>
          <p:cNvSpPr txBox="1"/>
          <p:nvPr/>
        </p:nvSpPr>
        <p:spPr>
          <a:xfrm>
            <a:off x="991797" y="5723807"/>
            <a:ext cx="32100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dirty="0">
                <a:solidFill>
                  <a:srgbClr val="FF0000"/>
                </a:solidFill>
              </a:rPr>
              <a:t>PETITS VOLUMES</a:t>
            </a:r>
          </a:p>
          <a:p>
            <a:pPr algn="ctr"/>
            <a:r>
              <a:rPr lang="fr-BE" sz="2400" dirty="0">
                <a:solidFill>
                  <a:srgbClr val="FF0000"/>
                </a:solidFill>
              </a:rPr>
              <a:t>QUALITE vs QUANTITE</a:t>
            </a:r>
          </a:p>
        </p:txBody>
      </p:sp>
      <p:pic>
        <p:nvPicPr>
          <p:cNvPr id="19" name="Image 18" descr="Une image contenant bouteille, alimentation, boisson, alcool&#10;&#10;Description générée automatiquement">
            <a:extLst>
              <a:ext uri="{FF2B5EF4-FFF2-40B4-BE49-F238E27FC236}">
                <a16:creationId xmlns:a16="http://schemas.microsoft.com/office/drawing/2014/main" id="{2874A37D-9175-4DBE-AC46-311940AD0B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43916" y="2654726"/>
            <a:ext cx="3115491" cy="2137151"/>
          </a:xfrm>
          <a:prstGeom prst="rect">
            <a:avLst/>
          </a:prstGeom>
        </p:spPr>
      </p:pic>
      <p:pic>
        <p:nvPicPr>
          <p:cNvPr id="34" name="Graphique 33" descr="Fermer avec un remplissage uni">
            <a:extLst>
              <a:ext uri="{FF2B5EF4-FFF2-40B4-BE49-F238E27FC236}">
                <a16:creationId xmlns:a16="http://schemas.microsoft.com/office/drawing/2014/main" id="{3CBABD08-134C-4218-9547-6E0ED5D486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179076" y="2836783"/>
            <a:ext cx="1850780" cy="1850780"/>
          </a:xfrm>
          <a:prstGeom prst="rect">
            <a:avLst/>
          </a:prstGeom>
        </p:spPr>
      </p:pic>
      <p:grpSp>
        <p:nvGrpSpPr>
          <p:cNvPr id="35" name="Groupe 34">
            <a:extLst>
              <a:ext uri="{FF2B5EF4-FFF2-40B4-BE49-F238E27FC236}">
                <a16:creationId xmlns:a16="http://schemas.microsoft.com/office/drawing/2014/main" id="{2029F363-B4C4-4A43-A188-E721E5D9DDB5}"/>
              </a:ext>
            </a:extLst>
          </p:cNvPr>
          <p:cNvGrpSpPr/>
          <p:nvPr/>
        </p:nvGrpSpPr>
        <p:grpSpPr>
          <a:xfrm>
            <a:off x="4875162" y="2508347"/>
            <a:ext cx="1196142" cy="1287679"/>
            <a:chOff x="4403752" y="4557751"/>
            <a:chExt cx="1196142" cy="1287679"/>
          </a:xfrm>
        </p:grpSpPr>
        <p:pic>
          <p:nvPicPr>
            <p:cNvPr id="36" name="Image 35" descr="Une image contenant jouet, clipart, graphiques vectoriels&#10;&#10;Description générée automatiquement">
              <a:extLst>
                <a:ext uri="{FF2B5EF4-FFF2-40B4-BE49-F238E27FC236}">
                  <a16:creationId xmlns:a16="http://schemas.microsoft.com/office/drawing/2014/main" id="{E79C02F4-4B84-435B-8CC6-C6AB82C6FE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423002" y="4557751"/>
              <a:ext cx="1138830" cy="1138830"/>
            </a:xfrm>
            <a:prstGeom prst="rect">
              <a:avLst/>
            </a:prstGeom>
          </p:spPr>
        </p:pic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10C7AB38-E125-4FA3-AA2D-A3460ECE21AF}"/>
                </a:ext>
              </a:extLst>
            </p:cNvPr>
            <p:cNvSpPr txBox="1"/>
            <p:nvPr/>
          </p:nvSpPr>
          <p:spPr>
            <a:xfrm>
              <a:off x="4403752" y="5568431"/>
              <a:ext cx="1196142" cy="276999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BE" sz="1200" b="1" dirty="0">
                  <a:solidFill>
                    <a:schemeClr val="bg1"/>
                  </a:solidFill>
                </a:rPr>
                <a:t>Hors enseigne</a:t>
              </a:r>
            </a:p>
          </p:txBody>
        </p:sp>
      </p:grpSp>
      <p:pic>
        <p:nvPicPr>
          <p:cNvPr id="38" name="Image 37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44783BF9-757C-49FD-A9CF-198E5B08440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75162" y="4007581"/>
            <a:ext cx="1196142" cy="576607"/>
          </a:xfrm>
          <a:prstGeom prst="rect">
            <a:avLst/>
          </a:prstGeom>
        </p:spPr>
      </p:pic>
      <p:pic>
        <p:nvPicPr>
          <p:cNvPr id="39" name="Image 38" descr="Une image contenant texte&#10;&#10;Description générée automatiquement">
            <a:extLst>
              <a:ext uri="{FF2B5EF4-FFF2-40B4-BE49-F238E27FC236}">
                <a16:creationId xmlns:a16="http://schemas.microsoft.com/office/drawing/2014/main" id="{0970063B-D7EA-4657-ACDC-18539AC3649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09947" y="4699141"/>
            <a:ext cx="926571" cy="937939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5010FF19-9EA9-4C4A-B9D0-DFEAA90D5AC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51615" y="2704157"/>
            <a:ext cx="2644809" cy="1117767"/>
          </a:xfrm>
          <a:prstGeom prst="rect">
            <a:avLst/>
          </a:prstGeom>
        </p:spPr>
      </p:pic>
      <p:sp>
        <p:nvSpPr>
          <p:cNvPr id="44" name="ZoneTexte 43">
            <a:extLst>
              <a:ext uri="{FF2B5EF4-FFF2-40B4-BE49-F238E27FC236}">
                <a16:creationId xmlns:a16="http://schemas.microsoft.com/office/drawing/2014/main" id="{91FE4D66-66DE-45A4-AFDA-EDFA7B40EF91}"/>
              </a:ext>
            </a:extLst>
          </p:cNvPr>
          <p:cNvSpPr txBox="1"/>
          <p:nvPr/>
        </p:nvSpPr>
        <p:spPr>
          <a:xfrm>
            <a:off x="6926517" y="4171347"/>
            <a:ext cx="25063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200" dirty="0"/>
              <a:t>Centrale d’Achat X</a:t>
            </a:r>
          </a:p>
        </p:txBody>
      </p:sp>
      <p:pic>
        <p:nvPicPr>
          <p:cNvPr id="45" name="Graphique 44" descr="Fermer avec un remplissage uni">
            <a:extLst>
              <a:ext uri="{FF2B5EF4-FFF2-40B4-BE49-F238E27FC236}">
                <a16:creationId xmlns:a16="http://schemas.microsoft.com/office/drawing/2014/main" id="{D1797D35-D616-4EBD-95ED-66AB2B0BE8A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944569" y="2589230"/>
            <a:ext cx="927374" cy="927374"/>
          </a:xfrm>
          <a:prstGeom prst="rect">
            <a:avLst/>
          </a:prstGeom>
        </p:spPr>
      </p:pic>
      <p:pic>
        <p:nvPicPr>
          <p:cNvPr id="47" name="Graphique 46" descr="Fermer avec un remplissage uni">
            <a:extLst>
              <a:ext uri="{FF2B5EF4-FFF2-40B4-BE49-F238E27FC236}">
                <a16:creationId xmlns:a16="http://schemas.microsoft.com/office/drawing/2014/main" id="{45E3B7AB-7A4D-4E21-A165-8692BC68AF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953401" y="3687574"/>
            <a:ext cx="927374" cy="927374"/>
          </a:xfrm>
          <a:prstGeom prst="rect">
            <a:avLst/>
          </a:prstGeom>
        </p:spPr>
      </p:pic>
      <p:sp>
        <p:nvSpPr>
          <p:cNvPr id="50" name="ZoneTexte 49">
            <a:extLst>
              <a:ext uri="{FF2B5EF4-FFF2-40B4-BE49-F238E27FC236}">
                <a16:creationId xmlns:a16="http://schemas.microsoft.com/office/drawing/2014/main" id="{7911205F-B600-4416-A3B9-1A6F45285A99}"/>
              </a:ext>
            </a:extLst>
          </p:cNvPr>
          <p:cNvSpPr txBox="1"/>
          <p:nvPr/>
        </p:nvSpPr>
        <p:spPr>
          <a:xfrm>
            <a:off x="5170947" y="5720851"/>
            <a:ext cx="34126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dirty="0">
                <a:solidFill>
                  <a:srgbClr val="FF0000"/>
                </a:solidFill>
              </a:rPr>
              <a:t>PETITS INDEPENDANTS</a:t>
            </a:r>
          </a:p>
          <a:p>
            <a:pPr algn="ctr"/>
            <a:r>
              <a:rPr lang="fr-BE" sz="2400" dirty="0">
                <a:solidFill>
                  <a:srgbClr val="FF0000"/>
                </a:solidFill>
              </a:rPr>
              <a:t>vs MULTINATIONALES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1339F9D-A813-4B4A-B042-3CF9F87C57CF}"/>
              </a:ext>
            </a:extLst>
          </p:cNvPr>
          <p:cNvSpPr/>
          <p:nvPr/>
        </p:nvSpPr>
        <p:spPr>
          <a:xfrm>
            <a:off x="4415708" y="259044"/>
            <a:ext cx="734341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10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24877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Une image contenant texte&#10;&#10;Description générée automatiquement">
            <a:extLst>
              <a:ext uri="{FF2B5EF4-FFF2-40B4-BE49-F238E27FC236}">
                <a16:creationId xmlns:a16="http://schemas.microsoft.com/office/drawing/2014/main" id="{76459362-1153-48EC-8C87-6E30262F2D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6055" y="260824"/>
            <a:ext cx="963015" cy="944133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DAB1ED93-5A92-4E5E-B493-8B29F74ED378}"/>
              </a:ext>
            </a:extLst>
          </p:cNvPr>
          <p:cNvSpPr txBox="1"/>
          <p:nvPr/>
        </p:nvSpPr>
        <p:spPr>
          <a:xfrm>
            <a:off x="160547" y="866403"/>
            <a:ext cx="471637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800" dirty="0">
                <a:solidFill>
                  <a:srgbClr val="508927"/>
                </a:solidFill>
              </a:rPr>
              <a:t>METTRE PAR ECRIT:</a:t>
            </a:r>
          </a:p>
        </p:txBody>
      </p:sp>
      <p:pic>
        <p:nvPicPr>
          <p:cNvPr id="18" name="Graphique 17" descr="Discours avec un remplissage uni">
            <a:extLst>
              <a:ext uri="{FF2B5EF4-FFF2-40B4-BE49-F238E27FC236}">
                <a16:creationId xmlns:a16="http://schemas.microsoft.com/office/drawing/2014/main" id="{CCD8B7DF-E31E-44F9-9ED3-8609B1680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37547" y="2152767"/>
            <a:ext cx="3009125" cy="2552465"/>
          </a:xfrm>
          <a:prstGeom prst="rect">
            <a:avLst/>
          </a:prstGeom>
        </p:spPr>
      </p:pic>
      <p:pic>
        <p:nvPicPr>
          <p:cNvPr id="9" name="Graphique 8" descr="Discours avec un remplissage uni">
            <a:extLst>
              <a:ext uri="{FF2B5EF4-FFF2-40B4-BE49-F238E27FC236}">
                <a16:creationId xmlns:a16="http://schemas.microsoft.com/office/drawing/2014/main" id="{129D836A-5760-4D25-A7B9-D99BC64032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63636" y="1764941"/>
            <a:ext cx="2747822" cy="2552465"/>
          </a:xfrm>
          <a:prstGeom prst="rect">
            <a:avLst/>
          </a:prstGeom>
        </p:spPr>
      </p:pic>
      <p:pic>
        <p:nvPicPr>
          <p:cNvPr id="15" name="Image 14" descr="Une image contenant gants&#10;&#10;Description générée automatiquement">
            <a:extLst>
              <a:ext uri="{FF2B5EF4-FFF2-40B4-BE49-F238E27FC236}">
                <a16:creationId xmlns:a16="http://schemas.microsoft.com/office/drawing/2014/main" id="{68E4009B-EF3D-4A5D-9903-6615D53378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3862" y="2336937"/>
            <a:ext cx="2332709" cy="1555140"/>
          </a:xfrm>
          <a:prstGeom prst="rect">
            <a:avLst/>
          </a:prstGeom>
        </p:spPr>
      </p:pic>
      <p:pic>
        <p:nvPicPr>
          <p:cNvPr id="6" name="Graphique 5" descr="Document avec un remplissage uni">
            <a:extLst>
              <a:ext uri="{FF2B5EF4-FFF2-40B4-BE49-F238E27FC236}">
                <a16:creationId xmlns:a16="http://schemas.microsoft.com/office/drawing/2014/main" id="{C5AB058C-1928-4DFA-BA71-15FAAAC37F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14693" y="1677969"/>
            <a:ext cx="2639437" cy="263943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3F78D9B-969B-4422-A1A3-32D74B491A17}"/>
              </a:ext>
            </a:extLst>
          </p:cNvPr>
          <p:cNvSpPr txBox="1"/>
          <p:nvPr/>
        </p:nvSpPr>
        <p:spPr>
          <a:xfrm>
            <a:off x="513570" y="4531790"/>
            <a:ext cx="3640866" cy="67971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3800" b="1" dirty="0">
                <a:solidFill>
                  <a:schemeClr val="bg1"/>
                </a:solidFill>
              </a:rPr>
              <a:t>DIALOGUER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ED8D38A-2BF0-48E1-BEF7-7952AB77A131}"/>
              </a:ext>
            </a:extLst>
          </p:cNvPr>
          <p:cNvSpPr txBox="1"/>
          <p:nvPr/>
        </p:nvSpPr>
        <p:spPr>
          <a:xfrm>
            <a:off x="5813978" y="4531790"/>
            <a:ext cx="3640866" cy="67971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3800" b="1" dirty="0">
                <a:solidFill>
                  <a:schemeClr val="bg1"/>
                </a:solidFill>
              </a:rPr>
              <a:t>FORMALISER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6A9D3CF-415A-43E8-990F-F77C9BD582DA}"/>
              </a:ext>
            </a:extLst>
          </p:cNvPr>
          <p:cNvSpPr txBox="1"/>
          <p:nvPr/>
        </p:nvSpPr>
        <p:spPr>
          <a:xfrm>
            <a:off x="513571" y="5314488"/>
            <a:ext cx="3640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000" dirty="0">
                <a:solidFill>
                  <a:srgbClr val="508927"/>
                </a:solidFill>
              </a:rPr>
              <a:t>Transparence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55FC7B0-2453-411A-8182-DC58C7C29127}"/>
              </a:ext>
            </a:extLst>
          </p:cNvPr>
          <p:cNvSpPr txBox="1"/>
          <p:nvPr/>
        </p:nvSpPr>
        <p:spPr>
          <a:xfrm>
            <a:off x="5808077" y="5314488"/>
            <a:ext cx="3640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000" dirty="0">
                <a:solidFill>
                  <a:srgbClr val="508927"/>
                </a:solidFill>
              </a:rPr>
              <a:t>Engagement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910880F5-5BCF-43EA-A447-C5542C9364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06055" y="5575611"/>
            <a:ext cx="753979" cy="97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9693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E08FD80E-0B88-48FE-8377-7882177DC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6055" y="260824"/>
            <a:ext cx="963015" cy="944133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EDB346C-A936-4833-89D1-71A8A2FC4B08}"/>
              </a:ext>
            </a:extLst>
          </p:cNvPr>
          <p:cNvSpPr txBox="1"/>
          <p:nvPr/>
        </p:nvSpPr>
        <p:spPr>
          <a:xfrm>
            <a:off x="2015967" y="340864"/>
            <a:ext cx="662016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800" dirty="0">
                <a:solidFill>
                  <a:srgbClr val="508927"/>
                </a:solidFill>
              </a:rPr>
              <a:t>QUELLE POLITIQUE DE PRIX</a:t>
            </a:r>
          </a:p>
          <a:p>
            <a:pPr algn="ctr"/>
            <a:r>
              <a:rPr lang="fr-BE" sz="3200" b="1" dirty="0">
                <a:solidFill>
                  <a:srgbClr val="508927"/>
                </a:solidFill>
              </a:rPr>
              <a:t>pour un produit local?</a:t>
            </a:r>
          </a:p>
        </p:txBody>
      </p:sp>
      <p:sp>
        <p:nvSpPr>
          <p:cNvPr id="14" name="Sous-titre 2">
            <a:extLst>
              <a:ext uri="{FF2B5EF4-FFF2-40B4-BE49-F238E27FC236}">
                <a16:creationId xmlns:a16="http://schemas.microsoft.com/office/drawing/2014/main" id="{74FD4981-A565-459E-9384-957BD9AE0887}"/>
              </a:ext>
            </a:extLst>
          </p:cNvPr>
          <p:cNvSpPr txBox="1">
            <a:spLocks/>
          </p:cNvSpPr>
          <p:nvPr/>
        </p:nvSpPr>
        <p:spPr>
          <a:xfrm>
            <a:off x="2830250" y="2399816"/>
            <a:ext cx="6168949" cy="15482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 3" charset="2"/>
              <a:buChar char=""/>
            </a:pPr>
            <a:r>
              <a:rPr lang="fr-BE" sz="2400" b="1" dirty="0">
                <a:solidFill>
                  <a:schemeClr val="tx1"/>
                </a:solidFill>
              </a:rPr>
              <a:t>Qualité plutôt que la quantité</a:t>
            </a:r>
          </a:p>
          <a:p>
            <a:pPr marL="342900" indent="-342900" algn="l">
              <a:buFont typeface="Wingdings 3" charset="2"/>
              <a:buChar char=""/>
            </a:pPr>
            <a:r>
              <a:rPr lang="fr-BE" sz="2400" b="1" dirty="0">
                <a:solidFill>
                  <a:schemeClr val="tx1"/>
                </a:solidFill>
              </a:rPr>
              <a:t>Démarche de « prix juste »</a:t>
            </a:r>
          </a:p>
          <a:p>
            <a:pPr marL="342900" indent="-342900" algn="l">
              <a:buFont typeface="Wingdings 3" charset="2"/>
              <a:buChar char=""/>
            </a:pPr>
            <a:r>
              <a:rPr lang="fr-BE" sz="2400" b="1" dirty="0">
                <a:solidFill>
                  <a:schemeClr val="tx1"/>
                </a:solidFill>
              </a:rPr>
              <a:t>Commerce équitable</a:t>
            </a:r>
            <a:endParaRPr lang="fr-BE" sz="2400" b="1" dirty="0">
              <a:solidFill>
                <a:srgbClr val="83B330"/>
              </a:solidFill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6D5EA70E-190E-41BD-A44E-36C46BB6EA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6055" y="5575611"/>
            <a:ext cx="753979" cy="97919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E72B511-E52D-4485-BB56-83423D523EEB}"/>
              </a:ext>
            </a:extLst>
          </p:cNvPr>
          <p:cNvSpPr txBox="1"/>
          <p:nvPr/>
        </p:nvSpPr>
        <p:spPr>
          <a:xfrm>
            <a:off x="2137361" y="1692525"/>
            <a:ext cx="6377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800" b="1" dirty="0">
                <a:solidFill>
                  <a:srgbClr val="FF0000"/>
                </a:solidFill>
              </a:rPr>
              <a:t>Prix produit local &gt; prix du marché</a:t>
            </a: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BCEA9313-6D00-4555-AE78-135A67189A22}"/>
              </a:ext>
            </a:extLst>
          </p:cNvPr>
          <p:cNvSpPr txBox="1">
            <a:spLocks/>
          </p:cNvSpPr>
          <p:nvPr/>
        </p:nvSpPr>
        <p:spPr>
          <a:xfrm>
            <a:off x="-5330" y="260094"/>
            <a:ext cx="1819175" cy="1325880"/>
          </a:xfrm>
          <a:prstGeom prst="rect">
            <a:avLst/>
          </a:prstGeom>
          <a:solidFill>
            <a:srgbClr val="83B330"/>
          </a:solidFill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BE" sz="4200" b="1" dirty="0">
                <a:solidFill>
                  <a:schemeClr val="bg1"/>
                </a:solidFill>
              </a:rPr>
              <a:t>PRIX</a:t>
            </a:r>
            <a:br>
              <a:rPr lang="fr-BE" sz="4200" b="1" dirty="0">
                <a:solidFill>
                  <a:schemeClr val="bg1"/>
                </a:solidFill>
              </a:rPr>
            </a:br>
            <a:r>
              <a:rPr lang="fr-BE" sz="4200" b="1" dirty="0">
                <a:solidFill>
                  <a:schemeClr val="bg1"/>
                </a:solidFill>
              </a:rPr>
              <a:t>JUSTE</a:t>
            </a:r>
            <a:endParaRPr lang="fr-BE" sz="3600" b="1" dirty="0">
              <a:ln w="12700"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FE982F-14B7-49A9-A99E-82E7A4C628C3}"/>
              </a:ext>
            </a:extLst>
          </p:cNvPr>
          <p:cNvSpPr txBox="1"/>
          <p:nvPr/>
        </p:nvSpPr>
        <p:spPr>
          <a:xfrm>
            <a:off x="-5330" y="1568149"/>
            <a:ext cx="1819175" cy="430887"/>
          </a:xfrm>
          <a:prstGeom prst="rect">
            <a:avLst/>
          </a:prstGeom>
          <a:solidFill>
            <a:srgbClr val="A1CB46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200" b="1" dirty="0">
                <a:solidFill>
                  <a:schemeClr val="bg1"/>
                </a:solidFill>
              </a:rPr>
              <a:t>POUR TOUS!</a:t>
            </a:r>
          </a:p>
        </p:txBody>
      </p:sp>
    </p:spTree>
    <p:extLst>
      <p:ext uri="{BB962C8B-B14F-4D97-AF65-F5344CB8AC3E}">
        <p14:creationId xmlns:p14="http://schemas.microsoft.com/office/powerpoint/2010/main" val="22191396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E08FD80E-0B88-48FE-8377-7882177DC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6055" y="260824"/>
            <a:ext cx="963015" cy="944133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EDB346C-A936-4833-89D1-71A8A2FC4B08}"/>
              </a:ext>
            </a:extLst>
          </p:cNvPr>
          <p:cNvSpPr txBox="1"/>
          <p:nvPr/>
        </p:nvSpPr>
        <p:spPr>
          <a:xfrm>
            <a:off x="3466723" y="338903"/>
            <a:ext cx="487140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800" dirty="0">
                <a:solidFill>
                  <a:srgbClr val="508927"/>
                </a:solidFill>
              </a:rPr>
              <a:t>CALCULER LA MARGE:</a:t>
            </a:r>
          </a:p>
          <a:p>
            <a:pPr algn="ctr"/>
            <a:r>
              <a:rPr lang="fr-BE" sz="2000" dirty="0">
                <a:solidFill>
                  <a:srgbClr val="508927"/>
                </a:solidFill>
              </a:rPr>
              <a:t>sur le prix au consommateur (PC)</a:t>
            </a:r>
          </a:p>
        </p:txBody>
      </p:sp>
      <p:graphicFrame>
        <p:nvGraphicFramePr>
          <p:cNvPr id="5" name="Tableau 5">
            <a:extLst>
              <a:ext uri="{FF2B5EF4-FFF2-40B4-BE49-F238E27FC236}">
                <a16:creationId xmlns:a16="http://schemas.microsoft.com/office/drawing/2014/main" id="{1949D50F-561B-4712-A953-9DB8384ED5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4180564"/>
              </p:ext>
            </p:extLst>
          </p:nvPr>
        </p:nvGraphicFramePr>
        <p:xfrm>
          <a:off x="2774214" y="1637721"/>
          <a:ext cx="6256422" cy="3596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5474">
                  <a:extLst>
                    <a:ext uri="{9D8B030D-6E8A-4147-A177-3AD203B41FA5}">
                      <a16:colId xmlns:a16="http://schemas.microsoft.com/office/drawing/2014/main" val="3653696480"/>
                    </a:ext>
                  </a:extLst>
                </a:gridCol>
                <a:gridCol w="2085474">
                  <a:extLst>
                    <a:ext uri="{9D8B030D-6E8A-4147-A177-3AD203B41FA5}">
                      <a16:colId xmlns:a16="http://schemas.microsoft.com/office/drawing/2014/main" val="2171599992"/>
                    </a:ext>
                  </a:extLst>
                </a:gridCol>
                <a:gridCol w="1042737">
                  <a:extLst>
                    <a:ext uri="{9D8B030D-6E8A-4147-A177-3AD203B41FA5}">
                      <a16:colId xmlns:a16="http://schemas.microsoft.com/office/drawing/2014/main" val="222885574"/>
                    </a:ext>
                  </a:extLst>
                </a:gridCol>
                <a:gridCol w="1042737">
                  <a:extLst>
                    <a:ext uri="{9D8B030D-6E8A-4147-A177-3AD203B41FA5}">
                      <a16:colId xmlns:a16="http://schemas.microsoft.com/office/drawing/2014/main" val="25838875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COEF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CALCUL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MARGE/PA</a:t>
                      </a:r>
                    </a:p>
                  </a:txBody>
                  <a:tcPr>
                    <a:solidFill>
                      <a:srgbClr val="90C22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bg1"/>
                          </a:solidFill>
                        </a:rPr>
                        <a:t>MARGE/PC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93542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 1,20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0,20/1 =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20%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tx1"/>
                          </a:solidFill>
                        </a:rPr>
                        <a:t>16,67%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85999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1,30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0,30/1 =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30%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tx1"/>
                          </a:solidFill>
                        </a:rPr>
                        <a:t>23,08%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14123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rgbClr val="0070C0"/>
                          </a:solidFill>
                        </a:rPr>
                        <a:t>1,35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0,35/1 =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rgbClr val="0070C0"/>
                          </a:solidFill>
                        </a:rPr>
                        <a:t>35%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tx1"/>
                          </a:solidFill>
                        </a:rPr>
                        <a:t>25,93%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85774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1,50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0,50/1 =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50%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tx1"/>
                          </a:solidFill>
                        </a:rPr>
                        <a:t>33,33%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22511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rgbClr val="FF0000"/>
                          </a:solidFill>
                        </a:rPr>
                        <a:t>1,54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0,54/1 =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54%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rgbClr val="FF0000"/>
                          </a:solidFill>
                        </a:rPr>
                        <a:t>35,06%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37388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1,70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0,70/1 =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70%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tx1"/>
                          </a:solidFill>
                        </a:rPr>
                        <a:t>41,18%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3227002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1,90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0,90/1 =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90%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tx1"/>
                          </a:solidFill>
                        </a:rPr>
                        <a:t>47,37%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6924762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1/1 =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tx1"/>
                          </a:solidFill>
                        </a:rPr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751340"/>
                  </a:ext>
                </a:extLst>
              </a:tr>
            </a:tbl>
          </a:graphicData>
        </a:graphic>
      </p:graphicFrame>
      <p:sp>
        <p:nvSpPr>
          <p:cNvPr id="12" name="Flèche : droite 11">
            <a:extLst>
              <a:ext uri="{FF2B5EF4-FFF2-40B4-BE49-F238E27FC236}">
                <a16:creationId xmlns:a16="http://schemas.microsoft.com/office/drawing/2014/main" id="{04255C9A-1026-4F8E-8EF0-61ABEC77753D}"/>
              </a:ext>
            </a:extLst>
          </p:cNvPr>
          <p:cNvSpPr/>
          <p:nvPr/>
        </p:nvSpPr>
        <p:spPr>
          <a:xfrm rot="10800000">
            <a:off x="9178457" y="3746233"/>
            <a:ext cx="511564" cy="3857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Flèche : droite 12">
            <a:extLst>
              <a:ext uri="{FF2B5EF4-FFF2-40B4-BE49-F238E27FC236}">
                <a16:creationId xmlns:a16="http://schemas.microsoft.com/office/drawing/2014/main" id="{A2A4DFC6-E130-49AC-8BF7-3FE7F014E629}"/>
              </a:ext>
            </a:extLst>
          </p:cNvPr>
          <p:cNvSpPr/>
          <p:nvPr/>
        </p:nvSpPr>
        <p:spPr>
          <a:xfrm>
            <a:off x="2114830" y="3746233"/>
            <a:ext cx="511564" cy="3857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636D887-14AC-4038-9DCB-2BA688FFA1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6055" y="5575611"/>
            <a:ext cx="753979" cy="979193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37CB4DEE-B8EE-4687-921C-06B9ECA66A66}"/>
              </a:ext>
            </a:extLst>
          </p:cNvPr>
          <p:cNvSpPr txBox="1">
            <a:spLocks/>
          </p:cNvSpPr>
          <p:nvPr/>
        </p:nvSpPr>
        <p:spPr>
          <a:xfrm>
            <a:off x="-5330" y="260094"/>
            <a:ext cx="1819175" cy="1325880"/>
          </a:xfrm>
          <a:prstGeom prst="rect">
            <a:avLst/>
          </a:prstGeom>
          <a:solidFill>
            <a:srgbClr val="83B330"/>
          </a:solidFill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BE" sz="4200" b="1" dirty="0">
                <a:solidFill>
                  <a:schemeClr val="bg1"/>
                </a:solidFill>
              </a:rPr>
              <a:t>PRIX</a:t>
            </a:r>
            <a:br>
              <a:rPr lang="fr-BE" sz="4200" b="1" dirty="0">
                <a:solidFill>
                  <a:schemeClr val="bg1"/>
                </a:solidFill>
              </a:rPr>
            </a:br>
            <a:r>
              <a:rPr lang="fr-BE" sz="4200" b="1" dirty="0">
                <a:solidFill>
                  <a:schemeClr val="bg1"/>
                </a:solidFill>
              </a:rPr>
              <a:t>JUSTE</a:t>
            </a:r>
            <a:endParaRPr lang="fr-BE" sz="3600" b="1" dirty="0">
              <a:ln w="12700"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C90A27C-CF58-446B-B138-5E4C7135D278}"/>
              </a:ext>
            </a:extLst>
          </p:cNvPr>
          <p:cNvSpPr txBox="1"/>
          <p:nvPr/>
        </p:nvSpPr>
        <p:spPr>
          <a:xfrm>
            <a:off x="-5330" y="1568149"/>
            <a:ext cx="1819175" cy="430887"/>
          </a:xfrm>
          <a:prstGeom prst="rect">
            <a:avLst/>
          </a:prstGeom>
          <a:solidFill>
            <a:srgbClr val="A1CB46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200" b="1" dirty="0">
                <a:solidFill>
                  <a:schemeClr val="bg1"/>
                </a:solidFill>
              </a:rPr>
              <a:t>POUR TOUS!</a:t>
            </a:r>
          </a:p>
        </p:txBody>
      </p:sp>
    </p:spTree>
    <p:extLst>
      <p:ext uri="{BB962C8B-B14F-4D97-AF65-F5344CB8AC3E}">
        <p14:creationId xmlns:p14="http://schemas.microsoft.com/office/powerpoint/2010/main" val="10542454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E08FD80E-0B88-48FE-8377-7882177DC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6055" y="260824"/>
            <a:ext cx="963015" cy="944133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EDB346C-A936-4833-89D1-71A8A2FC4B08}"/>
              </a:ext>
            </a:extLst>
          </p:cNvPr>
          <p:cNvSpPr txBox="1"/>
          <p:nvPr/>
        </p:nvSpPr>
        <p:spPr>
          <a:xfrm>
            <a:off x="3466723" y="338903"/>
            <a:ext cx="487140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800" dirty="0">
                <a:solidFill>
                  <a:srgbClr val="508927"/>
                </a:solidFill>
              </a:rPr>
              <a:t>QUELLE MARGE</a:t>
            </a:r>
          </a:p>
          <a:p>
            <a:pPr algn="ctr"/>
            <a:r>
              <a:rPr lang="fr-BE" sz="2000" dirty="0">
                <a:solidFill>
                  <a:srgbClr val="508927"/>
                </a:solidFill>
              </a:rPr>
              <a:t>pour le détaillant?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636D887-14AC-4038-9DCB-2BA688FFA1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6055" y="5575611"/>
            <a:ext cx="753979" cy="979193"/>
          </a:xfrm>
          <a:prstGeom prst="rect">
            <a:avLst/>
          </a:prstGeom>
        </p:spPr>
      </p:pic>
      <p:pic>
        <p:nvPicPr>
          <p:cNvPr id="5" name="Graphique 4" descr="Graphique linéaire avec un remplissage uni">
            <a:extLst>
              <a:ext uri="{FF2B5EF4-FFF2-40B4-BE49-F238E27FC236}">
                <a16:creationId xmlns:a16="http://schemas.microsoft.com/office/drawing/2014/main" id="{34565C50-739B-427C-A479-5852633F6A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14585" y="2719276"/>
            <a:ext cx="2912692" cy="2912692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63C4AB7F-B2DC-456A-8BDF-07FE21FC25C3}"/>
              </a:ext>
            </a:extLst>
          </p:cNvPr>
          <p:cNvSpPr txBox="1"/>
          <p:nvPr/>
        </p:nvSpPr>
        <p:spPr>
          <a:xfrm>
            <a:off x="3257292" y="2488443"/>
            <a:ext cx="1499463" cy="461665"/>
          </a:xfrm>
          <a:prstGeom prst="rect">
            <a:avLst/>
          </a:prstGeom>
          <a:solidFill>
            <a:srgbClr val="508927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>
                <a:solidFill>
                  <a:schemeClr val="bg1"/>
                </a:solidFill>
              </a:rPr>
              <a:t>MARGE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22E7261-1747-4191-B91E-8FA352DFDC61}"/>
              </a:ext>
            </a:extLst>
          </p:cNvPr>
          <p:cNvSpPr txBox="1"/>
          <p:nvPr/>
        </p:nvSpPr>
        <p:spPr>
          <a:xfrm>
            <a:off x="6272533" y="4871296"/>
            <a:ext cx="1952646" cy="461665"/>
          </a:xfrm>
          <a:prstGeom prst="rect">
            <a:avLst/>
          </a:prstGeom>
          <a:solidFill>
            <a:srgbClr val="508927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>
                <a:solidFill>
                  <a:schemeClr val="bg1"/>
                </a:solidFill>
              </a:rPr>
              <a:t>MOTIVATION</a:t>
            </a:r>
          </a:p>
        </p:txBody>
      </p:sp>
      <p:pic>
        <p:nvPicPr>
          <p:cNvPr id="7" name="Graphique 6" descr="Contour de visage souriant avec un remplissage uni">
            <a:extLst>
              <a:ext uri="{FF2B5EF4-FFF2-40B4-BE49-F238E27FC236}">
                <a16:creationId xmlns:a16="http://schemas.microsoft.com/office/drawing/2014/main" id="{FF53E0D9-AA3D-4AD7-9C89-C55343B7EE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05848" y="4644928"/>
            <a:ext cx="914400" cy="914400"/>
          </a:xfrm>
          <a:prstGeom prst="rect">
            <a:avLst/>
          </a:prstGeom>
        </p:spPr>
      </p:pic>
      <p:pic>
        <p:nvPicPr>
          <p:cNvPr id="16" name="Graphique 15" descr="Pièces contour">
            <a:extLst>
              <a:ext uri="{FF2B5EF4-FFF2-40B4-BE49-F238E27FC236}">
                <a16:creationId xmlns:a16="http://schemas.microsoft.com/office/drawing/2014/main" id="{772EC650-6175-4E34-A36D-F616315B2F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549823" y="1448915"/>
            <a:ext cx="914400" cy="914400"/>
          </a:xfrm>
          <a:prstGeom prst="rect">
            <a:avLst/>
          </a:prstGeom>
        </p:spPr>
      </p:pic>
      <p:sp>
        <p:nvSpPr>
          <p:cNvPr id="14" name="Titre 1">
            <a:extLst>
              <a:ext uri="{FF2B5EF4-FFF2-40B4-BE49-F238E27FC236}">
                <a16:creationId xmlns:a16="http://schemas.microsoft.com/office/drawing/2014/main" id="{6814F17A-4AC9-4391-82F8-0D1AA06A3D14}"/>
              </a:ext>
            </a:extLst>
          </p:cNvPr>
          <p:cNvSpPr txBox="1">
            <a:spLocks/>
          </p:cNvSpPr>
          <p:nvPr/>
        </p:nvSpPr>
        <p:spPr>
          <a:xfrm>
            <a:off x="-5330" y="260094"/>
            <a:ext cx="1819175" cy="1325880"/>
          </a:xfrm>
          <a:prstGeom prst="rect">
            <a:avLst/>
          </a:prstGeom>
          <a:solidFill>
            <a:srgbClr val="83B330"/>
          </a:solidFill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BE" sz="4200" b="1" dirty="0">
                <a:solidFill>
                  <a:schemeClr val="bg1"/>
                </a:solidFill>
              </a:rPr>
              <a:t>PRIX</a:t>
            </a:r>
            <a:br>
              <a:rPr lang="fr-BE" sz="4200" b="1" dirty="0">
                <a:solidFill>
                  <a:schemeClr val="bg1"/>
                </a:solidFill>
              </a:rPr>
            </a:br>
            <a:r>
              <a:rPr lang="fr-BE" sz="4200" b="1" dirty="0">
                <a:solidFill>
                  <a:schemeClr val="bg1"/>
                </a:solidFill>
              </a:rPr>
              <a:t>JUSTE</a:t>
            </a:r>
            <a:endParaRPr lang="fr-BE" sz="3600" b="1" dirty="0">
              <a:ln w="12700"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82DE13B-291C-473D-B497-A634AA904B10}"/>
              </a:ext>
            </a:extLst>
          </p:cNvPr>
          <p:cNvSpPr txBox="1"/>
          <p:nvPr/>
        </p:nvSpPr>
        <p:spPr>
          <a:xfrm>
            <a:off x="-5330" y="1568149"/>
            <a:ext cx="1819175" cy="430887"/>
          </a:xfrm>
          <a:prstGeom prst="rect">
            <a:avLst/>
          </a:prstGeom>
          <a:solidFill>
            <a:srgbClr val="A1CB46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200" b="1" dirty="0">
                <a:solidFill>
                  <a:schemeClr val="bg1"/>
                </a:solidFill>
              </a:rPr>
              <a:t>POUR TOUS!</a:t>
            </a:r>
          </a:p>
        </p:txBody>
      </p:sp>
    </p:spTree>
    <p:extLst>
      <p:ext uri="{BB962C8B-B14F-4D97-AF65-F5344CB8AC3E}">
        <p14:creationId xmlns:p14="http://schemas.microsoft.com/office/powerpoint/2010/main" val="12463575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E08FD80E-0B88-48FE-8377-7882177DC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6055" y="260824"/>
            <a:ext cx="963015" cy="944133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EDB346C-A936-4833-89D1-71A8A2FC4B08}"/>
              </a:ext>
            </a:extLst>
          </p:cNvPr>
          <p:cNvSpPr txBox="1"/>
          <p:nvPr/>
        </p:nvSpPr>
        <p:spPr>
          <a:xfrm>
            <a:off x="3466723" y="338903"/>
            <a:ext cx="487140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800" dirty="0">
                <a:solidFill>
                  <a:srgbClr val="508927"/>
                </a:solidFill>
              </a:rPr>
              <a:t>QUELLE MARGE</a:t>
            </a:r>
          </a:p>
          <a:p>
            <a:pPr algn="ctr"/>
            <a:r>
              <a:rPr lang="fr-BE" sz="2000" dirty="0">
                <a:solidFill>
                  <a:srgbClr val="508927"/>
                </a:solidFill>
              </a:rPr>
              <a:t>pour le détaillant?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636D887-14AC-4038-9DCB-2BA688FFA1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6055" y="5575611"/>
            <a:ext cx="753979" cy="979193"/>
          </a:xfrm>
          <a:prstGeom prst="rect">
            <a:avLst/>
          </a:prstGeom>
        </p:spPr>
      </p:pic>
      <p:pic>
        <p:nvPicPr>
          <p:cNvPr id="5" name="Graphique 4" descr="Graphique linéaire avec un remplissage uni">
            <a:extLst>
              <a:ext uri="{FF2B5EF4-FFF2-40B4-BE49-F238E27FC236}">
                <a16:creationId xmlns:a16="http://schemas.microsoft.com/office/drawing/2014/main" id="{34565C50-739B-427C-A479-5852633F6A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14584" y="2719276"/>
            <a:ext cx="3029090" cy="2912692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63C4AB7F-B2DC-456A-8BDF-07FE21FC25C3}"/>
              </a:ext>
            </a:extLst>
          </p:cNvPr>
          <p:cNvSpPr txBox="1"/>
          <p:nvPr/>
        </p:nvSpPr>
        <p:spPr>
          <a:xfrm>
            <a:off x="3257292" y="2488443"/>
            <a:ext cx="1499463" cy="461665"/>
          </a:xfrm>
          <a:prstGeom prst="rect">
            <a:avLst/>
          </a:prstGeom>
          <a:solidFill>
            <a:srgbClr val="508927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>
                <a:solidFill>
                  <a:schemeClr val="bg1"/>
                </a:solidFill>
              </a:rPr>
              <a:t>MARGE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22E7261-1747-4191-B91E-8FA352DFDC61}"/>
              </a:ext>
            </a:extLst>
          </p:cNvPr>
          <p:cNvSpPr txBox="1"/>
          <p:nvPr/>
        </p:nvSpPr>
        <p:spPr>
          <a:xfrm>
            <a:off x="6272533" y="4871296"/>
            <a:ext cx="2595242" cy="461665"/>
          </a:xfrm>
          <a:prstGeom prst="rect">
            <a:avLst/>
          </a:prstGeom>
          <a:solidFill>
            <a:srgbClr val="508927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>
                <a:solidFill>
                  <a:schemeClr val="bg1"/>
                </a:solidFill>
              </a:rPr>
              <a:t>TAILLE MAGASIN</a:t>
            </a:r>
          </a:p>
        </p:txBody>
      </p:sp>
      <p:pic>
        <p:nvPicPr>
          <p:cNvPr id="16" name="Graphique 15" descr="Pièces contour">
            <a:extLst>
              <a:ext uri="{FF2B5EF4-FFF2-40B4-BE49-F238E27FC236}">
                <a16:creationId xmlns:a16="http://schemas.microsoft.com/office/drawing/2014/main" id="{772EC650-6175-4E34-A36D-F616315B2F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49823" y="1448915"/>
            <a:ext cx="914400" cy="9144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6454D3A-42B4-4796-A353-A6ABC25D17F2}"/>
              </a:ext>
            </a:extLst>
          </p:cNvPr>
          <p:cNvSpPr/>
          <p:nvPr/>
        </p:nvSpPr>
        <p:spPr>
          <a:xfrm>
            <a:off x="4191733" y="3198389"/>
            <a:ext cx="1818542" cy="1781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" name="Flèche : bas 9">
            <a:extLst>
              <a:ext uri="{FF2B5EF4-FFF2-40B4-BE49-F238E27FC236}">
                <a16:creationId xmlns:a16="http://schemas.microsoft.com/office/drawing/2014/main" id="{D0E50F1E-9A49-4E06-BC92-3C0CC2BF0845}"/>
              </a:ext>
            </a:extLst>
          </p:cNvPr>
          <p:cNvSpPr/>
          <p:nvPr/>
        </p:nvSpPr>
        <p:spPr>
          <a:xfrm rot="18961901">
            <a:off x="5001778" y="2919919"/>
            <a:ext cx="295275" cy="2290021"/>
          </a:xfrm>
          <a:prstGeom prst="downArrow">
            <a:avLst>
              <a:gd name="adj1" fmla="val 43548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D450ACA-DA6D-4ADA-BB4F-E48F41F61742}"/>
              </a:ext>
            </a:extLst>
          </p:cNvPr>
          <p:cNvSpPr/>
          <p:nvPr/>
        </p:nvSpPr>
        <p:spPr>
          <a:xfrm>
            <a:off x="7144549" y="3897478"/>
            <a:ext cx="1013418" cy="9233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M²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E9E57940-3B41-41E2-B654-0D72777EADBE}"/>
              </a:ext>
            </a:extLst>
          </p:cNvPr>
          <p:cNvSpPr txBox="1">
            <a:spLocks/>
          </p:cNvSpPr>
          <p:nvPr/>
        </p:nvSpPr>
        <p:spPr>
          <a:xfrm>
            <a:off x="-5330" y="260094"/>
            <a:ext cx="1819175" cy="1325880"/>
          </a:xfrm>
          <a:prstGeom prst="rect">
            <a:avLst/>
          </a:prstGeom>
          <a:solidFill>
            <a:srgbClr val="83B330"/>
          </a:solidFill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BE" sz="4200" b="1" dirty="0">
                <a:solidFill>
                  <a:schemeClr val="bg1"/>
                </a:solidFill>
              </a:rPr>
              <a:t>PRIX</a:t>
            </a:r>
            <a:br>
              <a:rPr lang="fr-BE" sz="4200" b="1" dirty="0">
                <a:solidFill>
                  <a:schemeClr val="bg1"/>
                </a:solidFill>
              </a:rPr>
            </a:br>
            <a:r>
              <a:rPr lang="fr-BE" sz="4200" b="1" dirty="0">
                <a:solidFill>
                  <a:schemeClr val="bg1"/>
                </a:solidFill>
              </a:rPr>
              <a:t>JUSTE</a:t>
            </a:r>
            <a:endParaRPr lang="fr-BE" sz="3600" b="1" dirty="0">
              <a:ln w="12700"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250B2B1-9109-45EF-B252-9A225D06B078}"/>
              </a:ext>
            </a:extLst>
          </p:cNvPr>
          <p:cNvSpPr txBox="1"/>
          <p:nvPr/>
        </p:nvSpPr>
        <p:spPr>
          <a:xfrm>
            <a:off x="-5330" y="1568149"/>
            <a:ext cx="1819175" cy="430887"/>
          </a:xfrm>
          <a:prstGeom prst="rect">
            <a:avLst/>
          </a:prstGeom>
          <a:solidFill>
            <a:srgbClr val="A1CB46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200" b="1" dirty="0">
                <a:solidFill>
                  <a:schemeClr val="bg1"/>
                </a:solidFill>
              </a:rPr>
              <a:t>POUR TOUS!</a:t>
            </a:r>
          </a:p>
        </p:txBody>
      </p:sp>
    </p:spTree>
    <p:extLst>
      <p:ext uri="{BB962C8B-B14F-4D97-AF65-F5344CB8AC3E}">
        <p14:creationId xmlns:p14="http://schemas.microsoft.com/office/powerpoint/2010/main" val="3384501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58808B-B22C-44CE-AFC7-4A05D3E3CA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5330" y="260094"/>
            <a:ext cx="1819175" cy="1325880"/>
          </a:xfrm>
          <a:solidFill>
            <a:srgbClr val="83B330"/>
          </a:solidFill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fr-BE" sz="4200" b="1" dirty="0">
                <a:solidFill>
                  <a:schemeClr val="bg1"/>
                </a:solidFill>
              </a:rPr>
              <a:t>PRIX</a:t>
            </a:r>
            <a:br>
              <a:rPr lang="fr-BE" sz="4200" b="1" dirty="0">
                <a:solidFill>
                  <a:schemeClr val="bg1"/>
                </a:solidFill>
              </a:rPr>
            </a:br>
            <a:r>
              <a:rPr lang="fr-BE" sz="4200" b="1" dirty="0">
                <a:solidFill>
                  <a:schemeClr val="bg1"/>
                </a:solidFill>
              </a:rPr>
              <a:t>JUSTE</a:t>
            </a:r>
            <a:endParaRPr lang="fr-BE" sz="3600" b="1" dirty="0">
              <a:ln w="12700">
                <a:noFill/>
              </a:ln>
              <a:solidFill>
                <a:schemeClr val="bg1"/>
              </a:solidFill>
            </a:endParaRPr>
          </a:p>
        </p:txBody>
      </p:sp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E08FD80E-0B88-48FE-8377-7882177DC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6055" y="260824"/>
            <a:ext cx="963015" cy="94413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FF5CEE6-DD38-4205-BBC1-EFA868D6CC34}"/>
              </a:ext>
            </a:extLst>
          </p:cNvPr>
          <p:cNvSpPr txBox="1"/>
          <p:nvPr/>
        </p:nvSpPr>
        <p:spPr>
          <a:xfrm>
            <a:off x="-5330" y="1568149"/>
            <a:ext cx="1819175" cy="430887"/>
          </a:xfrm>
          <a:prstGeom prst="rect">
            <a:avLst/>
          </a:prstGeom>
          <a:solidFill>
            <a:srgbClr val="A1CB46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200" b="1" dirty="0">
                <a:solidFill>
                  <a:schemeClr val="bg1"/>
                </a:solidFill>
              </a:rPr>
              <a:t>POUR TOUS!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EDB346C-A936-4833-89D1-71A8A2FC4B08}"/>
              </a:ext>
            </a:extLst>
          </p:cNvPr>
          <p:cNvSpPr txBox="1"/>
          <p:nvPr/>
        </p:nvSpPr>
        <p:spPr>
          <a:xfrm>
            <a:off x="3466723" y="338903"/>
            <a:ext cx="487140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800" dirty="0">
                <a:solidFill>
                  <a:srgbClr val="508927"/>
                </a:solidFill>
              </a:rPr>
              <a:t>QUELLE MARGE</a:t>
            </a:r>
          </a:p>
          <a:p>
            <a:pPr algn="ctr"/>
            <a:r>
              <a:rPr lang="fr-BE" sz="2000" dirty="0">
                <a:solidFill>
                  <a:srgbClr val="508927"/>
                </a:solidFill>
              </a:rPr>
              <a:t>pour le détaillant?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636D887-14AC-4038-9DCB-2BA688FFA1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6055" y="5575611"/>
            <a:ext cx="753979" cy="979193"/>
          </a:xfrm>
          <a:prstGeom prst="rect">
            <a:avLst/>
          </a:prstGeom>
        </p:spPr>
      </p:pic>
      <p:pic>
        <p:nvPicPr>
          <p:cNvPr id="5" name="Graphique 4" descr="Graphique linéaire avec un remplissage uni">
            <a:extLst>
              <a:ext uri="{FF2B5EF4-FFF2-40B4-BE49-F238E27FC236}">
                <a16:creationId xmlns:a16="http://schemas.microsoft.com/office/drawing/2014/main" id="{34565C50-739B-427C-A479-5852633F6A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95409" y="1768204"/>
            <a:ext cx="3029090" cy="2912692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63C4AB7F-B2DC-456A-8BDF-07FE21FC25C3}"/>
              </a:ext>
            </a:extLst>
          </p:cNvPr>
          <p:cNvSpPr txBox="1"/>
          <p:nvPr/>
        </p:nvSpPr>
        <p:spPr>
          <a:xfrm>
            <a:off x="2238117" y="1537371"/>
            <a:ext cx="1499463" cy="461665"/>
          </a:xfrm>
          <a:prstGeom prst="rect">
            <a:avLst/>
          </a:prstGeom>
          <a:solidFill>
            <a:srgbClr val="508927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>
                <a:solidFill>
                  <a:schemeClr val="bg1"/>
                </a:solidFill>
              </a:rPr>
              <a:t>MARGE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22E7261-1747-4191-B91E-8FA352DFDC61}"/>
              </a:ext>
            </a:extLst>
          </p:cNvPr>
          <p:cNvSpPr txBox="1"/>
          <p:nvPr/>
        </p:nvSpPr>
        <p:spPr>
          <a:xfrm>
            <a:off x="5253358" y="3920224"/>
            <a:ext cx="2595242" cy="461665"/>
          </a:xfrm>
          <a:prstGeom prst="rect">
            <a:avLst/>
          </a:prstGeom>
          <a:solidFill>
            <a:srgbClr val="508927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>
                <a:solidFill>
                  <a:schemeClr val="bg1"/>
                </a:solidFill>
              </a:rPr>
              <a:t>TAILLE MAGASIN</a:t>
            </a:r>
          </a:p>
        </p:txBody>
      </p:sp>
      <p:pic>
        <p:nvPicPr>
          <p:cNvPr id="16" name="Graphique 15" descr="Pièces contour">
            <a:extLst>
              <a:ext uri="{FF2B5EF4-FFF2-40B4-BE49-F238E27FC236}">
                <a16:creationId xmlns:a16="http://schemas.microsoft.com/office/drawing/2014/main" id="{772EC650-6175-4E34-A36D-F616315B2F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30648" y="497843"/>
            <a:ext cx="914400" cy="9144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6454D3A-42B4-4796-A353-A6ABC25D17F2}"/>
              </a:ext>
            </a:extLst>
          </p:cNvPr>
          <p:cNvSpPr/>
          <p:nvPr/>
        </p:nvSpPr>
        <p:spPr>
          <a:xfrm>
            <a:off x="3191608" y="2218742"/>
            <a:ext cx="1818542" cy="1781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" name="Flèche : bas 9">
            <a:extLst>
              <a:ext uri="{FF2B5EF4-FFF2-40B4-BE49-F238E27FC236}">
                <a16:creationId xmlns:a16="http://schemas.microsoft.com/office/drawing/2014/main" id="{D0E50F1E-9A49-4E06-BC92-3C0CC2BF0845}"/>
              </a:ext>
            </a:extLst>
          </p:cNvPr>
          <p:cNvSpPr/>
          <p:nvPr/>
        </p:nvSpPr>
        <p:spPr>
          <a:xfrm rot="18961901">
            <a:off x="3963073" y="2047814"/>
            <a:ext cx="295275" cy="2238272"/>
          </a:xfrm>
          <a:prstGeom prst="downArrow">
            <a:avLst>
              <a:gd name="adj1" fmla="val 43548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D450ACA-DA6D-4ADA-BB4F-E48F41F61742}"/>
              </a:ext>
            </a:extLst>
          </p:cNvPr>
          <p:cNvSpPr/>
          <p:nvPr/>
        </p:nvSpPr>
        <p:spPr>
          <a:xfrm>
            <a:off x="6125374" y="2946406"/>
            <a:ext cx="1013418" cy="9233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M²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8B0E55B-38E3-4392-A207-A3D4A9AC9070}"/>
              </a:ext>
            </a:extLst>
          </p:cNvPr>
          <p:cNvSpPr txBox="1"/>
          <p:nvPr/>
        </p:nvSpPr>
        <p:spPr>
          <a:xfrm>
            <a:off x="4993941" y="1746077"/>
            <a:ext cx="40290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/>
              <a:t>LES PETITS DETAILLANTS VEULENT SOUTENIR LES PETITS PRODUCTEURS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1CA38CC-A1C7-4A40-BA3E-4DA0B74296CA}"/>
              </a:ext>
            </a:extLst>
          </p:cNvPr>
          <p:cNvSpPr txBox="1"/>
          <p:nvPr/>
        </p:nvSpPr>
        <p:spPr>
          <a:xfrm>
            <a:off x="915744" y="3962404"/>
            <a:ext cx="40290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/>
              <a:t>COMMENT</a:t>
            </a:r>
          </a:p>
          <a:p>
            <a:r>
              <a:rPr lang="fr-BE" sz="2400" b="1" dirty="0"/>
              <a:t>LES PETITS PRODUCTEURS PEUVENT SOUTENIR LES PETITS DETAILLANTS?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AD4302FA-93D1-473B-A7CA-05D525C70304}"/>
              </a:ext>
            </a:extLst>
          </p:cNvPr>
          <p:cNvSpPr/>
          <p:nvPr/>
        </p:nvSpPr>
        <p:spPr>
          <a:xfrm>
            <a:off x="4026794" y="3087739"/>
            <a:ext cx="237818" cy="2539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16030A82-2821-41FA-9654-7F3DFBD0D6ED}"/>
              </a:ext>
            </a:extLst>
          </p:cNvPr>
          <p:cNvCxnSpPr>
            <a:cxnSpLocks/>
          </p:cNvCxnSpPr>
          <p:nvPr/>
        </p:nvCxnSpPr>
        <p:spPr>
          <a:xfrm>
            <a:off x="3191553" y="3187864"/>
            <a:ext cx="812628" cy="0"/>
          </a:xfrm>
          <a:prstGeom prst="line">
            <a:avLst/>
          </a:prstGeom>
          <a:ln w="412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F83233F3-F9E6-4376-9398-B87BC820FCB7}"/>
              </a:ext>
            </a:extLst>
          </p:cNvPr>
          <p:cNvCxnSpPr>
            <a:cxnSpLocks/>
          </p:cNvCxnSpPr>
          <p:nvPr/>
        </p:nvCxnSpPr>
        <p:spPr>
          <a:xfrm>
            <a:off x="4119929" y="3408071"/>
            <a:ext cx="0" cy="660122"/>
          </a:xfrm>
          <a:prstGeom prst="line">
            <a:avLst/>
          </a:prstGeom>
          <a:ln w="412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A0C63B87-C45C-4B3E-8A31-65668A2A1E13}"/>
              </a:ext>
            </a:extLst>
          </p:cNvPr>
          <p:cNvSpPr txBox="1"/>
          <p:nvPr/>
        </p:nvSpPr>
        <p:spPr>
          <a:xfrm>
            <a:off x="926211" y="2248838"/>
            <a:ext cx="17003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200" b="1" dirty="0"/>
              <a:t>x 1,54</a:t>
            </a:r>
          </a:p>
        </p:txBody>
      </p:sp>
      <p:sp>
        <p:nvSpPr>
          <p:cNvPr id="23" name="Flèche : droite 22">
            <a:extLst>
              <a:ext uri="{FF2B5EF4-FFF2-40B4-BE49-F238E27FC236}">
                <a16:creationId xmlns:a16="http://schemas.microsoft.com/office/drawing/2014/main" id="{55DBF003-17AD-45E5-814B-77790B263533}"/>
              </a:ext>
            </a:extLst>
          </p:cNvPr>
          <p:cNvSpPr/>
          <p:nvPr/>
        </p:nvSpPr>
        <p:spPr>
          <a:xfrm rot="5400000">
            <a:off x="1558947" y="2914687"/>
            <a:ext cx="369406" cy="3857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8F846926-1568-47D2-A2FD-76A86E817D9B}"/>
              </a:ext>
            </a:extLst>
          </p:cNvPr>
          <p:cNvSpPr txBox="1"/>
          <p:nvPr/>
        </p:nvSpPr>
        <p:spPr>
          <a:xfrm>
            <a:off x="926210" y="3335449"/>
            <a:ext cx="1700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200" b="1" dirty="0">
                <a:solidFill>
                  <a:srgbClr val="FF0000"/>
                </a:solidFill>
              </a:rPr>
              <a:t>35%</a:t>
            </a:r>
          </a:p>
        </p:txBody>
      </p:sp>
    </p:spTree>
    <p:extLst>
      <p:ext uri="{BB962C8B-B14F-4D97-AF65-F5344CB8AC3E}">
        <p14:creationId xmlns:p14="http://schemas.microsoft.com/office/powerpoint/2010/main" val="23435037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58808B-B22C-44CE-AFC7-4A05D3E3CA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3876" y="260094"/>
            <a:ext cx="1819175" cy="1325880"/>
          </a:xfrm>
          <a:solidFill>
            <a:srgbClr val="83B330"/>
          </a:solidFill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fr-BE" sz="4200" b="1" dirty="0">
                <a:solidFill>
                  <a:schemeClr val="bg1"/>
                </a:solidFill>
              </a:rPr>
              <a:t>PRIX</a:t>
            </a:r>
            <a:br>
              <a:rPr lang="fr-BE" sz="4200" b="1" dirty="0">
                <a:solidFill>
                  <a:schemeClr val="bg1"/>
                </a:solidFill>
              </a:rPr>
            </a:br>
            <a:r>
              <a:rPr lang="fr-BE" sz="4200" b="1" dirty="0">
                <a:solidFill>
                  <a:schemeClr val="bg1"/>
                </a:solidFill>
              </a:rPr>
              <a:t>JUSTE</a:t>
            </a:r>
            <a:endParaRPr lang="fr-BE" sz="3600" b="1" dirty="0">
              <a:ln w="12700">
                <a:noFill/>
              </a:ln>
              <a:solidFill>
                <a:schemeClr val="bg1"/>
              </a:solidFill>
            </a:endParaRPr>
          </a:p>
        </p:txBody>
      </p:sp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E08FD80E-0B88-48FE-8377-7882177DC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6055" y="260824"/>
            <a:ext cx="963015" cy="94413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FF5CEE6-DD38-4205-BBC1-EFA868D6CC34}"/>
              </a:ext>
            </a:extLst>
          </p:cNvPr>
          <p:cNvSpPr txBox="1"/>
          <p:nvPr/>
        </p:nvSpPr>
        <p:spPr>
          <a:xfrm>
            <a:off x="-13876" y="1568149"/>
            <a:ext cx="1819175" cy="430887"/>
          </a:xfrm>
          <a:prstGeom prst="rect">
            <a:avLst/>
          </a:prstGeom>
          <a:solidFill>
            <a:srgbClr val="A1CB46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200" b="1" dirty="0">
                <a:solidFill>
                  <a:schemeClr val="bg1"/>
                </a:solidFill>
              </a:rPr>
              <a:t>POUR TOUS!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EDB346C-A936-4833-89D1-71A8A2FC4B08}"/>
              </a:ext>
            </a:extLst>
          </p:cNvPr>
          <p:cNvSpPr txBox="1"/>
          <p:nvPr/>
        </p:nvSpPr>
        <p:spPr>
          <a:xfrm>
            <a:off x="3466723" y="338903"/>
            <a:ext cx="487140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800" dirty="0">
                <a:solidFill>
                  <a:srgbClr val="508927"/>
                </a:solidFill>
              </a:rPr>
              <a:t>QUELLE MARGE</a:t>
            </a:r>
          </a:p>
          <a:p>
            <a:pPr algn="ctr"/>
            <a:r>
              <a:rPr lang="fr-BE" sz="2000" dirty="0">
                <a:solidFill>
                  <a:srgbClr val="508927"/>
                </a:solidFill>
              </a:rPr>
              <a:t>pour le détaillant?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636D887-14AC-4038-9DCB-2BA688FFA1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6055" y="5575611"/>
            <a:ext cx="753979" cy="97919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63C4AB7F-B2DC-456A-8BDF-07FE21FC25C3}"/>
              </a:ext>
            </a:extLst>
          </p:cNvPr>
          <p:cNvSpPr txBox="1"/>
          <p:nvPr/>
        </p:nvSpPr>
        <p:spPr>
          <a:xfrm>
            <a:off x="2238117" y="1537371"/>
            <a:ext cx="1499463" cy="461665"/>
          </a:xfrm>
          <a:prstGeom prst="rect">
            <a:avLst/>
          </a:prstGeom>
          <a:solidFill>
            <a:srgbClr val="508927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>
                <a:solidFill>
                  <a:schemeClr val="bg1"/>
                </a:solidFill>
              </a:rPr>
              <a:t>MARGE</a:t>
            </a:r>
          </a:p>
        </p:txBody>
      </p:sp>
      <p:pic>
        <p:nvPicPr>
          <p:cNvPr id="16" name="Graphique 15" descr="Pièces contour">
            <a:extLst>
              <a:ext uri="{FF2B5EF4-FFF2-40B4-BE49-F238E27FC236}">
                <a16:creationId xmlns:a16="http://schemas.microsoft.com/office/drawing/2014/main" id="{772EC650-6175-4E34-A36D-F616315B2F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30648" y="497843"/>
            <a:ext cx="914400" cy="9144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6454D3A-42B4-4796-A353-A6ABC25D17F2}"/>
              </a:ext>
            </a:extLst>
          </p:cNvPr>
          <p:cNvSpPr/>
          <p:nvPr/>
        </p:nvSpPr>
        <p:spPr>
          <a:xfrm>
            <a:off x="3191608" y="2218742"/>
            <a:ext cx="1818542" cy="1781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8B0E55B-38E3-4392-A207-A3D4A9AC9070}"/>
              </a:ext>
            </a:extLst>
          </p:cNvPr>
          <p:cNvSpPr txBox="1"/>
          <p:nvPr/>
        </p:nvSpPr>
        <p:spPr>
          <a:xfrm>
            <a:off x="3736019" y="1550064"/>
            <a:ext cx="4778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/>
              <a:t>PEUT VARIER EN FONCTION DE:</a:t>
            </a:r>
          </a:p>
        </p:txBody>
      </p:sp>
      <p:sp>
        <p:nvSpPr>
          <p:cNvPr id="25" name="Sous-titre 2">
            <a:extLst>
              <a:ext uri="{FF2B5EF4-FFF2-40B4-BE49-F238E27FC236}">
                <a16:creationId xmlns:a16="http://schemas.microsoft.com/office/drawing/2014/main" id="{86CED42C-C170-4E75-BDA7-FCD1062EAD67}"/>
              </a:ext>
            </a:extLst>
          </p:cNvPr>
          <p:cNvSpPr txBox="1">
            <a:spLocks/>
          </p:cNvSpPr>
          <p:nvPr/>
        </p:nvSpPr>
        <p:spPr>
          <a:xfrm>
            <a:off x="2238117" y="2363438"/>
            <a:ext cx="6721835" cy="35187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 3" charset="2"/>
              <a:buChar char=""/>
            </a:pPr>
            <a:r>
              <a:rPr lang="fr-BE" sz="2400" dirty="0">
                <a:solidFill>
                  <a:schemeClr val="tx1"/>
                </a:solidFill>
              </a:rPr>
              <a:t>DLC</a:t>
            </a:r>
          </a:p>
          <a:p>
            <a:pPr marL="342900" indent="-342900" algn="l">
              <a:buFont typeface="Wingdings 3" charset="2"/>
              <a:buChar char=""/>
            </a:pPr>
            <a:r>
              <a:rPr lang="fr-BE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ACCEPTABILITE DU MARCHE</a:t>
            </a:r>
          </a:p>
          <a:p>
            <a:pPr marL="342900" indent="-342900" algn="l">
              <a:buFont typeface="Wingdings 3" charset="2"/>
              <a:buChar char=""/>
            </a:pPr>
            <a:r>
              <a:rPr lang="fr-BE" sz="2400" dirty="0">
                <a:solidFill>
                  <a:schemeClr val="tx1"/>
                </a:solidFill>
              </a:rPr>
              <a:t>REPRISE DES INVENDUS</a:t>
            </a:r>
          </a:p>
          <a:p>
            <a:pPr marL="342900" indent="-342900" algn="l">
              <a:buFont typeface="Wingdings 3" charset="2"/>
              <a:buChar char=""/>
            </a:pPr>
            <a:r>
              <a:rPr lang="fr-BE" sz="2400" dirty="0">
                <a:solidFill>
                  <a:schemeClr val="tx1"/>
                </a:solidFill>
              </a:rPr>
              <a:t>VOLUME DE VENTE</a:t>
            </a:r>
          </a:p>
          <a:p>
            <a:pPr marL="342900" indent="-342900" algn="l">
              <a:buFont typeface="Wingdings 3" charset="2"/>
              <a:buChar char=""/>
            </a:pPr>
            <a:r>
              <a:rPr lang="fr-BE" sz="2400" dirty="0">
                <a:solidFill>
                  <a:schemeClr val="tx1"/>
                </a:solidFill>
              </a:rPr>
              <a:t>VALEUR DE DIFFERENTION DU PRODUIT</a:t>
            </a:r>
          </a:p>
          <a:p>
            <a:pPr marL="342900" indent="-342900" algn="l">
              <a:buFont typeface="Wingdings 3" charset="2"/>
              <a:buChar char=""/>
            </a:pPr>
            <a:r>
              <a:rPr lang="fr-BE" sz="2400" dirty="0">
                <a:solidFill>
                  <a:schemeClr val="tx1"/>
                </a:solidFill>
              </a:rPr>
              <a:t>POSITIONNEMENT PRIX DU MAGASIN</a:t>
            </a:r>
          </a:p>
          <a:p>
            <a:pPr marL="342900" indent="-342900" algn="l">
              <a:buFont typeface="Wingdings 3" charset="2"/>
              <a:buChar char=""/>
            </a:pPr>
            <a:r>
              <a:rPr lang="fr-BE" sz="2400" dirty="0">
                <a:solidFill>
                  <a:schemeClr val="tx1"/>
                </a:solidFill>
              </a:rPr>
              <a:t>LONGUEUR DU CIRCUIT, ETC.</a:t>
            </a:r>
          </a:p>
          <a:p>
            <a:pPr algn="l"/>
            <a:endParaRPr lang="fr-BE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5215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 descr="Une image contenant personne, habits, posant&#10;&#10;Description générée automatiquement">
            <a:extLst>
              <a:ext uri="{FF2B5EF4-FFF2-40B4-BE49-F238E27FC236}">
                <a16:creationId xmlns:a16="http://schemas.microsoft.com/office/drawing/2014/main" id="{AE447298-37B8-4B51-9720-1244BCAEA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2918" y="395830"/>
            <a:ext cx="1524668" cy="228700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B38C3D3-9D35-45DD-A32D-4E5856C1FAC3}"/>
              </a:ext>
            </a:extLst>
          </p:cNvPr>
          <p:cNvSpPr/>
          <p:nvPr/>
        </p:nvSpPr>
        <p:spPr>
          <a:xfrm>
            <a:off x="5726246" y="1387266"/>
            <a:ext cx="2079841" cy="17986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7" name="Image 26" descr="Une image contenant personne&#10;&#10;Description générée automatiquement">
            <a:extLst>
              <a:ext uri="{FF2B5EF4-FFF2-40B4-BE49-F238E27FC236}">
                <a16:creationId xmlns:a16="http://schemas.microsoft.com/office/drawing/2014/main" id="{1AD87D79-8C87-4873-ACFE-90AB0501F5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8967" y="395830"/>
            <a:ext cx="1607922" cy="2979019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2CA38D50-62DA-4291-B429-901326B90863}"/>
              </a:ext>
            </a:extLst>
          </p:cNvPr>
          <p:cNvSpPr/>
          <p:nvPr/>
        </p:nvSpPr>
        <p:spPr>
          <a:xfrm>
            <a:off x="1734260" y="1387265"/>
            <a:ext cx="2079841" cy="35035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F58808B-B22C-44CE-AFC7-4A05D3E3C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226" y="1387267"/>
            <a:ext cx="8596668" cy="638086"/>
          </a:xfrm>
        </p:spPr>
        <p:txBody>
          <a:bodyPr>
            <a:normAutofit fontScale="90000"/>
          </a:bodyPr>
          <a:lstStyle/>
          <a:p>
            <a:r>
              <a:rPr lang="fr-BE" dirty="0"/>
              <a:t>    Producteur					   Détaillant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5959F5D3-D2C3-432D-BBC9-8DCDCB8A1E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406998" y="1048124"/>
            <a:ext cx="454742" cy="435392"/>
          </a:xfrm>
          <a:prstGeom prst="rect">
            <a:avLst/>
          </a:prstGeom>
        </p:spPr>
      </p:pic>
      <p:sp>
        <p:nvSpPr>
          <p:cNvPr id="21" name="Sous-titre 2">
            <a:extLst>
              <a:ext uri="{FF2B5EF4-FFF2-40B4-BE49-F238E27FC236}">
                <a16:creationId xmlns:a16="http://schemas.microsoft.com/office/drawing/2014/main" id="{4FEB4C35-CBF1-4021-B934-F4CAEA18321D}"/>
              </a:ext>
            </a:extLst>
          </p:cNvPr>
          <p:cNvSpPr txBox="1">
            <a:spLocks/>
          </p:cNvSpPr>
          <p:nvPr/>
        </p:nvSpPr>
        <p:spPr>
          <a:xfrm>
            <a:off x="648459" y="1924068"/>
            <a:ext cx="4184035" cy="44382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 3" charset="2"/>
              <a:buChar char=""/>
            </a:pPr>
            <a:r>
              <a:rPr lang="fr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Une relation commerciale basée sur le respect mutuel, on part sur le même pied d’égalité</a:t>
            </a:r>
          </a:p>
          <a:p>
            <a:pPr marL="342900" indent="-342900" algn="l">
              <a:buFont typeface="Wingdings 3" charset="2"/>
              <a:buChar char=""/>
            </a:pPr>
            <a:r>
              <a:rPr lang="fr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Avec quels magasins décident-on de travailler dans une même zone de chalandise? Evitons de mettre les magasins en concurrence.</a:t>
            </a:r>
          </a:p>
          <a:p>
            <a:pPr marL="342900" indent="-342900" algn="l">
              <a:buFont typeface="Wingdings 3" charset="2"/>
              <a:buChar char=""/>
            </a:pPr>
            <a:r>
              <a:rPr lang="fr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Que vendons-nous? Authenticité des produits belges, belges à quel point, quid des ingrédients?</a:t>
            </a:r>
          </a:p>
          <a:p>
            <a:pPr marL="342900" indent="-342900" algn="l">
              <a:buFont typeface="Wingdings 3" charset="2"/>
              <a:buChar char=""/>
            </a:pPr>
            <a:r>
              <a:rPr lang="fr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Engageons-nous à respecter les normes </a:t>
            </a:r>
            <a:r>
              <a:rPr lang="fr-B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haccp</a:t>
            </a:r>
            <a:r>
              <a:rPr lang="fr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et AFSCA? Sans quoi nous pourrions mettre à mal l’image du point de vente.</a:t>
            </a:r>
          </a:p>
          <a:p>
            <a:pPr marL="342900" indent="-342900" algn="l">
              <a:buFont typeface="Wingdings 3" charset="2"/>
              <a:buChar char=""/>
            </a:pPr>
            <a:endParaRPr lang="fr-B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 algn="l">
              <a:buFont typeface="Wingdings 3" charset="2"/>
              <a:buChar char=""/>
            </a:pPr>
            <a:endParaRPr lang="fr-B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fr-BE" dirty="0"/>
          </a:p>
        </p:txBody>
      </p:sp>
      <p:sp>
        <p:nvSpPr>
          <p:cNvPr id="22" name="Sous-titre 2">
            <a:extLst>
              <a:ext uri="{FF2B5EF4-FFF2-40B4-BE49-F238E27FC236}">
                <a16:creationId xmlns:a16="http://schemas.microsoft.com/office/drawing/2014/main" id="{D9B0D2FA-2FF0-4EDE-BC67-82B970C9348A}"/>
              </a:ext>
            </a:extLst>
          </p:cNvPr>
          <p:cNvSpPr txBox="1">
            <a:spLocks/>
          </p:cNvSpPr>
          <p:nvPr/>
        </p:nvSpPr>
        <p:spPr>
          <a:xfrm>
            <a:off x="5089015" y="1924068"/>
            <a:ext cx="4184035" cy="44382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 3" charset="2"/>
              <a:buChar char=""/>
            </a:pPr>
            <a:r>
              <a:rPr lang="fr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Une relation commerciale basée sur le respect mutuel, on part sur le même pied d’égalité</a:t>
            </a:r>
          </a:p>
          <a:p>
            <a:pPr marL="342900" indent="-342900" algn="l">
              <a:buFont typeface="Wingdings 3" charset="2"/>
              <a:buChar char=""/>
            </a:pPr>
            <a:r>
              <a:rPr lang="fr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quel producteur donnons-nous l’exclusivité? Evitons de mettre les producteurs en concurrence? </a:t>
            </a:r>
            <a:r>
              <a:rPr lang="fr-BE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Passage à la ligne</a:t>
            </a:r>
          </a:p>
          <a:p>
            <a:pPr marL="342900" indent="-342900" algn="l">
              <a:buFont typeface="Wingdings 3" charset="2"/>
              <a:buChar char=""/>
            </a:pPr>
            <a:r>
              <a:rPr lang="fr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Mise en avant des produits locaux, quelle priorité donnons-nous à ces producteurs en magasin?</a:t>
            </a:r>
          </a:p>
          <a:p>
            <a:pPr marL="342900" indent="-342900" algn="l">
              <a:buFont typeface="Wingdings 3" charset="2"/>
              <a:buChar char=""/>
            </a:pPr>
            <a:r>
              <a:rPr lang="fr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Engageons-nous à respecter les normes </a:t>
            </a:r>
            <a:r>
              <a:rPr lang="fr-B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haccp</a:t>
            </a:r>
            <a:r>
              <a:rPr lang="fr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et AFSCA? Sans quoi nous pourrions mettre à mal l’image du producteur.</a:t>
            </a:r>
          </a:p>
          <a:p>
            <a:pPr marL="342900" indent="-342900" algn="l">
              <a:buFont typeface="Wingdings 3" charset="2"/>
              <a:buChar char=""/>
            </a:pPr>
            <a:endParaRPr lang="fr-B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 algn="l">
              <a:buFont typeface="Wingdings 3" charset="2"/>
              <a:buChar char=""/>
            </a:pPr>
            <a:endParaRPr lang="fr-B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fr-BE" dirty="0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EB2CBAE6-6DB9-4C9D-9F58-CEDCEB76BF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4270" y="157211"/>
            <a:ext cx="3091947" cy="1468674"/>
          </a:xfrm>
          <a:prstGeom prst="rect">
            <a:avLst/>
          </a:prstGeom>
        </p:spPr>
      </p:pic>
      <p:pic>
        <p:nvPicPr>
          <p:cNvPr id="11" name="Image 10" descr="Une image contenant texte&#10;&#10;Description générée automatiquement">
            <a:extLst>
              <a:ext uri="{FF2B5EF4-FFF2-40B4-BE49-F238E27FC236}">
                <a16:creationId xmlns:a16="http://schemas.microsoft.com/office/drawing/2014/main" id="{98C38BC3-46DF-4A08-968D-FF784CEA17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06055" y="260824"/>
            <a:ext cx="963015" cy="94413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F427D0C-FB95-4118-9BD7-0C8BA0ABE5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06055" y="5575611"/>
            <a:ext cx="753979" cy="97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1546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 descr="Une image contenant personne, habits, posant&#10;&#10;Description générée automatiquement">
            <a:extLst>
              <a:ext uri="{FF2B5EF4-FFF2-40B4-BE49-F238E27FC236}">
                <a16:creationId xmlns:a16="http://schemas.microsoft.com/office/drawing/2014/main" id="{AE447298-37B8-4B51-9720-1244BCAEA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0043" y="706479"/>
            <a:ext cx="1524668" cy="228700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B38C3D3-9D35-45DD-A32D-4E5856C1FAC3}"/>
              </a:ext>
            </a:extLst>
          </p:cNvPr>
          <p:cNvSpPr/>
          <p:nvPr/>
        </p:nvSpPr>
        <p:spPr>
          <a:xfrm>
            <a:off x="5629994" y="1697915"/>
            <a:ext cx="2079841" cy="17986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7" name="Image 26" descr="Une image contenant personne&#10;&#10;Description générée automatiquement">
            <a:extLst>
              <a:ext uri="{FF2B5EF4-FFF2-40B4-BE49-F238E27FC236}">
                <a16:creationId xmlns:a16="http://schemas.microsoft.com/office/drawing/2014/main" id="{1AD87D79-8C87-4873-ACFE-90AB0501F5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8968" y="706479"/>
            <a:ext cx="1607922" cy="2979019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2CA38D50-62DA-4291-B429-901326B90863}"/>
              </a:ext>
            </a:extLst>
          </p:cNvPr>
          <p:cNvSpPr/>
          <p:nvPr/>
        </p:nvSpPr>
        <p:spPr>
          <a:xfrm>
            <a:off x="1638008" y="1697914"/>
            <a:ext cx="2079841" cy="35035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F58808B-B22C-44CE-AFC7-4A05D3E3C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7356" y="1697916"/>
            <a:ext cx="8596668" cy="638086"/>
          </a:xfrm>
        </p:spPr>
        <p:txBody>
          <a:bodyPr>
            <a:normAutofit fontScale="90000"/>
          </a:bodyPr>
          <a:lstStyle/>
          <a:p>
            <a:r>
              <a:rPr lang="fr-BE" dirty="0"/>
              <a:t>   Producteurs					 Détaillants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5959F5D3-D2C3-432D-BBC9-8DCDCB8A1E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224123" y="1358773"/>
            <a:ext cx="454742" cy="435392"/>
          </a:xfrm>
          <a:prstGeom prst="rect">
            <a:avLst/>
          </a:prstGeom>
        </p:spPr>
      </p:pic>
      <p:pic>
        <p:nvPicPr>
          <p:cNvPr id="77" name="Image 76" descr="Une image contenant gants&#10;&#10;Description générée automatiquement">
            <a:extLst>
              <a:ext uri="{FF2B5EF4-FFF2-40B4-BE49-F238E27FC236}">
                <a16:creationId xmlns:a16="http://schemas.microsoft.com/office/drawing/2014/main" id="{16CB682E-C88A-46AB-9666-A3E5ABDA84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2862" y="1226968"/>
            <a:ext cx="1713720" cy="1142480"/>
          </a:xfrm>
          <a:prstGeom prst="rect">
            <a:avLst/>
          </a:prstGeom>
        </p:spPr>
      </p:pic>
      <p:pic>
        <p:nvPicPr>
          <p:cNvPr id="88" name="Image 87" descr="Une image contenant texte&#10;&#10;Description générée automatiquement">
            <a:extLst>
              <a:ext uri="{FF2B5EF4-FFF2-40B4-BE49-F238E27FC236}">
                <a16:creationId xmlns:a16="http://schemas.microsoft.com/office/drawing/2014/main" id="{A93C04FE-4B5E-4414-8FA3-13216E4836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06055" y="260824"/>
            <a:ext cx="963015" cy="944133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2DFD9959-0ABD-4995-9B8D-A4EDB71BB4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06055" y="5575611"/>
            <a:ext cx="753979" cy="979193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C79F7D60-76F5-49AD-BE30-34698D4EAA65}"/>
              </a:ext>
            </a:extLst>
          </p:cNvPr>
          <p:cNvSpPr txBox="1"/>
          <p:nvPr/>
        </p:nvSpPr>
        <p:spPr>
          <a:xfrm>
            <a:off x="1669641" y="314386"/>
            <a:ext cx="66201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800" dirty="0">
                <a:solidFill>
                  <a:srgbClr val="508927"/>
                </a:solidFill>
              </a:rPr>
              <a:t>CONCLUSION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9E562017-4C79-43D7-8568-8123715E1D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015615">
            <a:off x="2681500" y="2625844"/>
            <a:ext cx="2030278" cy="964381"/>
          </a:xfrm>
          <a:prstGeom prst="rect">
            <a:avLst/>
          </a:prstGeom>
        </p:spPr>
      </p:pic>
      <p:pic>
        <p:nvPicPr>
          <p:cNvPr id="32" name="Image 31" descr="Une image contenant texte, tableau blanc&#10;&#10;Description générée automatiquement">
            <a:extLst>
              <a:ext uri="{FF2B5EF4-FFF2-40B4-BE49-F238E27FC236}">
                <a16:creationId xmlns:a16="http://schemas.microsoft.com/office/drawing/2014/main" id="{A17DEF99-EE11-4CFB-AE06-841FF4A7F1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37083" y="2335500"/>
            <a:ext cx="2577463" cy="1430491"/>
          </a:xfrm>
          <a:prstGeom prst="rect">
            <a:avLst/>
          </a:prstGeom>
        </p:spPr>
      </p:pic>
      <p:pic>
        <p:nvPicPr>
          <p:cNvPr id="33" name="Image 32" descr="Une image contenant texte&#10;&#10;Description générée automatiquement">
            <a:extLst>
              <a:ext uri="{FF2B5EF4-FFF2-40B4-BE49-F238E27FC236}">
                <a16:creationId xmlns:a16="http://schemas.microsoft.com/office/drawing/2014/main" id="{F2EB1FDC-7CB8-4DE2-A5AC-4C9833468F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2634" y="3968937"/>
            <a:ext cx="963015" cy="944133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2E1AF7CE-76C0-4542-9A0A-0B4A81AD83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0189" y="5040653"/>
            <a:ext cx="753979" cy="979193"/>
          </a:xfrm>
          <a:prstGeom prst="rect">
            <a:avLst/>
          </a:prstGeom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F44359E2-0356-4063-86C9-5027B7F8C572}"/>
              </a:ext>
            </a:extLst>
          </p:cNvPr>
          <p:cNvSpPr txBox="1"/>
          <p:nvPr/>
        </p:nvSpPr>
        <p:spPr>
          <a:xfrm>
            <a:off x="2265649" y="4052777"/>
            <a:ext cx="68065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>
                <a:solidFill>
                  <a:srgbClr val="508927"/>
                </a:solidFill>
              </a:rPr>
              <a:t>SOUTIENNENT LE DEVELOPPEMENT DES RELATIONS COMMERCIALES ENTRE PETITS PRODUCTEURS ET DETAILLANTS INDEPENDANTS BASE SUR UN MODELE DE COMMERCE </a:t>
            </a:r>
            <a:r>
              <a:rPr lang="fr-BE" sz="2400" b="1" dirty="0">
                <a:solidFill>
                  <a:srgbClr val="FF0066"/>
                </a:solidFill>
              </a:rPr>
              <a:t>ETHIQUE</a:t>
            </a:r>
            <a:r>
              <a:rPr lang="fr-BE" sz="2400" b="1" dirty="0">
                <a:solidFill>
                  <a:srgbClr val="508927"/>
                </a:solidFill>
              </a:rPr>
              <a:t> ET </a:t>
            </a:r>
            <a:r>
              <a:rPr lang="fr-BE" sz="2400" b="1" dirty="0">
                <a:solidFill>
                  <a:srgbClr val="FF0066"/>
                </a:solidFill>
              </a:rPr>
              <a:t>EQUITABLE.</a:t>
            </a:r>
          </a:p>
        </p:txBody>
      </p:sp>
    </p:spTree>
    <p:extLst>
      <p:ext uri="{BB962C8B-B14F-4D97-AF65-F5344CB8AC3E}">
        <p14:creationId xmlns:p14="http://schemas.microsoft.com/office/powerpoint/2010/main" val="2237710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 descr="Une image contenant personne, habits, posant&#10;&#10;Description générée automatiquement">
            <a:extLst>
              <a:ext uri="{FF2B5EF4-FFF2-40B4-BE49-F238E27FC236}">
                <a16:creationId xmlns:a16="http://schemas.microsoft.com/office/drawing/2014/main" id="{AE447298-37B8-4B51-9720-1244BCAEA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1657" y="395830"/>
            <a:ext cx="1524668" cy="228700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B38C3D3-9D35-45DD-A32D-4E5856C1FAC3}"/>
              </a:ext>
            </a:extLst>
          </p:cNvPr>
          <p:cNvSpPr/>
          <p:nvPr/>
        </p:nvSpPr>
        <p:spPr>
          <a:xfrm>
            <a:off x="5726246" y="1387266"/>
            <a:ext cx="2079841" cy="17986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5AF3496-6DC7-42A8-A001-F5AA0D3156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9833" y="2160589"/>
            <a:ext cx="5911706" cy="3260661"/>
          </a:xfrm>
        </p:spPr>
        <p:txBody>
          <a:bodyPr>
            <a:normAutofit/>
          </a:bodyPr>
          <a:lstStyle/>
          <a:p>
            <a:r>
              <a:rPr lang="fr-BE" sz="1700" dirty="0"/>
              <a:t>PME, petits indépendants</a:t>
            </a:r>
          </a:p>
          <a:p>
            <a:r>
              <a:rPr lang="fr-BE" sz="1700" dirty="0"/>
              <a:t>Investissements lourds à rembourser à 100% à charge du détaillant </a:t>
            </a:r>
            <a:r>
              <a:rPr lang="fr-BE" sz="1700" b="1" i="1" dirty="0">
                <a:solidFill>
                  <a:srgbClr val="FF0000"/>
                </a:solidFill>
              </a:rPr>
              <a:t>même s’il est franchisé </a:t>
            </a:r>
            <a:r>
              <a:rPr lang="fr-BE" sz="1700" dirty="0"/>
              <a:t>(aménagement, rayonnage, installations frigorifiques, etc.)</a:t>
            </a:r>
          </a:p>
          <a:p>
            <a:r>
              <a:rPr lang="fr-BE" sz="1700" dirty="0"/>
              <a:t>Structure de coûts importante (personnel, loyers, énergies, etc.)</a:t>
            </a:r>
          </a:p>
          <a:p>
            <a:r>
              <a:rPr lang="fr-BE" sz="1700" dirty="0"/>
              <a:t>Marge bénéficiaire serrée et de plus en plus souvent insuffisante</a:t>
            </a:r>
          </a:p>
          <a:p>
            <a:r>
              <a:rPr lang="fr-BE" sz="1700" dirty="0"/>
              <a:t>Liberté totale ou partielle d’acheter là où il le souhaite</a:t>
            </a:r>
          </a:p>
        </p:txBody>
      </p:sp>
      <p:pic>
        <p:nvPicPr>
          <p:cNvPr id="27" name="Image 26" descr="Une image contenant personne&#10;&#10;Description générée automatiquement">
            <a:extLst>
              <a:ext uri="{FF2B5EF4-FFF2-40B4-BE49-F238E27FC236}">
                <a16:creationId xmlns:a16="http://schemas.microsoft.com/office/drawing/2014/main" id="{1AD87D79-8C87-4873-ACFE-90AB0501F5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4961" y="395830"/>
            <a:ext cx="1607922" cy="2979019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2CA38D50-62DA-4291-B429-901326B90863}"/>
              </a:ext>
            </a:extLst>
          </p:cNvPr>
          <p:cNvSpPr/>
          <p:nvPr/>
        </p:nvSpPr>
        <p:spPr>
          <a:xfrm>
            <a:off x="1734260" y="1387265"/>
            <a:ext cx="2079841" cy="35035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3C31C10-A832-4FD1-96BE-12AA622168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197" y="2160589"/>
            <a:ext cx="4184035" cy="3310144"/>
          </a:xfrm>
        </p:spPr>
        <p:txBody>
          <a:bodyPr>
            <a:normAutofit/>
          </a:bodyPr>
          <a:lstStyle/>
          <a:p>
            <a:r>
              <a:rPr lang="fr-BE" sz="1700" dirty="0"/>
              <a:t>PME, petits indépendants</a:t>
            </a:r>
          </a:p>
          <a:p>
            <a:r>
              <a:rPr lang="fr-BE" sz="1700" dirty="0"/>
              <a:t>Investissements lourds à rembourser (terres, immeubles, matériel roulant, outils, etc.)</a:t>
            </a:r>
          </a:p>
          <a:p>
            <a:r>
              <a:rPr lang="fr-BE" sz="1700" dirty="0"/>
              <a:t>Structure de coûts importante (personnel, loyers, énergies, etc.)</a:t>
            </a:r>
          </a:p>
          <a:p>
            <a:r>
              <a:rPr lang="fr-BE" sz="1700" dirty="0"/>
              <a:t>Marge bénéficiaire serrée et de plus en plus souvent insuffisante</a:t>
            </a:r>
          </a:p>
          <a:p>
            <a:r>
              <a:rPr lang="fr-BE" sz="1700" dirty="0"/>
              <a:t>Liberté de vendre là où il le souhaite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F58808B-B22C-44CE-AFC7-4A05D3E3C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3349" y="1387267"/>
            <a:ext cx="8596668" cy="638086"/>
          </a:xfrm>
        </p:spPr>
        <p:txBody>
          <a:bodyPr>
            <a:normAutofit fontScale="90000"/>
          </a:bodyPr>
          <a:lstStyle/>
          <a:p>
            <a:r>
              <a:rPr lang="fr-BE" dirty="0"/>
              <a:t>    Producteurs				    Détaillants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5959F5D3-D2C3-432D-BBC9-8DCDCB8A1E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925737" y="1048124"/>
            <a:ext cx="454742" cy="435392"/>
          </a:xfrm>
          <a:prstGeom prst="rect">
            <a:avLst/>
          </a:prstGeom>
        </p:spPr>
      </p:pic>
      <p:pic>
        <p:nvPicPr>
          <p:cNvPr id="6" name="Graphique 5" descr="Suspendre avec un remplissage uni">
            <a:extLst>
              <a:ext uri="{FF2B5EF4-FFF2-40B4-BE49-F238E27FC236}">
                <a16:creationId xmlns:a16="http://schemas.microsoft.com/office/drawing/2014/main" id="{9D240958-5396-4076-87E7-718D9B3F531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4480209" y="926528"/>
            <a:ext cx="688685" cy="914400"/>
          </a:xfrm>
          <a:prstGeom prst="rect">
            <a:avLst/>
          </a:prstGeom>
        </p:spPr>
      </p:pic>
      <p:pic>
        <p:nvPicPr>
          <p:cNvPr id="11" name="Image 10" descr="Une image contenant texte&#10;&#10;Description générée automatiquement">
            <a:extLst>
              <a:ext uri="{FF2B5EF4-FFF2-40B4-BE49-F238E27FC236}">
                <a16:creationId xmlns:a16="http://schemas.microsoft.com/office/drawing/2014/main" id="{9F0D6D83-B489-4645-ACA4-D26E835878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06055" y="260824"/>
            <a:ext cx="963015" cy="94413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71120E6A-FC3A-443D-893A-4914C8150B26}"/>
              </a:ext>
            </a:extLst>
          </p:cNvPr>
          <p:cNvSpPr txBox="1"/>
          <p:nvPr/>
        </p:nvSpPr>
        <p:spPr>
          <a:xfrm>
            <a:off x="2774180" y="5421250"/>
            <a:ext cx="41840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dirty="0">
                <a:solidFill>
                  <a:srgbClr val="FF0000"/>
                </a:solidFill>
              </a:rPr>
              <a:t>PREOCCUPATIONS SIMILAIRES</a:t>
            </a:r>
          </a:p>
          <a:p>
            <a:pPr algn="ctr"/>
            <a:r>
              <a:rPr lang="fr-B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Rentabilité, développement du CA, recherche de personnel, etc.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43E0627-48DF-4345-BBED-98A2D4DEDE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06055" y="5575611"/>
            <a:ext cx="753979" cy="97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3526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 descr="Une image contenant personne, habits, posant&#10;&#10;Description générée automatiquement">
            <a:extLst>
              <a:ext uri="{FF2B5EF4-FFF2-40B4-BE49-F238E27FC236}">
                <a16:creationId xmlns:a16="http://schemas.microsoft.com/office/drawing/2014/main" id="{AE447298-37B8-4B51-9720-1244BCAEA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0043" y="415078"/>
            <a:ext cx="1524668" cy="228700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B38C3D3-9D35-45DD-A32D-4E5856C1FAC3}"/>
              </a:ext>
            </a:extLst>
          </p:cNvPr>
          <p:cNvSpPr/>
          <p:nvPr/>
        </p:nvSpPr>
        <p:spPr>
          <a:xfrm>
            <a:off x="5629994" y="1406514"/>
            <a:ext cx="2079841" cy="17986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7" name="Image 26" descr="Une image contenant personne&#10;&#10;Description générée automatiquement">
            <a:extLst>
              <a:ext uri="{FF2B5EF4-FFF2-40B4-BE49-F238E27FC236}">
                <a16:creationId xmlns:a16="http://schemas.microsoft.com/office/drawing/2014/main" id="{1AD87D79-8C87-4873-ACFE-90AB0501F5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8968" y="415078"/>
            <a:ext cx="1607922" cy="2979019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2CA38D50-62DA-4291-B429-901326B90863}"/>
              </a:ext>
            </a:extLst>
          </p:cNvPr>
          <p:cNvSpPr/>
          <p:nvPr/>
        </p:nvSpPr>
        <p:spPr>
          <a:xfrm>
            <a:off x="1638008" y="1406513"/>
            <a:ext cx="2079841" cy="35035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F58808B-B22C-44CE-AFC7-4A05D3E3C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7356" y="1406515"/>
            <a:ext cx="8596668" cy="638086"/>
          </a:xfrm>
        </p:spPr>
        <p:txBody>
          <a:bodyPr>
            <a:normAutofit fontScale="90000"/>
          </a:bodyPr>
          <a:lstStyle/>
          <a:p>
            <a:r>
              <a:rPr lang="fr-BE" dirty="0"/>
              <a:t>   Producteurs					 Détaillants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5959F5D3-D2C3-432D-BBC9-8DCDCB8A1E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224123" y="1067372"/>
            <a:ext cx="454742" cy="435392"/>
          </a:xfrm>
          <a:prstGeom prst="rect">
            <a:avLst/>
          </a:prstGeom>
        </p:spPr>
      </p:pic>
      <p:pic>
        <p:nvPicPr>
          <p:cNvPr id="77" name="Image 76" descr="Une image contenant gants&#10;&#10;Description générée automatiquement">
            <a:extLst>
              <a:ext uri="{FF2B5EF4-FFF2-40B4-BE49-F238E27FC236}">
                <a16:creationId xmlns:a16="http://schemas.microsoft.com/office/drawing/2014/main" id="{16CB682E-C88A-46AB-9666-A3E5ABDA84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2862" y="935567"/>
            <a:ext cx="1713720" cy="1142480"/>
          </a:xfrm>
          <a:prstGeom prst="rect">
            <a:avLst/>
          </a:prstGeom>
        </p:spPr>
      </p:pic>
      <p:sp>
        <p:nvSpPr>
          <p:cNvPr id="86" name="ZoneTexte 85">
            <a:extLst>
              <a:ext uri="{FF2B5EF4-FFF2-40B4-BE49-F238E27FC236}">
                <a16:creationId xmlns:a16="http://schemas.microsoft.com/office/drawing/2014/main" id="{72041FC7-5C23-463E-A791-F8F05951C19D}"/>
              </a:ext>
            </a:extLst>
          </p:cNvPr>
          <p:cNvSpPr txBox="1"/>
          <p:nvPr/>
        </p:nvSpPr>
        <p:spPr>
          <a:xfrm>
            <a:off x="3065017" y="3709748"/>
            <a:ext cx="3640866" cy="67971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3800" b="1" dirty="0">
                <a:solidFill>
                  <a:schemeClr val="bg1"/>
                </a:solidFill>
              </a:rPr>
              <a:t>OPPORTUNITES</a:t>
            </a:r>
          </a:p>
        </p:txBody>
      </p:sp>
      <p:pic>
        <p:nvPicPr>
          <p:cNvPr id="88" name="Image 87" descr="Une image contenant texte&#10;&#10;Description générée automatiquement">
            <a:extLst>
              <a:ext uri="{FF2B5EF4-FFF2-40B4-BE49-F238E27FC236}">
                <a16:creationId xmlns:a16="http://schemas.microsoft.com/office/drawing/2014/main" id="{A93C04FE-4B5E-4414-8FA3-13216E4836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06055" y="260824"/>
            <a:ext cx="963015" cy="94413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55D16C4-58FA-488C-9645-5C2A884409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934981">
            <a:off x="721118" y="5237980"/>
            <a:ext cx="1219410" cy="685918"/>
          </a:xfrm>
          <a:prstGeom prst="rect">
            <a:avLst/>
          </a:prstGeom>
        </p:spPr>
      </p:pic>
      <p:pic>
        <p:nvPicPr>
          <p:cNvPr id="13" name="Image 12" descr="Une image contenant texte, signe, extérieur&#10;&#10;Description générée automatiquement">
            <a:extLst>
              <a:ext uri="{FF2B5EF4-FFF2-40B4-BE49-F238E27FC236}">
                <a16:creationId xmlns:a16="http://schemas.microsoft.com/office/drawing/2014/main" id="{36E6E4E5-0652-40DE-9329-BE81E3FDD8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23351">
            <a:off x="2198417" y="5024479"/>
            <a:ext cx="915040" cy="910488"/>
          </a:xfrm>
          <a:prstGeom prst="rect">
            <a:avLst/>
          </a:prstGeom>
        </p:spPr>
      </p:pic>
      <p:pic>
        <p:nvPicPr>
          <p:cNvPr id="82" name="Image 81">
            <a:extLst>
              <a:ext uri="{FF2B5EF4-FFF2-40B4-BE49-F238E27FC236}">
                <a16:creationId xmlns:a16="http://schemas.microsoft.com/office/drawing/2014/main" id="{5A342D91-12CF-4156-9525-149BA7DBF6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300209">
            <a:off x="3186773" y="4575955"/>
            <a:ext cx="1002180" cy="1459789"/>
          </a:xfrm>
          <a:prstGeom prst="rect">
            <a:avLst/>
          </a:prstGeom>
        </p:spPr>
      </p:pic>
      <p:pic>
        <p:nvPicPr>
          <p:cNvPr id="90" name="Image 89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DB5995AE-26C2-4F26-A3CA-72B3FEF9840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7014" y="4386857"/>
            <a:ext cx="2495597" cy="411152"/>
          </a:xfrm>
          <a:prstGeom prst="rect">
            <a:avLst/>
          </a:prstGeom>
        </p:spPr>
      </p:pic>
      <p:pic>
        <p:nvPicPr>
          <p:cNvPr id="92" name="Image 91" descr="Une image contenant texte&#10;&#10;Description générée automatiquement">
            <a:extLst>
              <a:ext uri="{FF2B5EF4-FFF2-40B4-BE49-F238E27FC236}">
                <a16:creationId xmlns:a16="http://schemas.microsoft.com/office/drawing/2014/main" id="{1D65BA39-38C2-4006-8F45-18EB4CD21AB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43676" y="4681919"/>
            <a:ext cx="1132978" cy="1146879"/>
          </a:xfrm>
          <a:prstGeom prst="rect">
            <a:avLst/>
          </a:prstGeom>
        </p:spPr>
      </p:pic>
      <p:pic>
        <p:nvPicPr>
          <p:cNvPr id="94" name="Image 93" descr="Une image contenant texte, lumière&#10;&#10;Description générée automatiquement">
            <a:extLst>
              <a:ext uri="{FF2B5EF4-FFF2-40B4-BE49-F238E27FC236}">
                <a16:creationId xmlns:a16="http://schemas.microsoft.com/office/drawing/2014/main" id="{8332FD81-CCC5-4321-911D-BCA6CF4527D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833150">
            <a:off x="7148099" y="2955754"/>
            <a:ext cx="1231884" cy="363406"/>
          </a:xfrm>
          <a:prstGeom prst="rect">
            <a:avLst/>
          </a:prstGeom>
        </p:spPr>
      </p:pic>
      <p:pic>
        <p:nvPicPr>
          <p:cNvPr id="96" name="Image 95" descr="Une image contenant texte, arts de la table, vaisselle&#10;&#10;Description générée automatiquement">
            <a:extLst>
              <a:ext uri="{FF2B5EF4-FFF2-40B4-BE49-F238E27FC236}">
                <a16:creationId xmlns:a16="http://schemas.microsoft.com/office/drawing/2014/main" id="{C4ED06B6-1C9A-47E7-91F0-85C6EF28EF3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277941">
            <a:off x="8468700" y="4018660"/>
            <a:ext cx="1149685" cy="744996"/>
          </a:xfrm>
          <a:prstGeom prst="rect">
            <a:avLst/>
          </a:prstGeom>
        </p:spPr>
      </p:pic>
      <p:pic>
        <p:nvPicPr>
          <p:cNvPr id="100" name="Image 99">
            <a:extLst>
              <a:ext uri="{FF2B5EF4-FFF2-40B4-BE49-F238E27FC236}">
                <a16:creationId xmlns:a16="http://schemas.microsoft.com/office/drawing/2014/main" id="{22D29418-6882-4D5C-864E-E95CECD7DEB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13242" y="2461250"/>
            <a:ext cx="872960" cy="872960"/>
          </a:xfrm>
          <a:prstGeom prst="rect">
            <a:avLst/>
          </a:prstGeom>
        </p:spPr>
      </p:pic>
      <p:pic>
        <p:nvPicPr>
          <p:cNvPr id="102" name="Image 101">
            <a:extLst>
              <a:ext uri="{FF2B5EF4-FFF2-40B4-BE49-F238E27FC236}">
                <a16:creationId xmlns:a16="http://schemas.microsoft.com/office/drawing/2014/main" id="{9CE494D0-6F36-4F0B-8A87-4DE90D1FCED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216875">
            <a:off x="8237250" y="2530119"/>
            <a:ext cx="1614115" cy="908747"/>
          </a:xfrm>
          <a:prstGeom prst="rect">
            <a:avLst/>
          </a:prstGeom>
        </p:spPr>
      </p:pic>
      <p:pic>
        <p:nvPicPr>
          <p:cNvPr id="108" name="Image 107">
            <a:extLst>
              <a:ext uri="{FF2B5EF4-FFF2-40B4-BE49-F238E27FC236}">
                <a16:creationId xmlns:a16="http://schemas.microsoft.com/office/drawing/2014/main" id="{37EBA272-37E9-492F-9127-130FFD19231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038180">
            <a:off x="2633462" y="2591063"/>
            <a:ext cx="685918" cy="685918"/>
          </a:xfrm>
          <a:prstGeom prst="rect">
            <a:avLst/>
          </a:prstGeom>
        </p:spPr>
      </p:pic>
      <p:pic>
        <p:nvPicPr>
          <p:cNvPr id="110" name="Image 109">
            <a:extLst>
              <a:ext uri="{FF2B5EF4-FFF2-40B4-BE49-F238E27FC236}">
                <a16:creationId xmlns:a16="http://schemas.microsoft.com/office/drawing/2014/main" id="{18A601C0-8835-478C-8CDE-3428DC4D062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29044" y="3426086"/>
            <a:ext cx="692211" cy="692211"/>
          </a:xfrm>
          <a:prstGeom prst="rect">
            <a:avLst/>
          </a:prstGeom>
        </p:spPr>
      </p:pic>
      <p:pic>
        <p:nvPicPr>
          <p:cNvPr id="112" name="Image 111" descr="Une image contenant texte, clipart, signe&#10;&#10;Description générée automatiquement">
            <a:extLst>
              <a:ext uri="{FF2B5EF4-FFF2-40B4-BE49-F238E27FC236}">
                <a16:creationId xmlns:a16="http://schemas.microsoft.com/office/drawing/2014/main" id="{89E17CE3-5241-48A9-9749-4BF0AC77C87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20015561">
            <a:off x="497447" y="2779209"/>
            <a:ext cx="1390368" cy="591993"/>
          </a:xfrm>
          <a:prstGeom prst="rect">
            <a:avLst/>
          </a:prstGeom>
        </p:spPr>
      </p:pic>
      <p:pic>
        <p:nvPicPr>
          <p:cNvPr id="114" name="Image 113">
            <a:extLst>
              <a:ext uri="{FF2B5EF4-FFF2-40B4-BE49-F238E27FC236}">
                <a16:creationId xmlns:a16="http://schemas.microsoft.com/office/drawing/2014/main" id="{E4F04991-AE6A-44BD-994D-7480AED144B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0311524">
            <a:off x="7193371" y="4963598"/>
            <a:ext cx="2013212" cy="1032252"/>
          </a:xfrm>
          <a:prstGeom prst="rect">
            <a:avLst/>
          </a:prstGeom>
        </p:spPr>
      </p:pic>
      <p:pic>
        <p:nvPicPr>
          <p:cNvPr id="106" name="Image 105">
            <a:extLst>
              <a:ext uri="{FF2B5EF4-FFF2-40B4-BE49-F238E27FC236}">
                <a16:creationId xmlns:a16="http://schemas.microsoft.com/office/drawing/2014/main" id="{D544A316-19B0-4D01-B0EF-1CF3C233F9E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154414" y="3704973"/>
            <a:ext cx="871249" cy="1048265"/>
          </a:xfrm>
          <a:prstGeom prst="rect">
            <a:avLst/>
          </a:prstGeom>
        </p:spPr>
      </p:pic>
      <p:pic>
        <p:nvPicPr>
          <p:cNvPr id="98" name="Image 97">
            <a:extLst>
              <a:ext uri="{FF2B5EF4-FFF2-40B4-BE49-F238E27FC236}">
                <a16:creationId xmlns:a16="http://schemas.microsoft.com/office/drawing/2014/main" id="{5C8A8204-2A64-498C-983E-0A1E50E80BB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855209">
            <a:off x="5774267" y="4955418"/>
            <a:ext cx="1639403" cy="683815"/>
          </a:xfrm>
          <a:prstGeom prst="rect">
            <a:avLst/>
          </a:prstGeom>
        </p:spPr>
      </p:pic>
      <p:grpSp>
        <p:nvGrpSpPr>
          <p:cNvPr id="119" name="Groupe 118">
            <a:extLst>
              <a:ext uri="{FF2B5EF4-FFF2-40B4-BE49-F238E27FC236}">
                <a16:creationId xmlns:a16="http://schemas.microsoft.com/office/drawing/2014/main" id="{85A78213-9DCE-4933-9AB7-EF09A295CFEB}"/>
              </a:ext>
            </a:extLst>
          </p:cNvPr>
          <p:cNvGrpSpPr/>
          <p:nvPr/>
        </p:nvGrpSpPr>
        <p:grpSpPr>
          <a:xfrm>
            <a:off x="4166872" y="2138407"/>
            <a:ext cx="1196142" cy="1287679"/>
            <a:chOff x="4403752" y="4557751"/>
            <a:chExt cx="1196142" cy="1287679"/>
          </a:xfrm>
        </p:grpSpPr>
        <p:pic>
          <p:nvPicPr>
            <p:cNvPr id="116" name="Image 115" descr="Une image contenant jouet, clipart, graphiques vectoriels&#10;&#10;Description générée automatiquement">
              <a:extLst>
                <a:ext uri="{FF2B5EF4-FFF2-40B4-BE49-F238E27FC236}">
                  <a16:creationId xmlns:a16="http://schemas.microsoft.com/office/drawing/2014/main" id="{F5E841BB-F131-4B2E-8B1C-F10835F57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4423002" y="4557751"/>
              <a:ext cx="1138830" cy="1138830"/>
            </a:xfrm>
            <a:prstGeom prst="rect">
              <a:avLst/>
            </a:prstGeom>
          </p:spPr>
        </p:pic>
        <p:sp>
          <p:nvSpPr>
            <p:cNvPr id="118" name="ZoneTexte 117">
              <a:extLst>
                <a:ext uri="{FF2B5EF4-FFF2-40B4-BE49-F238E27FC236}">
                  <a16:creationId xmlns:a16="http://schemas.microsoft.com/office/drawing/2014/main" id="{D1A76658-111A-4587-A09B-2EFA26F8D0FF}"/>
                </a:ext>
              </a:extLst>
            </p:cNvPr>
            <p:cNvSpPr txBox="1"/>
            <p:nvPr/>
          </p:nvSpPr>
          <p:spPr>
            <a:xfrm>
              <a:off x="4403752" y="5568431"/>
              <a:ext cx="1196142" cy="276999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BE" sz="1200" b="1" dirty="0">
                  <a:solidFill>
                    <a:schemeClr val="bg1"/>
                  </a:solidFill>
                </a:rPr>
                <a:t>Hors enseigne</a:t>
              </a:r>
            </a:p>
          </p:txBody>
        </p:sp>
      </p:grpSp>
      <p:pic>
        <p:nvPicPr>
          <p:cNvPr id="29" name="Image 28">
            <a:extLst>
              <a:ext uri="{FF2B5EF4-FFF2-40B4-BE49-F238E27FC236}">
                <a16:creationId xmlns:a16="http://schemas.microsoft.com/office/drawing/2014/main" id="{2DFD9959-0ABD-4995-9B8D-A4EDB71BB42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806055" y="5575611"/>
            <a:ext cx="753979" cy="97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0012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 descr="Une image contenant personne, habits, posant&#10;&#10;Description générée automatiquement">
            <a:extLst>
              <a:ext uri="{FF2B5EF4-FFF2-40B4-BE49-F238E27FC236}">
                <a16:creationId xmlns:a16="http://schemas.microsoft.com/office/drawing/2014/main" id="{AE447298-37B8-4B51-9720-1244BCAEA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0043" y="355257"/>
            <a:ext cx="1524668" cy="228700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B38C3D3-9D35-45DD-A32D-4E5856C1FAC3}"/>
              </a:ext>
            </a:extLst>
          </p:cNvPr>
          <p:cNvSpPr/>
          <p:nvPr/>
        </p:nvSpPr>
        <p:spPr>
          <a:xfrm>
            <a:off x="5629994" y="1346693"/>
            <a:ext cx="2079841" cy="17986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7" name="Image 26" descr="Une image contenant personne&#10;&#10;Description générée automatiquement">
            <a:extLst>
              <a:ext uri="{FF2B5EF4-FFF2-40B4-BE49-F238E27FC236}">
                <a16:creationId xmlns:a16="http://schemas.microsoft.com/office/drawing/2014/main" id="{1AD87D79-8C87-4873-ACFE-90AB0501F5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8968" y="355257"/>
            <a:ext cx="1607922" cy="2979019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2CA38D50-62DA-4291-B429-901326B90863}"/>
              </a:ext>
            </a:extLst>
          </p:cNvPr>
          <p:cNvSpPr/>
          <p:nvPr/>
        </p:nvSpPr>
        <p:spPr>
          <a:xfrm>
            <a:off x="1638008" y="1346692"/>
            <a:ext cx="2079841" cy="35035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F58808B-B22C-44CE-AFC7-4A05D3E3C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7356" y="1346694"/>
            <a:ext cx="8596668" cy="638086"/>
          </a:xfrm>
        </p:spPr>
        <p:txBody>
          <a:bodyPr>
            <a:normAutofit fontScale="90000"/>
          </a:bodyPr>
          <a:lstStyle/>
          <a:p>
            <a:r>
              <a:rPr lang="fr-BE" dirty="0"/>
              <a:t>   Producteurs					 Détaillants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5959F5D3-D2C3-432D-BBC9-8DCDCB8A1E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224123" y="1007551"/>
            <a:ext cx="454742" cy="435392"/>
          </a:xfrm>
          <a:prstGeom prst="rect">
            <a:avLst/>
          </a:prstGeom>
        </p:spPr>
      </p:pic>
      <p:pic>
        <p:nvPicPr>
          <p:cNvPr id="88" name="Image 87" descr="Une image contenant texte&#10;&#10;Description générée automatiquement">
            <a:extLst>
              <a:ext uri="{FF2B5EF4-FFF2-40B4-BE49-F238E27FC236}">
                <a16:creationId xmlns:a16="http://schemas.microsoft.com/office/drawing/2014/main" id="{A93C04FE-4B5E-4414-8FA3-13216E4836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6055" y="260824"/>
            <a:ext cx="963015" cy="944133"/>
          </a:xfrm>
          <a:prstGeom prst="rect">
            <a:avLst/>
          </a:prstGeom>
        </p:spPr>
      </p:pic>
      <p:pic>
        <p:nvPicPr>
          <p:cNvPr id="13" name="Image 12" descr="Une image contenant texte, signe, extérieur&#10;&#10;Description générée automatiquement">
            <a:extLst>
              <a:ext uri="{FF2B5EF4-FFF2-40B4-BE49-F238E27FC236}">
                <a16:creationId xmlns:a16="http://schemas.microsoft.com/office/drawing/2014/main" id="{36E6E4E5-0652-40DE-9329-BE81E3FDD8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8554" y="2729373"/>
            <a:ext cx="915040" cy="910488"/>
          </a:xfrm>
          <a:prstGeom prst="rect">
            <a:avLst/>
          </a:prstGeom>
        </p:spPr>
      </p:pic>
      <p:pic>
        <p:nvPicPr>
          <p:cNvPr id="92" name="Image 91" descr="Une image contenant texte&#10;&#10;Description générée automatiquement">
            <a:extLst>
              <a:ext uri="{FF2B5EF4-FFF2-40B4-BE49-F238E27FC236}">
                <a16:creationId xmlns:a16="http://schemas.microsoft.com/office/drawing/2014/main" id="{1D65BA39-38C2-4006-8F45-18EB4CD21A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1582" y="5271251"/>
            <a:ext cx="1053481" cy="1066407"/>
          </a:xfrm>
          <a:prstGeom prst="rect">
            <a:avLst/>
          </a:prstGeom>
        </p:spPr>
      </p:pic>
      <p:pic>
        <p:nvPicPr>
          <p:cNvPr id="100" name="Image 99">
            <a:extLst>
              <a:ext uri="{FF2B5EF4-FFF2-40B4-BE49-F238E27FC236}">
                <a16:creationId xmlns:a16="http://schemas.microsoft.com/office/drawing/2014/main" id="{22D29418-6882-4D5C-864E-E95CECD7DE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19054" y="5362434"/>
            <a:ext cx="826142" cy="826142"/>
          </a:xfrm>
          <a:prstGeom prst="rect">
            <a:avLst/>
          </a:prstGeom>
        </p:spPr>
      </p:pic>
      <p:grpSp>
        <p:nvGrpSpPr>
          <p:cNvPr id="119" name="Groupe 118">
            <a:extLst>
              <a:ext uri="{FF2B5EF4-FFF2-40B4-BE49-F238E27FC236}">
                <a16:creationId xmlns:a16="http://schemas.microsoft.com/office/drawing/2014/main" id="{85A78213-9DCE-4933-9AB7-EF09A295CFEB}"/>
              </a:ext>
            </a:extLst>
          </p:cNvPr>
          <p:cNvGrpSpPr/>
          <p:nvPr/>
        </p:nvGrpSpPr>
        <p:grpSpPr>
          <a:xfrm>
            <a:off x="2312327" y="5049979"/>
            <a:ext cx="1196142" cy="1287679"/>
            <a:chOff x="4403752" y="4557751"/>
            <a:chExt cx="1196142" cy="1287679"/>
          </a:xfrm>
        </p:grpSpPr>
        <p:pic>
          <p:nvPicPr>
            <p:cNvPr id="116" name="Image 115" descr="Une image contenant jouet, clipart, graphiques vectoriels&#10;&#10;Description générée automatiquement">
              <a:extLst>
                <a:ext uri="{FF2B5EF4-FFF2-40B4-BE49-F238E27FC236}">
                  <a16:creationId xmlns:a16="http://schemas.microsoft.com/office/drawing/2014/main" id="{F5E841BB-F131-4B2E-8B1C-F10835F57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423002" y="4557751"/>
              <a:ext cx="1138830" cy="1138830"/>
            </a:xfrm>
            <a:prstGeom prst="rect">
              <a:avLst/>
            </a:prstGeom>
          </p:spPr>
        </p:pic>
        <p:sp>
          <p:nvSpPr>
            <p:cNvPr id="118" name="ZoneTexte 117">
              <a:extLst>
                <a:ext uri="{FF2B5EF4-FFF2-40B4-BE49-F238E27FC236}">
                  <a16:creationId xmlns:a16="http://schemas.microsoft.com/office/drawing/2014/main" id="{D1A76658-111A-4587-A09B-2EFA26F8D0FF}"/>
                </a:ext>
              </a:extLst>
            </p:cNvPr>
            <p:cNvSpPr txBox="1"/>
            <p:nvPr/>
          </p:nvSpPr>
          <p:spPr>
            <a:xfrm>
              <a:off x="4403752" y="5568431"/>
              <a:ext cx="1196142" cy="276999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BE" sz="1200" b="1" dirty="0">
                  <a:solidFill>
                    <a:schemeClr val="bg1"/>
                  </a:solidFill>
                </a:rPr>
                <a:t>Hors enseigne</a:t>
              </a:r>
            </a:p>
          </p:txBody>
        </p:sp>
      </p:grpSp>
      <p:pic>
        <p:nvPicPr>
          <p:cNvPr id="29" name="Image 28">
            <a:extLst>
              <a:ext uri="{FF2B5EF4-FFF2-40B4-BE49-F238E27FC236}">
                <a16:creationId xmlns:a16="http://schemas.microsoft.com/office/drawing/2014/main" id="{2DFD9959-0ABD-4995-9B8D-A4EDB71BB4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06055" y="5575611"/>
            <a:ext cx="753979" cy="979193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83CC7B76-405D-4589-B84C-8A094444C527}"/>
              </a:ext>
            </a:extLst>
          </p:cNvPr>
          <p:cNvSpPr txBox="1"/>
          <p:nvPr/>
        </p:nvSpPr>
        <p:spPr>
          <a:xfrm>
            <a:off x="1509624" y="1868784"/>
            <a:ext cx="66201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800" dirty="0">
                <a:solidFill>
                  <a:srgbClr val="508927"/>
                </a:solidFill>
              </a:rPr>
              <a:t>COMMENT LES RENCONTRER?</a:t>
            </a:r>
          </a:p>
        </p:txBody>
      </p:sp>
      <p:pic>
        <p:nvPicPr>
          <p:cNvPr id="4" name="Graphique 3" descr="Flèches de chevron avec un remplissage uni">
            <a:extLst>
              <a:ext uri="{FF2B5EF4-FFF2-40B4-BE49-F238E27FC236}">
                <a16:creationId xmlns:a16="http://schemas.microsoft.com/office/drawing/2014/main" id="{36368A2C-19C9-443F-B75D-1EC29F3319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166872" y="701725"/>
            <a:ext cx="1463122" cy="914400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666CA9D0-567B-4501-B071-5E8357B7A5E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7144" y="2710739"/>
            <a:ext cx="923131" cy="923131"/>
          </a:xfrm>
          <a:prstGeom prst="rect">
            <a:avLst/>
          </a:prstGeom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85DC9423-043E-4424-BCAA-6E728696CD4B}"/>
              </a:ext>
            </a:extLst>
          </p:cNvPr>
          <p:cNvSpPr txBox="1"/>
          <p:nvPr/>
        </p:nvSpPr>
        <p:spPr>
          <a:xfrm>
            <a:off x="2416197" y="2724242"/>
            <a:ext cx="69889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/>
              <a:t>DOIS-JE PASSER PAR LA CENTRALE? </a:t>
            </a:r>
            <a:r>
              <a:rPr lang="fr-BE" sz="2400" b="1" dirty="0">
                <a:solidFill>
                  <a:srgbClr val="FF0000"/>
                </a:solidFill>
              </a:rPr>
              <a:t>NON </a:t>
            </a:r>
            <a:r>
              <a:rPr lang="fr-BE" sz="2400" b="1" dirty="0"/>
              <a:t>POUR + DE 80% DES MAGASINS QUI SONT FRANCHISES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712339F-239A-4788-BF56-B6FF8D97336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30479" y="4071002"/>
            <a:ext cx="1811882" cy="627553"/>
          </a:xfrm>
          <a:prstGeom prst="rect">
            <a:avLst/>
          </a:prstGeom>
        </p:spPr>
      </p:pic>
      <p:pic>
        <p:nvPicPr>
          <p:cNvPr id="8" name="Graphique 7" descr="Téléphone avec un remplissage uni">
            <a:extLst>
              <a:ext uri="{FF2B5EF4-FFF2-40B4-BE49-F238E27FC236}">
                <a16:creationId xmlns:a16="http://schemas.microsoft.com/office/drawing/2014/main" id="{E8BABE38-8A77-4262-9D6C-BCFC7CAA3AE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999022" y="3848734"/>
            <a:ext cx="1001553" cy="1001553"/>
          </a:xfrm>
          <a:prstGeom prst="rect">
            <a:avLst/>
          </a:prstGeom>
        </p:spPr>
      </p:pic>
      <p:pic>
        <p:nvPicPr>
          <p:cNvPr id="39" name="Image 38" descr="Une image contenant texte, arts de la table, vaisselle&#10;&#10;Description générée automatiquement">
            <a:extLst>
              <a:ext uri="{FF2B5EF4-FFF2-40B4-BE49-F238E27FC236}">
                <a16:creationId xmlns:a16="http://schemas.microsoft.com/office/drawing/2014/main" id="{8ABE56EC-A09A-4BE3-BB35-908CEA51FC3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61048" y="5431956"/>
            <a:ext cx="1149685" cy="744996"/>
          </a:xfrm>
          <a:prstGeom prst="rect">
            <a:avLst/>
          </a:prstGeom>
        </p:spPr>
      </p:pic>
      <p:pic>
        <p:nvPicPr>
          <p:cNvPr id="11" name="Image 10" descr="Une image contenant texte, tableau blanc&#10;&#10;Description générée automatiquement">
            <a:extLst>
              <a:ext uri="{FF2B5EF4-FFF2-40B4-BE49-F238E27FC236}">
                <a16:creationId xmlns:a16="http://schemas.microsoft.com/office/drawing/2014/main" id="{F42DBCAC-A99C-4E28-8596-15C04927941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69019" y="3790357"/>
            <a:ext cx="1149685" cy="1149685"/>
          </a:xfrm>
          <a:prstGeom prst="rect">
            <a:avLst/>
          </a:prstGeom>
        </p:spPr>
      </p:pic>
      <p:sp>
        <p:nvSpPr>
          <p:cNvPr id="42" name="Flèche : droite 41">
            <a:extLst>
              <a:ext uri="{FF2B5EF4-FFF2-40B4-BE49-F238E27FC236}">
                <a16:creationId xmlns:a16="http://schemas.microsoft.com/office/drawing/2014/main" id="{3CB50CE5-8C77-48F7-83F5-CFDBC7CE2412}"/>
              </a:ext>
            </a:extLst>
          </p:cNvPr>
          <p:cNvSpPr/>
          <p:nvPr/>
        </p:nvSpPr>
        <p:spPr>
          <a:xfrm>
            <a:off x="4239643" y="4172337"/>
            <a:ext cx="511564" cy="3857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3" name="Flèche : droite 42">
            <a:extLst>
              <a:ext uri="{FF2B5EF4-FFF2-40B4-BE49-F238E27FC236}">
                <a16:creationId xmlns:a16="http://schemas.microsoft.com/office/drawing/2014/main" id="{7F15FC5F-08F6-42B7-9A81-4C10F48E4CE2}"/>
              </a:ext>
            </a:extLst>
          </p:cNvPr>
          <p:cNvSpPr/>
          <p:nvPr/>
        </p:nvSpPr>
        <p:spPr>
          <a:xfrm>
            <a:off x="6260172" y="4172337"/>
            <a:ext cx="511564" cy="3857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290567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58808B-B22C-44CE-AFC7-4A05D3E3CA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7150" y="-772896"/>
            <a:ext cx="4410720" cy="3215821"/>
          </a:xfrm>
        </p:spPr>
        <p:txBody>
          <a:bodyPr>
            <a:normAutofit/>
          </a:bodyPr>
          <a:lstStyle/>
          <a:p>
            <a:pPr algn="l"/>
            <a:r>
              <a:rPr lang="fr-BE" dirty="0"/>
              <a:t>Producteur - Détaillant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3C31C10-A832-4FD1-96BE-12AA622168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7150" y="2414025"/>
            <a:ext cx="4410720" cy="1972152"/>
          </a:xfrm>
        </p:spPr>
        <p:txBody>
          <a:bodyPr>
            <a:normAutofit/>
          </a:bodyPr>
          <a:lstStyle/>
          <a:p>
            <a:pPr algn="l"/>
            <a:r>
              <a:rPr lang="fr-BE" dirty="0">
                <a:solidFill>
                  <a:srgbClr val="002060"/>
                </a:solidFill>
              </a:rPr>
              <a:t>Ensembles vers un modèle de commerce plus </a:t>
            </a:r>
            <a:r>
              <a:rPr lang="fr-BE" b="1" i="1" dirty="0">
                <a:solidFill>
                  <a:srgbClr val="FF0066"/>
                </a:solidFill>
              </a:rPr>
              <a:t>éthique</a:t>
            </a:r>
            <a:r>
              <a:rPr lang="fr-BE" dirty="0">
                <a:solidFill>
                  <a:srgbClr val="002060"/>
                </a:solidFill>
              </a:rPr>
              <a:t> et </a:t>
            </a:r>
            <a:r>
              <a:rPr lang="fr-BE" b="1" i="1" dirty="0">
                <a:solidFill>
                  <a:srgbClr val="FF0066"/>
                </a:solidFill>
              </a:rPr>
              <a:t>équitable</a:t>
            </a:r>
            <a:r>
              <a:rPr lang="fr-BE" dirty="0">
                <a:solidFill>
                  <a:srgbClr val="002060"/>
                </a:solidFill>
              </a:rPr>
              <a:t>…</a:t>
            </a:r>
          </a:p>
        </p:txBody>
      </p:sp>
      <p:pic>
        <p:nvPicPr>
          <p:cNvPr id="5" name="Image 4" descr="Une image contenant texte, tableau blanc&#10;&#10;Description générée automatiquement">
            <a:extLst>
              <a:ext uri="{FF2B5EF4-FFF2-40B4-BE49-F238E27FC236}">
                <a16:creationId xmlns:a16="http://schemas.microsoft.com/office/drawing/2014/main" id="{AAEE7188-AFFD-4ED6-BCE9-11AF74E5C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248755">
            <a:off x="4937453" y="3213177"/>
            <a:ext cx="4410720" cy="244794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BA3F128-1E9D-4DA9-B894-4D6A46542C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4306" y="629633"/>
            <a:ext cx="4805215" cy="2282476"/>
          </a:xfrm>
          <a:prstGeom prst="rect">
            <a:avLst/>
          </a:prstGeom>
        </p:spPr>
      </p:pic>
      <p:grpSp>
        <p:nvGrpSpPr>
          <p:cNvPr id="25" name="Groupe 24">
            <a:extLst>
              <a:ext uri="{FF2B5EF4-FFF2-40B4-BE49-F238E27FC236}">
                <a16:creationId xmlns:a16="http://schemas.microsoft.com/office/drawing/2014/main" id="{47927B37-638A-4B21-B4C0-A67F0B1CF38B}"/>
              </a:ext>
            </a:extLst>
          </p:cNvPr>
          <p:cNvGrpSpPr/>
          <p:nvPr/>
        </p:nvGrpSpPr>
        <p:grpSpPr>
          <a:xfrm>
            <a:off x="566326" y="3472527"/>
            <a:ext cx="4667861" cy="4244178"/>
            <a:chOff x="1348765" y="963644"/>
            <a:chExt cx="7568669" cy="6881691"/>
          </a:xfrm>
        </p:grpSpPr>
        <p:pic>
          <p:nvPicPr>
            <p:cNvPr id="26" name="Image 25" descr="Une image contenant personne, habits, posant&#10;&#10;Description générée automatiquement">
              <a:extLst>
                <a:ext uri="{FF2B5EF4-FFF2-40B4-BE49-F238E27FC236}">
                  <a16:creationId xmlns:a16="http://schemas.microsoft.com/office/drawing/2014/main" id="{FEE956FD-5078-44B7-97D5-93481EB17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08309" y="963644"/>
              <a:ext cx="3009125" cy="4513691"/>
            </a:xfrm>
            <a:prstGeom prst="rect">
              <a:avLst/>
            </a:prstGeom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E1E40C80-9C01-42B0-9ACC-AA488CD66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7143137" y="2962233"/>
              <a:ext cx="539467" cy="516511"/>
            </a:xfrm>
            <a:prstGeom prst="rect">
              <a:avLst/>
            </a:prstGeom>
          </p:spPr>
        </p:pic>
        <p:pic>
          <p:nvPicPr>
            <p:cNvPr id="28" name="Image 27" descr="Une image contenant gants&#10;&#10;Description générée automatiquement">
              <a:extLst>
                <a:ext uri="{FF2B5EF4-FFF2-40B4-BE49-F238E27FC236}">
                  <a16:creationId xmlns:a16="http://schemas.microsoft.com/office/drawing/2014/main" id="{7B30577A-871A-4302-A873-FEF98914FB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52297" y="4175465"/>
              <a:ext cx="2332709" cy="1555140"/>
            </a:xfrm>
            <a:prstGeom prst="rect">
              <a:avLst/>
            </a:prstGeom>
          </p:spPr>
        </p:pic>
        <p:pic>
          <p:nvPicPr>
            <p:cNvPr id="29" name="Image 28" descr="Une image contenant personne&#10;&#10;Description générée automatiquement">
              <a:extLst>
                <a:ext uri="{FF2B5EF4-FFF2-40B4-BE49-F238E27FC236}">
                  <a16:creationId xmlns:a16="http://schemas.microsoft.com/office/drawing/2014/main" id="{09CDB16C-6E70-4DD9-A1F7-501B6D34A8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48765" y="963644"/>
              <a:ext cx="3714385" cy="6881691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6BE7E08-D1A0-42DB-9974-634D058A3D3B}"/>
                </a:ext>
              </a:extLst>
            </p:cNvPr>
            <p:cNvSpPr/>
            <p:nvPr/>
          </p:nvSpPr>
          <p:spPr>
            <a:xfrm>
              <a:off x="1348765" y="5477334"/>
              <a:ext cx="2332709" cy="1380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</p:grpSp>
      <p:pic>
        <p:nvPicPr>
          <p:cNvPr id="12" name="Image 11" descr="Une image contenant texte&#10;&#10;Description générée automatiquement">
            <a:extLst>
              <a:ext uri="{FF2B5EF4-FFF2-40B4-BE49-F238E27FC236}">
                <a16:creationId xmlns:a16="http://schemas.microsoft.com/office/drawing/2014/main" id="{AC021465-845C-4D37-8B39-3B3EBEFDC5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06055" y="260824"/>
            <a:ext cx="963015" cy="94413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A736875-278B-4985-BF2F-FA493EFF2B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06055" y="5575611"/>
            <a:ext cx="753979" cy="97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362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58808B-B22C-44CE-AFC7-4A05D3E3CA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9547" y="513004"/>
            <a:ext cx="2636302" cy="2483318"/>
          </a:xfrm>
          <a:solidFill>
            <a:srgbClr val="83B330"/>
          </a:solidFill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fr-BE" sz="6400" b="1" dirty="0">
                <a:solidFill>
                  <a:schemeClr val="bg1"/>
                </a:solidFill>
              </a:rPr>
              <a:t>PRIX</a:t>
            </a:r>
            <a:br>
              <a:rPr lang="fr-BE" sz="6400" b="1" dirty="0">
                <a:solidFill>
                  <a:schemeClr val="bg1"/>
                </a:solidFill>
              </a:rPr>
            </a:br>
            <a:r>
              <a:rPr lang="fr-BE" sz="6400" b="1" dirty="0">
                <a:solidFill>
                  <a:schemeClr val="bg1"/>
                </a:solidFill>
              </a:rPr>
              <a:t>JUSTE</a:t>
            </a:r>
            <a:br>
              <a:rPr lang="fr-BE" sz="7200" b="1" dirty="0">
                <a:solidFill>
                  <a:schemeClr val="bg1"/>
                </a:solidFill>
              </a:rPr>
            </a:br>
            <a:r>
              <a:rPr lang="fr-BE" sz="3600" b="1" dirty="0">
                <a:ln w="12700">
                  <a:noFill/>
                </a:ln>
                <a:solidFill>
                  <a:schemeClr val="bg1"/>
                </a:solidFill>
              </a:rPr>
              <a:t>POUR TOUS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3C31C10-A832-4FD1-96BE-12AA622168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91479" y="2413099"/>
            <a:ext cx="3600967" cy="695586"/>
          </a:xfrm>
        </p:spPr>
        <p:txBody>
          <a:bodyPr>
            <a:normAutofit/>
          </a:bodyPr>
          <a:lstStyle/>
          <a:p>
            <a:pPr algn="l"/>
            <a:r>
              <a:rPr lang="fr-BE" dirty="0"/>
              <a:t>Ensembles vers un modèle de commerce plus </a:t>
            </a:r>
            <a:r>
              <a:rPr lang="fr-BE" b="1" i="1" dirty="0">
                <a:solidFill>
                  <a:srgbClr val="FF0066"/>
                </a:solidFill>
              </a:rPr>
              <a:t>équitable…</a:t>
            </a:r>
          </a:p>
        </p:txBody>
      </p:sp>
      <p:pic>
        <p:nvPicPr>
          <p:cNvPr id="5" name="Image 4" descr="Une image contenant texte, tableau blanc&#10;&#10;Description générée automatiquement">
            <a:extLst>
              <a:ext uri="{FF2B5EF4-FFF2-40B4-BE49-F238E27FC236}">
                <a16:creationId xmlns:a16="http://schemas.microsoft.com/office/drawing/2014/main" id="{AAEE7188-AFFD-4ED6-BCE9-11AF74E5C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8117" y="-28615"/>
            <a:ext cx="4410720" cy="2447948"/>
          </a:xfrm>
          <a:prstGeom prst="rect">
            <a:avLst/>
          </a:prstGeom>
        </p:spPr>
      </p:pic>
      <p:sp>
        <p:nvSpPr>
          <p:cNvPr id="12" name="Sous-titre 2">
            <a:extLst>
              <a:ext uri="{FF2B5EF4-FFF2-40B4-BE49-F238E27FC236}">
                <a16:creationId xmlns:a16="http://schemas.microsoft.com/office/drawing/2014/main" id="{A8ADF361-790C-486E-927C-E334EB20272B}"/>
              </a:ext>
            </a:extLst>
          </p:cNvPr>
          <p:cNvSpPr txBox="1">
            <a:spLocks/>
          </p:cNvSpPr>
          <p:nvPr/>
        </p:nvSpPr>
        <p:spPr>
          <a:xfrm>
            <a:off x="3805615" y="3473056"/>
            <a:ext cx="5373222" cy="27782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 3" charset="2"/>
              <a:buChar char=""/>
            </a:pPr>
            <a:r>
              <a:rPr lang="fr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Tout le monde doit gagner sa vie</a:t>
            </a:r>
          </a:p>
          <a:p>
            <a:pPr marL="342900" indent="-342900" algn="l">
              <a:buFont typeface="Wingdings 3" charset="2"/>
              <a:buChar char=""/>
            </a:pPr>
            <a:r>
              <a:rPr lang="fr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Une </a:t>
            </a:r>
            <a:r>
              <a:rPr lang="fr-BE" b="1" i="1" dirty="0">
                <a:solidFill>
                  <a:srgbClr val="729D51"/>
                </a:solidFill>
              </a:rPr>
              <a:t>marge correcte </a:t>
            </a:r>
            <a:r>
              <a:rPr lang="fr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doit être calculée dès le début</a:t>
            </a:r>
          </a:p>
          <a:p>
            <a:pPr marL="342900" indent="-342900" algn="l">
              <a:buFont typeface="Wingdings 3" charset="2"/>
              <a:buChar char=""/>
            </a:pPr>
            <a:r>
              <a:rPr lang="fr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Plus le magasin est petit, plus sa marge devra être grande pour arriver à l’équilibre, idem pour le producteur!</a:t>
            </a:r>
          </a:p>
          <a:p>
            <a:pPr marL="342900" indent="-342900" algn="l">
              <a:buFont typeface="Wingdings 3" charset="2"/>
              <a:buChar char=""/>
            </a:pPr>
            <a:r>
              <a:rPr lang="fr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Attention, la marge en grande distribution se calcule sur le PV et non sur le PA!</a:t>
            </a:r>
          </a:p>
          <a:p>
            <a:endParaRPr lang="fr-BE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F4D568B-7303-4EC3-AC85-95F86FD41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8117" y="1552957"/>
            <a:ext cx="1720284" cy="1720284"/>
          </a:xfrm>
          <a:prstGeom prst="rect">
            <a:avLst/>
          </a:prstGeom>
        </p:spPr>
      </p:pic>
      <p:pic>
        <p:nvPicPr>
          <p:cNvPr id="10" name="Image 9" descr="Une image contenant signe, pièce de monnaie&#10;&#10;Description générée automatiquement">
            <a:extLst>
              <a:ext uri="{FF2B5EF4-FFF2-40B4-BE49-F238E27FC236}">
                <a16:creationId xmlns:a16="http://schemas.microsoft.com/office/drawing/2014/main" id="{9BC97A33-0623-4C79-AC4C-F8C9573550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903" y="3478913"/>
            <a:ext cx="2483318" cy="2483318"/>
          </a:xfrm>
          <a:prstGeom prst="rect">
            <a:avLst/>
          </a:prstGeom>
        </p:spPr>
      </p:pic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E08FD80E-0B88-48FE-8377-7882177DCA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6055" y="260824"/>
            <a:ext cx="963015" cy="94413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FF5CEE6-DD38-4205-BBC1-EFA868D6CC34}"/>
              </a:ext>
            </a:extLst>
          </p:cNvPr>
          <p:cNvSpPr txBox="1"/>
          <p:nvPr/>
        </p:nvSpPr>
        <p:spPr>
          <a:xfrm>
            <a:off x="919547" y="2378866"/>
            <a:ext cx="2636302" cy="615553"/>
          </a:xfrm>
          <a:prstGeom prst="rect">
            <a:avLst/>
          </a:prstGeom>
          <a:solidFill>
            <a:srgbClr val="A1CB46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3400" b="1" dirty="0">
                <a:solidFill>
                  <a:schemeClr val="bg1"/>
                </a:solidFill>
              </a:rPr>
              <a:t>POUR TOUS!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743A815-FB30-4CEE-9E96-8B7C36EBEE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06055" y="5575611"/>
            <a:ext cx="753979" cy="97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4645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E08FD80E-0B88-48FE-8377-7882177DC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6055" y="260824"/>
            <a:ext cx="963015" cy="944133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EDB346C-A936-4833-89D1-71A8A2FC4B08}"/>
              </a:ext>
            </a:extLst>
          </p:cNvPr>
          <p:cNvSpPr txBox="1"/>
          <p:nvPr/>
        </p:nvSpPr>
        <p:spPr>
          <a:xfrm>
            <a:off x="2015967" y="340864"/>
            <a:ext cx="662016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800" dirty="0">
                <a:solidFill>
                  <a:srgbClr val="508927"/>
                </a:solidFill>
              </a:rPr>
              <a:t>QUELLE POLITIQUE DE PRIX</a:t>
            </a:r>
          </a:p>
          <a:p>
            <a:pPr algn="ctr"/>
            <a:r>
              <a:rPr lang="fr-BE" sz="3200" b="1" dirty="0">
                <a:solidFill>
                  <a:srgbClr val="508927"/>
                </a:solidFill>
              </a:rPr>
              <a:t>pour un produit local?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6D5EA70E-190E-41BD-A44E-36C46BB6EA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6055" y="5575611"/>
            <a:ext cx="753979" cy="979193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BCEA9313-6D00-4555-AE78-135A67189A22}"/>
              </a:ext>
            </a:extLst>
          </p:cNvPr>
          <p:cNvSpPr txBox="1">
            <a:spLocks/>
          </p:cNvSpPr>
          <p:nvPr/>
        </p:nvSpPr>
        <p:spPr>
          <a:xfrm>
            <a:off x="-5330" y="260094"/>
            <a:ext cx="1819175" cy="1325880"/>
          </a:xfrm>
          <a:prstGeom prst="rect">
            <a:avLst/>
          </a:prstGeom>
          <a:solidFill>
            <a:srgbClr val="83B330"/>
          </a:solidFill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BE" sz="4200" b="1" dirty="0">
                <a:solidFill>
                  <a:schemeClr val="bg1"/>
                </a:solidFill>
              </a:rPr>
              <a:t>PRIX</a:t>
            </a:r>
            <a:br>
              <a:rPr lang="fr-BE" sz="4200" b="1" dirty="0">
                <a:solidFill>
                  <a:schemeClr val="bg1"/>
                </a:solidFill>
              </a:rPr>
            </a:br>
            <a:r>
              <a:rPr lang="fr-BE" sz="4200" b="1" dirty="0">
                <a:solidFill>
                  <a:schemeClr val="bg1"/>
                </a:solidFill>
              </a:rPr>
              <a:t>JUSTE</a:t>
            </a:r>
            <a:endParaRPr lang="fr-BE" sz="3600" b="1" dirty="0">
              <a:ln w="12700"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FE982F-14B7-49A9-A99E-82E7A4C628C3}"/>
              </a:ext>
            </a:extLst>
          </p:cNvPr>
          <p:cNvSpPr txBox="1"/>
          <p:nvPr/>
        </p:nvSpPr>
        <p:spPr>
          <a:xfrm>
            <a:off x="-5330" y="1568149"/>
            <a:ext cx="1819175" cy="430887"/>
          </a:xfrm>
          <a:prstGeom prst="rect">
            <a:avLst/>
          </a:prstGeom>
          <a:solidFill>
            <a:srgbClr val="A1CB46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200" b="1" dirty="0">
                <a:solidFill>
                  <a:schemeClr val="bg1"/>
                </a:solidFill>
              </a:rPr>
              <a:t>POUR TOUS!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76946E3-DC93-4018-B095-5E79B120C2A3}"/>
              </a:ext>
            </a:extLst>
          </p:cNvPr>
          <p:cNvSpPr/>
          <p:nvPr/>
        </p:nvSpPr>
        <p:spPr>
          <a:xfrm>
            <a:off x="2871722" y="2100303"/>
            <a:ext cx="4908651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3500" b="1" cap="none" spc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POSITIONNEMENT PRIX</a:t>
            </a:r>
          </a:p>
        </p:txBody>
      </p:sp>
      <p:sp>
        <p:nvSpPr>
          <p:cNvPr id="3" name="Non égal 2">
            <a:extLst>
              <a:ext uri="{FF2B5EF4-FFF2-40B4-BE49-F238E27FC236}">
                <a16:creationId xmlns:a16="http://schemas.microsoft.com/office/drawing/2014/main" id="{5F393527-58EF-4FED-8CF4-C883E03C2C89}"/>
              </a:ext>
            </a:extLst>
          </p:cNvPr>
          <p:cNvSpPr/>
          <p:nvPr/>
        </p:nvSpPr>
        <p:spPr>
          <a:xfrm>
            <a:off x="4554001" y="2876194"/>
            <a:ext cx="1645834" cy="889877"/>
          </a:xfrm>
          <a:prstGeom prst="mathNotEqual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400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455C142-1DAB-4001-BE3B-6759E2B3A818}"/>
              </a:ext>
            </a:extLst>
          </p:cNvPr>
          <p:cNvSpPr/>
          <p:nvPr/>
        </p:nvSpPr>
        <p:spPr>
          <a:xfrm>
            <a:off x="2282585" y="4011026"/>
            <a:ext cx="6086923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3500" b="1" cap="none" spc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SOUTIEN DES PRODUCTEURS</a:t>
            </a:r>
          </a:p>
          <a:p>
            <a:pPr algn="ctr"/>
            <a:r>
              <a:rPr lang="fr-FR" sz="35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</a:rPr>
              <a:t>&amp; DETAILLANTS</a:t>
            </a:r>
            <a:endParaRPr lang="fr-FR" sz="3500" b="1" cap="none" spc="0" dirty="0">
              <a:ln w="22225">
                <a:solidFill>
                  <a:srgbClr val="002060"/>
                </a:solidFill>
                <a:prstDash val="solid"/>
              </a:ln>
              <a:solidFill>
                <a:srgbClr val="0070C0"/>
              </a:solidFill>
              <a:effectLst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882A4367-3DB3-404F-9794-3809008D998A}"/>
              </a:ext>
            </a:extLst>
          </p:cNvPr>
          <p:cNvSpPr txBox="1"/>
          <p:nvPr/>
        </p:nvSpPr>
        <p:spPr>
          <a:xfrm>
            <a:off x="302228" y="5425532"/>
            <a:ext cx="97461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800" b="1" dirty="0">
                <a:solidFill>
                  <a:srgbClr val="FF0000"/>
                </a:solidFill>
              </a:rPr>
              <a:t>CASSER LES PRIX TUE</a:t>
            </a:r>
          </a:p>
          <a:p>
            <a:pPr algn="ctr"/>
            <a:r>
              <a:rPr lang="fr-BE" sz="2800" b="1" dirty="0">
                <a:solidFill>
                  <a:srgbClr val="FF0000"/>
                </a:solidFill>
              </a:rPr>
              <a:t>LES PRODUCTEURS &amp; LES DETAILLANTS</a:t>
            </a:r>
          </a:p>
        </p:txBody>
      </p:sp>
    </p:spTree>
    <p:extLst>
      <p:ext uri="{BB962C8B-B14F-4D97-AF65-F5344CB8AC3E}">
        <p14:creationId xmlns:p14="http://schemas.microsoft.com/office/powerpoint/2010/main" val="5779866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E08FD80E-0B88-48FE-8377-7882177DC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6055" y="260824"/>
            <a:ext cx="963015" cy="94413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FF5CEE6-DD38-4205-BBC1-EFA868D6CC34}"/>
              </a:ext>
            </a:extLst>
          </p:cNvPr>
          <p:cNvSpPr txBox="1"/>
          <p:nvPr/>
        </p:nvSpPr>
        <p:spPr>
          <a:xfrm>
            <a:off x="1296203" y="5250863"/>
            <a:ext cx="1819175" cy="430887"/>
          </a:xfrm>
          <a:prstGeom prst="rect">
            <a:avLst/>
          </a:prstGeom>
          <a:solidFill>
            <a:srgbClr val="A1CB46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200" b="1" dirty="0">
                <a:solidFill>
                  <a:schemeClr val="bg1"/>
                </a:solidFill>
              </a:rPr>
              <a:t>POUR TOUS!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EDB346C-A936-4833-89D1-71A8A2FC4B08}"/>
              </a:ext>
            </a:extLst>
          </p:cNvPr>
          <p:cNvSpPr txBox="1"/>
          <p:nvPr/>
        </p:nvSpPr>
        <p:spPr>
          <a:xfrm>
            <a:off x="3889065" y="440348"/>
            <a:ext cx="487140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800" dirty="0">
                <a:solidFill>
                  <a:srgbClr val="508927"/>
                </a:solidFill>
              </a:rPr>
              <a:t>CALCULER LA MARGE:</a:t>
            </a:r>
          </a:p>
          <a:p>
            <a:pPr algn="ctr"/>
            <a:r>
              <a:rPr lang="fr-BE" sz="2000" dirty="0">
                <a:solidFill>
                  <a:srgbClr val="508927"/>
                </a:solidFill>
              </a:rPr>
              <a:t>coté détaillant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A7923023-6ADF-4C30-85CC-7D5E7E355B95}"/>
              </a:ext>
            </a:extLst>
          </p:cNvPr>
          <p:cNvGrpSpPr/>
          <p:nvPr/>
        </p:nvGrpSpPr>
        <p:grpSpPr>
          <a:xfrm>
            <a:off x="819725" y="168464"/>
            <a:ext cx="2587404" cy="3881109"/>
            <a:chOff x="5908309" y="963644"/>
            <a:chExt cx="3009125" cy="4513691"/>
          </a:xfrm>
        </p:grpSpPr>
        <p:pic>
          <p:nvPicPr>
            <p:cNvPr id="12" name="Image 11" descr="Une image contenant personne, habits, posant&#10;&#10;Description générée automatiquement">
              <a:extLst>
                <a:ext uri="{FF2B5EF4-FFF2-40B4-BE49-F238E27FC236}">
                  <a16:creationId xmlns:a16="http://schemas.microsoft.com/office/drawing/2014/main" id="{CF7B9379-8392-4105-9734-8E2EE197D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08309" y="963644"/>
              <a:ext cx="3009125" cy="4513691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CE08CD7D-A04C-4781-9E11-8A3A6FBA6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7143137" y="2962233"/>
              <a:ext cx="539467" cy="516511"/>
            </a:xfrm>
            <a:prstGeom prst="rect">
              <a:avLst/>
            </a:prstGeom>
          </p:spPr>
        </p:pic>
      </p:grpSp>
      <p:graphicFrame>
        <p:nvGraphicFramePr>
          <p:cNvPr id="3" name="Tableau 4">
            <a:extLst>
              <a:ext uri="{FF2B5EF4-FFF2-40B4-BE49-F238E27FC236}">
                <a16:creationId xmlns:a16="http://schemas.microsoft.com/office/drawing/2014/main" id="{2A8DA87C-0DB1-40B2-9D7A-7FEA045142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9896988"/>
              </p:ext>
            </p:extLst>
          </p:nvPr>
        </p:nvGraphicFramePr>
        <p:xfrm>
          <a:off x="3429800" y="1657467"/>
          <a:ext cx="5789932" cy="40242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4966">
                  <a:extLst>
                    <a:ext uri="{9D8B030D-6E8A-4147-A177-3AD203B41FA5}">
                      <a16:colId xmlns:a16="http://schemas.microsoft.com/office/drawing/2014/main" val="2128061452"/>
                    </a:ext>
                  </a:extLst>
                </a:gridCol>
                <a:gridCol w="2894966">
                  <a:extLst>
                    <a:ext uri="{9D8B030D-6E8A-4147-A177-3AD203B41FA5}">
                      <a16:colId xmlns:a16="http://schemas.microsoft.com/office/drawing/2014/main" val="1270213324"/>
                    </a:ext>
                  </a:extLst>
                </a:gridCol>
              </a:tblGrid>
              <a:tr h="597592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Sur Prix d’achat (PA)</a:t>
                      </a:r>
                    </a:p>
                    <a:p>
                      <a:pPr algn="ctr"/>
                      <a:r>
                        <a:rPr lang="fr-BE" sz="1400" dirty="0"/>
                        <a:t>Petits détaillants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Sur Prix conso (PC)</a:t>
                      </a:r>
                    </a:p>
                    <a:p>
                      <a:pPr algn="ctr"/>
                      <a:r>
                        <a:rPr lang="fr-BE" sz="1400" dirty="0"/>
                        <a:t>Grande distribution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078131"/>
                  </a:ext>
                </a:extLst>
              </a:tr>
              <a:tr h="3426691">
                <a:tc>
                  <a:txBody>
                    <a:bodyPr/>
                    <a:lstStyle/>
                    <a:p>
                      <a:pPr algn="ctr"/>
                      <a:endParaRPr lang="fr-BE" sz="1000" dirty="0"/>
                    </a:p>
                    <a:p>
                      <a:pPr algn="ctr"/>
                      <a:r>
                        <a:rPr lang="fr-BE" sz="3500" dirty="0"/>
                        <a:t>10 x 1,5 = 15</a:t>
                      </a:r>
                    </a:p>
                    <a:p>
                      <a:pPr algn="ctr"/>
                      <a:endParaRPr lang="fr-BE" dirty="0"/>
                    </a:p>
                    <a:p>
                      <a:pPr algn="ctr"/>
                      <a:r>
                        <a:rPr lang="fr-BE" sz="2400" dirty="0"/>
                        <a:t>15 x 1,06 = 15,90 €</a:t>
                      </a:r>
                    </a:p>
                    <a:p>
                      <a:pPr algn="ctr"/>
                      <a:endParaRPr lang="fr-BE" sz="1000" dirty="0"/>
                    </a:p>
                    <a:p>
                      <a:pPr algn="ctr"/>
                      <a:r>
                        <a:rPr lang="fr-BE" sz="2400" dirty="0"/>
                        <a:t>Marge:</a:t>
                      </a:r>
                    </a:p>
                    <a:p>
                      <a:pPr algn="ctr"/>
                      <a:endParaRPr lang="fr-BE" sz="1000" dirty="0"/>
                    </a:p>
                    <a:p>
                      <a:pPr algn="ctr"/>
                      <a:r>
                        <a:rPr lang="fr-BE" sz="3500" dirty="0"/>
                        <a:t>15 – 10 = 5</a:t>
                      </a:r>
                    </a:p>
                    <a:p>
                      <a:pPr algn="ctr"/>
                      <a:endParaRPr lang="fr-BE" sz="1000" dirty="0"/>
                    </a:p>
                    <a:p>
                      <a:pPr algn="ctr"/>
                      <a:r>
                        <a:rPr lang="fr-BE" sz="3500" dirty="0"/>
                        <a:t>5/10 = </a:t>
                      </a:r>
                      <a:r>
                        <a:rPr lang="fr-BE" sz="3500" dirty="0">
                          <a:solidFill>
                            <a:srgbClr val="FF0000"/>
                          </a:solidFill>
                        </a:rPr>
                        <a:t>50%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BE" sz="1000" dirty="0"/>
                    </a:p>
                    <a:p>
                      <a:pPr algn="ctr"/>
                      <a:r>
                        <a:rPr lang="fr-BE" sz="3500" dirty="0"/>
                        <a:t>10 x 1,5 = 15</a:t>
                      </a:r>
                    </a:p>
                    <a:p>
                      <a:pPr algn="ctr"/>
                      <a:endParaRPr lang="fr-BE" dirty="0"/>
                    </a:p>
                    <a:p>
                      <a:pPr algn="ctr"/>
                      <a:r>
                        <a:rPr lang="fr-BE" sz="2400" dirty="0"/>
                        <a:t>15 x 1,06 = 15,90 €</a:t>
                      </a:r>
                    </a:p>
                    <a:p>
                      <a:pPr algn="ctr"/>
                      <a:endParaRPr lang="fr-BE" sz="1000" dirty="0"/>
                    </a:p>
                    <a:p>
                      <a:pPr algn="ctr"/>
                      <a:r>
                        <a:rPr lang="fr-BE" sz="2400" dirty="0"/>
                        <a:t>Marge:</a:t>
                      </a:r>
                    </a:p>
                    <a:p>
                      <a:pPr algn="ctr"/>
                      <a:endParaRPr lang="fr-BE" sz="1000" dirty="0"/>
                    </a:p>
                    <a:p>
                      <a:pPr algn="ctr"/>
                      <a:r>
                        <a:rPr lang="fr-BE" sz="3500" dirty="0"/>
                        <a:t>15 – 10 = 5</a:t>
                      </a:r>
                    </a:p>
                    <a:p>
                      <a:pPr algn="ctr"/>
                      <a:endParaRPr lang="fr-BE" sz="1000" dirty="0"/>
                    </a:p>
                    <a:p>
                      <a:pPr algn="ctr"/>
                      <a:r>
                        <a:rPr lang="fr-BE" sz="3500" dirty="0"/>
                        <a:t>5/15 = </a:t>
                      </a:r>
                      <a:r>
                        <a:rPr lang="fr-BE" sz="3500" dirty="0">
                          <a:solidFill>
                            <a:srgbClr val="FF0000"/>
                          </a:solidFill>
                        </a:rPr>
                        <a:t>33%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4761194"/>
                  </a:ext>
                </a:extLst>
              </a:tr>
            </a:tbl>
          </a:graphicData>
        </a:graphic>
      </p:graphicFrame>
      <p:sp>
        <p:nvSpPr>
          <p:cNvPr id="2" name="Titre 1">
            <a:extLst>
              <a:ext uri="{FF2B5EF4-FFF2-40B4-BE49-F238E27FC236}">
                <a16:creationId xmlns:a16="http://schemas.microsoft.com/office/drawing/2014/main" id="{FF58808B-B22C-44CE-AFC7-4A05D3E3CA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6203" y="3942808"/>
            <a:ext cx="1819175" cy="1325880"/>
          </a:xfrm>
          <a:solidFill>
            <a:srgbClr val="83B330"/>
          </a:solidFill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fr-BE" sz="4200" b="1" dirty="0">
                <a:solidFill>
                  <a:schemeClr val="bg1"/>
                </a:solidFill>
              </a:rPr>
              <a:t>PRIX</a:t>
            </a:r>
            <a:br>
              <a:rPr lang="fr-BE" sz="4200" b="1" dirty="0">
                <a:solidFill>
                  <a:schemeClr val="bg1"/>
                </a:solidFill>
              </a:rPr>
            </a:br>
            <a:r>
              <a:rPr lang="fr-BE" sz="4200" b="1" dirty="0">
                <a:solidFill>
                  <a:schemeClr val="bg1"/>
                </a:solidFill>
              </a:rPr>
              <a:t>JUSTE</a:t>
            </a:r>
            <a:endParaRPr lang="fr-BE" sz="3600" b="1" dirty="0">
              <a:ln w="12700">
                <a:noFill/>
              </a:ln>
              <a:solidFill>
                <a:schemeClr val="bg1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5481493-0192-45E2-873B-E24D808A4C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6055" y="5575611"/>
            <a:ext cx="753979" cy="97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093646"/>
      </p:ext>
    </p:extLst>
  </p:cSld>
  <p:clrMapOvr>
    <a:masterClrMapping/>
  </p:clrMapOvr>
</p:sld>
</file>

<file path=ppt/theme/theme1.xml><?xml version="1.0" encoding="utf-8"?>
<a:theme xmlns:a="http://schemas.openxmlformats.org/drawingml/2006/main" name="Facette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1483</TotalTime>
  <Words>1108</Words>
  <Application>Microsoft Office PowerPoint</Application>
  <PresentationFormat>Grand écran</PresentationFormat>
  <Paragraphs>243</Paragraphs>
  <Slides>28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33" baseType="lpstr">
      <vt:lpstr>Arial</vt:lpstr>
      <vt:lpstr>Arial</vt:lpstr>
      <vt:lpstr>Trebuchet MS</vt:lpstr>
      <vt:lpstr>Wingdings 3</vt:lpstr>
      <vt:lpstr>Facette</vt:lpstr>
      <vt:lpstr>Producteurs - Détaillants</vt:lpstr>
      <vt:lpstr>    Producteurs        Détaillants</vt:lpstr>
      <vt:lpstr>    Producteurs        Détaillants</vt:lpstr>
      <vt:lpstr>   Producteurs      Détaillants</vt:lpstr>
      <vt:lpstr>   Producteurs      Détaillants</vt:lpstr>
      <vt:lpstr>Producteur - Détaillant</vt:lpstr>
      <vt:lpstr>PRIX JUSTE POUR TOUS</vt:lpstr>
      <vt:lpstr>Présentation PowerPoint</vt:lpstr>
      <vt:lpstr>PRIX JUSTE</vt:lpstr>
      <vt:lpstr>PRIX JUSTE</vt:lpstr>
      <vt:lpstr>PRIX JUSTE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    Producteur      Détaillant</vt:lpstr>
      <vt:lpstr>Producteur - Détaillant</vt:lpstr>
      <vt:lpstr> Détaillant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PRIX JUSTE</vt:lpstr>
      <vt:lpstr>PRIX JUSTE</vt:lpstr>
      <vt:lpstr>    Producteur        Détaillant</vt:lpstr>
      <vt:lpstr>   Producteurs      Détaillants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Producteur - Détaillant</dc:title>
  <dc:creator>Benoît Kennes</dc:creator>
  <cp:lastModifiedBy>Isabelle Monnart</cp:lastModifiedBy>
  <cp:revision>93</cp:revision>
  <dcterms:created xsi:type="dcterms:W3CDTF">2021-11-21T11:52:43Z</dcterms:created>
  <dcterms:modified xsi:type="dcterms:W3CDTF">2022-05-17T09:15:13Z</dcterms:modified>
</cp:coreProperties>
</file>