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410" r:id="rId3"/>
    <p:sldId id="417" r:id="rId4"/>
    <p:sldId id="426" r:id="rId5"/>
    <p:sldId id="261" r:id="rId6"/>
    <p:sldId id="401" r:id="rId7"/>
    <p:sldId id="427" r:id="rId8"/>
    <p:sldId id="431" r:id="rId9"/>
    <p:sldId id="433" r:id="rId10"/>
    <p:sldId id="432" r:id="rId11"/>
    <p:sldId id="434" r:id="rId12"/>
    <p:sldId id="428" r:id="rId13"/>
    <p:sldId id="435" r:id="rId14"/>
    <p:sldId id="436" r:id="rId15"/>
    <p:sldId id="429" r:id="rId16"/>
    <p:sldId id="430" r:id="rId17"/>
    <p:sldId id="270" r:id="rId18"/>
  </p:sldIdLst>
  <p:sldSz cx="12192000" cy="6858000"/>
  <p:notesSz cx="6797675" cy="9926638"/>
  <p:defaultTextStyle>
    <a:defPPr>
      <a:defRPr lang="fr-BE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therine Colot" initials="CC" lastIdx="2" clrIdx="0">
    <p:extLst>
      <p:ext uri="{19B8F6BF-5375-455C-9EA6-DF929625EA0E}">
        <p15:presenceInfo xmlns:p15="http://schemas.microsoft.com/office/powerpoint/2012/main" userId="S-1-5-21-3244368511-3075686664-2850739181-111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B383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56" d="100"/>
          <a:sy n="56" d="100"/>
        </p:scale>
        <p:origin x="696" y="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Catherine_C\Documents\Catherine\COLLEGE\DOCUMENTS%20DE%20TRAVAIL\CONTEXTE%20AVICULTURE-CUNIC\CHIFFRES%20ACTUALISES%202020\prix%20march&#233;%20poulet%20et%20oeufs%20-%202021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Catherine_C\Documents\Catherine\COLLEGE\DOCUMENTS%20DE%20TRAVAIL\CONTEXTE%20AVICULTURE-CUNIC\CHIFFRES%20ACTUALISES%202020\prix%20march&#233;%20poulet%20et%20oeufs%20-%202021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Catherine_C\Documents\Catherine\COLLEGE\DOCUMENTS%20DE%20TRAVAIL\CONTEXTE%20AVICULTURE-CUNIC\CHIFFRES%20ACTUALISES%202020\prix%20march&#233;%20poulet%20et%20oeufs%20-%202021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Catherine_C\Documents\Catherine\COLLEGE\DOCUMENTS%20DE%20TRAVAIL\CONTEXTE%20AVICULTURE-CUNIC\CHIFFRES%20ACTUALISES%202020\prix%20march&#233;%20poulet%20et%20oeufs%20-%202021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r-BE"/>
              <a:t>prix</a:t>
            </a:r>
            <a:r>
              <a:rPr lang="fr-BE" baseline="0"/>
              <a:t> poulet std 2022</a:t>
            </a:r>
          </a:p>
          <a:p>
            <a:pPr>
              <a:defRPr/>
            </a:pPr>
            <a:endParaRPr lang="fr-BE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plotArea>
      <c:layout/>
      <c:lineChart>
        <c:grouping val="standard"/>
        <c:varyColors val="0"/>
        <c:ser>
          <c:idx val="4"/>
          <c:order val="0"/>
          <c:tx>
            <c:strRef>
              <c:f>poulet!$O$91</c:f>
              <c:strCache>
                <c:ptCount val="1"/>
                <c:pt idx="0">
                  <c:v>ABC (2022)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strRef>
              <c:f>poulet!$J$92:$J$144</c:f>
              <c:strCache>
                <c:ptCount val="53"/>
                <c:pt idx="0">
                  <c:v>semaine 1</c:v>
                </c:pt>
                <c:pt idx="1">
                  <c:v>semaine 2</c:v>
                </c:pt>
                <c:pt idx="2">
                  <c:v>semaine 3</c:v>
                </c:pt>
                <c:pt idx="3">
                  <c:v>semaine 4</c:v>
                </c:pt>
                <c:pt idx="4">
                  <c:v>semaine 5</c:v>
                </c:pt>
                <c:pt idx="5">
                  <c:v>semaine 6</c:v>
                </c:pt>
                <c:pt idx="6">
                  <c:v>semaine 7</c:v>
                </c:pt>
                <c:pt idx="7">
                  <c:v>semaine 8</c:v>
                </c:pt>
                <c:pt idx="8">
                  <c:v>semaine 9</c:v>
                </c:pt>
                <c:pt idx="9">
                  <c:v>semaine 10</c:v>
                </c:pt>
                <c:pt idx="10">
                  <c:v>semaine 11</c:v>
                </c:pt>
                <c:pt idx="11">
                  <c:v>semaine 12</c:v>
                </c:pt>
                <c:pt idx="12">
                  <c:v>semaine 13</c:v>
                </c:pt>
                <c:pt idx="13">
                  <c:v>semaine 14</c:v>
                </c:pt>
                <c:pt idx="14">
                  <c:v>semaine 15</c:v>
                </c:pt>
                <c:pt idx="15">
                  <c:v>semaine 16</c:v>
                </c:pt>
                <c:pt idx="16">
                  <c:v>semaine 17</c:v>
                </c:pt>
                <c:pt idx="17">
                  <c:v>semaine 18</c:v>
                </c:pt>
                <c:pt idx="18">
                  <c:v>semaine 19</c:v>
                </c:pt>
                <c:pt idx="19">
                  <c:v>semaine 20</c:v>
                </c:pt>
                <c:pt idx="20">
                  <c:v>semaine 21</c:v>
                </c:pt>
                <c:pt idx="21">
                  <c:v>semaine 22</c:v>
                </c:pt>
                <c:pt idx="22">
                  <c:v>semaine 23</c:v>
                </c:pt>
                <c:pt idx="23">
                  <c:v>semaine 24</c:v>
                </c:pt>
                <c:pt idx="24">
                  <c:v>semaine 25</c:v>
                </c:pt>
                <c:pt idx="25">
                  <c:v>semaine 26</c:v>
                </c:pt>
                <c:pt idx="26">
                  <c:v>semaine 27</c:v>
                </c:pt>
                <c:pt idx="27">
                  <c:v>semaine 28</c:v>
                </c:pt>
                <c:pt idx="28">
                  <c:v>semaine 29</c:v>
                </c:pt>
                <c:pt idx="29">
                  <c:v>semaine 30</c:v>
                </c:pt>
                <c:pt idx="30">
                  <c:v>semaine 31</c:v>
                </c:pt>
                <c:pt idx="31">
                  <c:v>semaine 32</c:v>
                </c:pt>
                <c:pt idx="32">
                  <c:v>semaine 33</c:v>
                </c:pt>
                <c:pt idx="33">
                  <c:v>semaine 34</c:v>
                </c:pt>
                <c:pt idx="34">
                  <c:v>semaine 35</c:v>
                </c:pt>
                <c:pt idx="35">
                  <c:v>semaine 36</c:v>
                </c:pt>
                <c:pt idx="36">
                  <c:v>semaine 37</c:v>
                </c:pt>
                <c:pt idx="37">
                  <c:v>semaine 38</c:v>
                </c:pt>
                <c:pt idx="38">
                  <c:v>semaine 39</c:v>
                </c:pt>
                <c:pt idx="39">
                  <c:v>semaine 40</c:v>
                </c:pt>
                <c:pt idx="40">
                  <c:v>semaine 41</c:v>
                </c:pt>
                <c:pt idx="41">
                  <c:v>semaine 42</c:v>
                </c:pt>
                <c:pt idx="42">
                  <c:v>semaine 43</c:v>
                </c:pt>
                <c:pt idx="43">
                  <c:v>semaine 44</c:v>
                </c:pt>
                <c:pt idx="44">
                  <c:v>semaine 45</c:v>
                </c:pt>
                <c:pt idx="45">
                  <c:v>semaine 46</c:v>
                </c:pt>
                <c:pt idx="46">
                  <c:v>semaine 47</c:v>
                </c:pt>
                <c:pt idx="47">
                  <c:v>semaine 48</c:v>
                </c:pt>
                <c:pt idx="48">
                  <c:v>semaine 49</c:v>
                </c:pt>
                <c:pt idx="49">
                  <c:v>semaine 50</c:v>
                </c:pt>
                <c:pt idx="50">
                  <c:v>semaine 51</c:v>
                </c:pt>
                <c:pt idx="51">
                  <c:v>semaine 52</c:v>
                </c:pt>
                <c:pt idx="52">
                  <c:v>semaine 53</c:v>
                </c:pt>
              </c:strCache>
            </c:strRef>
          </c:cat>
          <c:val>
            <c:numRef>
              <c:f>poulet!$O$92:$O$144</c:f>
              <c:numCache>
                <c:formatCode>General</c:formatCode>
                <c:ptCount val="53"/>
                <c:pt idx="0">
                  <c:v>1.02</c:v>
                </c:pt>
                <c:pt idx="1">
                  <c:v>1.02</c:v>
                </c:pt>
                <c:pt idx="2">
                  <c:v>1.03</c:v>
                </c:pt>
                <c:pt idx="3">
                  <c:v>1.05</c:v>
                </c:pt>
                <c:pt idx="4">
                  <c:v>1.05</c:v>
                </c:pt>
                <c:pt idx="5">
                  <c:v>1.07</c:v>
                </c:pt>
                <c:pt idx="6">
                  <c:v>1.0900000000000001</c:v>
                </c:pt>
                <c:pt idx="7">
                  <c:v>1.0900000000000001</c:v>
                </c:pt>
                <c:pt idx="8">
                  <c:v>1.0900000000000001</c:v>
                </c:pt>
                <c:pt idx="9">
                  <c:v>1.1100000000000001</c:v>
                </c:pt>
                <c:pt idx="10">
                  <c:v>1.19</c:v>
                </c:pt>
                <c:pt idx="11">
                  <c:v>1.23</c:v>
                </c:pt>
                <c:pt idx="12">
                  <c:v>1.23</c:v>
                </c:pt>
                <c:pt idx="13">
                  <c:v>1.25</c:v>
                </c:pt>
                <c:pt idx="14">
                  <c:v>1.25</c:v>
                </c:pt>
                <c:pt idx="15">
                  <c:v>1.26</c:v>
                </c:pt>
                <c:pt idx="16">
                  <c:v>1.26</c:v>
                </c:pt>
                <c:pt idx="17">
                  <c:v>1.26</c:v>
                </c:pt>
                <c:pt idx="18">
                  <c:v>1.26</c:v>
                </c:pt>
                <c:pt idx="19">
                  <c:v>1.26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417-4749-ADEF-B141AD2A12A8}"/>
            </c:ext>
          </c:extLst>
        </c:ser>
        <c:ser>
          <c:idx val="5"/>
          <c:order val="1"/>
          <c:tx>
            <c:strRef>
              <c:f>poulet!$P$91</c:f>
              <c:strCache>
                <c:ptCount val="1"/>
                <c:pt idx="0">
                  <c:v>Deinze (2022)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cat>
            <c:strRef>
              <c:f>poulet!$J$92:$J$144</c:f>
              <c:strCache>
                <c:ptCount val="53"/>
                <c:pt idx="0">
                  <c:v>semaine 1</c:v>
                </c:pt>
                <c:pt idx="1">
                  <c:v>semaine 2</c:v>
                </c:pt>
                <c:pt idx="2">
                  <c:v>semaine 3</c:v>
                </c:pt>
                <c:pt idx="3">
                  <c:v>semaine 4</c:v>
                </c:pt>
                <c:pt idx="4">
                  <c:v>semaine 5</c:v>
                </c:pt>
                <c:pt idx="5">
                  <c:v>semaine 6</c:v>
                </c:pt>
                <c:pt idx="6">
                  <c:v>semaine 7</c:v>
                </c:pt>
                <c:pt idx="7">
                  <c:v>semaine 8</c:v>
                </c:pt>
                <c:pt idx="8">
                  <c:v>semaine 9</c:v>
                </c:pt>
                <c:pt idx="9">
                  <c:v>semaine 10</c:v>
                </c:pt>
                <c:pt idx="10">
                  <c:v>semaine 11</c:v>
                </c:pt>
                <c:pt idx="11">
                  <c:v>semaine 12</c:v>
                </c:pt>
                <c:pt idx="12">
                  <c:v>semaine 13</c:v>
                </c:pt>
                <c:pt idx="13">
                  <c:v>semaine 14</c:v>
                </c:pt>
                <c:pt idx="14">
                  <c:v>semaine 15</c:v>
                </c:pt>
                <c:pt idx="15">
                  <c:v>semaine 16</c:v>
                </c:pt>
                <c:pt idx="16">
                  <c:v>semaine 17</c:v>
                </c:pt>
                <c:pt idx="17">
                  <c:v>semaine 18</c:v>
                </c:pt>
                <c:pt idx="18">
                  <c:v>semaine 19</c:v>
                </c:pt>
                <c:pt idx="19">
                  <c:v>semaine 20</c:v>
                </c:pt>
                <c:pt idx="20">
                  <c:v>semaine 21</c:v>
                </c:pt>
                <c:pt idx="21">
                  <c:v>semaine 22</c:v>
                </c:pt>
                <c:pt idx="22">
                  <c:v>semaine 23</c:v>
                </c:pt>
                <c:pt idx="23">
                  <c:v>semaine 24</c:v>
                </c:pt>
                <c:pt idx="24">
                  <c:v>semaine 25</c:v>
                </c:pt>
                <c:pt idx="25">
                  <c:v>semaine 26</c:v>
                </c:pt>
                <c:pt idx="26">
                  <c:v>semaine 27</c:v>
                </c:pt>
                <c:pt idx="27">
                  <c:v>semaine 28</c:v>
                </c:pt>
                <c:pt idx="28">
                  <c:v>semaine 29</c:v>
                </c:pt>
                <c:pt idx="29">
                  <c:v>semaine 30</c:v>
                </c:pt>
                <c:pt idx="30">
                  <c:v>semaine 31</c:v>
                </c:pt>
                <c:pt idx="31">
                  <c:v>semaine 32</c:v>
                </c:pt>
                <c:pt idx="32">
                  <c:v>semaine 33</c:v>
                </c:pt>
                <c:pt idx="33">
                  <c:v>semaine 34</c:v>
                </c:pt>
                <c:pt idx="34">
                  <c:v>semaine 35</c:v>
                </c:pt>
                <c:pt idx="35">
                  <c:v>semaine 36</c:v>
                </c:pt>
                <c:pt idx="36">
                  <c:v>semaine 37</c:v>
                </c:pt>
                <c:pt idx="37">
                  <c:v>semaine 38</c:v>
                </c:pt>
                <c:pt idx="38">
                  <c:v>semaine 39</c:v>
                </c:pt>
                <c:pt idx="39">
                  <c:v>semaine 40</c:v>
                </c:pt>
                <c:pt idx="40">
                  <c:v>semaine 41</c:v>
                </c:pt>
                <c:pt idx="41">
                  <c:v>semaine 42</c:v>
                </c:pt>
                <c:pt idx="42">
                  <c:v>semaine 43</c:v>
                </c:pt>
                <c:pt idx="43">
                  <c:v>semaine 44</c:v>
                </c:pt>
                <c:pt idx="44">
                  <c:v>semaine 45</c:v>
                </c:pt>
                <c:pt idx="45">
                  <c:v>semaine 46</c:v>
                </c:pt>
                <c:pt idx="46">
                  <c:v>semaine 47</c:v>
                </c:pt>
                <c:pt idx="47">
                  <c:v>semaine 48</c:v>
                </c:pt>
                <c:pt idx="48">
                  <c:v>semaine 49</c:v>
                </c:pt>
                <c:pt idx="49">
                  <c:v>semaine 50</c:v>
                </c:pt>
                <c:pt idx="50">
                  <c:v>semaine 51</c:v>
                </c:pt>
                <c:pt idx="51">
                  <c:v>semaine 52</c:v>
                </c:pt>
                <c:pt idx="52">
                  <c:v>semaine 53</c:v>
                </c:pt>
              </c:strCache>
            </c:strRef>
          </c:cat>
          <c:val>
            <c:numRef>
              <c:f>poulet!$P$92:$P$144</c:f>
              <c:numCache>
                <c:formatCode>General</c:formatCode>
                <c:ptCount val="53"/>
                <c:pt idx="0">
                  <c:v>1.04</c:v>
                </c:pt>
                <c:pt idx="1">
                  <c:v>1.06</c:v>
                </c:pt>
                <c:pt idx="2">
                  <c:v>1.08</c:v>
                </c:pt>
                <c:pt idx="3">
                  <c:v>1.08</c:v>
                </c:pt>
                <c:pt idx="4">
                  <c:v>1.1100000000000001</c:v>
                </c:pt>
                <c:pt idx="5">
                  <c:v>1.1299999999999999</c:v>
                </c:pt>
                <c:pt idx="6">
                  <c:v>1.1299999999999999</c:v>
                </c:pt>
                <c:pt idx="7">
                  <c:v>1.1399999999999999</c:v>
                </c:pt>
                <c:pt idx="8">
                  <c:v>1.1599999999999999</c:v>
                </c:pt>
                <c:pt idx="9">
                  <c:v>1.24</c:v>
                </c:pt>
                <c:pt idx="10">
                  <c:v>1.29</c:v>
                </c:pt>
                <c:pt idx="11">
                  <c:v>1.29</c:v>
                </c:pt>
                <c:pt idx="12">
                  <c:v>1.3</c:v>
                </c:pt>
                <c:pt idx="13">
                  <c:v>1.3</c:v>
                </c:pt>
                <c:pt idx="14">
                  <c:v>1.3</c:v>
                </c:pt>
                <c:pt idx="15">
                  <c:v>1.3</c:v>
                </c:pt>
                <c:pt idx="16">
                  <c:v>1.28</c:v>
                </c:pt>
                <c:pt idx="17">
                  <c:v>1.28</c:v>
                </c:pt>
                <c:pt idx="18">
                  <c:v>1.28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417-4749-ADEF-B141AD2A12A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10386744"/>
        <c:axId val="510387072"/>
      </c:lineChart>
      <c:catAx>
        <c:axId val="5103867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510387072"/>
        <c:crosses val="autoZero"/>
        <c:auto val="1"/>
        <c:lblAlgn val="ctr"/>
        <c:lblOffset val="100"/>
        <c:noMultiLvlLbl val="0"/>
      </c:catAx>
      <c:valAx>
        <c:axId val="510387072"/>
        <c:scaling>
          <c:orientation val="minMax"/>
          <c:min val="0.95000000000000007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5103867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r-BE" dirty="0"/>
              <a:t>Marché</a:t>
            </a:r>
            <a:r>
              <a:rPr lang="fr-BE" baseline="0" dirty="0"/>
              <a:t> du poulet à Deinze</a:t>
            </a:r>
          </a:p>
          <a:p>
            <a:pPr>
              <a:defRPr/>
            </a:pPr>
            <a:r>
              <a:rPr lang="fr-BE" baseline="0" dirty="0"/>
              <a:t>euros/kg poids vif (jv2020-mai 2021)</a:t>
            </a:r>
          </a:p>
          <a:p>
            <a:pPr>
              <a:defRPr/>
            </a:pPr>
            <a:endParaRPr lang="fr-BE" dirty="0"/>
          </a:p>
        </c:rich>
      </c:tx>
      <c:layout>
        <c:manualLayout>
          <c:xMode val="edge"/>
          <c:yMode val="edge"/>
          <c:x val="0.13885140184170153"/>
          <c:y val="0.1333084704906048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18"/>
              <c:layout>
                <c:manualLayout>
                  <c:x val="0"/>
                  <c:y val="-3.87931034482758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4BB-45E8-AA66-29542B5A510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'poulet à la suite'!$C$80:$C$107</c:f>
              <c:strCache>
                <c:ptCount val="28"/>
                <c:pt idx="0">
                  <c:v>janvier</c:v>
                </c:pt>
                <c:pt idx="1">
                  <c:v>février</c:v>
                </c:pt>
                <c:pt idx="2">
                  <c:v>mars</c:v>
                </c:pt>
                <c:pt idx="3">
                  <c:v>avril</c:v>
                </c:pt>
                <c:pt idx="4">
                  <c:v>mai</c:v>
                </c:pt>
                <c:pt idx="5">
                  <c:v>juin</c:v>
                </c:pt>
                <c:pt idx="6">
                  <c:v>juillet</c:v>
                </c:pt>
                <c:pt idx="7">
                  <c:v>août</c:v>
                </c:pt>
                <c:pt idx="8">
                  <c:v>septembre</c:v>
                </c:pt>
                <c:pt idx="9">
                  <c:v>octobre</c:v>
                </c:pt>
                <c:pt idx="10">
                  <c:v>novembre</c:v>
                </c:pt>
                <c:pt idx="11">
                  <c:v>décembre</c:v>
                </c:pt>
                <c:pt idx="12">
                  <c:v>janvier</c:v>
                </c:pt>
                <c:pt idx="13">
                  <c:v>février</c:v>
                </c:pt>
                <c:pt idx="14">
                  <c:v>mars</c:v>
                </c:pt>
                <c:pt idx="15">
                  <c:v>avril</c:v>
                </c:pt>
                <c:pt idx="16">
                  <c:v>mai</c:v>
                </c:pt>
                <c:pt idx="17">
                  <c:v>juin</c:v>
                </c:pt>
                <c:pt idx="18">
                  <c:v>juillet</c:v>
                </c:pt>
                <c:pt idx="19">
                  <c:v>août</c:v>
                </c:pt>
                <c:pt idx="20">
                  <c:v>septembre</c:v>
                </c:pt>
                <c:pt idx="21">
                  <c:v>octobre</c:v>
                </c:pt>
                <c:pt idx="22">
                  <c:v>novembre</c:v>
                </c:pt>
                <c:pt idx="23">
                  <c:v>décembre</c:v>
                </c:pt>
                <c:pt idx="24">
                  <c:v>janvier</c:v>
                </c:pt>
                <c:pt idx="25">
                  <c:v>février</c:v>
                </c:pt>
                <c:pt idx="26">
                  <c:v>mars</c:v>
                </c:pt>
                <c:pt idx="27">
                  <c:v>avril</c:v>
                </c:pt>
              </c:strCache>
            </c:strRef>
          </c:cat>
          <c:val>
            <c:numRef>
              <c:f>'poulet à la suite'!$D$80:$D$107</c:f>
              <c:numCache>
                <c:formatCode>General</c:formatCode>
                <c:ptCount val="28"/>
                <c:pt idx="0">
                  <c:v>0.85</c:v>
                </c:pt>
                <c:pt idx="1">
                  <c:v>0.88</c:v>
                </c:pt>
                <c:pt idx="2">
                  <c:v>0.89</c:v>
                </c:pt>
                <c:pt idx="3">
                  <c:v>0.76</c:v>
                </c:pt>
                <c:pt idx="4">
                  <c:v>0.76</c:v>
                </c:pt>
                <c:pt idx="5">
                  <c:v>0.81</c:v>
                </c:pt>
                <c:pt idx="6">
                  <c:v>0.83</c:v>
                </c:pt>
                <c:pt idx="7">
                  <c:v>0.8</c:v>
                </c:pt>
                <c:pt idx="8">
                  <c:v>0.82</c:v>
                </c:pt>
                <c:pt idx="9">
                  <c:v>0.7</c:v>
                </c:pt>
                <c:pt idx="10">
                  <c:v>0.64</c:v>
                </c:pt>
                <c:pt idx="11">
                  <c:v>0.75</c:v>
                </c:pt>
                <c:pt idx="12">
                  <c:v>0.85</c:v>
                </c:pt>
                <c:pt idx="13">
                  <c:v>0.89</c:v>
                </c:pt>
                <c:pt idx="14">
                  <c:v>0.87</c:v>
                </c:pt>
                <c:pt idx="15">
                  <c:v>0.88</c:v>
                </c:pt>
                <c:pt idx="16">
                  <c:v>0.94</c:v>
                </c:pt>
                <c:pt idx="17">
                  <c:v>0.96</c:v>
                </c:pt>
                <c:pt idx="18">
                  <c:v>0.96</c:v>
                </c:pt>
                <c:pt idx="19">
                  <c:v>0.91</c:v>
                </c:pt>
                <c:pt idx="20">
                  <c:v>0.92</c:v>
                </c:pt>
                <c:pt idx="21">
                  <c:v>0.93</c:v>
                </c:pt>
                <c:pt idx="22">
                  <c:v>0.97</c:v>
                </c:pt>
                <c:pt idx="23">
                  <c:v>1.02</c:v>
                </c:pt>
                <c:pt idx="24">
                  <c:v>1.07</c:v>
                </c:pt>
                <c:pt idx="25" formatCode="0.00">
                  <c:v>1.1274999999999999</c:v>
                </c:pt>
                <c:pt idx="26" formatCode="0.00">
                  <c:v>1.256</c:v>
                </c:pt>
                <c:pt idx="27" formatCode="0.00">
                  <c:v>1.2950000000000002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4BB-45E8-AA66-29542B5A510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67141840"/>
        <c:axId val="467140200"/>
      </c:lineChart>
      <c:catAx>
        <c:axId val="4671418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467140200"/>
        <c:crosses val="autoZero"/>
        <c:auto val="1"/>
        <c:lblAlgn val="ctr"/>
        <c:lblOffset val="100"/>
        <c:noMultiLvlLbl val="0"/>
      </c:catAx>
      <c:valAx>
        <c:axId val="467140200"/>
        <c:scaling>
          <c:orientation val="minMax"/>
          <c:min val="0.55000000000000004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467141840"/>
        <c:crossesAt val="1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fr-BE"/>
              <a:t>prix</a:t>
            </a:r>
            <a:r>
              <a:rPr lang="fr-BE" baseline="0"/>
              <a:t> oeufs bruns 2022 (62,5g)</a:t>
            </a:r>
            <a:endParaRPr lang="fr-BE"/>
          </a:p>
        </c:rich>
      </c:tx>
      <c:layout>
        <c:manualLayout>
          <c:xMode val="edge"/>
          <c:yMode val="edge"/>
          <c:x val="0.1686804461942257"/>
          <c:y val="6.018518518518518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cap="none" spc="0" normalizeH="0" baseline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+mj-ea"/>
              <a:cs typeface="+mj-cs"/>
            </a:defRPr>
          </a:pPr>
          <a:endParaRPr lang="fr-FR"/>
        </a:p>
      </c:txPr>
    </c:title>
    <c:autoTitleDeleted val="0"/>
    <c:plotArea>
      <c:layout/>
      <c:lineChart>
        <c:grouping val="standard"/>
        <c:varyColors val="0"/>
        <c:ser>
          <c:idx val="4"/>
          <c:order val="0"/>
          <c:tx>
            <c:strRef>
              <c:f>oeufs!$L$97</c:f>
              <c:strCache>
                <c:ptCount val="1"/>
                <c:pt idx="0">
                  <c:v>œufs bruns cages (2022)</c:v>
                </c:pt>
              </c:strCache>
            </c:strRef>
          </c:tx>
          <c:spPr>
            <a:ln w="38100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val>
            <c:numRef>
              <c:f>oeufs!$L$98:$L$114</c:f>
              <c:numCache>
                <c:formatCode>General</c:formatCode>
                <c:ptCount val="17"/>
                <c:pt idx="0">
                  <c:v>6.29</c:v>
                </c:pt>
                <c:pt idx="1">
                  <c:v>6.13</c:v>
                </c:pt>
                <c:pt idx="2">
                  <c:v>6.61</c:v>
                </c:pt>
                <c:pt idx="3">
                  <c:v>6.61</c:v>
                </c:pt>
                <c:pt idx="4">
                  <c:v>6.73</c:v>
                </c:pt>
                <c:pt idx="5">
                  <c:v>6.98</c:v>
                </c:pt>
                <c:pt idx="6">
                  <c:v>7.21</c:v>
                </c:pt>
                <c:pt idx="7">
                  <c:v>7.69</c:v>
                </c:pt>
                <c:pt idx="8">
                  <c:v>8.06</c:v>
                </c:pt>
                <c:pt idx="9">
                  <c:v>8.3800000000000008</c:v>
                </c:pt>
                <c:pt idx="10">
                  <c:v>8.5299999999999994</c:v>
                </c:pt>
                <c:pt idx="11">
                  <c:v>9.51</c:v>
                </c:pt>
                <c:pt idx="12">
                  <c:v>11.29</c:v>
                </c:pt>
                <c:pt idx="13">
                  <c:v>11.88</c:v>
                </c:pt>
                <c:pt idx="14">
                  <c:v>12.23</c:v>
                </c:pt>
                <c:pt idx="15">
                  <c:v>11.79</c:v>
                </c:pt>
                <c:pt idx="16">
                  <c:v>11.48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3E2-4C05-A538-5E8C9593F2F6}"/>
            </c:ext>
          </c:extLst>
        </c:ser>
        <c:ser>
          <c:idx val="5"/>
          <c:order val="1"/>
          <c:tx>
            <c:strRef>
              <c:f>oeufs!$M$97</c:f>
              <c:strCache>
                <c:ptCount val="1"/>
                <c:pt idx="0">
                  <c:v>œufs bruns sol (2022)</c:v>
                </c:pt>
              </c:strCache>
            </c:strRef>
          </c:tx>
          <c:spPr>
            <a:ln w="38100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dLbls>
            <c:dLbl>
              <c:idx val="6"/>
              <c:layout>
                <c:manualLayout>
                  <c:x val="-4.8811817597944722E-2"/>
                  <c:y val="-7.707129094412339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3E2-4C05-A538-5E8C9593F2F6}"/>
                </c:ext>
              </c:extLst>
            </c:dLbl>
            <c:dLbl>
              <c:idx val="16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3E2-4C05-A538-5E8C9593F2F6}"/>
                </c:ext>
              </c:extLst>
            </c:dLbl>
            <c:spPr>
              <a:solidFill>
                <a:sysClr val="windowText" lastClr="000000">
                  <a:lumMod val="15000"/>
                  <a:lumOff val="85000"/>
                </a:sysClr>
              </a:solidFill>
              <a:ln>
                <a:noFill/>
              </a:ln>
              <a:effectLst/>
            </c:spPr>
            <c:txPr>
              <a:bodyPr rot="0" spcFirstLastPara="1" vertOverflow="clip" horzOverflow="clip" vert="horz" wrap="square" lIns="36576" tIns="18288" rIns="36576" bIns="18288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EllipseCallout">
                    <a:avLst/>
                  </a:prstGeom>
                  <a:noFill/>
                  <a:ln>
                    <a:noFill/>
                  </a:ln>
                </c15:spPr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val>
            <c:numRef>
              <c:f>oeufs!$M$98:$M$114</c:f>
              <c:numCache>
                <c:formatCode>General</c:formatCode>
                <c:ptCount val="17"/>
                <c:pt idx="0">
                  <c:v>6.29</c:v>
                </c:pt>
                <c:pt idx="1">
                  <c:v>6.15</c:v>
                </c:pt>
                <c:pt idx="2">
                  <c:v>7.13</c:v>
                </c:pt>
                <c:pt idx="3">
                  <c:v>7.13</c:v>
                </c:pt>
                <c:pt idx="4">
                  <c:v>7.26</c:v>
                </c:pt>
                <c:pt idx="5">
                  <c:v>7.35</c:v>
                </c:pt>
                <c:pt idx="6">
                  <c:v>7.47</c:v>
                </c:pt>
                <c:pt idx="7">
                  <c:v>7.77</c:v>
                </c:pt>
                <c:pt idx="8">
                  <c:v>8.09</c:v>
                </c:pt>
                <c:pt idx="9">
                  <c:v>8.3800000000000008</c:v>
                </c:pt>
                <c:pt idx="10">
                  <c:v>8.61</c:v>
                </c:pt>
                <c:pt idx="11">
                  <c:v>9.51</c:v>
                </c:pt>
                <c:pt idx="12">
                  <c:v>11.29</c:v>
                </c:pt>
                <c:pt idx="13">
                  <c:v>11.88</c:v>
                </c:pt>
                <c:pt idx="14">
                  <c:v>12.23</c:v>
                </c:pt>
                <c:pt idx="15">
                  <c:v>11.79</c:v>
                </c:pt>
                <c:pt idx="16">
                  <c:v>11.48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43E2-4C05-A538-5E8C9593F2F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34392064"/>
        <c:axId val="534392392"/>
      </c:lineChart>
      <c:catAx>
        <c:axId val="5343920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534392392"/>
        <c:crosses val="autoZero"/>
        <c:auto val="1"/>
        <c:lblAlgn val="ctr"/>
        <c:lblOffset val="100"/>
        <c:noMultiLvlLbl val="0"/>
      </c:catAx>
      <c:valAx>
        <c:axId val="534392392"/>
        <c:scaling>
          <c:orientation val="minMax"/>
          <c:min val="4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5343920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r-BE"/>
              <a:t>Prix</a:t>
            </a:r>
            <a:r>
              <a:rPr lang="fr-BE" baseline="0"/>
              <a:t> du marché des oeufs à Kruishoutem                                      euros/100 oeufs (jv 2020- avril 2022)</a:t>
            </a:r>
          </a:p>
          <a:p>
            <a:pPr>
              <a:defRPr/>
            </a:pPr>
            <a:endParaRPr lang="fr-BE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'oeufs à la suite'!$H$1</c:f>
              <c:strCache>
                <c:ptCount val="1"/>
                <c:pt idx="0">
                  <c:v>œufs bruns cages 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453-493A-95CB-70CED46FE96C}"/>
                </c:ext>
              </c:extLst>
            </c:dLbl>
            <c:dLbl>
              <c:idx val="2"/>
              <c:layout>
                <c:manualLayout>
                  <c:x val="-1.7139793573454642E-2"/>
                  <c:y val="4.47761194029851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453-493A-95CB-70CED46FE96C}"/>
                </c:ext>
              </c:extLst>
            </c:dLbl>
            <c:dLbl>
              <c:idx val="14"/>
              <c:layout>
                <c:manualLayout>
                  <c:x val="-2.3567216163500212E-2"/>
                  <c:y val="6.34328358208955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453-493A-95CB-70CED46FE96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'oeufs à la suite'!$G$2:$G$29</c:f>
              <c:strCache>
                <c:ptCount val="28"/>
                <c:pt idx="0">
                  <c:v>janvier</c:v>
                </c:pt>
                <c:pt idx="1">
                  <c:v>février</c:v>
                </c:pt>
                <c:pt idx="2">
                  <c:v>mars</c:v>
                </c:pt>
                <c:pt idx="3">
                  <c:v>avril</c:v>
                </c:pt>
                <c:pt idx="4">
                  <c:v>mai</c:v>
                </c:pt>
                <c:pt idx="5">
                  <c:v>juin</c:v>
                </c:pt>
                <c:pt idx="6">
                  <c:v>juillet</c:v>
                </c:pt>
                <c:pt idx="7">
                  <c:v>août</c:v>
                </c:pt>
                <c:pt idx="8">
                  <c:v>septembre</c:v>
                </c:pt>
                <c:pt idx="9">
                  <c:v>octobre</c:v>
                </c:pt>
                <c:pt idx="10">
                  <c:v>novembre</c:v>
                </c:pt>
                <c:pt idx="11">
                  <c:v>décembre</c:v>
                </c:pt>
                <c:pt idx="12">
                  <c:v>janvier</c:v>
                </c:pt>
                <c:pt idx="13">
                  <c:v>février</c:v>
                </c:pt>
                <c:pt idx="14">
                  <c:v>mars</c:v>
                </c:pt>
                <c:pt idx="15">
                  <c:v>avril</c:v>
                </c:pt>
                <c:pt idx="16">
                  <c:v>mai</c:v>
                </c:pt>
                <c:pt idx="17">
                  <c:v>juin</c:v>
                </c:pt>
                <c:pt idx="18">
                  <c:v>juillet</c:v>
                </c:pt>
                <c:pt idx="19">
                  <c:v>août</c:v>
                </c:pt>
                <c:pt idx="20">
                  <c:v>septembre</c:v>
                </c:pt>
                <c:pt idx="21">
                  <c:v>octobre</c:v>
                </c:pt>
                <c:pt idx="22">
                  <c:v>novembre</c:v>
                </c:pt>
                <c:pt idx="23">
                  <c:v>décembre</c:v>
                </c:pt>
                <c:pt idx="24">
                  <c:v>janvier</c:v>
                </c:pt>
                <c:pt idx="25">
                  <c:v>février</c:v>
                </c:pt>
                <c:pt idx="26">
                  <c:v>mars</c:v>
                </c:pt>
                <c:pt idx="27">
                  <c:v>avril</c:v>
                </c:pt>
              </c:strCache>
            </c:strRef>
          </c:cat>
          <c:val>
            <c:numRef>
              <c:f>'oeufs à la suite'!$H$2:$H$29</c:f>
              <c:numCache>
                <c:formatCode>0.00</c:formatCode>
                <c:ptCount val="28"/>
                <c:pt idx="0">
                  <c:v>5.99</c:v>
                </c:pt>
                <c:pt idx="1">
                  <c:v>6.9124999999999996</c:v>
                </c:pt>
                <c:pt idx="2">
                  <c:v>6.9650000000000007</c:v>
                </c:pt>
                <c:pt idx="3">
                  <c:v>5.2540000000000004</c:v>
                </c:pt>
                <c:pt idx="4">
                  <c:v>5.4474999999999998</c:v>
                </c:pt>
                <c:pt idx="5">
                  <c:v>5.3824999999999994</c:v>
                </c:pt>
                <c:pt idx="6">
                  <c:v>5.0999999999999996</c:v>
                </c:pt>
                <c:pt idx="7">
                  <c:v>4.7324999999999999</c:v>
                </c:pt>
                <c:pt idx="8">
                  <c:v>5.0379999999999994</c:v>
                </c:pt>
                <c:pt idx="9">
                  <c:v>4.9824999999999999</c:v>
                </c:pt>
                <c:pt idx="10">
                  <c:v>4.5250000000000004</c:v>
                </c:pt>
                <c:pt idx="11">
                  <c:v>4.6360000000000001</c:v>
                </c:pt>
                <c:pt idx="12">
                  <c:v>4.7375000000000007</c:v>
                </c:pt>
                <c:pt idx="13">
                  <c:v>5.15</c:v>
                </c:pt>
                <c:pt idx="14">
                  <c:v>6.104000000000001</c:v>
                </c:pt>
                <c:pt idx="15">
                  <c:v>5.6749999999999998</c:v>
                </c:pt>
                <c:pt idx="16">
                  <c:v>5.4425000000000008</c:v>
                </c:pt>
                <c:pt idx="17">
                  <c:v>5.5399999999999991</c:v>
                </c:pt>
                <c:pt idx="18">
                  <c:v>4.9879999999999995</c:v>
                </c:pt>
                <c:pt idx="19">
                  <c:v>4.8499999999999996</c:v>
                </c:pt>
                <c:pt idx="20">
                  <c:v>6.0925000000000002</c:v>
                </c:pt>
                <c:pt idx="21">
                  <c:v>6.56</c:v>
                </c:pt>
                <c:pt idx="22">
                  <c:v>6.6000000000000005</c:v>
                </c:pt>
                <c:pt idx="23">
                  <c:v>6.9</c:v>
                </c:pt>
                <c:pt idx="24" formatCode="General">
                  <c:v>6.66</c:v>
                </c:pt>
                <c:pt idx="25">
                  <c:v>7.1525000000000007</c:v>
                </c:pt>
                <c:pt idx="26">
                  <c:v>9.1539999999999999</c:v>
                </c:pt>
                <c:pt idx="27">
                  <c:v>11.844999999999999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8453-493A-95CB-70CED46FE96C}"/>
            </c:ext>
          </c:extLst>
        </c:ser>
        <c:ser>
          <c:idx val="1"/>
          <c:order val="1"/>
          <c:tx>
            <c:strRef>
              <c:f>'oeufs à la suite'!$I$1</c:f>
              <c:strCache>
                <c:ptCount val="1"/>
                <c:pt idx="0">
                  <c:v>œufs bruns sol 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1.9282267770136474E-2"/>
                  <c:y val="-4.47761194029850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8453-493A-95CB-70CED46FE96C}"/>
                </c:ext>
              </c:extLst>
            </c:dLbl>
            <c:dLbl>
              <c:idx val="2"/>
              <c:layout>
                <c:manualLayout>
                  <c:x val="-1.4997319376772794E-2"/>
                  <c:y val="-4.10447761194030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453-493A-95CB-70CED46FE96C}"/>
                </c:ext>
              </c:extLst>
            </c:dLbl>
            <c:dLbl>
              <c:idx val="14"/>
              <c:layout>
                <c:manualLayout>
                  <c:x val="-2.5709690360182044E-2"/>
                  <c:y val="-3.73134328358208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8453-493A-95CB-70CED46FE96C}"/>
                </c:ext>
              </c:extLst>
            </c:dLbl>
            <c:dLbl>
              <c:idx val="25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8453-493A-95CB-70CED46FE96C}"/>
                </c:ext>
              </c:extLst>
            </c:dLbl>
            <c:dLbl>
              <c:idx val="26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8453-493A-95CB-70CED46FE96C}"/>
                </c:ext>
              </c:extLst>
            </c:dLbl>
            <c:dLbl>
              <c:idx val="27"/>
              <c:layout>
                <c:manualLayout>
                  <c:x val="-2.1424741966818302E-3"/>
                  <c:y val="-2.98507462686567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8453-493A-95CB-70CED46FE96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'oeufs à la suite'!$G$2:$G$29</c:f>
              <c:strCache>
                <c:ptCount val="28"/>
                <c:pt idx="0">
                  <c:v>janvier</c:v>
                </c:pt>
                <c:pt idx="1">
                  <c:v>février</c:v>
                </c:pt>
                <c:pt idx="2">
                  <c:v>mars</c:v>
                </c:pt>
                <c:pt idx="3">
                  <c:v>avril</c:v>
                </c:pt>
                <c:pt idx="4">
                  <c:v>mai</c:v>
                </c:pt>
                <c:pt idx="5">
                  <c:v>juin</c:v>
                </c:pt>
                <c:pt idx="6">
                  <c:v>juillet</c:v>
                </c:pt>
                <c:pt idx="7">
                  <c:v>août</c:v>
                </c:pt>
                <c:pt idx="8">
                  <c:v>septembre</c:v>
                </c:pt>
                <c:pt idx="9">
                  <c:v>octobre</c:v>
                </c:pt>
                <c:pt idx="10">
                  <c:v>novembre</c:v>
                </c:pt>
                <c:pt idx="11">
                  <c:v>décembre</c:v>
                </c:pt>
                <c:pt idx="12">
                  <c:v>janvier</c:v>
                </c:pt>
                <c:pt idx="13">
                  <c:v>février</c:v>
                </c:pt>
                <c:pt idx="14">
                  <c:v>mars</c:v>
                </c:pt>
                <c:pt idx="15">
                  <c:v>avril</c:v>
                </c:pt>
                <c:pt idx="16">
                  <c:v>mai</c:v>
                </c:pt>
                <c:pt idx="17">
                  <c:v>juin</c:v>
                </c:pt>
                <c:pt idx="18">
                  <c:v>juillet</c:v>
                </c:pt>
                <c:pt idx="19">
                  <c:v>août</c:v>
                </c:pt>
                <c:pt idx="20">
                  <c:v>septembre</c:v>
                </c:pt>
                <c:pt idx="21">
                  <c:v>octobre</c:v>
                </c:pt>
                <c:pt idx="22">
                  <c:v>novembre</c:v>
                </c:pt>
                <c:pt idx="23">
                  <c:v>décembre</c:v>
                </c:pt>
                <c:pt idx="24">
                  <c:v>janvier</c:v>
                </c:pt>
                <c:pt idx="25">
                  <c:v>février</c:v>
                </c:pt>
                <c:pt idx="26">
                  <c:v>mars</c:v>
                </c:pt>
                <c:pt idx="27">
                  <c:v>avril</c:v>
                </c:pt>
              </c:strCache>
            </c:strRef>
          </c:cat>
          <c:val>
            <c:numRef>
              <c:f>'oeufs à la suite'!$I$2:$I$29</c:f>
              <c:numCache>
                <c:formatCode>0.00</c:formatCode>
                <c:ptCount val="28"/>
                <c:pt idx="0">
                  <c:v>7.4539999999999988</c:v>
                </c:pt>
                <c:pt idx="1">
                  <c:v>7.3375000000000004</c:v>
                </c:pt>
                <c:pt idx="2">
                  <c:v>7.682500000000001</c:v>
                </c:pt>
                <c:pt idx="3">
                  <c:v>7.6480000000000006</c:v>
                </c:pt>
                <c:pt idx="4">
                  <c:v>6.96</c:v>
                </c:pt>
                <c:pt idx="5">
                  <c:v>7.3375000000000004</c:v>
                </c:pt>
                <c:pt idx="6">
                  <c:v>7.1219999999999999</c:v>
                </c:pt>
                <c:pt idx="7">
                  <c:v>6.3075000000000001</c:v>
                </c:pt>
                <c:pt idx="8">
                  <c:v>6.1179999999999994</c:v>
                </c:pt>
                <c:pt idx="9">
                  <c:v>6.2224999999999993</c:v>
                </c:pt>
                <c:pt idx="10">
                  <c:v>6.11</c:v>
                </c:pt>
                <c:pt idx="11">
                  <c:v>6.3340000000000005</c:v>
                </c:pt>
                <c:pt idx="12">
                  <c:v>6.48</c:v>
                </c:pt>
                <c:pt idx="13">
                  <c:v>6.78</c:v>
                </c:pt>
                <c:pt idx="14">
                  <c:v>7.3719999999999999</c:v>
                </c:pt>
                <c:pt idx="15">
                  <c:v>7.1099999999999994</c:v>
                </c:pt>
                <c:pt idx="16">
                  <c:v>6.4749999999999996</c:v>
                </c:pt>
                <c:pt idx="17">
                  <c:v>6.5875000000000004</c:v>
                </c:pt>
                <c:pt idx="18">
                  <c:v>6.4120000000000008</c:v>
                </c:pt>
                <c:pt idx="19">
                  <c:v>6.1980000000000004</c:v>
                </c:pt>
                <c:pt idx="20">
                  <c:v>6.8699999999999992</c:v>
                </c:pt>
                <c:pt idx="21">
                  <c:v>7.2</c:v>
                </c:pt>
                <c:pt idx="22">
                  <c:v>7.2850000000000001</c:v>
                </c:pt>
                <c:pt idx="23">
                  <c:v>7.4019999999999992</c:v>
                </c:pt>
                <c:pt idx="24" formatCode="General">
                  <c:v>7.22</c:v>
                </c:pt>
                <c:pt idx="25">
                  <c:v>7.4624999999999995</c:v>
                </c:pt>
                <c:pt idx="26">
                  <c:v>9.1759999999999984</c:v>
                </c:pt>
                <c:pt idx="27">
                  <c:v>11.844999999999999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A-8453-493A-95CB-70CED46FE96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77838352"/>
        <c:axId val="477836384"/>
      </c:lineChart>
      <c:catAx>
        <c:axId val="4778383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477836384"/>
        <c:crosses val="autoZero"/>
        <c:auto val="1"/>
        <c:lblAlgn val="ctr"/>
        <c:lblOffset val="100"/>
        <c:noMultiLvlLbl val="0"/>
      </c:catAx>
      <c:valAx>
        <c:axId val="477836384"/>
        <c:scaling>
          <c:orientation val="minMax"/>
          <c:min val="4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4778383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3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0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A75BEDA2-4945-4933-BBDC-DC1FCA3B8DC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0ED827BB-3727-4ED4-8800-19951AFD6B5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941E5AB8-0830-4866-8CAE-115C58F77309}" type="datetimeFigureOut">
              <a:rPr lang="fr-BE"/>
              <a:pPr>
                <a:defRPr/>
              </a:pPr>
              <a:t>30-06-22</a:t>
            </a:fld>
            <a:endParaRPr lang="fr-BE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B18D81A1-DEA2-4161-9503-7C549EFCCC6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r>
              <a:rPr lang="fr-BE"/>
              <a:t>AS Aviculture-Cuniculture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673F6559-DC9D-4498-AD8F-538E15FEACD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20076B06-2AFF-4683-BE16-5F7E8C80E093}" type="slidenum">
              <a:rPr lang="fr-BE"/>
              <a:pPr>
                <a:defRPr/>
              </a:pPr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B9EE2AF0-BDF5-4B6B-AB2A-07068FE45EA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77509649-111B-440A-841F-EA0BB65395A1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50375EE4-00A5-4034-A022-92FE8DC96433}" type="datetimeFigureOut">
              <a:rPr lang="fr-FR"/>
              <a:pPr>
                <a:defRPr/>
              </a:pPr>
              <a:t>30/06/2022</a:t>
            </a:fld>
            <a:endParaRPr lang="fr-FR"/>
          </a:p>
        </p:txBody>
      </p:sp>
      <p:sp>
        <p:nvSpPr>
          <p:cNvPr id="4" name="Espace réservé de l'image des diapositives 3">
            <a:extLst>
              <a:ext uri="{FF2B5EF4-FFF2-40B4-BE49-F238E27FC236}">
                <a16:creationId xmlns:a16="http://schemas.microsoft.com/office/drawing/2014/main" id="{D3231746-24AC-4657-B9CA-2E1190424B31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>
            <a:extLst>
              <a:ext uri="{FF2B5EF4-FFF2-40B4-BE49-F238E27FC236}">
                <a16:creationId xmlns:a16="http://schemas.microsoft.com/office/drawing/2014/main" id="{FDE38B4A-646C-43EF-959C-9A7C0F4F837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noProof="0"/>
              <a:t>Modifiez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E502E84-5C48-4ACD-B5DD-41DEC5046384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fr-FR"/>
              <a:t>AS Aviculture-Cuniculture</a:t>
            </a:r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F587C62-AA2A-46B4-8A66-74F9D9C87C4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816A10FF-6805-408D-804C-0E6FF414C35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3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6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7.jpe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8.jpe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9.jpe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6">
            <a:extLst>
              <a:ext uri="{FF2B5EF4-FFF2-40B4-BE49-F238E27FC236}">
                <a16:creationId xmlns:a16="http://schemas.microsoft.com/office/drawing/2014/main" id="{98C43775-3114-4983-9871-63C0AA308BE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320675"/>
            <a:ext cx="5065713" cy="166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048435" y="2915722"/>
            <a:ext cx="8095129" cy="1725987"/>
          </a:xfr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949823" y="5085766"/>
            <a:ext cx="8328212" cy="82652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FR" dirty="0"/>
          </a:p>
        </p:txBody>
      </p:sp>
      <p:sp>
        <p:nvSpPr>
          <p:cNvPr id="5" name="Espace réservé de la date 3">
            <a:extLst>
              <a:ext uri="{FF2B5EF4-FFF2-40B4-BE49-F238E27FC236}">
                <a16:creationId xmlns:a16="http://schemas.microsoft.com/office/drawing/2014/main" id="{E5C205D6-1971-4393-94FB-D000474E99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2CA18A5-3CAB-447E-984B-23C14A5F1D91}" type="datetime1">
              <a:rPr lang="fr-FR"/>
              <a:pPr>
                <a:defRPr/>
              </a:pPr>
              <a:t>30/06/2022</a:t>
            </a:fld>
            <a:endParaRPr lang="fr-FR" dirty="0"/>
          </a:p>
        </p:txBody>
      </p:sp>
      <p:sp>
        <p:nvSpPr>
          <p:cNvPr id="6" name="Espace réservé du pied de page 4">
            <a:extLst>
              <a:ext uri="{FF2B5EF4-FFF2-40B4-BE49-F238E27FC236}">
                <a16:creationId xmlns:a16="http://schemas.microsoft.com/office/drawing/2014/main" id="{2CBFCF2E-53A2-4738-BF17-1E15F4B500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fr-FR"/>
              <a:t>AS Aviculture-Cuniculture</a:t>
            </a:r>
            <a:endParaRPr lang="fr-FR" dirty="0"/>
          </a:p>
        </p:txBody>
      </p:sp>
      <p:sp>
        <p:nvSpPr>
          <p:cNvPr id="7" name="Espace réservé du numéro de diapositive 5">
            <a:extLst>
              <a:ext uri="{FF2B5EF4-FFF2-40B4-BE49-F238E27FC236}">
                <a16:creationId xmlns:a16="http://schemas.microsoft.com/office/drawing/2014/main" id="{2F4E1E0A-55AA-4669-88A7-4A6B170714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073015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_via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6">
            <a:extLst>
              <a:ext uri="{FF2B5EF4-FFF2-40B4-BE49-F238E27FC236}">
                <a16:creationId xmlns:a16="http://schemas.microsoft.com/office/drawing/2014/main" id="{932A816E-B497-4753-9754-2697550F725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6207125"/>
            <a:ext cx="1587500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Image 7">
            <a:extLst>
              <a:ext uri="{FF2B5EF4-FFF2-40B4-BE49-F238E27FC236}">
                <a16:creationId xmlns:a16="http://schemas.microsoft.com/office/drawing/2014/main" id="{7575930E-3132-433A-A60E-8CEAD0E5444C}"/>
              </a:ext>
            </a:extLst>
          </p:cNvPr>
          <p:cNvPicPr preferRelativeResize="0"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113" y="-19050"/>
            <a:ext cx="12201526" cy="3344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728933"/>
            <a:ext cx="10515600" cy="1478325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2174240"/>
            <a:ext cx="10515600" cy="2405601"/>
          </a:xfrm>
        </p:spPr>
        <p:txBody>
          <a:bodyPr anchor="b"/>
          <a:lstStyle>
            <a:lvl1pPr>
              <a:defRPr sz="6000" b="1"/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6" name="Espace réservé de la date 3">
            <a:extLst>
              <a:ext uri="{FF2B5EF4-FFF2-40B4-BE49-F238E27FC236}">
                <a16:creationId xmlns:a16="http://schemas.microsoft.com/office/drawing/2014/main" id="{31BDF7B9-F16E-426A-AA6E-CBD4B56493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255008C6-8E09-48B3-AB5E-61085E8D8928}" type="datetime1">
              <a:rPr lang="fr-FR"/>
              <a:pPr>
                <a:defRPr/>
              </a:pPr>
              <a:t>30/06/2022</a:t>
            </a:fld>
            <a:endParaRPr lang="fr-FR"/>
          </a:p>
        </p:txBody>
      </p:sp>
      <p:sp>
        <p:nvSpPr>
          <p:cNvPr id="7" name="Espace réservé du pied de page 4">
            <a:extLst>
              <a:ext uri="{FF2B5EF4-FFF2-40B4-BE49-F238E27FC236}">
                <a16:creationId xmlns:a16="http://schemas.microsoft.com/office/drawing/2014/main" id="{39D94E94-7982-432B-85DB-AB66B31B77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4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>
              <a:defRPr/>
            </a:pPr>
            <a:r>
              <a:rPr lang="fr-FR"/>
              <a:t>AS Aviculture-Cuniculture</a:t>
            </a:r>
            <a:endParaRPr lang="fr-FR" dirty="0"/>
          </a:p>
        </p:txBody>
      </p:sp>
      <p:sp>
        <p:nvSpPr>
          <p:cNvPr id="8" name="Espace réservé du numéro de diapositive 5">
            <a:extLst>
              <a:ext uri="{FF2B5EF4-FFF2-40B4-BE49-F238E27FC236}">
                <a16:creationId xmlns:a16="http://schemas.microsoft.com/office/drawing/2014/main" id="{0DCDF669-9C56-40D6-925F-CFC302F31A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lang="fr-FR" sz="14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>
              <a:defRPr/>
            </a:pPr>
            <a:fld id="{FA410340-A15F-4B33-BC73-7FB0F169A10E}" type="slidenum">
              <a:rPr/>
              <a:pPr>
                <a:defRPr/>
              </a:pPr>
              <a:t>‹N°›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12765504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_ovi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6">
            <a:extLst>
              <a:ext uri="{FF2B5EF4-FFF2-40B4-BE49-F238E27FC236}">
                <a16:creationId xmlns:a16="http://schemas.microsoft.com/office/drawing/2014/main" id="{03C89D2E-0FF3-4DF5-B7E4-2C57D8484D31}"/>
              </a:ext>
            </a:extLst>
          </p:cNvPr>
          <p:cNvPicPr preferRelativeResize="0"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6988" y="9525"/>
            <a:ext cx="12222163" cy="3344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Image 7">
            <a:extLst>
              <a:ext uri="{FF2B5EF4-FFF2-40B4-BE49-F238E27FC236}">
                <a16:creationId xmlns:a16="http://schemas.microsoft.com/office/drawing/2014/main" id="{5E5FEE16-D8C2-4FBA-9D4A-3D0E87A3BA2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6207125"/>
            <a:ext cx="1587500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728933"/>
            <a:ext cx="10515600" cy="1478325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2174240"/>
            <a:ext cx="10515600" cy="2405601"/>
          </a:xfrm>
        </p:spPr>
        <p:txBody>
          <a:bodyPr anchor="b"/>
          <a:lstStyle>
            <a:lvl1pPr>
              <a:defRPr sz="6000" b="1"/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6" name="Espace réservé de la date 3">
            <a:extLst>
              <a:ext uri="{FF2B5EF4-FFF2-40B4-BE49-F238E27FC236}">
                <a16:creationId xmlns:a16="http://schemas.microsoft.com/office/drawing/2014/main" id="{B2CC2E5F-97AC-4204-BC09-20610063CE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05CD4072-B9EB-4E03-A9DD-680EFDBA520D}" type="datetime1">
              <a:rPr lang="fr-FR"/>
              <a:pPr>
                <a:defRPr/>
              </a:pPr>
              <a:t>30/06/2022</a:t>
            </a:fld>
            <a:endParaRPr lang="fr-FR"/>
          </a:p>
        </p:txBody>
      </p:sp>
      <p:sp>
        <p:nvSpPr>
          <p:cNvPr id="7" name="Espace réservé du pied de page 4">
            <a:extLst>
              <a:ext uri="{FF2B5EF4-FFF2-40B4-BE49-F238E27FC236}">
                <a16:creationId xmlns:a16="http://schemas.microsoft.com/office/drawing/2014/main" id="{F941E875-DAA2-4B55-ADDF-C170A9538A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4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>
              <a:defRPr/>
            </a:pPr>
            <a:r>
              <a:rPr lang="fr-FR"/>
              <a:t>AS Aviculture-Cuniculture</a:t>
            </a:r>
            <a:endParaRPr lang="fr-FR" dirty="0"/>
          </a:p>
        </p:txBody>
      </p:sp>
      <p:sp>
        <p:nvSpPr>
          <p:cNvPr id="8" name="Espace réservé du numéro de diapositive 5">
            <a:extLst>
              <a:ext uri="{FF2B5EF4-FFF2-40B4-BE49-F238E27FC236}">
                <a16:creationId xmlns:a16="http://schemas.microsoft.com/office/drawing/2014/main" id="{A803ECA6-2A47-419F-A71F-4FEFF988A6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lang="fr-FR" sz="14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>
              <a:defRPr/>
            </a:pPr>
            <a:fld id="{59ABD2DA-4CA6-4B2A-8B58-B0C0E5A400B5}" type="slidenum">
              <a:rPr/>
              <a:pPr>
                <a:defRPr/>
              </a:pPr>
              <a:t>‹N°›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64980136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_légum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6">
            <a:extLst>
              <a:ext uri="{FF2B5EF4-FFF2-40B4-BE49-F238E27FC236}">
                <a16:creationId xmlns:a16="http://schemas.microsoft.com/office/drawing/2014/main" id="{2112A7E5-BBB7-4A0D-9503-EADE795EB4A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6207125"/>
            <a:ext cx="1587500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Image 7">
            <a:extLst>
              <a:ext uri="{FF2B5EF4-FFF2-40B4-BE49-F238E27FC236}">
                <a16:creationId xmlns:a16="http://schemas.microsoft.com/office/drawing/2014/main" id="{BE2EBF87-4252-4C84-BEEE-8C2F5D8EC09C}"/>
              </a:ext>
            </a:extLst>
          </p:cNvPr>
          <p:cNvPicPr preferRelativeResize="0"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166"/>
          <a:stretch>
            <a:fillRect/>
          </a:stretch>
        </p:blipFill>
        <p:spPr bwMode="auto">
          <a:xfrm>
            <a:off x="-6350" y="-19050"/>
            <a:ext cx="12222163" cy="3344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728933"/>
            <a:ext cx="10515600" cy="1478325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2174240"/>
            <a:ext cx="10515600" cy="2405601"/>
          </a:xfrm>
        </p:spPr>
        <p:txBody>
          <a:bodyPr anchor="b"/>
          <a:lstStyle>
            <a:lvl1pPr>
              <a:defRPr sz="6000" b="1"/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6" name="Espace réservé de la date 3">
            <a:extLst>
              <a:ext uri="{FF2B5EF4-FFF2-40B4-BE49-F238E27FC236}">
                <a16:creationId xmlns:a16="http://schemas.microsoft.com/office/drawing/2014/main" id="{D3F8D60E-0418-40CC-B667-F0708CB974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092DC39C-C52B-4E12-8C4D-5229C192D3CF}" type="datetime1">
              <a:rPr lang="fr-FR"/>
              <a:pPr>
                <a:defRPr/>
              </a:pPr>
              <a:t>30/06/2022</a:t>
            </a:fld>
            <a:endParaRPr lang="fr-FR"/>
          </a:p>
        </p:txBody>
      </p:sp>
      <p:sp>
        <p:nvSpPr>
          <p:cNvPr id="7" name="Espace réservé du pied de page 4">
            <a:extLst>
              <a:ext uri="{FF2B5EF4-FFF2-40B4-BE49-F238E27FC236}">
                <a16:creationId xmlns:a16="http://schemas.microsoft.com/office/drawing/2014/main" id="{672E3410-37A8-45C4-A7F9-2A950D7928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4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>
              <a:defRPr/>
            </a:pPr>
            <a:r>
              <a:rPr lang="fr-FR"/>
              <a:t>AS Aviculture-Cuniculture</a:t>
            </a:r>
            <a:endParaRPr lang="fr-FR" dirty="0"/>
          </a:p>
        </p:txBody>
      </p:sp>
      <p:sp>
        <p:nvSpPr>
          <p:cNvPr id="8" name="Espace réservé du numéro de diapositive 5">
            <a:extLst>
              <a:ext uri="{FF2B5EF4-FFF2-40B4-BE49-F238E27FC236}">
                <a16:creationId xmlns:a16="http://schemas.microsoft.com/office/drawing/2014/main" id="{FDA6F450-E9D8-453B-9837-4D6D4DB6DE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lang="fr-FR" sz="14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>
              <a:defRPr/>
            </a:pPr>
            <a:fld id="{D8808EB0-438D-494E-A581-3EA6A26D6006}" type="slidenum">
              <a:rPr/>
              <a:pPr>
                <a:defRPr/>
              </a:pPr>
              <a:t>‹N°›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92107520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Titre de section_frui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6">
            <a:extLst>
              <a:ext uri="{FF2B5EF4-FFF2-40B4-BE49-F238E27FC236}">
                <a16:creationId xmlns:a16="http://schemas.microsoft.com/office/drawing/2014/main" id="{4C218C97-0D88-4420-B474-0175289D339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6207125"/>
            <a:ext cx="1587500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Image 7">
            <a:extLst>
              <a:ext uri="{FF2B5EF4-FFF2-40B4-BE49-F238E27FC236}">
                <a16:creationId xmlns:a16="http://schemas.microsoft.com/office/drawing/2014/main" id="{E3DD9B68-9A59-4CB1-A4B4-8490DC56D4D8}"/>
              </a:ext>
            </a:extLst>
          </p:cNvPr>
          <p:cNvPicPr preferRelativeResize="0"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" t="-198" r="-119"/>
          <a:stretch>
            <a:fillRect/>
          </a:stretch>
        </p:blipFill>
        <p:spPr bwMode="auto">
          <a:xfrm>
            <a:off x="0" y="-14288"/>
            <a:ext cx="12206288" cy="33242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728933"/>
            <a:ext cx="10515600" cy="1478325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2174240"/>
            <a:ext cx="10515600" cy="2405601"/>
          </a:xfrm>
        </p:spPr>
        <p:txBody>
          <a:bodyPr anchor="b"/>
          <a:lstStyle>
            <a:lvl1pPr>
              <a:defRPr sz="6000" b="1"/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6" name="Espace réservé de la date 3">
            <a:extLst>
              <a:ext uri="{FF2B5EF4-FFF2-40B4-BE49-F238E27FC236}">
                <a16:creationId xmlns:a16="http://schemas.microsoft.com/office/drawing/2014/main" id="{B3FA532B-0425-43D0-A933-5BACCF2DC9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097D00-1E49-46A0-A0E4-19C477F427FE}" type="datetime1">
              <a:rPr lang="fr-FR"/>
              <a:pPr>
                <a:defRPr/>
              </a:pPr>
              <a:t>30/06/2022</a:t>
            </a:fld>
            <a:endParaRPr lang="fr-FR"/>
          </a:p>
        </p:txBody>
      </p:sp>
      <p:sp>
        <p:nvSpPr>
          <p:cNvPr id="7" name="Espace réservé du pied de page 4">
            <a:extLst>
              <a:ext uri="{FF2B5EF4-FFF2-40B4-BE49-F238E27FC236}">
                <a16:creationId xmlns:a16="http://schemas.microsoft.com/office/drawing/2014/main" id="{4E0A06AF-F109-4AE5-9B71-049A6DBC64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4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>
              <a:defRPr/>
            </a:pPr>
            <a:r>
              <a:rPr lang="fr-FR"/>
              <a:t>AS Aviculture-Cuniculture</a:t>
            </a:r>
            <a:endParaRPr lang="fr-FR" dirty="0"/>
          </a:p>
        </p:txBody>
      </p:sp>
      <p:sp>
        <p:nvSpPr>
          <p:cNvPr id="8" name="Espace réservé du numéro de diapositive 5">
            <a:extLst>
              <a:ext uri="{FF2B5EF4-FFF2-40B4-BE49-F238E27FC236}">
                <a16:creationId xmlns:a16="http://schemas.microsoft.com/office/drawing/2014/main" id="{BDE6A348-F550-444A-80F3-BD8A8B4E6D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lang="fr-FR" sz="14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>
              <a:defRPr/>
            </a:pPr>
            <a:fld id="{0E7FE812-795A-4287-9CBE-01FD5712F5C6}" type="slidenum">
              <a:rPr/>
              <a:pPr>
                <a:defRPr/>
              </a:pPr>
              <a:t>‹N°›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10112816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_bi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6">
            <a:extLst>
              <a:ext uri="{FF2B5EF4-FFF2-40B4-BE49-F238E27FC236}">
                <a16:creationId xmlns:a16="http://schemas.microsoft.com/office/drawing/2014/main" id="{C9C785D2-7F7F-4A34-8EA0-EF6215908062}"/>
              </a:ext>
            </a:extLst>
          </p:cNvPr>
          <p:cNvPicPr preferRelativeResize="0"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113" y="-19050"/>
            <a:ext cx="12201526" cy="3344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Image 7">
            <a:extLst>
              <a:ext uri="{FF2B5EF4-FFF2-40B4-BE49-F238E27FC236}">
                <a16:creationId xmlns:a16="http://schemas.microsoft.com/office/drawing/2014/main" id="{6FCC55E9-FE29-4D50-8020-0742B00684D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6207125"/>
            <a:ext cx="1587500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728933"/>
            <a:ext cx="10515600" cy="1478325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2174240"/>
            <a:ext cx="10515600" cy="2405601"/>
          </a:xfrm>
        </p:spPr>
        <p:txBody>
          <a:bodyPr anchor="b"/>
          <a:lstStyle>
            <a:lvl1pPr>
              <a:defRPr sz="6000" b="1"/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6" name="Espace réservé de la date 3">
            <a:extLst>
              <a:ext uri="{FF2B5EF4-FFF2-40B4-BE49-F238E27FC236}">
                <a16:creationId xmlns:a16="http://schemas.microsoft.com/office/drawing/2014/main" id="{AD6C6907-7871-4218-9C18-794853D76C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BE70E230-F594-4AB4-A14C-C8C93AAD517B}" type="datetime1">
              <a:rPr lang="fr-FR"/>
              <a:pPr>
                <a:defRPr/>
              </a:pPr>
              <a:t>30/06/2022</a:t>
            </a:fld>
            <a:endParaRPr lang="fr-FR"/>
          </a:p>
        </p:txBody>
      </p:sp>
      <p:sp>
        <p:nvSpPr>
          <p:cNvPr id="7" name="Espace réservé du pied de page 4">
            <a:extLst>
              <a:ext uri="{FF2B5EF4-FFF2-40B4-BE49-F238E27FC236}">
                <a16:creationId xmlns:a16="http://schemas.microsoft.com/office/drawing/2014/main" id="{D04D9F52-427B-4A2B-A8DD-46DA605215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4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>
              <a:defRPr/>
            </a:pPr>
            <a:r>
              <a:rPr lang="fr-FR"/>
              <a:t>AS Aviculture-Cuniculture</a:t>
            </a:r>
            <a:endParaRPr lang="fr-FR" dirty="0"/>
          </a:p>
        </p:txBody>
      </p:sp>
      <p:sp>
        <p:nvSpPr>
          <p:cNvPr id="8" name="Espace réservé du numéro de diapositive 5">
            <a:extLst>
              <a:ext uri="{FF2B5EF4-FFF2-40B4-BE49-F238E27FC236}">
                <a16:creationId xmlns:a16="http://schemas.microsoft.com/office/drawing/2014/main" id="{8EA06857-2BB1-4EC7-8B23-48A3ACB3C6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lang="fr-FR" sz="14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>
              <a:defRPr/>
            </a:pPr>
            <a:fld id="{63A5F031-AC69-4365-B178-5A9DD4370252}" type="slidenum">
              <a:rPr/>
              <a:pPr>
                <a:defRPr/>
              </a:pPr>
              <a:t>‹N°›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04460825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_bovins la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6">
            <a:extLst>
              <a:ext uri="{FF2B5EF4-FFF2-40B4-BE49-F238E27FC236}">
                <a16:creationId xmlns:a16="http://schemas.microsoft.com/office/drawing/2014/main" id="{D7C196E7-CFF1-415C-B309-FD00D4D33AFD}"/>
              </a:ext>
            </a:extLst>
          </p:cNvPr>
          <p:cNvPicPr preferRelativeResize="0"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9050"/>
            <a:ext cx="12192000" cy="3344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Image 7">
            <a:extLst>
              <a:ext uri="{FF2B5EF4-FFF2-40B4-BE49-F238E27FC236}">
                <a16:creationId xmlns:a16="http://schemas.microsoft.com/office/drawing/2014/main" id="{73E14E6C-8FA0-4D13-BAEA-C8C043CDA21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6207125"/>
            <a:ext cx="1587500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728933"/>
            <a:ext cx="10515600" cy="1478325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2174240"/>
            <a:ext cx="10515600" cy="2405601"/>
          </a:xfrm>
        </p:spPr>
        <p:txBody>
          <a:bodyPr anchor="b"/>
          <a:lstStyle>
            <a:lvl1pPr>
              <a:defRPr sz="6000" b="1"/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6" name="Espace réservé de la date 3">
            <a:extLst>
              <a:ext uri="{FF2B5EF4-FFF2-40B4-BE49-F238E27FC236}">
                <a16:creationId xmlns:a16="http://schemas.microsoft.com/office/drawing/2014/main" id="{317B4BBF-CAB0-4E66-BE9C-47C1504293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556AA02-43AC-4F3C-A510-4FFC0AC24311}" type="datetime1">
              <a:rPr lang="fr-FR"/>
              <a:pPr>
                <a:defRPr/>
              </a:pPr>
              <a:t>30/06/2022</a:t>
            </a:fld>
            <a:endParaRPr lang="fr-FR"/>
          </a:p>
        </p:txBody>
      </p:sp>
      <p:sp>
        <p:nvSpPr>
          <p:cNvPr id="7" name="Espace réservé du pied de page 4">
            <a:extLst>
              <a:ext uri="{FF2B5EF4-FFF2-40B4-BE49-F238E27FC236}">
                <a16:creationId xmlns:a16="http://schemas.microsoft.com/office/drawing/2014/main" id="{5696F5FD-70D5-4FF1-A090-91179663CA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4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>
              <a:defRPr/>
            </a:pPr>
            <a:r>
              <a:rPr lang="fr-FR"/>
              <a:t>AS Aviculture-Cuniculture</a:t>
            </a:r>
            <a:endParaRPr lang="fr-FR" dirty="0"/>
          </a:p>
        </p:txBody>
      </p:sp>
      <p:sp>
        <p:nvSpPr>
          <p:cNvPr id="8" name="Espace réservé du numéro de diapositive 5">
            <a:extLst>
              <a:ext uri="{FF2B5EF4-FFF2-40B4-BE49-F238E27FC236}">
                <a16:creationId xmlns:a16="http://schemas.microsoft.com/office/drawing/2014/main" id="{261A3D5A-4D87-4138-8C67-AA1B268AE9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lang="fr-FR" sz="14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>
              <a:defRPr/>
            </a:pPr>
            <a:fld id="{012241E4-BFBC-40AB-80F7-B4CD11BFC1ED}" type="slidenum">
              <a:rPr/>
              <a:pPr>
                <a:defRPr/>
              </a:pPr>
              <a:t>‹N°›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95529205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_blanc ble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6">
            <a:extLst>
              <a:ext uri="{FF2B5EF4-FFF2-40B4-BE49-F238E27FC236}">
                <a16:creationId xmlns:a16="http://schemas.microsoft.com/office/drawing/2014/main" id="{26C7A282-9E92-4FCF-A2CA-D56A1A1BE23A}"/>
              </a:ext>
            </a:extLst>
          </p:cNvPr>
          <p:cNvPicPr preferRelativeResize="0"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9050"/>
            <a:ext cx="12199938" cy="3344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Image 7">
            <a:extLst>
              <a:ext uri="{FF2B5EF4-FFF2-40B4-BE49-F238E27FC236}">
                <a16:creationId xmlns:a16="http://schemas.microsoft.com/office/drawing/2014/main" id="{B29C8645-27DE-40FA-B12E-18961650A86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6207125"/>
            <a:ext cx="1587500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728933"/>
            <a:ext cx="10515600" cy="1478325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2174240"/>
            <a:ext cx="10515600" cy="2405601"/>
          </a:xfrm>
        </p:spPr>
        <p:txBody>
          <a:bodyPr anchor="b"/>
          <a:lstStyle>
            <a:lvl1pPr>
              <a:defRPr sz="6000" b="1"/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6" name="Espace réservé de la date 3">
            <a:extLst>
              <a:ext uri="{FF2B5EF4-FFF2-40B4-BE49-F238E27FC236}">
                <a16:creationId xmlns:a16="http://schemas.microsoft.com/office/drawing/2014/main" id="{08AEDACE-4D7A-41A7-83A3-5AA7D60C66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036B713-D0D7-4E3C-8D93-35952C7400AB}" type="datetime1">
              <a:rPr lang="fr-FR"/>
              <a:pPr>
                <a:defRPr/>
              </a:pPr>
              <a:t>30/06/2022</a:t>
            </a:fld>
            <a:endParaRPr lang="fr-FR" dirty="0"/>
          </a:p>
        </p:txBody>
      </p:sp>
      <p:sp>
        <p:nvSpPr>
          <p:cNvPr id="7" name="Espace réservé du pied de page 4">
            <a:extLst>
              <a:ext uri="{FF2B5EF4-FFF2-40B4-BE49-F238E27FC236}">
                <a16:creationId xmlns:a16="http://schemas.microsoft.com/office/drawing/2014/main" id="{410474AA-B60C-402F-A00E-2613A37062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4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>
              <a:defRPr/>
            </a:pPr>
            <a:r>
              <a:rPr lang="fr-FR"/>
              <a:t>AS Aviculture-Cuniculture</a:t>
            </a:r>
            <a:endParaRPr lang="fr-FR" dirty="0"/>
          </a:p>
        </p:txBody>
      </p:sp>
      <p:sp>
        <p:nvSpPr>
          <p:cNvPr id="8" name="Espace réservé du numéro de diapositive 5">
            <a:extLst>
              <a:ext uri="{FF2B5EF4-FFF2-40B4-BE49-F238E27FC236}">
                <a16:creationId xmlns:a16="http://schemas.microsoft.com/office/drawing/2014/main" id="{5ACD6045-3F4D-43C0-9722-F433000154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lang="fr-FR" sz="14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>
              <a:defRPr/>
            </a:pPr>
            <a:fld id="{A1CE9796-5E9F-4F14-B90F-C57F46304A7F}" type="slidenum">
              <a:rPr/>
              <a:pPr>
                <a:defRPr/>
              </a:pPr>
              <a:t>‹N°›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4116640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_grandes cul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6">
            <a:extLst>
              <a:ext uri="{FF2B5EF4-FFF2-40B4-BE49-F238E27FC236}">
                <a16:creationId xmlns:a16="http://schemas.microsoft.com/office/drawing/2014/main" id="{2F9D3295-6B1C-4F24-819E-CDD4356EFB9A}"/>
              </a:ext>
            </a:extLst>
          </p:cNvPr>
          <p:cNvPicPr preferRelativeResize="0"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9938" cy="3344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Image 7">
            <a:extLst>
              <a:ext uri="{FF2B5EF4-FFF2-40B4-BE49-F238E27FC236}">
                <a16:creationId xmlns:a16="http://schemas.microsoft.com/office/drawing/2014/main" id="{D3A16339-19DB-471A-9F67-0F0026958C4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6207125"/>
            <a:ext cx="1587500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728933"/>
            <a:ext cx="10515600" cy="1478325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2174240"/>
            <a:ext cx="10515600" cy="2405601"/>
          </a:xfrm>
        </p:spPr>
        <p:txBody>
          <a:bodyPr anchor="b"/>
          <a:lstStyle>
            <a:lvl1pPr>
              <a:defRPr sz="6000" b="1"/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6" name="Espace réservé de la date 3">
            <a:extLst>
              <a:ext uri="{FF2B5EF4-FFF2-40B4-BE49-F238E27FC236}">
                <a16:creationId xmlns:a16="http://schemas.microsoft.com/office/drawing/2014/main" id="{3705E8EA-51F8-4BE5-81A0-068778A413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D7B3A623-38C8-4818-8927-E2F3DDC3ED8E}" type="datetime1">
              <a:rPr lang="fr-FR"/>
              <a:pPr>
                <a:defRPr/>
              </a:pPr>
              <a:t>30/06/2022</a:t>
            </a:fld>
            <a:endParaRPr lang="fr-FR"/>
          </a:p>
        </p:txBody>
      </p:sp>
      <p:sp>
        <p:nvSpPr>
          <p:cNvPr id="7" name="Espace réservé du pied de page 4">
            <a:extLst>
              <a:ext uri="{FF2B5EF4-FFF2-40B4-BE49-F238E27FC236}">
                <a16:creationId xmlns:a16="http://schemas.microsoft.com/office/drawing/2014/main" id="{016BB312-2F96-4810-A2CE-6822F7F791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4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>
              <a:defRPr/>
            </a:pPr>
            <a:r>
              <a:rPr lang="fr-FR"/>
              <a:t>AS Aviculture-Cuniculture</a:t>
            </a:r>
            <a:endParaRPr lang="fr-FR" dirty="0"/>
          </a:p>
        </p:txBody>
      </p:sp>
      <p:sp>
        <p:nvSpPr>
          <p:cNvPr id="8" name="Espace réservé du numéro de diapositive 5">
            <a:extLst>
              <a:ext uri="{FF2B5EF4-FFF2-40B4-BE49-F238E27FC236}">
                <a16:creationId xmlns:a16="http://schemas.microsoft.com/office/drawing/2014/main" id="{7C5E29CB-3DE8-4819-B4DF-F15A978732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lang="fr-FR" sz="14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>
              <a:defRPr/>
            </a:pPr>
            <a:fld id="{75C1EB75-A0AB-442E-94D6-29D79F34FCCA}" type="slidenum">
              <a:rPr/>
              <a:pPr>
                <a:defRPr/>
              </a:pPr>
              <a:t>‹N°›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84069842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Titre de section_grandes cul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7">
            <a:extLst>
              <a:ext uri="{FF2B5EF4-FFF2-40B4-BE49-F238E27FC236}">
                <a16:creationId xmlns:a16="http://schemas.microsoft.com/office/drawing/2014/main" id="{BC6E0372-3B1C-4A28-BF2E-775538E3957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6207125"/>
            <a:ext cx="1587500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Image 7">
            <a:extLst>
              <a:ext uri="{FF2B5EF4-FFF2-40B4-BE49-F238E27FC236}">
                <a16:creationId xmlns:a16="http://schemas.microsoft.com/office/drawing/2014/main" id="{C62B7775-4113-4636-8FC3-82B4C195452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3525" y="177800"/>
            <a:ext cx="6543675" cy="336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728933"/>
            <a:ext cx="10515600" cy="1478325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2174240"/>
            <a:ext cx="10515600" cy="2405601"/>
          </a:xfrm>
        </p:spPr>
        <p:txBody>
          <a:bodyPr anchor="b"/>
          <a:lstStyle>
            <a:lvl1pPr>
              <a:defRPr sz="6000" b="1"/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6" name="Espace réservé de la date 3">
            <a:extLst>
              <a:ext uri="{FF2B5EF4-FFF2-40B4-BE49-F238E27FC236}">
                <a16:creationId xmlns:a16="http://schemas.microsoft.com/office/drawing/2014/main" id="{0CBE597F-0E76-400F-AEC8-2D3DF82FEA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536662A3-5204-4E7D-B104-185B3E6C7357}" type="datetime1">
              <a:rPr lang="fr-FR"/>
              <a:pPr>
                <a:defRPr/>
              </a:pPr>
              <a:t>30/06/2022</a:t>
            </a:fld>
            <a:endParaRPr lang="fr-FR"/>
          </a:p>
        </p:txBody>
      </p:sp>
      <p:sp>
        <p:nvSpPr>
          <p:cNvPr id="7" name="Espace réservé du pied de page 4">
            <a:extLst>
              <a:ext uri="{FF2B5EF4-FFF2-40B4-BE49-F238E27FC236}">
                <a16:creationId xmlns:a16="http://schemas.microsoft.com/office/drawing/2014/main" id="{90682957-B80D-4C01-BECA-B065D96546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4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>
              <a:defRPr/>
            </a:pPr>
            <a:r>
              <a:rPr lang="fr-FR"/>
              <a:t>AS Aviculture-Cuniculture</a:t>
            </a:r>
            <a:endParaRPr lang="fr-FR" dirty="0"/>
          </a:p>
        </p:txBody>
      </p:sp>
      <p:sp>
        <p:nvSpPr>
          <p:cNvPr id="8" name="Espace réservé du numéro de diapositive 5">
            <a:extLst>
              <a:ext uri="{FF2B5EF4-FFF2-40B4-BE49-F238E27FC236}">
                <a16:creationId xmlns:a16="http://schemas.microsoft.com/office/drawing/2014/main" id="{02378F7A-E9F7-4125-BCBA-F68B543BA7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lang="fr-FR" sz="14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>
              <a:defRPr/>
            </a:pPr>
            <a:fld id="{EAB8908C-CA71-4943-B2F0-34110FE5FE8D}" type="slidenum">
              <a:rPr/>
              <a:pPr>
                <a:defRPr/>
              </a:pPr>
              <a:t>‹N°›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90058600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contenus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6">
            <a:extLst>
              <a:ext uri="{FF2B5EF4-FFF2-40B4-BE49-F238E27FC236}">
                <a16:creationId xmlns:a16="http://schemas.microsoft.com/office/drawing/2014/main" id="{B339D23E-8350-40E0-A381-90692599858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 7">
            <a:extLst>
              <a:ext uri="{FF2B5EF4-FFF2-40B4-BE49-F238E27FC236}">
                <a16:creationId xmlns:a16="http://schemas.microsoft.com/office/drawing/2014/main" id="{0E47C3E4-8CFD-4349-98F5-43C4F69B8A7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6207125"/>
            <a:ext cx="1587500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9" name="Titre 1"/>
          <p:cNvSpPr>
            <a:spLocks noGrp="1"/>
          </p:cNvSpPr>
          <p:nvPr>
            <p:ph type="title"/>
          </p:nvPr>
        </p:nvSpPr>
        <p:spPr>
          <a:xfrm>
            <a:off x="295833" y="229700"/>
            <a:ext cx="11713287" cy="621412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7" name="Espace réservé de la date 4">
            <a:extLst>
              <a:ext uri="{FF2B5EF4-FFF2-40B4-BE49-F238E27FC236}">
                <a16:creationId xmlns:a16="http://schemas.microsoft.com/office/drawing/2014/main" id="{EED4C8D7-DA5A-4035-969D-0DBB621D0F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EA3FAA17-1E2C-4986-A558-F3FAEC8F2266}" type="datetime1">
              <a:rPr lang="fr-FR"/>
              <a:pPr>
                <a:defRPr/>
              </a:pPr>
              <a:t>30/06/2022</a:t>
            </a:fld>
            <a:endParaRPr lang="fr-FR"/>
          </a:p>
        </p:txBody>
      </p:sp>
      <p:sp>
        <p:nvSpPr>
          <p:cNvPr id="8" name="Espace réservé du pied de page 5">
            <a:extLst>
              <a:ext uri="{FF2B5EF4-FFF2-40B4-BE49-F238E27FC236}">
                <a16:creationId xmlns:a16="http://schemas.microsoft.com/office/drawing/2014/main" id="{70F8E961-292D-4CAC-97B6-6795B0ACC1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AS Aviculture-Cuniculture</a:t>
            </a:r>
          </a:p>
        </p:txBody>
      </p:sp>
      <p:sp>
        <p:nvSpPr>
          <p:cNvPr id="10" name="Espace réservé du numéro de diapositive 6">
            <a:extLst>
              <a:ext uri="{FF2B5EF4-FFF2-40B4-BE49-F238E27FC236}">
                <a16:creationId xmlns:a16="http://schemas.microsoft.com/office/drawing/2014/main" id="{DD27FB88-13D4-4B4A-BB5A-0F196AE2BB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4579CE-431A-42C7-918C-576FD002A73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530857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6">
            <a:extLst>
              <a:ext uri="{FF2B5EF4-FFF2-40B4-BE49-F238E27FC236}">
                <a16:creationId xmlns:a16="http://schemas.microsoft.com/office/drawing/2014/main" id="{B845991B-35C7-47AE-A81E-A04DB707D3B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Image 7">
            <a:extLst>
              <a:ext uri="{FF2B5EF4-FFF2-40B4-BE49-F238E27FC236}">
                <a16:creationId xmlns:a16="http://schemas.microsoft.com/office/drawing/2014/main" id="{8D6BF421-C22A-4ED0-B85D-35AF398CA7E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6207125"/>
            <a:ext cx="1587500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07894" y="1404284"/>
            <a:ext cx="10515600" cy="4731054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95833" y="229700"/>
            <a:ext cx="11713287" cy="621412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6" name="Espace réservé de la date 3">
            <a:extLst>
              <a:ext uri="{FF2B5EF4-FFF2-40B4-BE49-F238E27FC236}">
                <a16:creationId xmlns:a16="http://schemas.microsoft.com/office/drawing/2014/main" id="{5CB7F03A-7686-4B2E-B037-558D6B7F1B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82357F1C-1203-44DA-8E8E-2638C1874431}" type="datetime1">
              <a:rPr lang="fr-FR"/>
              <a:pPr>
                <a:defRPr/>
              </a:pPr>
              <a:t>30/06/2022</a:t>
            </a:fld>
            <a:endParaRPr lang="fr-FR" dirty="0"/>
          </a:p>
        </p:txBody>
      </p:sp>
      <p:sp>
        <p:nvSpPr>
          <p:cNvPr id="7" name="Espace réservé du pied de page 4">
            <a:extLst>
              <a:ext uri="{FF2B5EF4-FFF2-40B4-BE49-F238E27FC236}">
                <a16:creationId xmlns:a16="http://schemas.microsoft.com/office/drawing/2014/main" id="{1666008C-1FDE-4E29-9E21-0EF3DC0675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4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>
              <a:defRPr/>
            </a:pPr>
            <a:r>
              <a:rPr lang="fr-FR"/>
              <a:t>AS Aviculture-Cuniculture</a:t>
            </a:r>
            <a:endParaRPr lang="fr-FR" dirty="0"/>
          </a:p>
        </p:txBody>
      </p:sp>
      <p:sp>
        <p:nvSpPr>
          <p:cNvPr id="8" name="Espace réservé du numéro de diapositive 5">
            <a:extLst>
              <a:ext uri="{FF2B5EF4-FFF2-40B4-BE49-F238E27FC236}">
                <a16:creationId xmlns:a16="http://schemas.microsoft.com/office/drawing/2014/main" id="{ECA171F2-E989-47EE-9419-939CBF20AF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 lang="fr-FR" sz="14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>
              <a:defRPr/>
            </a:pPr>
            <a:fld id="{4A3AFA5B-48A6-4298-98D8-D80AAB210263}" type="slidenum">
              <a:rPr/>
              <a:pPr>
                <a:defRPr/>
              </a:pPr>
              <a:t>‹N°›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6791252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contenus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6">
            <a:extLst>
              <a:ext uri="{FF2B5EF4-FFF2-40B4-BE49-F238E27FC236}">
                <a16:creationId xmlns:a16="http://schemas.microsoft.com/office/drawing/2014/main" id="{EB892D66-4A3B-4280-A12A-73A12C09FE72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3588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 7">
            <a:extLst>
              <a:ext uri="{FF2B5EF4-FFF2-40B4-BE49-F238E27FC236}">
                <a16:creationId xmlns:a16="http://schemas.microsoft.com/office/drawing/2014/main" id="{89A9FBDB-010A-4A31-B41F-4FA2F300776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6207125"/>
            <a:ext cx="1587500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9" name="Titre 1"/>
          <p:cNvSpPr>
            <a:spLocks noGrp="1"/>
          </p:cNvSpPr>
          <p:nvPr>
            <p:ph type="title"/>
          </p:nvPr>
        </p:nvSpPr>
        <p:spPr>
          <a:xfrm>
            <a:off x="295833" y="229700"/>
            <a:ext cx="11713287" cy="621412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7" name="Espace réservé de la date 4">
            <a:extLst>
              <a:ext uri="{FF2B5EF4-FFF2-40B4-BE49-F238E27FC236}">
                <a16:creationId xmlns:a16="http://schemas.microsoft.com/office/drawing/2014/main" id="{4ADFB33A-A39F-4F66-8911-BDCE651334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D714DE3F-BF2F-49E6-A9C7-906CA7A86328}" type="datetime1">
              <a:rPr lang="fr-FR"/>
              <a:pPr>
                <a:defRPr/>
              </a:pPr>
              <a:t>30/06/2022</a:t>
            </a:fld>
            <a:endParaRPr lang="fr-FR"/>
          </a:p>
        </p:txBody>
      </p:sp>
      <p:sp>
        <p:nvSpPr>
          <p:cNvPr id="8" name="Espace réservé du pied de page 5">
            <a:extLst>
              <a:ext uri="{FF2B5EF4-FFF2-40B4-BE49-F238E27FC236}">
                <a16:creationId xmlns:a16="http://schemas.microsoft.com/office/drawing/2014/main" id="{BCB1DC29-6166-483D-A509-3F3ED8588D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AS Aviculture-Cuniculture</a:t>
            </a:r>
          </a:p>
        </p:txBody>
      </p:sp>
      <p:sp>
        <p:nvSpPr>
          <p:cNvPr id="10" name="Espace réservé du numéro de diapositive 6">
            <a:extLst>
              <a:ext uri="{FF2B5EF4-FFF2-40B4-BE49-F238E27FC236}">
                <a16:creationId xmlns:a16="http://schemas.microsoft.com/office/drawing/2014/main" id="{4AB81CD6-4352-4185-A4D1-3052148B01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0D0239-70F6-4570-B3EF-323862E7E5D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9722303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contenus_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6">
            <a:extLst>
              <a:ext uri="{FF2B5EF4-FFF2-40B4-BE49-F238E27FC236}">
                <a16:creationId xmlns:a16="http://schemas.microsoft.com/office/drawing/2014/main" id="{295C4E4A-8295-49C8-BE61-481901217BD1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88" y="0"/>
            <a:ext cx="12193588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 7">
            <a:extLst>
              <a:ext uri="{FF2B5EF4-FFF2-40B4-BE49-F238E27FC236}">
                <a16:creationId xmlns:a16="http://schemas.microsoft.com/office/drawing/2014/main" id="{7EE8E990-98DF-471A-9D97-0B3AE991DD9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6207125"/>
            <a:ext cx="1587500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9" name="Titre 1"/>
          <p:cNvSpPr>
            <a:spLocks noGrp="1"/>
          </p:cNvSpPr>
          <p:nvPr>
            <p:ph type="title"/>
          </p:nvPr>
        </p:nvSpPr>
        <p:spPr>
          <a:xfrm>
            <a:off x="295833" y="229700"/>
            <a:ext cx="11713287" cy="621412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7" name="Espace réservé de la date 4">
            <a:extLst>
              <a:ext uri="{FF2B5EF4-FFF2-40B4-BE49-F238E27FC236}">
                <a16:creationId xmlns:a16="http://schemas.microsoft.com/office/drawing/2014/main" id="{6D0B2BAF-7A3F-4831-B2B5-CE1A127B6B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8D59BA4C-D590-48A1-A17E-9E64D26F445A}" type="datetime1">
              <a:rPr lang="fr-FR"/>
              <a:pPr>
                <a:defRPr/>
              </a:pPr>
              <a:t>30/06/2022</a:t>
            </a:fld>
            <a:endParaRPr lang="fr-FR"/>
          </a:p>
        </p:txBody>
      </p:sp>
      <p:sp>
        <p:nvSpPr>
          <p:cNvPr id="8" name="Espace réservé du pied de page 5">
            <a:extLst>
              <a:ext uri="{FF2B5EF4-FFF2-40B4-BE49-F238E27FC236}">
                <a16:creationId xmlns:a16="http://schemas.microsoft.com/office/drawing/2014/main" id="{A4527809-1E08-4749-906B-CEFE08207D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AS Aviculture-Cuniculture</a:t>
            </a:r>
          </a:p>
        </p:txBody>
      </p:sp>
      <p:sp>
        <p:nvSpPr>
          <p:cNvPr id="10" name="Espace réservé du numéro de diapositive 6">
            <a:extLst>
              <a:ext uri="{FF2B5EF4-FFF2-40B4-BE49-F238E27FC236}">
                <a16:creationId xmlns:a16="http://schemas.microsoft.com/office/drawing/2014/main" id="{B551E149-0525-4611-A16A-B7B851A3B9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A868B1-6207-4A58-99C3-A5250C9C071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2196216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aison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>
            <a:extLst>
              <a:ext uri="{FF2B5EF4-FFF2-40B4-BE49-F238E27FC236}">
                <a16:creationId xmlns:a16="http://schemas.microsoft.com/office/drawing/2014/main" id="{093B7878-DA7A-4E87-8EE0-FFA1F64E71C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53C68CCA-7AC0-43EB-BD66-FB1A0AF0F68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6207125"/>
            <a:ext cx="1587500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11" name="Titre 1"/>
          <p:cNvSpPr>
            <a:spLocks noGrp="1"/>
          </p:cNvSpPr>
          <p:nvPr>
            <p:ph type="title"/>
          </p:nvPr>
        </p:nvSpPr>
        <p:spPr>
          <a:xfrm>
            <a:off x="295833" y="229700"/>
            <a:ext cx="11713287" cy="621412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9" name="Espace réservé de la date 6">
            <a:extLst>
              <a:ext uri="{FF2B5EF4-FFF2-40B4-BE49-F238E27FC236}">
                <a16:creationId xmlns:a16="http://schemas.microsoft.com/office/drawing/2014/main" id="{D94BE6DD-3924-4568-B40D-E61FAEF2FC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7CD15E9E-6E71-42A5-9A6E-F1A4048F3166}" type="datetime1">
              <a:rPr lang="fr-FR"/>
              <a:pPr>
                <a:defRPr/>
              </a:pPr>
              <a:t>30/06/2022</a:t>
            </a:fld>
            <a:endParaRPr lang="fr-FR"/>
          </a:p>
        </p:txBody>
      </p:sp>
      <p:sp>
        <p:nvSpPr>
          <p:cNvPr id="10" name="Espace réservé du pied de page 7">
            <a:extLst>
              <a:ext uri="{FF2B5EF4-FFF2-40B4-BE49-F238E27FC236}">
                <a16:creationId xmlns:a16="http://schemas.microsoft.com/office/drawing/2014/main" id="{A0BE610C-E268-4420-87F8-1F972D93CB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AS Aviculture-Cuniculture</a:t>
            </a:r>
          </a:p>
        </p:txBody>
      </p:sp>
      <p:sp>
        <p:nvSpPr>
          <p:cNvPr id="12" name="Espace réservé du numéro de diapositive 8">
            <a:extLst>
              <a:ext uri="{FF2B5EF4-FFF2-40B4-BE49-F238E27FC236}">
                <a16:creationId xmlns:a16="http://schemas.microsoft.com/office/drawing/2014/main" id="{E1BB2180-9EC0-4099-9585-B5627B25ED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770B40-BA7F-4AAF-8BF1-D559EEAF817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8410874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aison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>
            <a:extLst>
              <a:ext uri="{FF2B5EF4-FFF2-40B4-BE49-F238E27FC236}">
                <a16:creationId xmlns:a16="http://schemas.microsoft.com/office/drawing/2014/main" id="{191FD39D-82B9-485A-87F4-6A26FDCB107A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3588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521CC64E-0722-44C4-9EA0-5FE0BD24F98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6207125"/>
            <a:ext cx="1587500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11" name="Titre 1"/>
          <p:cNvSpPr>
            <a:spLocks noGrp="1"/>
          </p:cNvSpPr>
          <p:nvPr>
            <p:ph type="title"/>
          </p:nvPr>
        </p:nvSpPr>
        <p:spPr>
          <a:xfrm>
            <a:off x="295833" y="229700"/>
            <a:ext cx="11713287" cy="621412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9" name="Espace réservé de la date 6">
            <a:extLst>
              <a:ext uri="{FF2B5EF4-FFF2-40B4-BE49-F238E27FC236}">
                <a16:creationId xmlns:a16="http://schemas.microsoft.com/office/drawing/2014/main" id="{583254ED-D87D-4B4E-9DE9-5A05D535FA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91DA2300-64F9-430E-BC42-E7182EE05A3C}" type="datetime1">
              <a:rPr lang="fr-FR"/>
              <a:pPr>
                <a:defRPr/>
              </a:pPr>
              <a:t>30/06/2022</a:t>
            </a:fld>
            <a:endParaRPr lang="fr-FR"/>
          </a:p>
        </p:txBody>
      </p:sp>
      <p:sp>
        <p:nvSpPr>
          <p:cNvPr id="10" name="Espace réservé du pied de page 7">
            <a:extLst>
              <a:ext uri="{FF2B5EF4-FFF2-40B4-BE49-F238E27FC236}">
                <a16:creationId xmlns:a16="http://schemas.microsoft.com/office/drawing/2014/main" id="{F440C32F-A475-484E-B26F-F017449A37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AS Aviculture-Cuniculture</a:t>
            </a:r>
          </a:p>
        </p:txBody>
      </p:sp>
      <p:sp>
        <p:nvSpPr>
          <p:cNvPr id="12" name="Espace réservé du numéro de diapositive 8">
            <a:extLst>
              <a:ext uri="{FF2B5EF4-FFF2-40B4-BE49-F238E27FC236}">
                <a16:creationId xmlns:a16="http://schemas.microsoft.com/office/drawing/2014/main" id="{5F86E52C-45F2-4BEB-94AB-78E8E20D81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E6BC68-8462-4AE8-A063-562E9F108B5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3956600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aison_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>
            <a:extLst>
              <a:ext uri="{FF2B5EF4-FFF2-40B4-BE49-F238E27FC236}">
                <a16:creationId xmlns:a16="http://schemas.microsoft.com/office/drawing/2014/main" id="{F2E8C599-B2B3-489D-8EB7-85F6A30D4951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88" y="0"/>
            <a:ext cx="12193588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3E61BE84-AA39-4F31-8826-B2EEAC1B688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6207125"/>
            <a:ext cx="1587500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11" name="Titre 1"/>
          <p:cNvSpPr>
            <a:spLocks noGrp="1"/>
          </p:cNvSpPr>
          <p:nvPr>
            <p:ph type="title"/>
          </p:nvPr>
        </p:nvSpPr>
        <p:spPr>
          <a:xfrm>
            <a:off x="295833" y="229700"/>
            <a:ext cx="11713287" cy="621412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9" name="Espace réservé de la date 6">
            <a:extLst>
              <a:ext uri="{FF2B5EF4-FFF2-40B4-BE49-F238E27FC236}">
                <a16:creationId xmlns:a16="http://schemas.microsoft.com/office/drawing/2014/main" id="{9B8DBD04-6836-4810-AE98-956B8CB5F7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79B4D2C9-73C9-4328-8198-5360014D58F5}" type="datetime1">
              <a:rPr lang="fr-FR"/>
              <a:pPr>
                <a:defRPr/>
              </a:pPr>
              <a:t>30/06/2022</a:t>
            </a:fld>
            <a:endParaRPr lang="fr-FR"/>
          </a:p>
        </p:txBody>
      </p:sp>
      <p:sp>
        <p:nvSpPr>
          <p:cNvPr id="10" name="Espace réservé du pied de page 7">
            <a:extLst>
              <a:ext uri="{FF2B5EF4-FFF2-40B4-BE49-F238E27FC236}">
                <a16:creationId xmlns:a16="http://schemas.microsoft.com/office/drawing/2014/main" id="{A17B28D8-D70B-4228-B9D3-912A996662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AS Aviculture-Cuniculture</a:t>
            </a:r>
          </a:p>
        </p:txBody>
      </p:sp>
      <p:sp>
        <p:nvSpPr>
          <p:cNvPr id="12" name="Espace réservé du numéro de diapositive 8">
            <a:extLst>
              <a:ext uri="{FF2B5EF4-FFF2-40B4-BE49-F238E27FC236}">
                <a16:creationId xmlns:a16="http://schemas.microsoft.com/office/drawing/2014/main" id="{57773781-42C8-4BCD-923C-C95762C758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159F30-87AC-4A59-BDA4-F05C6CFA5CB1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2130644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seul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6">
            <a:extLst>
              <a:ext uri="{FF2B5EF4-FFF2-40B4-BE49-F238E27FC236}">
                <a16:creationId xmlns:a16="http://schemas.microsoft.com/office/drawing/2014/main" id="{DEC053A0-6715-4E46-ACDC-2BA6FF4BD1C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Image 7">
            <a:extLst>
              <a:ext uri="{FF2B5EF4-FFF2-40B4-BE49-F238E27FC236}">
                <a16:creationId xmlns:a16="http://schemas.microsoft.com/office/drawing/2014/main" id="{A79EEA71-AC56-409E-86AB-3DBC65DF43F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6207125"/>
            <a:ext cx="1587500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re 1"/>
          <p:cNvSpPr>
            <a:spLocks noGrp="1"/>
          </p:cNvSpPr>
          <p:nvPr>
            <p:ph type="title"/>
          </p:nvPr>
        </p:nvSpPr>
        <p:spPr>
          <a:xfrm>
            <a:off x="295833" y="229700"/>
            <a:ext cx="11713287" cy="621412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5" name="Espace réservé de la date 2">
            <a:extLst>
              <a:ext uri="{FF2B5EF4-FFF2-40B4-BE49-F238E27FC236}">
                <a16:creationId xmlns:a16="http://schemas.microsoft.com/office/drawing/2014/main" id="{2BC9FCD3-56AA-4864-9CE3-105B113F57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4698A488-0CC7-4E6E-AD19-E144BC5C7893}" type="datetime1">
              <a:rPr lang="fr-FR"/>
              <a:pPr>
                <a:defRPr/>
              </a:pPr>
              <a:t>30/06/2022</a:t>
            </a:fld>
            <a:endParaRPr lang="fr-FR"/>
          </a:p>
        </p:txBody>
      </p:sp>
      <p:sp>
        <p:nvSpPr>
          <p:cNvPr id="6" name="Espace réservé du pied de page 3">
            <a:extLst>
              <a:ext uri="{FF2B5EF4-FFF2-40B4-BE49-F238E27FC236}">
                <a16:creationId xmlns:a16="http://schemas.microsoft.com/office/drawing/2014/main" id="{BA57C11F-F590-4163-9759-F42477145D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AS Aviculture-Cuniculture</a:t>
            </a:r>
          </a:p>
        </p:txBody>
      </p:sp>
      <p:sp>
        <p:nvSpPr>
          <p:cNvPr id="8" name="Espace réservé du numéro de diapositive 4">
            <a:extLst>
              <a:ext uri="{FF2B5EF4-FFF2-40B4-BE49-F238E27FC236}">
                <a16:creationId xmlns:a16="http://schemas.microsoft.com/office/drawing/2014/main" id="{479F3EF6-51BF-4805-AF34-054C6F0D2A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F93868-B00D-424E-86E6-646C4583FBE1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7438326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seul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6">
            <a:extLst>
              <a:ext uri="{FF2B5EF4-FFF2-40B4-BE49-F238E27FC236}">
                <a16:creationId xmlns:a16="http://schemas.microsoft.com/office/drawing/2014/main" id="{041C1234-2FFE-42E9-AC5D-6C480C1C4368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3588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Image 7">
            <a:extLst>
              <a:ext uri="{FF2B5EF4-FFF2-40B4-BE49-F238E27FC236}">
                <a16:creationId xmlns:a16="http://schemas.microsoft.com/office/drawing/2014/main" id="{F5C3A35F-1C74-49B6-A574-152E284652A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6207125"/>
            <a:ext cx="1587500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re 1"/>
          <p:cNvSpPr>
            <a:spLocks noGrp="1"/>
          </p:cNvSpPr>
          <p:nvPr>
            <p:ph type="title"/>
          </p:nvPr>
        </p:nvSpPr>
        <p:spPr>
          <a:xfrm>
            <a:off x="295833" y="229700"/>
            <a:ext cx="11713287" cy="621412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5" name="Espace réservé de la date 2">
            <a:extLst>
              <a:ext uri="{FF2B5EF4-FFF2-40B4-BE49-F238E27FC236}">
                <a16:creationId xmlns:a16="http://schemas.microsoft.com/office/drawing/2014/main" id="{DFA9C722-2889-4FC5-A8CF-03E9830E3A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1272B10-1587-4034-B761-BCEB03E33F93}" type="datetime1">
              <a:rPr lang="fr-FR"/>
              <a:pPr>
                <a:defRPr/>
              </a:pPr>
              <a:t>30/06/2022</a:t>
            </a:fld>
            <a:endParaRPr lang="fr-FR"/>
          </a:p>
        </p:txBody>
      </p:sp>
      <p:sp>
        <p:nvSpPr>
          <p:cNvPr id="6" name="Espace réservé du pied de page 3">
            <a:extLst>
              <a:ext uri="{FF2B5EF4-FFF2-40B4-BE49-F238E27FC236}">
                <a16:creationId xmlns:a16="http://schemas.microsoft.com/office/drawing/2014/main" id="{F8AE578E-FD75-400B-9217-921331D8D7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AS Aviculture-Cuniculture</a:t>
            </a:r>
          </a:p>
        </p:txBody>
      </p:sp>
      <p:sp>
        <p:nvSpPr>
          <p:cNvPr id="8" name="Espace réservé du numéro de diapositive 4">
            <a:extLst>
              <a:ext uri="{FF2B5EF4-FFF2-40B4-BE49-F238E27FC236}">
                <a16:creationId xmlns:a16="http://schemas.microsoft.com/office/drawing/2014/main" id="{3F6FA513-91BC-4D3B-A10B-CC401CBEDE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FC63C7-3501-4FFF-87DD-F7314C0E2D01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2157347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seul_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6">
            <a:extLst>
              <a:ext uri="{FF2B5EF4-FFF2-40B4-BE49-F238E27FC236}">
                <a16:creationId xmlns:a16="http://schemas.microsoft.com/office/drawing/2014/main" id="{C08CC4B0-E48E-402E-9393-ABDA382E1F62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88" y="0"/>
            <a:ext cx="12193588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Image 7">
            <a:extLst>
              <a:ext uri="{FF2B5EF4-FFF2-40B4-BE49-F238E27FC236}">
                <a16:creationId xmlns:a16="http://schemas.microsoft.com/office/drawing/2014/main" id="{4B7D88AC-D119-41A5-9FE8-CB40A0CB3D9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6207125"/>
            <a:ext cx="1587500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re 1"/>
          <p:cNvSpPr>
            <a:spLocks noGrp="1"/>
          </p:cNvSpPr>
          <p:nvPr>
            <p:ph type="title"/>
          </p:nvPr>
        </p:nvSpPr>
        <p:spPr>
          <a:xfrm>
            <a:off x="295833" y="229700"/>
            <a:ext cx="11713287" cy="621412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5" name="Espace réservé de la date 2">
            <a:extLst>
              <a:ext uri="{FF2B5EF4-FFF2-40B4-BE49-F238E27FC236}">
                <a16:creationId xmlns:a16="http://schemas.microsoft.com/office/drawing/2014/main" id="{2E7D5B85-309B-4827-AB41-ABEE939401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79CF4D10-81E0-4FEF-B3C8-FE7A2F7B7A2D}" type="datetime1">
              <a:rPr lang="fr-FR"/>
              <a:pPr>
                <a:defRPr/>
              </a:pPr>
              <a:t>30/06/2022</a:t>
            </a:fld>
            <a:endParaRPr lang="fr-FR"/>
          </a:p>
        </p:txBody>
      </p:sp>
      <p:sp>
        <p:nvSpPr>
          <p:cNvPr id="6" name="Espace réservé du pied de page 3">
            <a:extLst>
              <a:ext uri="{FF2B5EF4-FFF2-40B4-BE49-F238E27FC236}">
                <a16:creationId xmlns:a16="http://schemas.microsoft.com/office/drawing/2014/main" id="{0121C087-419E-4559-9691-FF87D54516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AS Aviculture-Cuniculture</a:t>
            </a:r>
          </a:p>
        </p:txBody>
      </p:sp>
      <p:sp>
        <p:nvSpPr>
          <p:cNvPr id="8" name="Espace réservé du numéro de diapositive 4">
            <a:extLst>
              <a:ext uri="{FF2B5EF4-FFF2-40B4-BE49-F238E27FC236}">
                <a16:creationId xmlns:a16="http://schemas.microsoft.com/office/drawing/2014/main" id="{76DC50EA-0076-4EF9-858D-10BAEBBCCC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1D4D16-9C42-4A74-AC28-2DED8F0FA0A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7639951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>
            <a:extLst>
              <a:ext uri="{FF2B5EF4-FFF2-40B4-BE49-F238E27FC236}">
                <a16:creationId xmlns:a16="http://schemas.microsoft.com/office/drawing/2014/main" id="{A4D0927B-8537-4798-A242-4A83964B7D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0CA2C22A-925C-458D-B750-98FAF9F2FD44}" type="datetime1">
              <a:rPr lang="fr-FR"/>
              <a:pPr>
                <a:defRPr/>
              </a:pPr>
              <a:t>30/06/2022</a:t>
            </a:fld>
            <a:endParaRPr lang="fr-FR"/>
          </a:p>
        </p:txBody>
      </p:sp>
      <p:sp>
        <p:nvSpPr>
          <p:cNvPr id="3" name="Espace réservé du pied de page 4">
            <a:extLst>
              <a:ext uri="{FF2B5EF4-FFF2-40B4-BE49-F238E27FC236}">
                <a16:creationId xmlns:a16="http://schemas.microsoft.com/office/drawing/2014/main" id="{4B7D8775-0CB0-4198-A57B-0E1B105692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AS Aviculture-Cuniculture</a:t>
            </a:r>
          </a:p>
        </p:txBody>
      </p:sp>
      <p:sp>
        <p:nvSpPr>
          <p:cNvPr id="4" name="Espace réservé du numéro de diapositive 5">
            <a:extLst>
              <a:ext uri="{FF2B5EF4-FFF2-40B4-BE49-F238E27FC236}">
                <a16:creationId xmlns:a16="http://schemas.microsoft.com/office/drawing/2014/main" id="{68CDC301-F948-4B46-B7CD-603901A61C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69FD0C-D1CD-41B5-8B89-CBA96C0862A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9383102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3">
            <a:extLst>
              <a:ext uri="{FF2B5EF4-FFF2-40B4-BE49-F238E27FC236}">
                <a16:creationId xmlns:a16="http://schemas.microsoft.com/office/drawing/2014/main" id="{71F8F993-1BBE-4FA6-B537-E6477B632F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43BB16-35DF-4285-8F44-3FB655B903FA}" type="datetime1">
              <a:rPr lang="fr-FR"/>
              <a:pPr>
                <a:defRPr/>
              </a:pPr>
              <a:t>30/06/2022</a:t>
            </a:fld>
            <a:endParaRPr lang="fr-FR"/>
          </a:p>
        </p:txBody>
      </p:sp>
      <p:sp>
        <p:nvSpPr>
          <p:cNvPr id="6" name="Espace réservé du pied de page 4">
            <a:extLst>
              <a:ext uri="{FF2B5EF4-FFF2-40B4-BE49-F238E27FC236}">
                <a16:creationId xmlns:a16="http://schemas.microsoft.com/office/drawing/2014/main" id="{09CFC1F2-4058-4B2B-A9C1-59BF98CA17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AS Aviculture-Cuniculture</a:t>
            </a:r>
          </a:p>
        </p:txBody>
      </p:sp>
      <p:sp>
        <p:nvSpPr>
          <p:cNvPr id="7" name="Espace réservé du numéro de diapositive 5">
            <a:extLst>
              <a:ext uri="{FF2B5EF4-FFF2-40B4-BE49-F238E27FC236}">
                <a16:creationId xmlns:a16="http://schemas.microsoft.com/office/drawing/2014/main" id="{136934E9-3BBB-4A6F-B92C-75E9F7582A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6A1916-55EA-4563-9B9B-E7CC848CAB0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03492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6">
            <a:extLst>
              <a:ext uri="{FF2B5EF4-FFF2-40B4-BE49-F238E27FC236}">
                <a16:creationId xmlns:a16="http://schemas.microsoft.com/office/drawing/2014/main" id="{4E11EBD3-5ED9-4201-BDFC-4CC431C8D06E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3588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Image 7">
            <a:extLst>
              <a:ext uri="{FF2B5EF4-FFF2-40B4-BE49-F238E27FC236}">
                <a16:creationId xmlns:a16="http://schemas.microsoft.com/office/drawing/2014/main" id="{AC2777E9-B0E7-4913-8664-4A2372404E3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6207125"/>
            <a:ext cx="1587500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itre 1"/>
          <p:cNvSpPr>
            <a:spLocks noGrp="1"/>
          </p:cNvSpPr>
          <p:nvPr>
            <p:ph type="title"/>
          </p:nvPr>
        </p:nvSpPr>
        <p:spPr>
          <a:xfrm>
            <a:off x="295833" y="229700"/>
            <a:ext cx="11713287" cy="621412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11" name="Espace réservé du contenu 2"/>
          <p:cNvSpPr>
            <a:spLocks noGrp="1"/>
          </p:cNvSpPr>
          <p:nvPr>
            <p:ph idx="1"/>
          </p:nvPr>
        </p:nvSpPr>
        <p:spPr>
          <a:xfrm>
            <a:off x="407894" y="1404284"/>
            <a:ext cx="10515600" cy="4731054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6" name="Espace réservé de la date 3">
            <a:extLst>
              <a:ext uri="{FF2B5EF4-FFF2-40B4-BE49-F238E27FC236}">
                <a16:creationId xmlns:a16="http://schemas.microsoft.com/office/drawing/2014/main" id="{3C590D9C-AFB5-488A-989D-447393EB9F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AD09B4D6-3255-48DF-AC06-D683A5804FE6}" type="datetime1">
              <a:rPr lang="fr-FR"/>
              <a:pPr>
                <a:defRPr/>
              </a:pPr>
              <a:t>30/06/2022</a:t>
            </a:fld>
            <a:endParaRPr lang="fr-FR" dirty="0"/>
          </a:p>
        </p:txBody>
      </p:sp>
      <p:sp>
        <p:nvSpPr>
          <p:cNvPr id="7" name="Espace réservé du pied de page 4">
            <a:extLst>
              <a:ext uri="{FF2B5EF4-FFF2-40B4-BE49-F238E27FC236}">
                <a16:creationId xmlns:a16="http://schemas.microsoft.com/office/drawing/2014/main" id="{F6174F8D-8D93-4239-8FC7-810E83537C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4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>
              <a:defRPr/>
            </a:pPr>
            <a:r>
              <a:rPr lang="fr-FR"/>
              <a:t>AS Aviculture-Cuniculture</a:t>
            </a:r>
            <a:endParaRPr lang="fr-FR" dirty="0"/>
          </a:p>
        </p:txBody>
      </p:sp>
      <p:sp>
        <p:nvSpPr>
          <p:cNvPr id="8" name="Espace réservé du numéro de diapositive 5">
            <a:extLst>
              <a:ext uri="{FF2B5EF4-FFF2-40B4-BE49-F238E27FC236}">
                <a16:creationId xmlns:a16="http://schemas.microsoft.com/office/drawing/2014/main" id="{49F59C48-F992-4509-9C88-4DB250CA59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lang="fr-FR"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EC2ED077-ED37-4C24-9D37-F962356196D8}" type="slidenum">
              <a:rPr/>
              <a:pPr>
                <a:defRPr/>
              </a:pPr>
              <a:t>‹N°›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75841944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r-FR" noProof="0"/>
              <a:t>Cliquez sur l'icône pour ajouter une image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3">
            <a:extLst>
              <a:ext uri="{FF2B5EF4-FFF2-40B4-BE49-F238E27FC236}">
                <a16:creationId xmlns:a16="http://schemas.microsoft.com/office/drawing/2014/main" id="{B1241DBD-5D2E-47B9-B7F9-C6A005FEB9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C01607-1C73-402B-B89B-B74DBBBC48C3}" type="datetime1">
              <a:rPr lang="fr-FR"/>
              <a:pPr>
                <a:defRPr/>
              </a:pPr>
              <a:t>30/06/2022</a:t>
            </a:fld>
            <a:endParaRPr lang="fr-FR"/>
          </a:p>
        </p:txBody>
      </p:sp>
      <p:sp>
        <p:nvSpPr>
          <p:cNvPr id="6" name="Espace réservé du pied de page 4">
            <a:extLst>
              <a:ext uri="{FF2B5EF4-FFF2-40B4-BE49-F238E27FC236}">
                <a16:creationId xmlns:a16="http://schemas.microsoft.com/office/drawing/2014/main" id="{EB172880-E24E-468C-A0B8-739CC8B693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AS Aviculture-Cuniculture</a:t>
            </a:r>
          </a:p>
        </p:txBody>
      </p:sp>
      <p:sp>
        <p:nvSpPr>
          <p:cNvPr id="7" name="Espace réservé du numéro de diapositive 5">
            <a:extLst>
              <a:ext uri="{FF2B5EF4-FFF2-40B4-BE49-F238E27FC236}">
                <a16:creationId xmlns:a16="http://schemas.microsoft.com/office/drawing/2014/main" id="{C8F1DA12-D1BC-4A72-934A-EB825CD836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3702F8-D703-4E45-8583-30B8787DCE2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0093885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58EF509-A1F1-4380-B5CE-1DE4C4E026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6D7435-0CB4-4240-8DEC-FD4B3693A358}" type="datetime1">
              <a:rPr lang="fr-FR"/>
              <a:pPr>
                <a:defRPr/>
              </a:pPr>
              <a:t>30/06/2022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805CB11-1203-46AE-9F8E-DB205D163D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AS Aviculture-Cuniculture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974585C-0856-4F01-B480-C2B129F947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40B2EF-D488-425C-A9F8-EB3C32BFF531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3354864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497EF87-0D37-49DB-94AB-04DF03E176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EA75EE-E1FB-4AAE-B7BA-2BF0C6B62632}" type="datetime1">
              <a:rPr lang="fr-FR"/>
              <a:pPr>
                <a:defRPr/>
              </a:pPr>
              <a:t>30/06/2022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3B6C492-2391-4731-B800-45523EAFEA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AS Aviculture-Cuniculture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75A7852-B78E-4279-92BA-E4F1ADE33C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E7BD78-973D-4598-BE52-2227D09F6C8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2470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_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6">
            <a:extLst>
              <a:ext uri="{FF2B5EF4-FFF2-40B4-BE49-F238E27FC236}">
                <a16:creationId xmlns:a16="http://schemas.microsoft.com/office/drawing/2014/main" id="{34ED6F59-25E4-4F32-9EBE-47266AD0366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6207125"/>
            <a:ext cx="1587500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Image 7">
            <a:extLst>
              <a:ext uri="{FF2B5EF4-FFF2-40B4-BE49-F238E27FC236}">
                <a16:creationId xmlns:a16="http://schemas.microsoft.com/office/drawing/2014/main" id="{215446D9-798D-4202-BA7D-2340089FF79B}"/>
              </a:ext>
            </a:extLst>
          </p:cNvPr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88" y="0"/>
            <a:ext cx="12193588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Espace réservé du contenu 2"/>
          <p:cNvSpPr>
            <a:spLocks noGrp="1"/>
          </p:cNvSpPr>
          <p:nvPr>
            <p:ph idx="1"/>
          </p:nvPr>
        </p:nvSpPr>
        <p:spPr>
          <a:xfrm>
            <a:off x="407894" y="1404284"/>
            <a:ext cx="10515600" cy="4731054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13" name="Titre 1"/>
          <p:cNvSpPr>
            <a:spLocks noGrp="1"/>
          </p:cNvSpPr>
          <p:nvPr>
            <p:ph type="title"/>
          </p:nvPr>
        </p:nvSpPr>
        <p:spPr>
          <a:xfrm>
            <a:off x="295833" y="229700"/>
            <a:ext cx="11713287" cy="621412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6" name="Espace réservé de la date 3">
            <a:extLst>
              <a:ext uri="{FF2B5EF4-FFF2-40B4-BE49-F238E27FC236}">
                <a16:creationId xmlns:a16="http://schemas.microsoft.com/office/drawing/2014/main" id="{85EAEA03-9E5C-45B6-9D8D-34A18326A1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6441738F-98C5-4995-BA6D-E8E2946150C7}" type="datetime1">
              <a:rPr lang="fr-FR"/>
              <a:pPr>
                <a:defRPr/>
              </a:pPr>
              <a:t>30/06/2022</a:t>
            </a:fld>
            <a:endParaRPr lang="fr-FR" dirty="0"/>
          </a:p>
        </p:txBody>
      </p:sp>
      <p:sp>
        <p:nvSpPr>
          <p:cNvPr id="7" name="Espace réservé du pied de page 4">
            <a:extLst>
              <a:ext uri="{FF2B5EF4-FFF2-40B4-BE49-F238E27FC236}">
                <a16:creationId xmlns:a16="http://schemas.microsoft.com/office/drawing/2014/main" id="{858A51CC-373C-4DE4-BBBA-313CBB8530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4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>
              <a:defRPr/>
            </a:pPr>
            <a:r>
              <a:rPr lang="fr-FR"/>
              <a:t>AS Aviculture-Cuniculture</a:t>
            </a:r>
            <a:endParaRPr lang="fr-FR" dirty="0"/>
          </a:p>
        </p:txBody>
      </p:sp>
      <p:sp>
        <p:nvSpPr>
          <p:cNvPr id="8" name="Espace réservé du numéro de diapositive 5">
            <a:extLst>
              <a:ext uri="{FF2B5EF4-FFF2-40B4-BE49-F238E27FC236}">
                <a16:creationId xmlns:a16="http://schemas.microsoft.com/office/drawing/2014/main" id="{33E5BD1C-686B-46A0-8C58-DAC2C28F9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lang="fr-FR" sz="14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>
              <a:defRPr/>
            </a:pPr>
            <a:fld id="{9D2976B6-68D2-4426-902F-BC266AC2A066}" type="slidenum">
              <a:rPr/>
              <a:pPr>
                <a:defRPr/>
              </a:pPr>
              <a:t>‹N°›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744378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_génér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6">
            <a:extLst>
              <a:ext uri="{FF2B5EF4-FFF2-40B4-BE49-F238E27FC236}">
                <a16:creationId xmlns:a16="http://schemas.microsoft.com/office/drawing/2014/main" id="{A789399B-E103-472B-A9B3-9AEF035D1F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3343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Image 7">
            <a:extLst>
              <a:ext uri="{FF2B5EF4-FFF2-40B4-BE49-F238E27FC236}">
                <a16:creationId xmlns:a16="http://schemas.microsoft.com/office/drawing/2014/main" id="{36353570-ECB0-4B2D-B501-A50EBCCE158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6207125"/>
            <a:ext cx="1587500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728933"/>
            <a:ext cx="10515600" cy="1478325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2174240"/>
            <a:ext cx="10515600" cy="2405601"/>
          </a:xfrm>
        </p:spPr>
        <p:txBody>
          <a:bodyPr anchor="b"/>
          <a:lstStyle>
            <a:lvl1pPr>
              <a:defRPr sz="6000" b="1"/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6" name="Espace réservé de la date 3">
            <a:extLst>
              <a:ext uri="{FF2B5EF4-FFF2-40B4-BE49-F238E27FC236}">
                <a16:creationId xmlns:a16="http://schemas.microsoft.com/office/drawing/2014/main" id="{8C962C66-C93C-4E0C-914E-9C04149082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3C4D49A3-6554-4D4C-AE5E-9D3EFD753219}" type="datetime1">
              <a:rPr lang="fr-FR"/>
              <a:pPr>
                <a:defRPr/>
              </a:pPr>
              <a:t>30/06/2022</a:t>
            </a:fld>
            <a:endParaRPr lang="fr-FR"/>
          </a:p>
        </p:txBody>
      </p:sp>
      <p:sp>
        <p:nvSpPr>
          <p:cNvPr id="7" name="Espace réservé du pied de page 4">
            <a:extLst>
              <a:ext uri="{FF2B5EF4-FFF2-40B4-BE49-F238E27FC236}">
                <a16:creationId xmlns:a16="http://schemas.microsoft.com/office/drawing/2014/main" id="{36FC8FDA-B874-4AA8-B49D-45E1110382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4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>
              <a:defRPr/>
            </a:pPr>
            <a:r>
              <a:rPr lang="fr-FR"/>
              <a:t>AS Aviculture-Cuniculture</a:t>
            </a:r>
            <a:endParaRPr lang="fr-FR" dirty="0"/>
          </a:p>
        </p:txBody>
      </p:sp>
      <p:sp>
        <p:nvSpPr>
          <p:cNvPr id="8" name="Espace réservé du numéro de diapositive 5">
            <a:extLst>
              <a:ext uri="{FF2B5EF4-FFF2-40B4-BE49-F238E27FC236}">
                <a16:creationId xmlns:a16="http://schemas.microsoft.com/office/drawing/2014/main" id="{397EE78B-1191-40B7-A68B-AC4A3598A1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lang="fr-FR" sz="14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>
              <a:defRPr/>
            </a:pPr>
            <a:fld id="{157A149A-A52E-4A57-A8D4-EAE86F98E1D3}" type="slidenum">
              <a:rPr/>
              <a:pPr>
                <a:defRPr/>
              </a:pPr>
              <a:t>‹N°›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35479811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_acquacul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6">
            <a:extLst>
              <a:ext uri="{FF2B5EF4-FFF2-40B4-BE49-F238E27FC236}">
                <a16:creationId xmlns:a16="http://schemas.microsoft.com/office/drawing/2014/main" id="{530DA3FC-1E84-424D-87D3-AEC2A4EF26D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6207125"/>
            <a:ext cx="1587500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Image 7">
            <a:extLst>
              <a:ext uri="{FF2B5EF4-FFF2-40B4-BE49-F238E27FC236}">
                <a16:creationId xmlns:a16="http://schemas.microsoft.com/office/drawing/2014/main" id="{0A500538-1D7B-41F9-91C9-D5ECD6970652}"/>
              </a:ext>
            </a:extLst>
          </p:cNvPr>
          <p:cNvPicPr preferRelativeResize="0"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3588" cy="3344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728933"/>
            <a:ext cx="10515600" cy="1478325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2174240"/>
            <a:ext cx="10515600" cy="2405601"/>
          </a:xfrm>
        </p:spPr>
        <p:txBody>
          <a:bodyPr anchor="b"/>
          <a:lstStyle>
            <a:lvl1pPr>
              <a:defRPr sz="6000" b="1"/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6" name="Espace réservé de la date 3">
            <a:extLst>
              <a:ext uri="{FF2B5EF4-FFF2-40B4-BE49-F238E27FC236}">
                <a16:creationId xmlns:a16="http://schemas.microsoft.com/office/drawing/2014/main" id="{0295A701-389D-425D-83BA-C2A23EAA98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D6312D1-3103-4297-9B6F-B33BFC12F590}" type="datetime1">
              <a:rPr lang="fr-FR"/>
              <a:pPr>
                <a:defRPr/>
              </a:pPr>
              <a:t>30/06/2022</a:t>
            </a:fld>
            <a:endParaRPr lang="fr-FR"/>
          </a:p>
        </p:txBody>
      </p:sp>
      <p:sp>
        <p:nvSpPr>
          <p:cNvPr id="7" name="Espace réservé du pied de page 4">
            <a:extLst>
              <a:ext uri="{FF2B5EF4-FFF2-40B4-BE49-F238E27FC236}">
                <a16:creationId xmlns:a16="http://schemas.microsoft.com/office/drawing/2014/main" id="{80A59205-DE70-461C-B96D-6A8AC1C538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4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>
              <a:defRPr/>
            </a:pPr>
            <a:r>
              <a:rPr lang="fr-FR"/>
              <a:t>AS Aviculture-Cuniculture</a:t>
            </a:r>
            <a:endParaRPr lang="fr-FR" dirty="0"/>
          </a:p>
        </p:txBody>
      </p:sp>
      <p:sp>
        <p:nvSpPr>
          <p:cNvPr id="8" name="Espace réservé du numéro de diapositive 5">
            <a:extLst>
              <a:ext uri="{FF2B5EF4-FFF2-40B4-BE49-F238E27FC236}">
                <a16:creationId xmlns:a16="http://schemas.microsoft.com/office/drawing/2014/main" id="{C956193B-D461-40EE-92B9-7D0C3EE00A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lang="fr-FR" sz="14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>
              <a:defRPr/>
            </a:pPr>
            <a:fld id="{D9D4F214-B157-4EF2-A8F4-E956F2E0D64C}" type="slidenum">
              <a:rPr/>
              <a:pPr>
                <a:defRPr/>
              </a:pPr>
              <a:t>‹N°›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13073929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_porc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6">
            <a:extLst>
              <a:ext uri="{FF2B5EF4-FFF2-40B4-BE49-F238E27FC236}">
                <a16:creationId xmlns:a16="http://schemas.microsoft.com/office/drawing/2014/main" id="{204EAEAC-9F4A-4038-AC01-E0B4ADB4487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6207125"/>
            <a:ext cx="1587500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Image 7">
            <a:extLst>
              <a:ext uri="{FF2B5EF4-FFF2-40B4-BE49-F238E27FC236}">
                <a16:creationId xmlns:a16="http://schemas.microsoft.com/office/drawing/2014/main" id="{AB6DC06C-88CC-4B16-BCAF-04D7F013B8C8}"/>
              </a:ext>
            </a:extLst>
          </p:cNvPr>
          <p:cNvPicPr preferRelativeResize="0"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85"/>
          <a:stretch>
            <a:fillRect/>
          </a:stretch>
        </p:blipFill>
        <p:spPr bwMode="auto">
          <a:xfrm>
            <a:off x="0" y="0"/>
            <a:ext cx="12193588" cy="3344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728933"/>
            <a:ext cx="10515600" cy="1478325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2174240"/>
            <a:ext cx="10515600" cy="2405601"/>
          </a:xfrm>
        </p:spPr>
        <p:txBody>
          <a:bodyPr anchor="b"/>
          <a:lstStyle>
            <a:lvl1pPr>
              <a:defRPr sz="6000" b="1"/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6" name="Espace réservé de la date 3">
            <a:extLst>
              <a:ext uri="{FF2B5EF4-FFF2-40B4-BE49-F238E27FC236}">
                <a16:creationId xmlns:a16="http://schemas.microsoft.com/office/drawing/2014/main" id="{F6C4085B-5777-4624-9ACE-64339EA544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DABC09F5-7315-4E17-AB80-F89ECAD36589}" type="datetime1">
              <a:rPr lang="fr-FR"/>
              <a:pPr>
                <a:defRPr/>
              </a:pPr>
              <a:t>30/06/2022</a:t>
            </a:fld>
            <a:endParaRPr lang="fr-FR"/>
          </a:p>
        </p:txBody>
      </p:sp>
      <p:sp>
        <p:nvSpPr>
          <p:cNvPr id="7" name="Espace réservé du pied de page 4">
            <a:extLst>
              <a:ext uri="{FF2B5EF4-FFF2-40B4-BE49-F238E27FC236}">
                <a16:creationId xmlns:a16="http://schemas.microsoft.com/office/drawing/2014/main" id="{6E2A2649-D7E0-403F-AAB6-0F3569B905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4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>
              <a:defRPr/>
            </a:pPr>
            <a:r>
              <a:rPr lang="fr-FR"/>
              <a:t>AS Aviculture-Cuniculture</a:t>
            </a:r>
            <a:endParaRPr lang="fr-FR" dirty="0"/>
          </a:p>
        </p:txBody>
      </p:sp>
      <p:sp>
        <p:nvSpPr>
          <p:cNvPr id="8" name="Espace réservé du numéro de diapositive 5">
            <a:extLst>
              <a:ext uri="{FF2B5EF4-FFF2-40B4-BE49-F238E27FC236}">
                <a16:creationId xmlns:a16="http://schemas.microsoft.com/office/drawing/2014/main" id="{CCEA8160-6DE8-47DD-B220-44F35A1424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lang="fr-FR" sz="14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>
              <a:defRPr/>
            </a:pPr>
            <a:fld id="{D4DED1A9-A4D9-4642-9E55-C2603CD3E24D}" type="slidenum">
              <a:rPr/>
              <a:pPr>
                <a:defRPr/>
              </a:pPr>
              <a:t>‹N°›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71801371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_avicutl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6">
            <a:extLst>
              <a:ext uri="{FF2B5EF4-FFF2-40B4-BE49-F238E27FC236}">
                <a16:creationId xmlns:a16="http://schemas.microsoft.com/office/drawing/2014/main" id="{63119DEC-3486-4EC5-AF2F-EFB11C831F4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6207125"/>
            <a:ext cx="1587500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Image 7">
            <a:extLst>
              <a:ext uri="{FF2B5EF4-FFF2-40B4-BE49-F238E27FC236}">
                <a16:creationId xmlns:a16="http://schemas.microsoft.com/office/drawing/2014/main" id="{18DDFAAC-BA64-4577-B590-04B6DAFFD184}"/>
              </a:ext>
            </a:extLst>
          </p:cNvPr>
          <p:cNvPicPr preferRelativeResize="0"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96"/>
          <a:stretch>
            <a:fillRect/>
          </a:stretch>
        </p:blipFill>
        <p:spPr bwMode="auto">
          <a:xfrm>
            <a:off x="0" y="0"/>
            <a:ext cx="12199938" cy="3344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728933"/>
            <a:ext cx="10515600" cy="1478325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2174240"/>
            <a:ext cx="10515600" cy="2405601"/>
          </a:xfrm>
        </p:spPr>
        <p:txBody>
          <a:bodyPr anchor="b"/>
          <a:lstStyle>
            <a:lvl1pPr>
              <a:defRPr sz="6000" b="1"/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6" name="Espace réservé de la date 3">
            <a:extLst>
              <a:ext uri="{FF2B5EF4-FFF2-40B4-BE49-F238E27FC236}">
                <a16:creationId xmlns:a16="http://schemas.microsoft.com/office/drawing/2014/main" id="{DF970C85-F6D3-42DD-ABA8-7BB76D7678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6EBC5530-248E-4812-8C70-FDA2B1378E27}" type="datetime1">
              <a:rPr lang="fr-FR"/>
              <a:pPr>
                <a:defRPr/>
              </a:pPr>
              <a:t>30/06/2022</a:t>
            </a:fld>
            <a:endParaRPr lang="fr-FR"/>
          </a:p>
        </p:txBody>
      </p:sp>
      <p:sp>
        <p:nvSpPr>
          <p:cNvPr id="7" name="Espace réservé du pied de page 4">
            <a:extLst>
              <a:ext uri="{FF2B5EF4-FFF2-40B4-BE49-F238E27FC236}">
                <a16:creationId xmlns:a16="http://schemas.microsoft.com/office/drawing/2014/main" id="{8B648463-26D9-4A8A-852B-378DCC346B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4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>
              <a:defRPr/>
            </a:pPr>
            <a:r>
              <a:rPr lang="fr-FR"/>
              <a:t>AS Aviculture-Cuniculture</a:t>
            </a:r>
            <a:endParaRPr lang="fr-FR" dirty="0"/>
          </a:p>
        </p:txBody>
      </p:sp>
      <p:sp>
        <p:nvSpPr>
          <p:cNvPr id="8" name="Espace réservé du numéro de diapositive 5">
            <a:extLst>
              <a:ext uri="{FF2B5EF4-FFF2-40B4-BE49-F238E27FC236}">
                <a16:creationId xmlns:a16="http://schemas.microsoft.com/office/drawing/2014/main" id="{13CB23FF-4C39-4FCA-8601-E9A51E1B18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lang="fr-FR" sz="14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>
              <a:defRPr/>
            </a:pPr>
            <a:fld id="{A5E8DC70-89B7-4FE1-AC57-1269F4F491ED}" type="slidenum">
              <a:rPr/>
              <a:pPr>
                <a:defRPr/>
              </a:pPr>
              <a:t>‹N°›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55128606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_PD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6">
            <a:extLst>
              <a:ext uri="{FF2B5EF4-FFF2-40B4-BE49-F238E27FC236}">
                <a16:creationId xmlns:a16="http://schemas.microsoft.com/office/drawing/2014/main" id="{906DBDC5-1E11-45A8-8233-AB105E9B9741}"/>
              </a:ext>
            </a:extLst>
          </p:cNvPr>
          <p:cNvPicPr preferRelativeResize="0"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9938" cy="3344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Image 7">
            <a:extLst>
              <a:ext uri="{FF2B5EF4-FFF2-40B4-BE49-F238E27FC236}">
                <a16:creationId xmlns:a16="http://schemas.microsoft.com/office/drawing/2014/main" id="{98EC3B79-FAA5-487D-B413-603F9C355F9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6207125"/>
            <a:ext cx="1587500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728933"/>
            <a:ext cx="10515600" cy="1478325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2174240"/>
            <a:ext cx="10515600" cy="2405601"/>
          </a:xfrm>
        </p:spPr>
        <p:txBody>
          <a:bodyPr anchor="b"/>
          <a:lstStyle>
            <a:lvl1pPr>
              <a:defRPr sz="6000" b="1"/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6" name="Espace réservé de la date 3">
            <a:extLst>
              <a:ext uri="{FF2B5EF4-FFF2-40B4-BE49-F238E27FC236}">
                <a16:creationId xmlns:a16="http://schemas.microsoft.com/office/drawing/2014/main" id="{03582AC8-4017-4CB9-B7E6-B706A50FF8A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46150" y="6356350"/>
            <a:ext cx="2743200" cy="365125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B3DB496-86AB-4B1E-B8C8-E9DB62BF8539}" type="datetime1">
              <a:rPr lang="fr-FR"/>
              <a:pPr>
                <a:defRPr/>
              </a:pPr>
              <a:t>30/06/2022</a:t>
            </a:fld>
            <a:endParaRPr lang="fr-FR"/>
          </a:p>
        </p:txBody>
      </p:sp>
      <p:sp>
        <p:nvSpPr>
          <p:cNvPr id="7" name="Espace réservé du pied de page 4">
            <a:extLst>
              <a:ext uri="{FF2B5EF4-FFF2-40B4-BE49-F238E27FC236}">
                <a16:creationId xmlns:a16="http://schemas.microsoft.com/office/drawing/2014/main" id="{F7E9CC00-5FC9-41E4-9EEC-E9AEA7454F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4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>
              <a:defRPr/>
            </a:pPr>
            <a:r>
              <a:rPr lang="fr-FR"/>
              <a:t>AS Aviculture-Cuniculture</a:t>
            </a:r>
            <a:endParaRPr lang="fr-FR" dirty="0"/>
          </a:p>
        </p:txBody>
      </p:sp>
      <p:sp>
        <p:nvSpPr>
          <p:cNvPr id="8" name="Espace réservé du numéro de diapositive 5">
            <a:extLst>
              <a:ext uri="{FF2B5EF4-FFF2-40B4-BE49-F238E27FC236}">
                <a16:creationId xmlns:a16="http://schemas.microsoft.com/office/drawing/2014/main" id="{403C4C5F-B7DC-4975-A225-F1D0FDF02A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lang="fr-FR" sz="14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>
              <a:defRPr/>
            </a:pPr>
            <a:fld id="{C97F1C2D-1E88-4FB2-AD25-8D0888331A5C}" type="slidenum">
              <a:rPr/>
              <a:pPr>
                <a:defRPr/>
              </a:pPr>
              <a:t>‹N°›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06458304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>
            <a:extLst>
              <a:ext uri="{FF2B5EF4-FFF2-40B4-BE49-F238E27FC236}">
                <a16:creationId xmlns:a16="http://schemas.microsoft.com/office/drawing/2014/main" id="{88C1A51F-B60D-4601-BBA3-4C8673E7FC28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BE" altLang="fr-FR"/>
              <a:t>Modifiez le style du titre</a:t>
            </a:r>
          </a:p>
        </p:txBody>
      </p:sp>
      <p:sp>
        <p:nvSpPr>
          <p:cNvPr id="1027" name="Espace réservé du texte 2">
            <a:extLst>
              <a:ext uri="{FF2B5EF4-FFF2-40B4-BE49-F238E27FC236}">
                <a16:creationId xmlns:a16="http://schemas.microsoft.com/office/drawing/2014/main" id="{7078E7D2-8640-4A67-ABC1-48893620412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BE" altLang="fr-FR"/>
              <a:t>Modifiez les styles du texte du masque</a:t>
            </a:r>
          </a:p>
          <a:p>
            <a:pPr lvl="1"/>
            <a:r>
              <a:rPr lang="fr-BE" altLang="fr-FR"/>
              <a:t>Deuxième niveau</a:t>
            </a:r>
          </a:p>
          <a:p>
            <a:pPr lvl="2"/>
            <a:r>
              <a:rPr lang="fr-BE" altLang="fr-FR"/>
              <a:t>Troisième niveau</a:t>
            </a:r>
          </a:p>
          <a:p>
            <a:pPr lvl="3"/>
            <a:r>
              <a:rPr lang="fr-BE" altLang="fr-FR"/>
              <a:t>Quatrième niveau</a:t>
            </a:r>
          </a:p>
          <a:p>
            <a:pPr lvl="4"/>
            <a:r>
              <a:rPr lang="fr-BE" alt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99CA7CF-018E-4F3F-A2B8-31DA04A139D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B4BA4B1-2DE8-4807-8EB9-233108E62E63}" type="datetime1">
              <a:rPr lang="fr-FR"/>
              <a:pPr>
                <a:defRPr/>
              </a:pPr>
              <a:t>30/06/2022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2A7B512-9D37-4742-9AB3-F6A5D77EA3A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fr-FR"/>
              <a:t>AS Aviculture-Cuniculture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248022C-DE20-4E56-B95A-6F8E7559D59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1165841-278D-4556-871D-1B05EA75D8B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33" r:id="rId1"/>
    <p:sldLayoutId id="2147484634" r:id="rId2"/>
    <p:sldLayoutId id="2147484635" r:id="rId3"/>
    <p:sldLayoutId id="2147484636" r:id="rId4"/>
    <p:sldLayoutId id="2147484637" r:id="rId5"/>
    <p:sldLayoutId id="2147484638" r:id="rId6"/>
    <p:sldLayoutId id="2147484639" r:id="rId7"/>
    <p:sldLayoutId id="2147484640" r:id="rId8"/>
    <p:sldLayoutId id="2147484641" r:id="rId9"/>
    <p:sldLayoutId id="2147484642" r:id="rId10"/>
    <p:sldLayoutId id="2147484643" r:id="rId11"/>
    <p:sldLayoutId id="2147484644" r:id="rId12"/>
    <p:sldLayoutId id="2147484645" r:id="rId13"/>
    <p:sldLayoutId id="2147484646" r:id="rId14"/>
    <p:sldLayoutId id="2147484647" r:id="rId15"/>
    <p:sldLayoutId id="2147484648" r:id="rId16"/>
    <p:sldLayoutId id="2147484649" r:id="rId17"/>
    <p:sldLayoutId id="2147484650" r:id="rId18"/>
    <p:sldLayoutId id="2147484651" r:id="rId19"/>
    <p:sldLayoutId id="2147484652" r:id="rId20"/>
    <p:sldLayoutId id="2147484653" r:id="rId21"/>
    <p:sldLayoutId id="2147484654" r:id="rId22"/>
    <p:sldLayoutId id="2147484655" r:id="rId23"/>
    <p:sldLayoutId id="2147484656" r:id="rId24"/>
    <p:sldLayoutId id="2147484657" r:id="rId25"/>
    <p:sldLayoutId id="2147484658" r:id="rId26"/>
    <p:sldLayoutId id="2147484659" r:id="rId27"/>
    <p:sldLayoutId id="2147484660" r:id="rId28"/>
    <p:sldLayoutId id="2147484629" r:id="rId29"/>
    <p:sldLayoutId id="2147484630" r:id="rId30"/>
    <p:sldLayoutId id="2147484631" r:id="rId31"/>
    <p:sldLayoutId id="2147484632" r:id="rId32"/>
  </p:sldLayoutIdLst>
  <p:hf hd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re 1">
            <a:extLst>
              <a:ext uri="{FF2B5EF4-FFF2-40B4-BE49-F238E27FC236}">
                <a16:creationId xmlns:a16="http://schemas.microsoft.com/office/drawing/2014/main" id="{09A140C5-4DFE-454F-A796-D539D17DDC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47875" y="2916238"/>
            <a:ext cx="8096250" cy="1725612"/>
          </a:xfrm>
        </p:spPr>
        <p:txBody>
          <a:bodyPr/>
          <a:lstStyle/>
          <a:p>
            <a:pPr eaLnBrk="1" hangingPunct="1"/>
            <a:r>
              <a:rPr lang="fr-FR" altLang="fr-FR"/>
              <a:t>Assemblée sectorielle Aviculture-Cuniculture</a:t>
            </a:r>
          </a:p>
        </p:txBody>
      </p:sp>
      <p:sp>
        <p:nvSpPr>
          <p:cNvPr id="32771" name="Sous-titre 2">
            <a:extLst>
              <a:ext uri="{FF2B5EF4-FFF2-40B4-BE49-F238E27FC236}">
                <a16:creationId xmlns:a16="http://schemas.microsoft.com/office/drawing/2014/main" id="{7D7EE63B-460A-40F3-BAAB-63AA2629EA6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49450" y="5086350"/>
            <a:ext cx="8328025" cy="825500"/>
          </a:xfrm>
        </p:spPr>
        <p:txBody>
          <a:bodyPr/>
          <a:lstStyle/>
          <a:p>
            <a:pPr eaLnBrk="1" hangingPunct="1"/>
            <a:r>
              <a:rPr lang="fr-FR" altLang="fr-FR" dirty="0"/>
              <a:t>19 mai 2022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4F7C5C9-FF36-4479-B794-F05FB5B26A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POULET BIO ET SOUS CAHIERS DES CHARGES DE QUALITE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EB45487-B42C-4574-AC14-EAF596069F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Font typeface="Wingdings" panose="05000000000000000000" pitchFamily="2" charset="2"/>
              <a:buChar char="Ø"/>
            </a:pPr>
            <a:r>
              <a:rPr lang="fr-FR" dirty="0"/>
              <a:t>Net fléchissement de </a:t>
            </a:r>
            <a:r>
              <a:rPr lang="fr-FR" u="sng" dirty="0"/>
              <a:t>la demande  </a:t>
            </a:r>
            <a:r>
              <a:rPr lang="fr-FR" b="1" dirty="0"/>
              <a:t>(-10% ./. même période 2021</a:t>
            </a:r>
            <a:r>
              <a:rPr lang="fr-FR" dirty="0"/>
              <a:t>), annonce d’une </a:t>
            </a:r>
            <a:r>
              <a:rPr lang="fr-FR" u="sng" dirty="0"/>
              <a:t>possible baisse des volumes </a:t>
            </a:r>
            <a:r>
              <a:rPr lang="fr-FR" dirty="0"/>
              <a:t>de </a:t>
            </a:r>
            <a:r>
              <a:rPr lang="fr-FR" b="1" dirty="0"/>
              <a:t>-15%/semaine</a:t>
            </a:r>
            <a:r>
              <a:rPr lang="fr-FR" dirty="0"/>
              <a:t>. Baisse également en </a:t>
            </a:r>
            <a:r>
              <a:rPr lang="fr-FR" b="1" dirty="0"/>
              <a:t>circuits courts</a:t>
            </a:r>
            <a:endParaRPr lang="fr-FR" b="1" dirty="0">
              <a:solidFill>
                <a:srgbClr val="FF0000"/>
              </a:solidFill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fr-FR" dirty="0"/>
              <a:t>Coût des MP ayant explosé + risques de </a:t>
            </a:r>
            <a:r>
              <a:rPr lang="fr-FR" u="sng" dirty="0"/>
              <a:t>pénuries</a:t>
            </a:r>
            <a:r>
              <a:rPr lang="fr-FR" dirty="0"/>
              <a:t> </a:t>
            </a:r>
            <a:r>
              <a:rPr lang="fr-FR" b="1" dirty="0"/>
              <a:t>maïs</a:t>
            </a:r>
            <a:r>
              <a:rPr lang="fr-FR" dirty="0"/>
              <a:t> et </a:t>
            </a:r>
            <a:r>
              <a:rPr lang="fr-FR" b="1" dirty="0"/>
              <a:t>tournesol Bio </a:t>
            </a:r>
            <a:r>
              <a:rPr lang="fr-FR" dirty="0"/>
              <a:t>+ ? </a:t>
            </a:r>
            <a:r>
              <a:rPr lang="fr-FR" b="1" dirty="0"/>
              <a:t>Soja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fr-FR" dirty="0">
                <a:highlight>
                  <a:srgbClr val="FFFF00"/>
                </a:highlight>
              </a:rPr>
              <a:t>entre mi-février et mi-mars : </a:t>
            </a:r>
            <a:r>
              <a:rPr lang="fr-FR" dirty="0"/>
              <a:t>+22% prix froment Bio, +38% maïs, +12% t. soja</a:t>
            </a:r>
            <a:endParaRPr lang="fr-FR" b="1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fr-FR" dirty="0"/>
              <a:t>Les </a:t>
            </a:r>
            <a:r>
              <a:rPr lang="fr-FR" u="sng" dirty="0"/>
              <a:t>coûts de production flambent </a:t>
            </a:r>
            <a:r>
              <a:rPr lang="fr-FR" b="1" dirty="0">
                <a:highlight>
                  <a:srgbClr val="FFFF00"/>
                </a:highlight>
              </a:rPr>
              <a:t>(+21% </a:t>
            </a:r>
            <a:r>
              <a:rPr lang="fr-FR" dirty="0"/>
              <a:t>annoncés depuis la guerre pour une filière de </a:t>
            </a:r>
            <a:r>
              <a:rPr lang="fr-FR" b="1" dirty="0"/>
              <a:t>poulets sous régime </a:t>
            </a:r>
            <a:r>
              <a:rPr lang="fr-FR" dirty="0"/>
              <a:t>de qualité interrogée), en </a:t>
            </a:r>
            <a:r>
              <a:rPr lang="fr-FR" b="1" dirty="0"/>
              <a:t>Bio</a:t>
            </a:r>
            <a:r>
              <a:rPr lang="fr-FR" dirty="0"/>
              <a:t>, hausse des coûts renforcée par la </a:t>
            </a:r>
            <a:r>
              <a:rPr lang="fr-FR" u="sng" dirty="0"/>
              <a:t>baisse des densités animales </a:t>
            </a:r>
            <a:r>
              <a:rPr lang="fr-FR" dirty="0"/>
              <a:t>(nouveau règlement)/</a:t>
            </a:r>
            <a:r>
              <a:rPr lang="fr-FR" u="sng" dirty="0"/>
              <a:t>nov. 2021</a:t>
            </a:r>
            <a:r>
              <a:rPr lang="fr-FR" dirty="0"/>
              <a:t>: déjà augmentation des coûts de </a:t>
            </a:r>
            <a:r>
              <a:rPr lang="fr-FR" b="1" dirty="0"/>
              <a:t>15-20%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r-FR" dirty="0"/>
              <a:t>Eleveurs épargnés car prix de reprise du poulet vivant indexé à l’augmentation du prix de l’aliment mais …</a:t>
            </a:r>
          </a:p>
          <a:p>
            <a:pPr lvl="2">
              <a:buFont typeface="Wingdings" panose="05000000000000000000" pitchFamily="2" charset="2"/>
              <a:buChar char="Ø"/>
            </a:pPr>
            <a:endParaRPr lang="fr-FR" dirty="0"/>
          </a:p>
          <a:p>
            <a:pPr lvl="1">
              <a:buFont typeface="Wingdings" panose="05000000000000000000" pitchFamily="2" charset="2"/>
              <a:buChar char="Ø"/>
            </a:pPr>
            <a:endParaRPr lang="fr-BE" dirty="0"/>
          </a:p>
          <a:p>
            <a:endParaRPr lang="fr-BE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786E6DAF-0622-402B-AD12-E00D31A6A5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AS Aviculture-Cuniculture</a:t>
            </a:r>
            <a:endParaRPr lang="fr-FR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0C99E118-EE1D-4618-AEA8-B8E2A4A9B1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2ED077-ED37-4C24-9D37-F962356196D8}" type="slidenum">
              <a:rPr lang="fr-BE" smtClean="0"/>
              <a:pPr>
                <a:defRPr/>
              </a:pPr>
              <a:t>10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2535633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C76A149-6B69-42E3-A079-03D0B92EA7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ŒUFS BIOLOGIQUES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93CD11F-CFC9-4F27-A760-870700F995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93520" y="1063473"/>
            <a:ext cx="10515600" cy="4731054"/>
          </a:xfrm>
        </p:spPr>
        <p:txBody>
          <a:bodyPr/>
          <a:lstStyle/>
          <a:p>
            <a:r>
              <a:rPr lang="fr-BE" dirty="0"/>
              <a:t>Filière sous </a:t>
            </a:r>
            <a:r>
              <a:rPr lang="fr-BE" dirty="0">
                <a:highlight>
                  <a:srgbClr val="FFFF00"/>
                </a:highlight>
              </a:rPr>
              <a:t>grande pression </a:t>
            </a:r>
            <a:r>
              <a:rPr lang="fr-BE" dirty="0"/>
              <a:t>(coûts de production ayant aussi explosé: aliment (+fin dérogation 5% </a:t>
            </a:r>
            <a:r>
              <a:rPr lang="fr-BE" dirty="0" err="1"/>
              <a:t>MPpr</a:t>
            </a:r>
            <a:r>
              <a:rPr lang="fr-BE" dirty="0"/>
              <a:t> non Bio), poulettes, emballage, transport, énergie)</a:t>
            </a:r>
          </a:p>
          <a:p>
            <a:r>
              <a:rPr lang="fr-BE" b="1" dirty="0"/>
              <a:t>Prix aliments : </a:t>
            </a:r>
            <a:r>
              <a:rPr lang="fr-BE" b="1" dirty="0">
                <a:highlight>
                  <a:srgbClr val="FFFF00"/>
                </a:highlight>
              </a:rPr>
              <a:t>+ 35% </a:t>
            </a:r>
            <a:r>
              <a:rPr lang="fr-BE" dirty="0"/>
              <a:t>(début 2021 jusque fin mars 2022)</a:t>
            </a:r>
          </a:p>
          <a:p>
            <a:r>
              <a:rPr lang="fr-BE" dirty="0">
                <a:highlight>
                  <a:srgbClr val="FFFF00"/>
                </a:highlight>
              </a:rPr>
              <a:t>Cri d’alarme des éleveurs </a:t>
            </a:r>
            <a:r>
              <a:rPr lang="fr-BE" dirty="0"/>
              <a:t>lancé en avril sur le besoin de revaloriser le prix des œufs (+1 cent/œuf obtenu mais pas suffisant, </a:t>
            </a:r>
            <a:r>
              <a:rPr lang="fr-BE" u="sng" dirty="0"/>
              <a:t>ajouter encore 1,5 cent/o)/ </a:t>
            </a:r>
            <a:r>
              <a:rPr lang="fr-BE" b="1" dirty="0"/>
              <a:t>oct. 2021</a:t>
            </a:r>
            <a:r>
              <a:rPr lang="fr-BE" dirty="0"/>
              <a:t>: estimation d’un besoin de + </a:t>
            </a:r>
            <a:r>
              <a:rPr lang="fr-BE" u="sng" dirty="0"/>
              <a:t>2,16 cents/œuf </a:t>
            </a:r>
            <a:r>
              <a:rPr lang="fr-BE" b="1" dirty="0"/>
              <a:t>(+15-16% </a:t>
            </a:r>
            <a:r>
              <a:rPr lang="fr-BE" dirty="0"/>
              <a:t>du </a:t>
            </a:r>
            <a:r>
              <a:rPr lang="fr-BE" u="sng" dirty="0"/>
              <a:t>coût de production</a:t>
            </a:r>
            <a:r>
              <a:rPr lang="fr-BE" dirty="0"/>
              <a:t>)</a:t>
            </a:r>
          </a:p>
          <a:p>
            <a:r>
              <a:rPr lang="fr-BE" dirty="0"/>
              <a:t>Autre problème identifié: risque de diminution de la </a:t>
            </a:r>
            <a:r>
              <a:rPr lang="fr-BE" u="sng" dirty="0"/>
              <a:t>qualité de l’aliment</a:t>
            </a:r>
            <a:r>
              <a:rPr lang="fr-BE" dirty="0"/>
              <a:t>, baisse accentuée rentabilité des élevages</a:t>
            </a:r>
          </a:p>
          <a:p>
            <a:r>
              <a:rPr lang="fr-BE" dirty="0"/>
              <a:t>Situation moins critique pour les poulaillers mobiles en circuits courts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D53BE068-4D12-4F10-ABB2-CB0AA2A8BF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AS Aviculture-Cuniculture</a:t>
            </a:r>
            <a:endParaRPr lang="fr-FR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758E0160-3827-4991-82E7-27E7BDA380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2ED077-ED37-4C24-9D37-F962356196D8}" type="slidenum">
              <a:rPr lang="fr-BE" smtClean="0"/>
              <a:pPr>
                <a:defRPr/>
              </a:pPr>
              <a:t>11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30234471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C0B974A-E518-4F27-A1BE-CAF451E24B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sz="3200" dirty="0"/>
              <a:t>LES ACTIONS EN COURS OU A ENVISAGER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9770DFC-9624-43E8-9CB3-9B339D77E4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BE" dirty="0">
                <a:highlight>
                  <a:srgbClr val="FFFF00"/>
                </a:highlight>
              </a:rPr>
              <a:t>AIDES FINANCIERES:</a:t>
            </a:r>
          </a:p>
          <a:p>
            <a:r>
              <a:rPr lang="fr-BE" b="1" dirty="0"/>
              <a:t>Soutien européen aux agriculteurs en difficultés </a:t>
            </a:r>
            <a:r>
              <a:rPr lang="fr-BE" dirty="0"/>
              <a:t>(500 millions d’euros + accord que chaque état membre puisse augmenter l’aide de 200%)- </a:t>
            </a:r>
            <a:r>
              <a:rPr lang="fr-BE" sz="2000" dirty="0"/>
              <a:t>(RÈGLEMENT DÉLÉGUÉ (UE) 2022/467 DE LA COMMISSION du 23 mars 2022)</a:t>
            </a:r>
          </a:p>
          <a:p>
            <a:r>
              <a:rPr lang="fr-BE" dirty="0"/>
              <a:t>Wallonie = &gt;3,4 millions d’euros, +200%=&gt;10,5 millions d’euros</a:t>
            </a:r>
          </a:p>
          <a:p>
            <a:r>
              <a:rPr lang="fr-BE" b="1" u="sng" dirty="0"/>
              <a:t>Secteurs avicole </a:t>
            </a:r>
            <a:r>
              <a:rPr lang="fr-BE" dirty="0"/>
              <a:t>et porcin inclus dans les secteurs prioritaires (</a:t>
            </a:r>
            <a:r>
              <a:rPr lang="fr-BE" u="sng" dirty="0"/>
              <a:t>Bio, QD et </a:t>
            </a:r>
            <a:r>
              <a:rPr lang="fr-BE" b="1" u="sng" dirty="0">
                <a:highlight>
                  <a:srgbClr val="00FFFF"/>
                </a:highlight>
              </a:rPr>
              <a:t>?</a:t>
            </a:r>
            <a:r>
              <a:rPr lang="fr-BE" u="sng" dirty="0"/>
              <a:t>conventionnel</a:t>
            </a:r>
            <a:r>
              <a:rPr lang="fr-BE" dirty="0"/>
              <a:t>)</a:t>
            </a:r>
          </a:p>
          <a:p>
            <a:pPr marL="0" indent="0">
              <a:buNone/>
            </a:pPr>
            <a:r>
              <a:rPr lang="fr-BE" dirty="0">
                <a:highlight>
                  <a:srgbClr val="FFFF00"/>
                </a:highlight>
              </a:rPr>
              <a:t>ACTE DELEGUE UE EN PREPARATION EN BIO</a:t>
            </a:r>
            <a:r>
              <a:rPr lang="fr-BE" dirty="0"/>
              <a:t>/</a:t>
            </a:r>
            <a:r>
              <a:rPr lang="fr-BE" dirty="0">
                <a:highlight>
                  <a:srgbClr val="00FFFF"/>
                </a:highlight>
              </a:rPr>
              <a:t>5%  MP conventionnelles </a:t>
            </a:r>
            <a:r>
              <a:rPr lang="fr-BE" dirty="0" err="1">
                <a:highlight>
                  <a:srgbClr val="00FFFF"/>
                </a:highlight>
              </a:rPr>
              <a:t>ss</a:t>
            </a:r>
            <a:r>
              <a:rPr lang="fr-BE" dirty="0">
                <a:highlight>
                  <a:srgbClr val="00FFFF"/>
                </a:highlight>
              </a:rPr>
              <a:t> restriction d’âge. </a:t>
            </a:r>
            <a:r>
              <a:rPr lang="fr-BE" dirty="0"/>
              <a:t>La </a:t>
            </a:r>
            <a:r>
              <a:rPr lang="fr-BE" b="1" dirty="0"/>
              <a:t>Wallonie</a:t>
            </a:r>
            <a:r>
              <a:rPr lang="fr-BE" dirty="0"/>
              <a:t> a accordé cette dérogation avant publication de l’acte délégué (avec effet rétroactif au 24 avril)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BFFD75C1-9B95-4C10-BDE5-40323031BF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AS Aviculture-Cuniculture</a:t>
            </a:r>
            <a:endParaRPr lang="fr-FR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19BA6BF4-3AF8-42CA-A7E5-DB72537A71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2ED077-ED37-4C24-9D37-F962356196D8}" type="slidenum">
              <a:rPr lang="fr-BE" smtClean="0"/>
              <a:pPr>
                <a:defRPr/>
              </a:pPr>
              <a:t>12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23567805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C0B974A-E518-4F27-A1BE-CAF451E24B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sz="3200" dirty="0"/>
              <a:t>LES ACTIONS EN COURS OU A ENVISAGER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9770DFC-9624-43E8-9CB3-9B339D77E4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BE" dirty="0">
                <a:highlight>
                  <a:srgbClr val="FFFF00"/>
                </a:highlight>
              </a:rPr>
              <a:t>DEROGATION en QD TEMPORAIRE</a:t>
            </a:r>
            <a:r>
              <a:rPr lang="fr-BE" dirty="0"/>
              <a:t>/aliments OGM contrôlés</a:t>
            </a:r>
          </a:p>
          <a:p>
            <a:pPr marL="0" indent="0">
              <a:buNone/>
            </a:pPr>
            <a:r>
              <a:rPr lang="fr-BE" dirty="0"/>
              <a:t>AGW fixant les critères minimaux de qualité différenciée a été modifié pour prendre en compte les </a:t>
            </a:r>
            <a:r>
              <a:rPr lang="fr-BE" b="1" dirty="0"/>
              <a:t>cas de force majeure </a:t>
            </a:r>
            <a:r>
              <a:rPr lang="fr-BE" dirty="0"/>
              <a:t>(vote au PW le 28/04, en attente de publication). Possibilité de </a:t>
            </a:r>
            <a:r>
              <a:rPr lang="fr-BE" b="1" dirty="0"/>
              <a:t>déroger </a:t>
            </a:r>
            <a:r>
              <a:rPr lang="fr-BE" dirty="0"/>
              <a:t>temporairement à l’utilisation de MP OGM contrôlés.</a:t>
            </a:r>
          </a:p>
          <a:p>
            <a:pPr marL="0" indent="0">
              <a:buNone/>
            </a:pPr>
            <a:endParaRPr lang="fr-BE" dirty="0"/>
          </a:p>
          <a:p>
            <a:pPr marL="0" indent="0">
              <a:buNone/>
            </a:pPr>
            <a:r>
              <a:rPr lang="fr-BE" dirty="0">
                <a:highlight>
                  <a:srgbClr val="FFFF00"/>
                </a:highlight>
              </a:rPr>
              <a:t>PROMOTION A ENVISAGER </a:t>
            </a:r>
            <a:r>
              <a:rPr lang="fr-BE" dirty="0"/>
              <a:t>sur produits Bio et locaux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BFFD75C1-9B95-4C10-BDE5-40323031BF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AS Aviculture-Cuniculture</a:t>
            </a:r>
            <a:endParaRPr lang="fr-FR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19BA6BF4-3AF8-42CA-A7E5-DB72537A71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2ED077-ED37-4C24-9D37-F962356196D8}" type="slidenum">
              <a:rPr lang="fr-BE" smtClean="0"/>
              <a:pPr>
                <a:defRPr/>
              </a:pPr>
              <a:t>13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34588050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062607F-E588-4BEC-93C9-E874AFA252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Grippe aviaire en France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18EB447-87FF-4B31-A69F-56D61E5D4C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BE" dirty="0"/>
              <a:t>Au 6 mai: 1 374 foyers infectés, 16 millions de volailles abattues, dont 11 millions dans le Grand-Ouest</a:t>
            </a:r>
          </a:p>
          <a:p>
            <a:r>
              <a:rPr lang="fr-BE" dirty="0"/>
              <a:t>70% des canetons en moins; parentaux et grands-parentaux touchés, pas de canetons avant septembre (il ne resterait que 10% à 20% des parentaux)!</a:t>
            </a:r>
          </a:p>
          <a:p>
            <a:r>
              <a:rPr lang="fr-BE" dirty="0"/>
              <a:t>Première fois qu’une deuxième vague est observée, suite à la phase ascendante de migration (deuxième vague aussi maintenant en Hongrie)</a:t>
            </a:r>
          </a:p>
          <a:p>
            <a:r>
              <a:rPr lang="fr-BE" dirty="0"/>
              <a:t>Vaccination palmipèdes: essais démarrés en mai sur deux candidats vaccins; au mieux début 2023 pour un vaccin homologué, mais quid commerce international Gallus </a:t>
            </a:r>
            <a:r>
              <a:rPr lang="fr-BE" dirty="0" err="1"/>
              <a:t>gallus</a:t>
            </a:r>
            <a:r>
              <a:rPr lang="fr-BE" dirty="0"/>
              <a:t> et palmipèdes</a:t>
            </a:r>
          </a:p>
          <a:p>
            <a:endParaRPr lang="fr-BE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C7D788C1-8712-412B-966B-7A86E47906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AS Aviculture-Cuniculture</a:t>
            </a:r>
            <a:endParaRPr lang="fr-FR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DA945B94-9757-4644-8D84-9BF2B93024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2ED077-ED37-4C24-9D37-F962356196D8}" type="slidenum">
              <a:rPr lang="fr-BE" smtClean="0"/>
              <a:pPr>
                <a:defRPr/>
              </a:pPr>
              <a:t>14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34357441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C0B974A-E518-4F27-A1BE-CAF451E24B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200" dirty="0"/>
              <a:t>Conséquences de la grippe aviaire sur le marché européen de la volaille</a:t>
            </a:r>
            <a:endParaRPr lang="fr-BE" sz="3200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9770DFC-9624-43E8-9CB3-9B339D77E4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BE" dirty="0">
                <a:highlight>
                  <a:srgbClr val="00FFFF"/>
                </a:highlight>
              </a:rPr>
              <a:t>Forte demande en œufs et poulets conventionnels</a:t>
            </a:r>
            <a:r>
              <a:rPr lang="fr-BE" dirty="0"/>
              <a:t>:</a:t>
            </a:r>
          </a:p>
          <a:p>
            <a:r>
              <a:rPr lang="fr-BE" dirty="0"/>
              <a:t>POULETS STANDARDS: manque de poulets à l’échelle européenne (grippe aviaire en France, Pays-Bas, Pologne, guerre Ukraine (=13% des imports UE/arrêt </a:t>
            </a:r>
            <a:r>
              <a:rPr lang="fr-BE" dirty="0" err="1"/>
              <a:t>jv</a:t>
            </a:r>
            <a:r>
              <a:rPr lang="fr-BE" dirty="0"/>
              <a:t>), </a:t>
            </a:r>
            <a:r>
              <a:rPr lang="fr-BE" dirty="0" err="1"/>
              <a:t>probl</a:t>
            </a:r>
            <a:r>
              <a:rPr lang="fr-BE" dirty="0"/>
              <a:t>. RU (= 34% imports UE))</a:t>
            </a:r>
          </a:p>
          <a:p>
            <a:r>
              <a:rPr lang="fr-BE" dirty="0"/>
              <a:t>ŒUFS CONVENTIONNELS : manque d’œufs (grippe aviaire, Ukraine (= 23,3% des imports UE), RU (46,6% des imports UE), avec forte demande de l’industrie agroalimentaire</a:t>
            </a:r>
          </a:p>
          <a:p>
            <a:pPr marL="0" indent="0">
              <a:buNone/>
            </a:pPr>
            <a:endParaRPr lang="fr-BE" dirty="0"/>
          </a:p>
          <a:p>
            <a:pPr marL="0" indent="0">
              <a:buNone/>
            </a:pPr>
            <a:r>
              <a:rPr lang="fr-BE" dirty="0">
                <a:highlight>
                  <a:srgbClr val="00FFFF"/>
                </a:highlight>
              </a:rPr>
              <a:t>FOIE GRAS: </a:t>
            </a:r>
            <a:r>
              <a:rPr lang="fr-BE" dirty="0"/>
              <a:t>estimation de </a:t>
            </a:r>
            <a:r>
              <a:rPr lang="fr-BE" b="1" dirty="0">
                <a:highlight>
                  <a:srgbClr val="FFFF00"/>
                </a:highlight>
              </a:rPr>
              <a:t>40%</a:t>
            </a:r>
            <a:r>
              <a:rPr lang="fr-BE" dirty="0"/>
              <a:t> des volumes de foie gras et produits des palmipèdes à foie gras </a:t>
            </a:r>
            <a:r>
              <a:rPr lang="fr-BE" dirty="0">
                <a:highlight>
                  <a:srgbClr val="FFFF00"/>
                </a:highlight>
              </a:rPr>
              <a:t>en moins </a:t>
            </a:r>
            <a:r>
              <a:rPr lang="fr-BE" dirty="0"/>
              <a:t>en 2022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BFFD75C1-9B95-4C10-BDE5-40323031BF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AS Aviculture-Cuniculture</a:t>
            </a:r>
            <a:endParaRPr lang="fr-FR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19BA6BF4-3AF8-42CA-A7E5-DB72537A71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2ED077-ED37-4C24-9D37-F962356196D8}" type="slidenum">
              <a:rPr lang="fr-BE" smtClean="0"/>
              <a:pPr>
                <a:defRPr/>
              </a:pPr>
              <a:t>15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21191248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C0B974A-E518-4F27-A1BE-CAF451E24B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9356" y="361660"/>
            <a:ext cx="11713287" cy="621412"/>
          </a:xfrm>
        </p:spPr>
        <p:txBody>
          <a:bodyPr/>
          <a:lstStyle/>
          <a:p>
            <a:r>
              <a:rPr lang="fr-FR" sz="3200" dirty="0"/>
              <a:t>Problématique de la perte du code 1 pour les œufs de poules élevées en plein air (les avancées possibles au niveau européen) </a:t>
            </a:r>
            <a:br>
              <a:rPr lang="fr-FR" sz="3200" dirty="0"/>
            </a:br>
            <a:endParaRPr lang="fr-BE" sz="3200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9770DFC-9624-43E8-9CB3-9B339D77E4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BE" dirty="0"/>
              <a:t>Levée confinement week-end du 14 mai, mais très long confinement + </a:t>
            </a:r>
            <a:r>
              <a:rPr lang="fr-BE" dirty="0">
                <a:highlight>
                  <a:srgbClr val="FFFF00"/>
                </a:highlight>
              </a:rPr>
              <a:t>risque continu </a:t>
            </a:r>
            <a:r>
              <a:rPr lang="fr-BE" dirty="0"/>
              <a:t>(voire chgt climatique et remontée des animaux du sud)</a:t>
            </a:r>
          </a:p>
          <a:p>
            <a:r>
              <a:rPr lang="fr-BE" dirty="0">
                <a:highlight>
                  <a:srgbClr val="FFFF00"/>
                </a:highlight>
              </a:rPr>
              <a:t>Espoir</a:t>
            </a:r>
            <a:r>
              <a:rPr lang="fr-BE" dirty="0"/>
              <a:t> que le nouveau règlement/normes commercialisation retire la mention des 16 semaines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r-BE" dirty="0"/>
              <a:t>10 mai: </a:t>
            </a:r>
            <a:r>
              <a:rPr lang="fr-BE" b="1" dirty="0"/>
              <a:t>commission agriculture du PE</a:t>
            </a:r>
            <a:r>
              <a:rPr lang="fr-BE" dirty="0"/>
              <a:t>. Annonce de la </a:t>
            </a:r>
            <a:r>
              <a:rPr lang="fr-BE" dirty="0">
                <a:highlight>
                  <a:srgbClr val="00FFFF"/>
                </a:highlight>
              </a:rPr>
              <a:t>CE </a:t>
            </a:r>
            <a:r>
              <a:rPr lang="fr-BE" dirty="0"/>
              <a:t>d’emprunter une règle au Bio afin de gérer cette question du confinement des volailles plein air durant des épidémies de grippe aviaire, et </a:t>
            </a:r>
            <a:r>
              <a:rPr lang="fr-BE" u="sng" dirty="0"/>
              <a:t>ainsi de retirer l’exigence du nombre maximal de 16 semaines de confinement pour le maintien du code 1.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BFFD75C1-9B95-4C10-BDE5-40323031BF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AS Aviculture-Cuniculture</a:t>
            </a:r>
            <a:endParaRPr lang="fr-FR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19BA6BF4-3AF8-42CA-A7E5-DB72537A71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2ED077-ED37-4C24-9D37-F962356196D8}" type="slidenum">
              <a:rPr lang="fr-BE" smtClean="0"/>
              <a:pPr>
                <a:defRPr/>
              </a:pPr>
              <a:t>16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5727418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266F5AD2-4CA0-428B-B484-3B7F686EC3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F6C470-3100-4985-86FB-4A73694A71D6}" type="slidenum">
              <a:rPr lang="fr-FR" smtClean="0"/>
              <a:pPr>
                <a:defRPr/>
              </a:pPr>
              <a:t>17</a:t>
            </a:fld>
            <a:endParaRPr lang="fr-FR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1F40D78-10FD-44CF-A46C-D3EE49FDC114}"/>
              </a:ext>
            </a:extLst>
          </p:cNvPr>
          <p:cNvSpPr/>
          <p:nvPr/>
        </p:nvSpPr>
        <p:spPr>
          <a:xfrm rot="10800000" flipH="1" flipV="1">
            <a:off x="3268663" y="1781175"/>
            <a:ext cx="5922962" cy="3592513"/>
          </a:xfrm>
          <a:prstGeom prst="rect">
            <a:avLst/>
          </a:prstGeom>
          <a:solidFill>
            <a:srgbClr val="3B38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BE" sz="9600" dirty="0">
                <a:latin typeface="+mj-lt"/>
              </a:rPr>
              <a:t>MERCI</a:t>
            </a:r>
            <a:br>
              <a:rPr lang="fr-BE" sz="9600" dirty="0">
                <a:latin typeface="+mj-lt"/>
              </a:rPr>
            </a:br>
            <a:r>
              <a:rPr lang="fr-BE" sz="4000" spc="-150" dirty="0">
                <a:latin typeface="+mj-lt"/>
              </a:rPr>
              <a:t>pour votre écoute</a:t>
            </a:r>
          </a:p>
        </p:txBody>
      </p:sp>
      <p:pic>
        <p:nvPicPr>
          <p:cNvPr id="71684" name="Image 8">
            <a:extLst>
              <a:ext uri="{FF2B5EF4-FFF2-40B4-BE49-F238E27FC236}">
                <a16:creationId xmlns:a16="http://schemas.microsoft.com/office/drawing/2014/main" id="{DADD5639-C440-402F-8EA1-0F4A86C541B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8150" y="336550"/>
            <a:ext cx="3375025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685" name="Rectangle 9">
            <a:extLst>
              <a:ext uri="{FF2B5EF4-FFF2-40B4-BE49-F238E27FC236}">
                <a16:creationId xmlns:a16="http://schemas.microsoft.com/office/drawing/2014/main" id="{96355CD5-4CA3-41C6-95A1-FA443DA53C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048375"/>
            <a:ext cx="12192000" cy="338138"/>
          </a:xfrm>
          <a:prstGeom prst="rect">
            <a:avLst/>
          </a:prstGeom>
          <a:solidFill>
            <a:srgbClr val="3B383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fr-BE" altLang="fr-FR" sz="1600" b="1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Avenue Comte de Smet de Nayer 14 - 5000 Namur - 081/24 04 30 - info.socopro@collegedesproducteurs.be - www.collegedesproducteurs.be</a:t>
            </a:r>
          </a:p>
        </p:txBody>
      </p:sp>
      <p:sp>
        <p:nvSpPr>
          <p:cNvPr id="2" name="Espace réservé du pied de page 1">
            <a:extLst>
              <a:ext uri="{FF2B5EF4-FFF2-40B4-BE49-F238E27FC236}">
                <a16:creationId xmlns:a16="http://schemas.microsoft.com/office/drawing/2014/main" id="{6C547C0E-92B6-4324-AF3E-6A50646B30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AS Aviculture-Cuniculture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re 1">
            <a:extLst>
              <a:ext uri="{FF2B5EF4-FFF2-40B4-BE49-F238E27FC236}">
                <a16:creationId xmlns:a16="http://schemas.microsoft.com/office/drawing/2014/main" id="{D34D3E03-0165-4867-AB30-5B5CDB2C0F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5275" y="230188"/>
            <a:ext cx="11714163" cy="620712"/>
          </a:xfrm>
        </p:spPr>
        <p:txBody>
          <a:bodyPr/>
          <a:lstStyle/>
          <a:p>
            <a:pPr eaLnBrk="1" hangingPunct="1"/>
            <a:r>
              <a:rPr lang="fr-FR" altLang="fr-FR"/>
              <a:t>Ordre du jour </a:t>
            </a:r>
          </a:p>
        </p:txBody>
      </p:sp>
      <p:sp>
        <p:nvSpPr>
          <p:cNvPr id="45059" name="Espace réservé du contenu 2">
            <a:extLst>
              <a:ext uri="{FF2B5EF4-FFF2-40B4-BE49-F238E27FC236}">
                <a16:creationId xmlns:a16="http://schemas.microsoft.com/office/drawing/2014/main" id="{149956E7-9132-4773-81A9-0734F010D7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5611" y="1139096"/>
            <a:ext cx="10838189" cy="4929057"/>
          </a:xfrm>
        </p:spPr>
        <p:txBody>
          <a:bodyPr/>
          <a:lstStyle/>
          <a:p>
            <a:pPr marL="0" lvl="0" indent="0">
              <a:buNone/>
            </a:pPr>
            <a:r>
              <a:rPr lang="fr-BE" dirty="0"/>
              <a:t>1. </a:t>
            </a:r>
            <a:r>
              <a:rPr lang="fr-FR" dirty="0"/>
              <a:t>Approbation de l’ordre du jour </a:t>
            </a:r>
          </a:p>
          <a:p>
            <a:pPr marL="0" lvl="0" indent="0">
              <a:buNone/>
            </a:pPr>
            <a:r>
              <a:rPr lang="fr-FR" dirty="0"/>
              <a:t>2. Désignation d’un président de séance </a:t>
            </a:r>
          </a:p>
          <a:p>
            <a:pPr marL="0" lvl="0" indent="0">
              <a:buNone/>
            </a:pPr>
            <a:r>
              <a:rPr lang="fr-FR" dirty="0"/>
              <a:t>3. Approbation du compte-rendu de la réunion précédente (PV-AS-avicole-vdef.pdf (collegedesproducteurs.be)) </a:t>
            </a:r>
          </a:p>
          <a:p>
            <a:pPr marL="0" lvl="0" indent="0">
              <a:buNone/>
            </a:pPr>
            <a:r>
              <a:rPr lang="fr-FR" dirty="0"/>
              <a:t>4. Résultats des élections</a:t>
            </a:r>
          </a:p>
          <a:p>
            <a:pPr marL="0" lvl="0" indent="0">
              <a:buNone/>
            </a:pPr>
            <a:r>
              <a:rPr lang="fr-FR" dirty="0"/>
              <a:t>5. « </a:t>
            </a:r>
            <a:r>
              <a:rPr lang="fr-FR" b="1" dirty="0"/>
              <a:t>La biosécurité en élevage, avec un focus particulier sur la lutte contre les rongeurs </a:t>
            </a:r>
            <a:r>
              <a:rPr lang="fr-FR" dirty="0"/>
              <a:t>», (Johan </a:t>
            </a:r>
            <a:r>
              <a:rPr lang="fr-FR" dirty="0" err="1"/>
              <a:t>Zoons</a:t>
            </a:r>
            <a:r>
              <a:rPr lang="fr-FR" dirty="0"/>
              <a:t>, expert en biosécurité) </a:t>
            </a:r>
            <a:endParaRPr lang="fr-BE" dirty="0"/>
          </a:p>
          <a:p>
            <a:pPr marL="0" lvl="0" indent="0">
              <a:buNone/>
            </a:pPr>
            <a:endParaRPr lang="fr-FR" altLang="fr-FR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08B19357-66ED-4063-89D7-12228C45D6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dirty="0"/>
              <a:t>AS Aviculture-Cuniculture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B3FA3AE3-8A25-4C17-B49B-36A09420F5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C01385-00A5-4961-A839-0B54B6FB63B9}" type="slidenum">
              <a:rPr lang="fr-BE" smtClean="0"/>
              <a:pPr>
                <a:defRPr/>
              </a:pPr>
              <a:t>2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27983487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7EA7C6F-F6E8-4019-A3DC-1418149A3B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fr-FR" dirty="0"/>
              <a:t>Ordre du jour </a:t>
            </a:r>
            <a:endParaRPr lang="fr-BE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93FE876-3B5E-4891-9861-88E57E3090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6748" y="1238204"/>
            <a:ext cx="10515600" cy="4731054"/>
          </a:xfrm>
        </p:spPr>
        <p:txBody>
          <a:bodyPr/>
          <a:lstStyle/>
          <a:p>
            <a:pPr marL="0" lvl="0" indent="0">
              <a:buNone/>
            </a:pPr>
            <a:r>
              <a:rPr lang="fr-FR" dirty="0"/>
              <a:t>6. Le suivi du Collège des Producteurs sur les points d’actualité :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r-FR" dirty="0"/>
              <a:t>augmentation du coût des matières premières et les risques de pénuries,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r-FR" dirty="0"/>
              <a:t>besoin d’une revalorisation du prix des œufs biologiques et les actions du Collège des Producteurs,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r-FR" dirty="0"/>
              <a:t>les actions en cours ou à mener,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r-FR" dirty="0"/>
              <a:t>conséquences de la grippe aviaire sur le marché européen de la volaille,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r-FR" dirty="0"/>
              <a:t>problématique de la perte du code 1 pour les œufs de poules élevées en plein air (les avancées possibles au niveau européen).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fr-FR" dirty="0"/>
          </a:p>
          <a:p>
            <a:pPr marL="0" indent="0">
              <a:buNone/>
            </a:pPr>
            <a:r>
              <a:rPr lang="fr-FR" dirty="0"/>
              <a:t>7. Divers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fr-FR" dirty="0"/>
          </a:p>
          <a:p>
            <a:pPr marL="457200" lvl="1" indent="0">
              <a:buNone/>
            </a:pPr>
            <a:endParaRPr lang="fr-BE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5194FFF2-1E2F-4B2E-A1F5-933EEEBE34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AS Aviculture-Cuniculture</a:t>
            </a:r>
            <a:endParaRPr lang="fr-FR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03883D64-2C8F-4431-B80D-DF8D7AD6A6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2ED077-ED37-4C24-9D37-F962356196D8}" type="slidenum">
              <a:rPr lang="fr-BE" smtClean="0"/>
              <a:pPr>
                <a:defRPr/>
              </a:pPr>
              <a:t>3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16037488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re 1">
            <a:extLst>
              <a:ext uri="{FF2B5EF4-FFF2-40B4-BE49-F238E27FC236}">
                <a16:creationId xmlns:a16="http://schemas.microsoft.com/office/drawing/2014/main" id="{D34D3E03-0165-4867-AB30-5B5CDB2C0F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5275" y="230188"/>
            <a:ext cx="11714163" cy="620712"/>
          </a:xfrm>
        </p:spPr>
        <p:txBody>
          <a:bodyPr/>
          <a:lstStyle/>
          <a:p>
            <a:pPr eaLnBrk="1" hangingPunct="1"/>
            <a:r>
              <a:rPr lang="fr-FR" altLang="fr-FR"/>
              <a:t>Ordre du jour </a:t>
            </a:r>
          </a:p>
        </p:txBody>
      </p:sp>
      <p:sp>
        <p:nvSpPr>
          <p:cNvPr id="45059" name="Espace réservé du contenu 2">
            <a:extLst>
              <a:ext uri="{FF2B5EF4-FFF2-40B4-BE49-F238E27FC236}">
                <a16:creationId xmlns:a16="http://schemas.microsoft.com/office/drawing/2014/main" id="{149956E7-9132-4773-81A9-0734F010D7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5611" y="1139096"/>
            <a:ext cx="10838189" cy="4929057"/>
          </a:xfrm>
        </p:spPr>
        <p:txBody>
          <a:bodyPr/>
          <a:lstStyle/>
          <a:p>
            <a:pPr marL="0" lvl="0" indent="0">
              <a:buNone/>
            </a:pPr>
            <a:r>
              <a:rPr lang="fr-BE" dirty="0"/>
              <a:t>1. </a:t>
            </a:r>
            <a:r>
              <a:rPr lang="fr-FR" dirty="0"/>
              <a:t>Approbation de l’ordre du jour </a:t>
            </a:r>
          </a:p>
          <a:p>
            <a:pPr marL="0" lvl="0" indent="0">
              <a:buNone/>
            </a:pPr>
            <a:r>
              <a:rPr lang="fr-FR" dirty="0"/>
              <a:t>2. Désignation d’un président de séance </a:t>
            </a:r>
          </a:p>
          <a:p>
            <a:pPr marL="0" lvl="0" indent="0">
              <a:buNone/>
            </a:pPr>
            <a:r>
              <a:rPr lang="fr-FR" dirty="0"/>
              <a:t>3. Approbation du compte-rendu de la réunion précédente (PV-AS-avicole-vdef.pdf (collegedesproducteurs.be)) </a:t>
            </a:r>
          </a:p>
          <a:p>
            <a:pPr marL="0" lvl="0" indent="0">
              <a:buNone/>
            </a:pPr>
            <a:r>
              <a:rPr lang="fr-FR" dirty="0">
                <a:solidFill>
                  <a:schemeClr val="bg1">
                    <a:lumMod val="85000"/>
                  </a:schemeClr>
                </a:solidFill>
              </a:rPr>
              <a:t>4. « </a:t>
            </a:r>
            <a:r>
              <a:rPr lang="fr-FR" b="1" dirty="0">
                <a:solidFill>
                  <a:schemeClr val="bg1">
                    <a:lumMod val="85000"/>
                  </a:schemeClr>
                </a:solidFill>
              </a:rPr>
              <a:t>La biosécurité en élevage, avec un focus particulier sur la lutte contre les rongeurs </a:t>
            </a:r>
            <a:r>
              <a:rPr lang="fr-FR" dirty="0">
                <a:solidFill>
                  <a:schemeClr val="bg1">
                    <a:lumMod val="85000"/>
                  </a:schemeClr>
                </a:solidFill>
              </a:rPr>
              <a:t>», (Johan </a:t>
            </a:r>
            <a:r>
              <a:rPr lang="fr-FR" dirty="0" err="1">
                <a:solidFill>
                  <a:schemeClr val="bg1">
                    <a:lumMod val="85000"/>
                  </a:schemeClr>
                </a:solidFill>
              </a:rPr>
              <a:t>Zoons</a:t>
            </a:r>
            <a:r>
              <a:rPr lang="fr-FR" dirty="0">
                <a:solidFill>
                  <a:schemeClr val="bg1">
                    <a:lumMod val="85000"/>
                  </a:schemeClr>
                </a:solidFill>
              </a:rPr>
              <a:t>, expert en biosécurité) </a:t>
            </a:r>
            <a:endParaRPr lang="fr-BE" dirty="0">
              <a:solidFill>
                <a:schemeClr val="bg1">
                  <a:lumMod val="85000"/>
                </a:schemeClr>
              </a:solidFill>
            </a:endParaRPr>
          </a:p>
          <a:p>
            <a:pPr marL="0" lvl="0" indent="0">
              <a:buNone/>
            </a:pPr>
            <a:endParaRPr lang="fr-FR" altLang="fr-FR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08B19357-66ED-4063-89D7-12228C45D6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dirty="0"/>
              <a:t>AS Aviculture-Cuniculture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B3FA3AE3-8A25-4C17-B49B-36A09420F5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C01385-00A5-4961-A839-0B54B6FB63B9}" type="slidenum">
              <a:rPr lang="fr-BE" smtClean="0"/>
              <a:pPr>
                <a:defRPr/>
              </a:pPr>
              <a:t>4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25202847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id="{5B7E97E2-2A2A-418F-A53F-54CE6D8F49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66242" y="3773331"/>
            <a:ext cx="11291019" cy="1477962"/>
          </a:xfrm>
        </p:spPr>
        <p:txBody>
          <a:bodyPr/>
          <a:lstStyle/>
          <a:p>
            <a:pPr algn="ctr">
              <a:defRPr/>
            </a:pPr>
            <a:r>
              <a:rPr lang="fr-FR" sz="3200" b="1" dirty="0">
                <a:solidFill>
                  <a:schemeClr val="accent2">
                    <a:lumMod val="75000"/>
                  </a:schemeClr>
                </a:solidFill>
              </a:rPr>
              <a:t>La biosécurité en élevage, avec un focus particulier sur la lutte contre les rongeurs </a:t>
            </a:r>
            <a:r>
              <a:rPr lang="fr-FR" sz="3200" dirty="0">
                <a:solidFill>
                  <a:schemeClr val="accent2">
                    <a:lumMod val="75000"/>
                  </a:schemeClr>
                </a:solidFill>
              </a:rPr>
              <a:t> (Johan Zoons, expert en biosécurité) </a:t>
            </a:r>
            <a:endParaRPr lang="fr-BE" sz="3200" dirty="0">
              <a:solidFill>
                <a:schemeClr val="accent2">
                  <a:lumMod val="75000"/>
                </a:schemeClr>
              </a:solidFill>
            </a:endParaRPr>
          </a:p>
          <a:p>
            <a:pPr algn="ctr">
              <a:defRPr/>
            </a:pPr>
            <a:endParaRPr lang="fr-BE" dirty="0">
              <a:solidFill>
                <a:schemeClr val="tx1"/>
              </a:solidFill>
            </a:endParaRP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C0570465-41D7-43C4-A338-E970D8A6BB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AS Aviculture-Cuniculture</a:t>
            </a:r>
            <a:endParaRPr lang="fr-FR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5833F5F6-E475-46C7-91FC-B7411DCF04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EE4451-600C-4077-9CC4-522AAC66955F}" type="slidenum">
              <a:rPr lang="fr-BE" smtClean="0"/>
              <a:pPr>
                <a:defRPr/>
              </a:pPr>
              <a:t>5</a:t>
            </a:fld>
            <a:endParaRPr lang="fr-BE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Titre 2">
            <a:extLst>
              <a:ext uri="{FF2B5EF4-FFF2-40B4-BE49-F238E27FC236}">
                <a16:creationId xmlns:a16="http://schemas.microsoft.com/office/drawing/2014/main" id="{65652F35-41EE-4AD1-A800-4DCFE48297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485" y="2383189"/>
            <a:ext cx="10515600" cy="2091622"/>
          </a:xfrm>
        </p:spPr>
        <p:txBody>
          <a:bodyPr/>
          <a:lstStyle/>
          <a:p>
            <a:pPr algn="ctr">
              <a:defRPr/>
            </a:pPr>
            <a:r>
              <a:rPr lang="fr-FR" sz="3200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Le suivi du Collège des Producteurs sur les points d’actualité</a:t>
            </a:r>
            <a:endParaRPr lang="fr-FR" altLang="fr-FR" sz="3200" i="1" dirty="0">
              <a:solidFill>
                <a:schemeClr val="accent2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C0570465-41D7-43C4-A338-E970D8A6BB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AS Aviculture-Cuniculture</a:t>
            </a:r>
            <a:endParaRPr lang="fr-FR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5833F5F6-E475-46C7-91FC-B7411DCF04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EE4451-600C-4077-9CC4-522AAC66955F}" type="slidenum">
              <a:rPr lang="fr-BE" smtClean="0"/>
              <a:pPr>
                <a:defRPr/>
              </a:pPr>
              <a:t>6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30479673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C0B974A-E518-4F27-A1BE-CAF451E24B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200" dirty="0"/>
              <a:t>Augmentation du coût des matières premières et les risques de pénurie (quelles conséquences, quelles perspectives?)</a:t>
            </a:r>
            <a:endParaRPr lang="fr-BE" sz="3200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9770DFC-9624-43E8-9CB3-9B339D77E4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9296" y="1238204"/>
            <a:ext cx="10515600" cy="4731054"/>
          </a:xfrm>
        </p:spPr>
        <p:txBody>
          <a:bodyPr/>
          <a:lstStyle/>
          <a:p>
            <a:r>
              <a:rPr lang="fr-BE" dirty="0"/>
              <a:t>Fin avril: </a:t>
            </a:r>
            <a:r>
              <a:rPr lang="fr-BE" b="1" dirty="0"/>
              <a:t>Maïs</a:t>
            </a:r>
            <a:r>
              <a:rPr lang="fr-BE" dirty="0"/>
              <a:t> (325,75€/t, +34%/1 an), </a:t>
            </a:r>
            <a:r>
              <a:rPr lang="fr-BE" b="1" dirty="0"/>
              <a:t>blé</a:t>
            </a:r>
            <a:r>
              <a:rPr lang="fr-BE" dirty="0"/>
              <a:t> (376,75€/t, +55%/1 an et +14%/1 m), </a:t>
            </a:r>
            <a:r>
              <a:rPr lang="fr-BE" b="1" dirty="0"/>
              <a:t>colza</a:t>
            </a:r>
            <a:r>
              <a:rPr lang="fr-BE" dirty="0"/>
              <a:t> (824,75€/t, + 68%/1 an et +10%/1 m)</a:t>
            </a:r>
          </a:p>
          <a:p>
            <a:r>
              <a:rPr lang="fr-FR" b="1" dirty="0"/>
              <a:t>P</a:t>
            </a:r>
            <a:r>
              <a:rPr lang="fr-BE" b="1" dirty="0" err="1"/>
              <a:t>énurie</a:t>
            </a:r>
            <a:r>
              <a:rPr lang="fr-BE" b="1" dirty="0"/>
              <a:t> </a:t>
            </a:r>
            <a:r>
              <a:rPr lang="fr-BE" dirty="0"/>
              <a:t>annoncée début juin en </a:t>
            </a:r>
            <a:r>
              <a:rPr lang="fr-BE" b="1" dirty="0"/>
              <a:t>aliment concentré garanti sans OGM </a:t>
            </a:r>
            <a:r>
              <a:rPr lang="fr-BE" dirty="0"/>
              <a:t>(soja, maïs, colza) et sur le </a:t>
            </a:r>
            <a:r>
              <a:rPr lang="fr-BE" b="1" dirty="0"/>
              <a:t>tournesol Bio </a:t>
            </a:r>
            <a:r>
              <a:rPr lang="fr-BE" dirty="0"/>
              <a:t>(appro à partir d’Ukraine majoritairement); risque aussi identifié sur les MP conventionnelles</a:t>
            </a:r>
          </a:p>
          <a:p>
            <a:r>
              <a:rPr lang="fr-FR" b="1" dirty="0">
                <a:solidFill>
                  <a:srgbClr val="FF0000"/>
                </a:solidFill>
              </a:rPr>
              <a:t>S</a:t>
            </a:r>
            <a:r>
              <a:rPr lang="fr-BE" b="1" dirty="0" err="1">
                <a:solidFill>
                  <a:srgbClr val="FF0000"/>
                </a:solidFill>
              </a:rPr>
              <a:t>ecteurs</a:t>
            </a:r>
            <a:r>
              <a:rPr lang="fr-BE" b="1" dirty="0">
                <a:solidFill>
                  <a:srgbClr val="FF0000"/>
                </a:solidFill>
              </a:rPr>
              <a:t> avicole </a:t>
            </a:r>
            <a:r>
              <a:rPr lang="fr-BE" dirty="0"/>
              <a:t>et porcin les plus touchés + caprins lait</a:t>
            </a:r>
          </a:p>
          <a:p>
            <a:r>
              <a:rPr lang="fr-FR" dirty="0"/>
              <a:t>?</a:t>
            </a:r>
            <a:r>
              <a:rPr lang="fr-BE" dirty="0"/>
              <a:t> 70% du territoire agricole ukrainien semé</a:t>
            </a:r>
          </a:p>
          <a:p>
            <a:r>
              <a:rPr lang="fr-FR" dirty="0"/>
              <a:t>Constat </a:t>
            </a:r>
            <a:r>
              <a:rPr lang="fr-FR" b="1" dirty="0"/>
              <a:t>Banque mondiale</a:t>
            </a:r>
            <a:r>
              <a:rPr lang="fr-FR" dirty="0"/>
              <a:t>: prix à des niveaux historiquement élevés jusque fin 2024, du jamais vu depuis 1970. </a:t>
            </a:r>
            <a:r>
              <a:rPr lang="fr-FR" b="1" dirty="0"/>
              <a:t>&gt;+50% coût énergie </a:t>
            </a:r>
            <a:r>
              <a:rPr lang="fr-FR" dirty="0"/>
              <a:t>en 2022, puis baisse en 2023-2024; </a:t>
            </a:r>
            <a:r>
              <a:rPr lang="fr-FR" b="1" dirty="0"/>
              <a:t>+20% du prix des produits agricoles </a:t>
            </a:r>
            <a:r>
              <a:rPr lang="fr-FR" dirty="0"/>
              <a:t>sur 2022, puis baisse</a:t>
            </a:r>
            <a:endParaRPr lang="fr-BE" dirty="0"/>
          </a:p>
          <a:p>
            <a:endParaRPr lang="fr-BE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BFFD75C1-9B95-4C10-BDE5-40323031BF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AS Aviculture-Cuniculture</a:t>
            </a:r>
            <a:endParaRPr lang="fr-FR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19BA6BF4-3AF8-42CA-A7E5-DB72537A71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2ED077-ED37-4C24-9D37-F962356196D8}" type="slidenum">
              <a:rPr lang="fr-BE" smtClean="0"/>
              <a:pPr>
                <a:defRPr/>
              </a:pPr>
              <a:t>7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28392779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1E273D5-9DDB-4083-9F5F-D5C1A33463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POULET STANDARD</a:t>
            </a:r>
            <a:endParaRPr lang="fr-BE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BEA72AA-4E0A-4FCC-808E-0D083FAA25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5833" y="1063473"/>
            <a:ext cx="10515600" cy="2429990"/>
          </a:xfrm>
        </p:spPr>
        <p:txBody>
          <a:bodyPr/>
          <a:lstStyle/>
          <a:p>
            <a:pPr lvl="1">
              <a:buFont typeface="Wingdings" panose="05000000000000000000" pitchFamily="2" charset="2"/>
              <a:buChar char="Ø"/>
            </a:pPr>
            <a:r>
              <a:rPr lang="fr-FR" dirty="0">
                <a:highlight>
                  <a:srgbClr val="FFFF00"/>
                </a:highlight>
              </a:rPr>
              <a:t>+</a:t>
            </a:r>
            <a:r>
              <a:rPr lang="fr-BE" dirty="0">
                <a:highlight>
                  <a:srgbClr val="FFFF00"/>
                </a:highlight>
              </a:rPr>
              <a:t>15% </a:t>
            </a:r>
            <a:r>
              <a:rPr lang="fr-BE" dirty="0"/>
              <a:t>de hausse du </a:t>
            </a:r>
            <a:r>
              <a:rPr lang="fr-BE" u="sng" dirty="0"/>
              <a:t>prix de l’aliment </a:t>
            </a:r>
            <a:r>
              <a:rPr lang="fr-BE" dirty="0"/>
              <a:t>concentré </a:t>
            </a:r>
            <a:r>
              <a:rPr lang="fr-BE" b="1" dirty="0"/>
              <a:t>entre janvier et mi-mai 2022</a:t>
            </a:r>
            <a:r>
              <a:rPr lang="fr-BE" dirty="0"/>
              <a:t>/+21% de hausse du </a:t>
            </a:r>
            <a:r>
              <a:rPr lang="fr-BE" u="sng" dirty="0"/>
              <a:t>prix du marché </a:t>
            </a:r>
            <a:r>
              <a:rPr lang="fr-BE" b="1" dirty="0"/>
              <a:t>entre </a:t>
            </a:r>
            <a:r>
              <a:rPr lang="fr-BE" b="1" dirty="0" err="1"/>
              <a:t>jv</a:t>
            </a:r>
            <a:r>
              <a:rPr lang="fr-BE" b="1" dirty="0"/>
              <a:t> et avril 2022</a:t>
            </a:r>
            <a:r>
              <a:rPr lang="fr-BE" dirty="0"/>
              <a:t>.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r-FR" u="sng" dirty="0">
                <a:highlight>
                  <a:srgbClr val="FFFF00"/>
                </a:highlight>
              </a:rPr>
              <a:t>+</a:t>
            </a:r>
            <a:r>
              <a:rPr lang="fr-BE" u="sng" dirty="0">
                <a:highlight>
                  <a:srgbClr val="FFFF00"/>
                </a:highlight>
              </a:rPr>
              <a:t>28% </a:t>
            </a:r>
            <a:r>
              <a:rPr lang="fr-BE" dirty="0"/>
              <a:t>de hausse de l’aliment </a:t>
            </a:r>
            <a:r>
              <a:rPr lang="fr-BE" b="1" dirty="0"/>
              <a:t>par rapport à avril 2021 </a:t>
            </a:r>
            <a:r>
              <a:rPr lang="fr-BE" dirty="0"/>
              <a:t>(indice ITAVI = </a:t>
            </a:r>
            <a:r>
              <a:rPr lang="fr-BE" b="1" dirty="0"/>
              <a:t>+35% </a:t>
            </a:r>
            <a:r>
              <a:rPr lang="fr-BE" dirty="0"/>
              <a:t>1 an et 9% 1 mois)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r-FR" b="1" dirty="0"/>
              <a:t>D</a:t>
            </a:r>
            <a:r>
              <a:rPr lang="fr-BE" b="1" dirty="0" err="1"/>
              <a:t>emande</a:t>
            </a:r>
            <a:r>
              <a:rPr lang="fr-BE" b="1" dirty="0"/>
              <a:t> forte du marché</a:t>
            </a:r>
            <a:r>
              <a:rPr lang="fr-BE" dirty="0"/>
              <a:t>, avec </a:t>
            </a:r>
            <a:r>
              <a:rPr lang="fr-BE" u="sng" dirty="0"/>
              <a:t>prix très élevés </a:t>
            </a:r>
            <a:r>
              <a:rPr lang="fr-BE" dirty="0"/>
              <a:t>(I.A. + coûts MP)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r-FR" b="1" dirty="0"/>
              <a:t>Mois de mai</a:t>
            </a:r>
            <a:r>
              <a:rPr lang="fr-FR" dirty="0"/>
              <a:t>: s</a:t>
            </a:r>
            <a:r>
              <a:rPr lang="fr-BE" dirty="0" err="1"/>
              <a:t>ituation</a:t>
            </a:r>
            <a:r>
              <a:rPr lang="fr-BE" dirty="0"/>
              <a:t> très préoccupante/ </a:t>
            </a:r>
            <a:r>
              <a:rPr lang="fr-BE" u="sng" dirty="0"/>
              <a:t>disponibilité et prix des MP</a:t>
            </a:r>
            <a:r>
              <a:rPr lang="fr-BE" dirty="0"/>
              <a:t>; prévision d’une augmentation du prix des aliments de </a:t>
            </a:r>
            <a:r>
              <a:rPr lang="fr-BE" b="1" dirty="0">
                <a:highlight>
                  <a:srgbClr val="FFFF00"/>
                </a:highlight>
              </a:rPr>
              <a:t>+10% </a:t>
            </a:r>
            <a:r>
              <a:rPr lang="fr-BE" b="1" dirty="0"/>
              <a:t>d’ici juillet</a:t>
            </a:r>
          </a:p>
          <a:p>
            <a:endParaRPr lang="fr-BE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6C5A9CEF-0EE1-46DE-BF8C-AC2D2BEF0D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AS Aviculture-Cuniculture</a:t>
            </a:r>
            <a:endParaRPr lang="fr-FR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F30682E7-E278-4BFC-94A1-CFA4A8C5C3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2ED077-ED37-4C24-9D37-F962356196D8}" type="slidenum">
              <a:rPr lang="fr-BE" smtClean="0"/>
              <a:pPr>
                <a:defRPr/>
              </a:pPr>
              <a:t>8</a:t>
            </a:fld>
            <a:endParaRPr lang="fr-BE" dirty="0"/>
          </a:p>
        </p:txBody>
      </p:sp>
      <p:graphicFrame>
        <p:nvGraphicFramePr>
          <p:cNvPr id="7" name="Graphique 6">
            <a:extLst>
              <a:ext uri="{FF2B5EF4-FFF2-40B4-BE49-F238E27FC236}">
                <a16:creationId xmlns:a16="http://schemas.microsoft.com/office/drawing/2014/main" id="{6F61C5BA-F587-4074-9538-902EBBD3F6A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21015539"/>
              </p:ext>
            </p:extLst>
          </p:nvPr>
        </p:nvGraphicFramePr>
        <p:xfrm>
          <a:off x="7018371" y="3361327"/>
          <a:ext cx="4664467" cy="26313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Graphique 7">
            <a:extLst>
              <a:ext uri="{FF2B5EF4-FFF2-40B4-BE49-F238E27FC236}">
                <a16:creationId xmlns:a16="http://schemas.microsoft.com/office/drawing/2014/main" id="{93DCE603-CD85-46FB-AFC0-1BAA6EBB30E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36799707"/>
              </p:ext>
            </p:extLst>
          </p:nvPr>
        </p:nvGraphicFramePr>
        <p:xfrm>
          <a:off x="509162" y="3074020"/>
          <a:ext cx="6489263" cy="33145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4889772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150FD07-009A-4D5B-9CBC-0BACF5E284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ŒUFS CONVENTIONNELS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24BDFA7-98E7-4000-91AE-2A8036A478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fr-BE" b="1" dirty="0"/>
              <a:t>Indice prix aliment ITAVI: </a:t>
            </a:r>
            <a:r>
              <a:rPr lang="fr-BE" b="1" dirty="0">
                <a:highlight>
                  <a:srgbClr val="FFFF00"/>
                </a:highlight>
              </a:rPr>
              <a:t>+ 35% sur un an </a:t>
            </a:r>
            <a:r>
              <a:rPr lang="fr-BE" dirty="0">
                <a:highlight>
                  <a:srgbClr val="FFFF00"/>
                </a:highlight>
              </a:rPr>
              <a:t>et </a:t>
            </a:r>
            <a:r>
              <a:rPr lang="fr-BE" b="1" dirty="0">
                <a:highlight>
                  <a:srgbClr val="FFFF00"/>
                </a:highlight>
              </a:rPr>
              <a:t>+ 9 % sur un mois </a:t>
            </a:r>
            <a:r>
              <a:rPr lang="fr-BE" dirty="0">
                <a:highlight>
                  <a:srgbClr val="FFFF00"/>
                </a:highlight>
              </a:rPr>
              <a:t>(avril)</a:t>
            </a:r>
          </a:p>
          <a:p>
            <a:pPr lvl="1"/>
            <a:r>
              <a:rPr lang="fr-BE" b="1" dirty="0"/>
              <a:t>Aliments Oméga 3: </a:t>
            </a:r>
            <a:r>
              <a:rPr lang="fr-FR" b="1" dirty="0">
                <a:highlight>
                  <a:srgbClr val="FFFF00"/>
                </a:highlight>
              </a:rPr>
              <a:t>+</a:t>
            </a:r>
            <a:r>
              <a:rPr lang="fr-BE" b="1" dirty="0">
                <a:highlight>
                  <a:srgbClr val="FFFF00"/>
                </a:highlight>
              </a:rPr>
              <a:t>45% </a:t>
            </a:r>
            <a:r>
              <a:rPr lang="fr-BE" dirty="0"/>
              <a:t>de hausse du </a:t>
            </a:r>
            <a:r>
              <a:rPr lang="fr-BE" u="sng" dirty="0"/>
              <a:t>prix de l’aliment </a:t>
            </a:r>
            <a:r>
              <a:rPr lang="fr-BE" dirty="0"/>
              <a:t>en </a:t>
            </a:r>
            <a:r>
              <a:rPr lang="fr-BE" b="1" dirty="0"/>
              <a:t>6 mois</a:t>
            </a:r>
            <a:r>
              <a:rPr lang="fr-BE" dirty="0"/>
              <a:t>. Or, en octobre 2021, coûts déjà en hausse de </a:t>
            </a:r>
            <a:r>
              <a:rPr lang="fr-BE" b="1" dirty="0"/>
              <a:t>27%</a:t>
            </a:r>
          </a:p>
          <a:p>
            <a:pPr lvl="1"/>
            <a:r>
              <a:rPr lang="fr-FR" b="1" dirty="0"/>
              <a:t>P</a:t>
            </a:r>
            <a:r>
              <a:rPr lang="fr-BE" b="1" dirty="0" err="1"/>
              <a:t>rix</a:t>
            </a:r>
            <a:r>
              <a:rPr lang="fr-BE" b="1" dirty="0"/>
              <a:t> en forte hausse </a:t>
            </a:r>
            <a:r>
              <a:rPr lang="fr-BE" dirty="0"/>
              <a:t>avant et pendant Pâques mais </a:t>
            </a:r>
            <a:r>
              <a:rPr lang="fr-BE" b="1" dirty="0"/>
              <a:t>diminution</a:t>
            </a:r>
            <a:r>
              <a:rPr lang="fr-BE" dirty="0"/>
              <a:t> depuis quelques semaines</a:t>
            </a:r>
          </a:p>
          <a:p>
            <a:pPr marL="457200" lvl="1" indent="0">
              <a:buNone/>
            </a:pPr>
            <a:endParaRPr lang="fr-BE" dirty="0"/>
          </a:p>
          <a:p>
            <a:endParaRPr lang="fr-BE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F6E64D1F-CE21-4665-B367-8348F64A42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AS Aviculture-Cuniculture</a:t>
            </a:r>
            <a:endParaRPr lang="fr-FR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679DBE33-8C95-4001-A9C0-ED8FD6EB24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2ED077-ED37-4C24-9D37-F962356196D8}" type="slidenum">
              <a:rPr lang="fr-BE" smtClean="0"/>
              <a:pPr>
                <a:defRPr/>
              </a:pPr>
              <a:t>9</a:t>
            </a:fld>
            <a:endParaRPr lang="fr-BE" dirty="0"/>
          </a:p>
        </p:txBody>
      </p:sp>
      <p:graphicFrame>
        <p:nvGraphicFramePr>
          <p:cNvPr id="6" name="Graphique 5">
            <a:extLst>
              <a:ext uri="{FF2B5EF4-FFF2-40B4-BE49-F238E27FC236}">
                <a16:creationId xmlns:a16="http://schemas.microsoft.com/office/drawing/2014/main" id="{97BC192B-536A-4216-91A2-6A5E4E5A107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71016273"/>
              </p:ext>
            </p:extLst>
          </p:nvPr>
        </p:nvGraphicFramePr>
        <p:xfrm>
          <a:off x="295833" y="3138635"/>
          <a:ext cx="4943475" cy="32956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Graphique 6">
            <a:extLst>
              <a:ext uri="{FF2B5EF4-FFF2-40B4-BE49-F238E27FC236}">
                <a16:creationId xmlns:a16="http://schemas.microsoft.com/office/drawing/2014/main" id="{D9C739F2-B21C-489E-A6F7-49F5B5A2F8D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08937608"/>
              </p:ext>
            </p:extLst>
          </p:nvPr>
        </p:nvGraphicFramePr>
        <p:xfrm>
          <a:off x="5646737" y="3135312"/>
          <a:ext cx="5927726" cy="3403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41136465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ésentation AS 14 juin 2019 [Mode de compatibilité]" id="{D1A52F28-40E1-479E-A61E-EB12D80A9969}" vid="{091720BF-3779-40A8-B2AC-43F8E237E540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Présentation AS 14 juin 2019</Template>
  <TotalTime>5462</TotalTime>
  <Words>1523</Words>
  <Application>Microsoft Office PowerPoint</Application>
  <PresentationFormat>Grand écran</PresentationFormat>
  <Paragraphs>117</Paragraphs>
  <Slides>17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17</vt:i4>
      </vt:variant>
    </vt:vector>
  </HeadingPairs>
  <TitlesOfParts>
    <vt:vector size="23" baseType="lpstr">
      <vt:lpstr>Arial</vt:lpstr>
      <vt:lpstr>Calibri</vt:lpstr>
      <vt:lpstr>Calibri Light</vt:lpstr>
      <vt:lpstr>Times New Roman</vt:lpstr>
      <vt:lpstr>Wingdings</vt:lpstr>
      <vt:lpstr>Thème Office</vt:lpstr>
      <vt:lpstr>Assemblée sectorielle Aviculture-Cuniculture</vt:lpstr>
      <vt:lpstr>Ordre du jour </vt:lpstr>
      <vt:lpstr>Ordre du jour </vt:lpstr>
      <vt:lpstr>Ordre du jour </vt:lpstr>
      <vt:lpstr>Présentation PowerPoint</vt:lpstr>
      <vt:lpstr>Le suivi du Collège des Producteurs sur les points d’actualité</vt:lpstr>
      <vt:lpstr>Augmentation du coût des matières premières et les risques de pénurie (quelles conséquences, quelles perspectives?)</vt:lpstr>
      <vt:lpstr>POULET STANDARD</vt:lpstr>
      <vt:lpstr>ŒUFS CONVENTIONNELS</vt:lpstr>
      <vt:lpstr>POULET BIO ET SOUS CAHIERS DES CHARGES DE QUALITE</vt:lpstr>
      <vt:lpstr>ŒUFS BIOLOGIQUES</vt:lpstr>
      <vt:lpstr>LES ACTIONS EN COURS OU A ENVISAGER</vt:lpstr>
      <vt:lpstr>LES ACTIONS EN COURS OU A ENVISAGER</vt:lpstr>
      <vt:lpstr>Grippe aviaire en France</vt:lpstr>
      <vt:lpstr>Conséquences de la grippe aviaire sur le marché européen de la volaille</vt:lpstr>
      <vt:lpstr>Problématique de la perte du code 1 pour les œufs de poules élevées en plein air (les avancées possibles au niveau européen)  </vt:lpstr>
      <vt:lpstr>Présentation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Assemblée sectorielle Aviculture-Cuniculture</dc:title>
  <dc:creator>Catherine</dc:creator>
  <cp:lastModifiedBy>Isabelle Monnart</cp:lastModifiedBy>
  <cp:revision>318</cp:revision>
  <cp:lastPrinted>2019-06-13T15:16:49Z</cp:lastPrinted>
  <dcterms:created xsi:type="dcterms:W3CDTF">2019-06-07T13:06:45Z</dcterms:created>
  <dcterms:modified xsi:type="dcterms:W3CDTF">2022-06-30T12:28:53Z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TAG2">
    <vt:lpwstr>0008007c1e0000000000010282210207f7000400038000</vt:lpwstr>
  </property>
</Properties>
</file>