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269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4282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220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50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64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46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4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140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40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43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3415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2078-D370-47F2-B67E-2D6F7C1EED23}" type="datetimeFigureOut">
              <a:rPr lang="fr-BE" smtClean="0"/>
              <a:t>23-11-22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19D77-E25E-42B9-97D9-6DF832F5D21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244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x.anciaux@saw-b.be" TargetMode="External"/><Relationship Id="rId2" Type="http://schemas.openxmlformats.org/officeDocument/2006/relationships/hyperlink" Target="mailto:christian@catl.b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33114"/>
          </a:xfrm>
        </p:spPr>
        <p:txBody>
          <a:bodyPr>
            <a:normAutofit fontScale="90000"/>
          </a:bodyPr>
          <a:lstStyle/>
          <a:p>
            <a:r>
              <a:rPr lang="fr-FR" dirty="0"/>
              <a:t>Hubs logistiques et légumeries sur Charleroi &amp; Liège : </a:t>
            </a:r>
            <a:br>
              <a:rPr lang="fr-FR" dirty="0"/>
            </a:br>
            <a:r>
              <a:rPr lang="fr-FR" dirty="0"/>
              <a:t>Etat d’avancement et perspectives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0827" y="4255477"/>
            <a:ext cx="9510346" cy="1655762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Assemblée sectorielle horticole comestible</a:t>
            </a:r>
          </a:p>
          <a:p>
            <a:r>
              <a:rPr lang="fr-BE" dirty="0"/>
              <a:t>Novembre 2022</a:t>
            </a:r>
          </a:p>
          <a:p>
            <a:r>
              <a:rPr lang="fr-BE" dirty="0"/>
              <a:t>Christian </a:t>
            </a:r>
            <a:r>
              <a:rPr lang="fr-BE" dirty="0" err="1"/>
              <a:t>Jonet</a:t>
            </a:r>
            <a:r>
              <a:rPr lang="fr-BE" dirty="0"/>
              <a:t> (Coordinateur de la Ceinture Alimentaire de Liège)</a:t>
            </a:r>
          </a:p>
          <a:p>
            <a:r>
              <a:rPr lang="fr-BE" dirty="0"/>
              <a:t>Xavier Anciaux (Coordinateur de la Ceinture Alimentaire de Charleroi Métropole)</a:t>
            </a:r>
          </a:p>
        </p:txBody>
      </p:sp>
    </p:spTree>
    <p:extLst>
      <p:ext uri="{BB962C8B-B14F-4D97-AF65-F5344CB8AC3E}">
        <p14:creationId xmlns:p14="http://schemas.microsoft.com/office/powerpoint/2010/main" val="1666261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Programmation et Plans de culture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Programmation des menus :</a:t>
            </a:r>
          </a:p>
          <a:p>
            <a:pPr lvl="1"/>
            <a:r>
              <a:rPr lang="fr-BE" dirty="0"/>
              <a:t>Problématique du légume de 4ieme gamme (actuellement les cuisines travaillent avec 90% de légumes 3ieme gamme)</a:t>
            </a:r>
          </a:p>
          <a:p>
            <a:pPr lvl="1"/>
            <a:r>
              <a:rPr lang="fr-BE" dirty="0"/>
              <a:t>Coordination en année N-1 des menus selon la saison</a:t>
            </a:r>
          </a:p>
          <a:p>
            <a:pPr lvl="1"/>
            <a:r>
              <a:rPr lang="fr-BE" dirty="0"/>
              <a:t>Volonté de travailler avec les légumes de saisons =  information, sensibilisation, ET échange d’informations avec les agriculteurs</a:t>
            </a:r>
          </a:p>
          <a:p>
            <a:r>
              <a:rPr lang="fr-BE" dirty="0"/>
              <a:t>Plans de culture : </a:t>
            </a:r>
          </a:p>
          <a:p>
            <a:pPr lvl="1"/>
            <a:r>
              <a:rPr lang="fr-BE" dirty="0"/>
              <a:t>En relation avec les délais de commandes de plants et semences</a:t>
            </a:r>
          </a:p>
          <a:p>
            <a:pPr lvl="1"/>
            <a:r>
              <a:rPr lang="fr-BE" dirty="0"/>
              <a:t>Evaluation des quantités et des temps de cultures</a:t>
            </a:r>
          </a:p>
          <a:p>
            <a:r>
              <a:rPr lang="fr-BE" dirty="0"/>
              <a:t>Questions : </a:t>
            </a:r>
          </a:p>
          <a:p>
            <a:pPr lvl="1"/>
            <a:r>
              <a:rPr lang="fr-BE" dirty="0"/>
              <a:t>Comment programmer les cultures?</a:t>
            </a:r>
          </a:p>
          <a:p>
            <a:pPr lvl="1"/>
            <a:r>
              <a:rPr lang="fr-BE" dirty="0"/>
              <a:t>Comment gérer au mieux les aléas de cultures?</a:t>
            </a:r>
          </a:p>
          <a:p>
            <a:pPr lvl="1"/>
            <a:r>
              <a:rPr lang="fr-BE" dirty="0"/>
              <a:t>Comment appréhender la coordination ?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2531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prix : «  Prix juste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HUBS portent les valeurs de l’Economie Sociale et Solidaire.</a:t>
            </a:r>
          </a:p>
          <a:p>
            <a:r>
              <a:rPr lang="fr-BE" dirty="0"/>
              <a:t>Les Ceintures Alimentaires veulent défendre les producteurs territoriaux</a:t>
            </a:r>
          </a:p>
          <a:p>
            <a:r>
              <a:rPr lang="fr-BE" dirty="0"/>
              <a:t>Une volonté de travailler avec le C.I.M</a:t>
            </a:r>
          </a:p>
          <a:p>
            <a:r>
              <a:rPr lang="fr-BE" dirty="0"/>
              <a:t>Plaidoyer politique pour soutenir les prix des repas issus de la production locale</a:t>
            </a:r>
          </a:p>
          <a:p>
            <a:endParaRPr lang="fr-BE" dirty="0"/>
          </a:p>
          <a:p>
            <a:r>
              <a:rPr lang="fr-BE" dirty="0"/>
              <a:t>Mais reste la question de la pérennité économique des activités des HUBS. 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5451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Contacts :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Liège :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/>
              <a:t>Ceinture Aliment-Terre de Liège (CATL)</a:t>
            </a:r>
          </a:p>
          <a:p>
            <a:pPr lvl="1"/>
            <a:r>
              <a:rPr lang="fr-BE" dirty="0"/>
              <a:t>Christian </a:t>
            </a:r>
            <a:r>
              <a:rPr lang="fr-BE" dirty="0" err="1"/>
              <a:t>Jonet</a:t>
            </a:r>
            <a:r>
              <a:rPr lang="fr-BE" dirty="0"/>
              <a:t> </a:t>
            </a:r>
          </a:p>
          <a:p>
            <a:pPr lvl="1"/>
            <a:r>
              <a:rPr lang="fr-BE" dirty="0">
                <a:hlinkClick r:id="rId2"/>
              </a:rPr>
              <a:t>info@catl.be</a:t>
            </a:r>
            <a:endParaRPr lang="fr-BE" dirty="0"/>
          </a:p>
          <a:p>
            <a:pPr lvl="1"/>
            <a:r>
              <a:rPr lang="fr-BE" dirty="0"/>
              <a:t>04/223.15.51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Charleroi :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BE" dirty="0"/>
              <a:t>Ceinture Alimentaire de Charleroi Métropole (CACM)</a:t>
            </a:r>
          </a:p>
          <a:p>
            <a:pPr lvl="1"/>
            <a:r>
              <a:rPr lang="fr-BE" dirty="0"/>
              <a:t>Xavier Anciaux</a:t>
            </a:r>
          </a:p>
          <a:p>
            <a:pPr lvl="1"/>
            <a:r>
              <a:rPr lang="fr-BE" dirty="0">
                <a:hlinkClick r:id="rId3"/>
              </a:rPr>
              <a:t>x.anciaux@saw-b.be</a:t>
            </a:r>
            <a:endParaRPr lang="fr-BE" dirty="0"/>
          </a:p>
          <a:p>
            <a:pPr lvl="1"/>
            <a:r>
              <a:rPr lang="fr-BE" dirty="0"/>
              <a:t>0498/321.481</a:t>
            </a:r>
          </a:p>
        </p:txBody>
      </p:sp>
    </p:spTree>
    <p:extLst>
      <p:ext uri="{BB962C8B-B14F-4D97-AF65-F5344CB8AC3E}">
        <p14:creationId xmlns:p14="http://schemas.microsoft.com/office/powerpoint/2010/main" val="50771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Hubs et Ceintures Alimentaires? </a:t>
            </a:r>
            <a:r>
              <a:rPr lang="fr-BE" dirty="0" err="1"/>
              <a:t>Kesako</a:t>
            </a:r>
            <a:r>
              <a:rPr lang="fr-BE" dirty="0"/>
              <a:t>!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Hub :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Un hub logistique est un emplacement géographique qui permet de gérer des activités en rapport avec le transport, le tri, l’expédition et la distribution de marchandises. </a:t>
            </a:r>
          </a:p>
          <a:p>
            <a:r>
              <a:rPr lang="fr-FR" dirty="0"/>
              <a:t>En l’occurrence des denrées alimentaires issues de nos territoires</a:t>
            </a:r>
          </a:p>
          <a:p>
            <a:endParaRPr lang="fr-BE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Ceinture Alimentaire :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La mission de la Ceinture consiste à rassembler les producteurs, les transformateurs et les consommateurs de son territoire.</a:t>
            </a:r>
            <a:endParaRPr lang="fr-BE" dirty="0"/>
          </a:p>
          <a:p>
            <a:r>
              <a:rPr lang="fr-FR" dirty="0"/>
              <a:t>La ceinture alimentaire est un projet répondant à l’émergence de nombreuses alternatives alimentaires de production et de commercialisation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965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57309"/>
            <a:ext cx="10515600" cy="1325563"/>
          </a:xfrm>
        </p:spPr>
        <p:txBody>
          <a:bodyPr/>
          <a:lstStyle/>
          <a:p>
            <a:r>
              <a:rPr lang="fr-BE" dirty="0"/>
              <a:t>Financement des HUBS et pilotage des projets :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Financement :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BE" dirty="0"/>
              <a:t>Plan de Relance Wallon</a:t>
            </a:r>
          </a:p>
          <a:p>
            <a:r>
              <a:rPr lang="fr-BE" dirty="0"/>
              <a:t>Liège, Namur et Charleroi</a:t>
            </a:r>
          </a:p>
          <a:p>
            <a:r>
              <a:rPr lang="fr-BE" dirty="0"/>
              <a:t>6.000 m² au total (pour les 3 Hubs)</a:t>
            </a:r>
          </a:p>
          <a:p>
            <a:r>
              <a:rPr lang="fr-BE" dirty="0"/>
              <a:t>5.400.000 € et 2.000 m²pour Charleroi</a:t>
            </a:r>
          </a:p>
          <a:p>
            <a:r>
              <a:rPr lang="fr-BE" dirty="0"/>
              <a:t>7.000.000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/>
              <a:t>€  et 3.000 m²pour Liège</a:t>
            </a:r>
          </a:p>
          <a:p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BE" dirty="0"/>
              <a:t>Pilotage :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A Liège : </a:t>
            </a:r>
          </a:p>
          <a:p>
            <a:pPr marL="800100" lvl="1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CATL/Ville de Liège/</a:t>
            </a:r>
            <a:r>
              <a:rPr lang="fr-FR" dirty="0" err="1">
                <a:solidFill>
                  <a:prstClr val="black"/>
                </a:solidFill>
              </a:rPr>
              <a:t>Step</a:t>
            </a:r>
            <a:r>
              <a:rPr lang="fr-FR" dirty="0">
                <a:solidFill>
                  <a:prstClr val="black"/>
                </a:solidFill>
              </a:rPr>
              <a:t> Entreprendre/</a:t>
            </a:r>
            <a:r>
              <a:rPr lang="fr-FR" dirty="0" err="1">
                <a:solidFill>
                  <a:prstClr val="black"/>
                </a:solidFill>
              </a:rPr>
              <a:t>Eklo</a:t>
            </a:r>
            <a:r>
              <a:rPr lang="fr-FR" dirty="0">
                <a:solidFill>
                  <a:prstClr val="black"/>
                </a:solidFill>
              </a:rPr>
              <a:t> pour avancer sur modèle économique</a:t>
            </a:r>
          </a:p>
          <a:p>
            <a:pPr marL="800100" lvl="1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SPI pour la construction et la concession</a:t>
            </a:r>
          </a:p>
          <a:p>
            <a:pPr marL="342900" lvl="0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A Charleroi :  </a:t>
            </a:r>
          </a:p>
          <a:p>
            <a:pPr marL="800100" lvl="1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CACM/Food C/</a:t>
            </a:r>
            <a:r>
              <a:rPr lang="fr-FR" dirty="0" err="1">
                <a:solidFill>
                  <a:prstClr val="black"/>
                </a:solidFill>
              </a:rPr>
              <a:t>Saw</a:t>
            </a:r>
            <a:r>
              <a:rPr lang="fr-FR" dirty="0">
                <a:solidFill>
                  <a:prstClr val="black"/>
                </a:solidFill>
              </a:rPr>
              <a:t>-B </a:t>
            </a:r>
          </a:p>
          <a:p>
            <a:pPr marL="800100" lvl="1" indent="-342900">
              <a:buFontTx/>
              <a:buChar char="-"/>
            </a:pPr>
            <a:r>
              <a:rPr lang="fr-FR" dirty="0">
                <a:solidFill>
                  <a:prstClr val="black"/>
                </a:solidFill>
              </a:rPr>
              <a:t>IGRETEC pour la construction et la concession</a:t>
            </a:r>
          </a:p>
        </p:txBody>
      </p:sp>
    </p:spTree>
    <p:extLst>
      <p:ext uri="{BB962C8B-B14F-4D97-AF65-F5344CB8AC3E}">
        <p14:creationId xmlns:p14="http://schemas.microsoft.com/office/powerpoint/2010/main" val="269166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Situation du Hub de Liège : </a:t>
            </a:r>
            <a:r>
              <a:rPr lang="fr-BE" sz="2400" dirty="0"/>
              <a:t>(en fonction printemps 2025)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957" y="1825625"/>
            <a:ext cx="97520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3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Hub de Charleroi : </a:t>
            </a:r>
            <a:r>
              <a:rPr lang="fr-BE" sz="2800" dirty="0"/>
              <a:t>(en fonction printemps 2025) 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365" y="1825625"/>
            <a:ext cx="8659270" cy="4351338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5400000">
            <a:off x="4659923" y="3982916"/>
            <a:ext cx="993531" cy="562708"/>
          </a:xfrm>
          <a:prstGeom prst="rightArrow">
            <a:avLst>
              <a:gd name="adj1" fmla="val 25000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910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Fonctionnalités du HUB de Charleroi :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8619"/>
            <a:ext cx="10515600" cy="396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Fonctionnalités du HUB de Liège et Namur :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416" y="1573289"/>
            <a:ext cx="5738883" cy="46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7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Tonnages et Flux: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494692"/>
            <a:ext cx="10767646" cy="2180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/>
              <a:t>Marché potentiel Wallon en repas de collectivités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Nombre de repas : 73.000.000 / 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Grammage par repas :  0,23 kg (légumes bruts)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Consommation annuelle wallonne :  16.790 to/an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Consommation annuelle de légumes par habitant wallon : 4,5kg/an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3877407"/>
            <a:ext cx="10767646" cy="9935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/>
              <a:t>Hypothèse de rentabilité de l’étude Factor X 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5000 to /an/légumerie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5073161"/>
            <a:ext cx="10767646" cy="15826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dirty="0"/>
              <a:t>Reste encore à explorer: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GMS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 err="1"/>
              <a:t>Horeca</a:t>
            </a:r>
            <a:endParaRPr lang="fr-B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BE" sz="2400" dirty="0"/>
              <a:t>Industrie agro-alimentaire</a:t>
            </a:r>
          </a:p>
        </p:txBody>
      </p:sp>
    </p:spTree>
    <p:extLst>
      <p:ext uri="{BB962C8B-B14F-4D97-AF65-F5344CB8AC3E}">
        <p14:creationId xmlns:p14="http://schemas.microsoft.com/office/powerpoint/2010/main" val="301537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marché des collectivités : </a:t>
            </a:r>
            <a:r>
              <a:rPr lang="fr-BE" sz="2400" dirty="0"/>
              <a:t>(voir fichier </a:t>
            </a:r>
            <a:r>
              <a:rPr lang="fr-BE" sz="2400" dirty="0" err="1"/>
              <a:t>excel</a:t>
            </a:r>
            <a:r>
              <a:rPr lang="fr-BE" sz="2400" dirty="0"/>
              <a:t>) </a:t>
            </a:r>
          </a:p>
        </p:txBody>
      </p:sp>
      <p:graphicFrame>
        <p:nvGraphicFramePr>
          <p:cNvPr id="10" name="Espace réservé du contenu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592543"/>
              </p:ext>
            </p:extLst>
          </p:nvPr>
        </p:nvGraphicFramePr>
        <p:xfrm>
          <a:off x="1831975" y="3190875"/>
          <a:ext cx="799306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Feuille de calcul" r:id="rId3" imgW="4899483" imgH="921886" progId="Excel.Sheet.12">
                  <p:embed/>
                </p:oleObj>
              </mc:Choice>
              <mc:Fallback>
                <p:oleObj name="Feuille de calcul" r:id="rId3" imgW="4899483" imgH="9218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1975" y="3190875"/>
                        <a:ext cx="7993063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8501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538</Words>
  <Application>Microsoft Office PowerPoint</Application>
  <PresentationFormat>Grand écran</PresentationFormat>
  <Paragraphs>73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Feuille de calcul</vt:lpstr>
      <vt:lpstr>Hubs logistiques et légumeries sur Charleroi &amp; Liège :  Etat d’avancement et perspectives</vt:lpstr>
      <vt:lpstr>Hubs et Ceintures Alimentaires? Kesako!</vt:lpstr>
      <vt:lpstr>Financement des HUBS et pilotage des projets : </vt:lpstr>
      <vt:lpstr>Situation du Hub de Liège : (en fonction printemps 2025) </vt:lpstr>
      <vt:lpstr>Hub de Charleroi : (en fonction printemps 2025) </vt:lpstr>
      <vt:lpstr>Fonctionnalités du HUB de Charleroi : </vt:lpstr>
      <vt:lpstr>Fonctionnalités du HUB de Liège et Namur : </vt:lpstr>
      <vt:lpstr>Tonnages et Flux: </vt:lpstr>
      <vt:lpstr>Le marché des collectivités : (voir fichier excel) </vt:lpstr>
      <vt:lpstr>Programmation et Plans de culture</vt:lpstr>
      <vt:lpstr>Les prix : «  Prix juste »</vt:lpstr>
      <vt:lpstr>Contacts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Hubs logistiques et légumeries sur Charleroi &amp; Liège :  Etat d’avancement et perspectives</dc:title>
  <dc:creator>Xavier Anciaux</dc:creator>
  <cp:lastModifiedBy>Marc Schaus</cp:lastModifiedBy>
  <cp:revision>22</cp:revision>
  <dcterms:created xsi:type="dcterms:W3CDTF">2022-11-15T09:00:45Z</dcterms:created>
  <dcterms:modified xsi:type="dcterms:W3CDTF">2022-11-23T10:39:27Z</dcterms:modified>
</cp:coreProperties>
</file>