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30" r:id="rId2"/>
    <p:sldId id="1568938178" r:id="rId3"/>
    <p:sldId id="543" r:id="rId4"/>
    <p:sldId id="1568938187" r:id="rId5"/>
    <p:sldId id="1568938201" r:id="rId6"/>
    <p:sldId id="1568938218" r:id="rId7"/>
    <p:sldId id="1568938219" r:id="rId8"/>
    <p:sldId id="1568938177" r:id="rId9"/>
    <p:sldId id="1568938191" r:id="rId10"/>
    <p:sldId id="1568938188" r:id="rId11"/>
    <p:sldId id="562" r:id="rId12"/>
    <p:sldId id="1568938198" r:id="rId13"/>
    <p:sldId id="1568938216" r:id="rId14"/>
    <p:sldId id="1568938221" r:id="rId15"/>
    <p:sldId id="1568938199" r:id="rId16"/>
    <p:sldId id="1568938207" r:id="rId17"/>
    <p:sldId id="1568938222" r:id="rId18"/>
    <p:sldId id="1568938223" r:id="rId19"/>
    <p:sldId id="1568938224" r:id="rId20"/>
    <p:sldId id="1568938225" r:id="rId21"/>
    <p:sldId id="1568938192" r:id="rId22"/>
    <p:sldId id="1568938189" r:id="rId23"/>
    <p:sldId id="1568938208" r:id="rId24"/>
    <p:sldId id="1568938209" r:id="rId25"/>
    <p:sldId id="1568938197" r:id="rId26"/>
    <p:sldId id="1568938190" r:id="rId27"/>
    <p:sldId id="1568938215" r:id="rId28"/>
    <p:sldId id="1568938210" r:id="rId29"/>
    <p:sldId id="1568938202" r:id="rId30"/>
    <p:sldId id="1568938212" r:id="rId31"/>
    <p:sldId id="1568938206" r:id="rId32"/>
    <p:sldId id="1568938205" r:id="rId33"/>
    <p:sldId id="1568938213" r:id="rId34"/>
    <p:sldId id="1568938214" r:id="rId35"/>
    <p:sldId id="462" r:id="rId36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0B1108-34A7-CFE5-3AC0-6971B5B61AD5}" name="Joëlle Vandersteen" initials="JV" userId="S::j.vandersteen@apaqw.be::1ec44998-5cec-4ed9-a298-cf30626adb92" providerId="AD"/>
  <p188:author id="{1F291FE5-37BA-0A2E-A391-7BF2C160F459}" name="Claire Housen" initials="CH" userId="S::c.housen@apaqw.be::753469ff-6a8a-4b0f-92c8-783bbf0b6d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51"/>
    <a:srgbClr val="85CA3A"/>
    <a:srgbClr val="7EC234"/>
    <a:srgbClr val="000000"/>
    <a:srgbClr val="0E58C4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1" autoAdjust="0"/>
    <p:restoredTop sz="90952" autoAdjust="0"/>
  </p:normalViewPr>
  <p:slideViewPr>
    <p:cSldViewPr>
      <p:cViewPr varScale="1">
        <p:scale>
          <a:sx n="104" d="100"/>
          <a:sy n="104" d="100"/>
        </p:scale>
        <p:origin x="117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CF306-C47F-4B2C-990B-85DDF8325C37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5AA7-2467-4C1D-BFE8-42211D7DC32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375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6ABFF-745F-45E2-870A-2450482283E9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D7A61-4539-4772-87B7-28FCCBCDD84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671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D7A61-4539-4772-87B7-28FCCBCDD845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641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AJOUTER ALTERNATIVESS VEGE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D7A61-4539-4772-87B7-28FCCBCDD845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539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AJOUTER ALTERNATIVESS VEGE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D7A61-4539-4772-87B7-28FCCBCDD845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121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AJOUTER ALTERNATIVESS VEGE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D7A61-4539-4772-87B7-28FCCBCDD845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937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AJOUTER ALTERNATIVESS VEGE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D7A61-4539-4772-87B7-28FCCBCDD845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897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AJOUTER ALTERNATIVESS VEGE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D7A61-4539-4772-87B7-28FCCBCDD845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723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357B1BA-E01E-3B41-9D1F-F9D7B2EC3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090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46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32893C-7ADE-DB45-AF77-B54298357016}"/>
              </a:ext>
            </a:extLst>
          </p:cNvPr>
          <p:cNvSpPr/>
          <p:nvPr userDrawn="1"/>
        </p:nvSpPr>
        <p:spPr>
          <a:xfrm>
            <a:off x="0" y="915566"/>
            <a:ext cx="360040" cy="3312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89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000" b="0" i="0">
                <a:latin typeface="Gill Sans MT Condensed" panose="020B0506020104020203" pitchFamily="34" charset="77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0" i="0" baseline="0">
                <a:latin typeface="+mn-lt"/>
              </a:defRPr>
            </a:lvl1pPr>
            <a:lvl2pPr>
              <a:defRPr sz="1800" b="0" i="0">
                <a:latin typeface="Gill Sans MT Condensed" panose="020B0506020104020203" pitchFamily="34" charset="77"/>
              </a:defRPr>
            </a:lvl2pPr>
            <a:lvl3pPr>
              <a:defRPr sz="1600" b="0" i="0">
                <a:latin typeface="Gill Sans MT Condensed" panose="020B0506020104020203" pitchFamily="34" charset="77"/>
              </a:defRPr>
            </a:lvl3pPr>
            <a:lvl4pPr>
              <a:defRPr sz="1400" b="0" i="0">
                <a:latin typeface="Gill Sans MT Condensed" panose="020B0506020104020203" pitchFamily="34" charset="77"/>
              </a:defRPr>
            </a:lvl4pPr>
            <a:lvl5pPr>
              <a:defRPr sz="1400" b="0" i="0">
                <a:latin typeface="Gill Sans MT Condensed" panose="020B0506020104020203" pitchFamily="34" charset="77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51CE012-4FD2-FD4D-8C28-2019D909B6FC}"/>
              </a:ext>
            </a:extLst>
          </p:cNvPr>
          <p:cNvCxnSpPr/>
          <p:nvPr userDrawn="1"/>
        </p:nvCxnSpPr>
        <p:spPr>
          <a:xfrm>
            <a:off x="0" y="915566"/>
            <a:ext cx="216000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FB81B08D-401F-704B-820B-97DD20E72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352" y="4685882"/>
            <a:ext cx="1206374" cy="399101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E03F357-F0E7-1E45-ABE0-9221257DFF63}"/>
              </a:ext>
            </a:extLst>
          </p:cNvPr>
          <p:cNvCxnSpPr>
            <a:cxnSpLocks/>
          </p:cNvCxnSpPr>
          <p:nvPr userDrawn="1"/>
        </p:nvCxnSpPr>
        <p:spPr>
          <a:xfrm>
            <a:off x="6984000" y="4594623"/>
            <a:ext cx="2160000" cy="0"/>
          </a:xfrm>
          <a:prstGeom prst="line">
            <a:avLst/>
          </a:prstGeom>
          <a:ln w="57150">
            <a:solidFill>
              <a:srgbClr val="00A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3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83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rgbClr val="00A551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296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2267E71-9265-1F4C-AD90-34E5C4F22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352" y="4685882"/>
            <a:ext cx="1206374" cy="399101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7ED4218-1A54-5E4A-A7CB-A3DC5F422000}"/>
              </a:ext>
            </a:extLst>
          </p:cNvPr>
          <p:cNvCxnSpPr>
            <a:cxnSpLocks/>
          </p:cNvCxnSpPr>
          <p:nvPr userDrawn="1"/>
        </p:nvCxnSpPr>
        <p:spPr>
          <a:xfrm>
            <a:off x="6984000" y="4594623"/>
            <a:ext cx="2160000" cy="0"/>
          </a:xfrm>
          <a:prstGeom prst="line">
            <a:avLst/>
          </a:prstGeom>
          <a:ln w="57150">
            <a:solidFill>
              <a:srgbClr val="00A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AE29968-B8DA-A446-8D0A-8ED5DB3D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411510"/>
            <a:ext cx="7715200" cy="4183113"/>
          </a:xfrm>
        </p:spPr>
        <p:txBody>
          <a:bodyPr>
            <a:normAutofit/>
          </a:bodyPr>
          <a:lstStyle>
            <a:lvl1pPr>
              <a:defRPr sz="2400">
                <a:latin typeface="Avenir Book" panose="02000503020000020003" pitchFamily="2" charset="0"/>
              </a:defRPr>
            </a:lvl1pPr>
            <a:lvl2pPr>
              <a:defRPr sz="20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600">
                <a:latin typeface="Avenir Book" panose="02000503020000020003" pitchFamily="2" charset="0"/>
              </a:defRPr>
            </a:lvl4pPr>
            <a:lvl5pPr>
              <a:defRPr sz="1600">
                <a:latin typeface="Avenir Book" panose="02000503020000020003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42CDDB-176F-0740-9B8F-935CB5F5B90A}"/>
              </a:ext>
            </a:extLst>
          </p:cNvPr>
          <p:cNvSpPr/>
          <p:nvPr userDrawn="1"/>
        </p:nvSpPr>
        <p:spPr>
          <a:xfrm>
            <a:off x="0" y="1041580"/>
            <a:ext cx="323528" cy="30603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784B11D-C83A-2749-A91D-9A303F53CBE3}"/>
              </a:ext>
            </a:extLst>
          </p:cNvPr>
          <p:cNvCxnSpPr>
            <a:cxnSpLocks/>
          </p:cNvCxnSpPr>
          <p:nvPr userDrawn="1"/>
        </p:nvCxnSpPr>
        <p:spPr>
          <a:xfrm>
            <a:off x="0" y="627534"/>
            <a:ext cx="2160000" cy="0"/>
          </a:xfrm>
          <a:prstGeom prst="line">
            <a:avLst/>
          </a:prstGeom>
          <a:ln w="57150">
            <a:solidFill>
              <a:srgbClr val="00A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38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570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063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064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7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4630-0CD4-4E3B-982F-FE64103B0E76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17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47614"/>
            <a:ext cx="9144000" cy="1872208"/>
          </a:xfrm>
          <a:noFill/>
        </p:spPr>
        <p:txBody>
          <a:bodyPr>
            <a:noAutofit/>
          </a:bodyPr>
          <a:lstStyle/>
          <a:p>
            <a:r>
              <a:rPr lang="fr-BE" sz="4800" spc="-150" dirty="0">
                <a:solidFill>
                  <a:schemeClr val="bg1"/>
                </a:solidFill>
                <a:latin typeface="Gill Sans MT Condensed" panose="020B0506020104020203" pitchFamily="34" charset="77"/>
              </a:rPr>
              <a:t>PROMOTION DES PRODUITS LAITIERS</a:t>
            </a: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E12717BB-6302-89C6-3B3D-4AC1C23414D3}"/>
              </a:ext>
            </a:extLst>
          </p:cNvPr>
          <p:cNvSpPr txBox="1">
            <a:spLocks/>
          </p:cNvSpPr>
          <p:nvPr/>
        </p:nvSpPr>
        <p:spPr>
          <a:xfrm>
            <a:off x="2627784" y="2787774"/>
            <a:ext cx="3888432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3200" spc="-150" dirty="0">
                <a:solidFill>
                  <a:schemeClr val="bg1"/>
                </a:solidFill>
                <a:latin typeface="Gill Sans MT Condensed" panose="020B0506020104020203" pitchFamily="34" charset="77"/>
              </a:rPr>
              <a:t>Réalisations 2022 – Projets 2023</a:t>
            </a:r>
          </a:p>
        </p:txBody>
      </p:sp>
    </p:spTree>
    <p:extLst>
      <p:ext uri="{BB962C8B-B14F-4D97-AF65-F5344CB8AC3E}">
        <p14:creationId xmlns:p14="http://schemas.microsoft.com/office/powerpoint/2010/main" val="119208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65619E0-C15E-684D-B5AE-AFFD61F87C11}"/>
              </a:ext>
            </a:extLst>
          </p:cNvPr>
          <p:cNvSpPr txBox="1">
            <a:spLocks/>
          </p:cNvSpPr>
          <p:nvPr/>
        </p:nvSpPr>
        <p:spPr>
          <a:xfrm>
            <a:off x="5364088" y="399565"/>
            <a:ext cx="3301664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400" i="1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848EC43-9C13-2647-AEED-84701CE2350D}"/>
              </a:ext>
            </a:extLst>
          </p:cNvPr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l Sans Nova Cond" panose="020B0602020104020203" pitchFamily="34" charset="0"/>
                <a:ea typeface="+mj-ea"/>
                <a:cs typeface="+mj-cs"/>
              </a:rPr>
              <a:t>CADRE DES ACTIONS 2022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ill Sans MT Condensed"/>
              <a:ea typeface="+mj-ea"/>
              <a:cs typeface="+mj-c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FA70ACF-DF92-8E40-885B-B4695E50EA9C}"/>
              </a:ext>
            </a:extLst>
          </p:cNvPr>
          <p:cNvSpPr txBox="1">
            <a:spLocks/>
          </p:cNvSpPr>
          <p:nvPr/>
        </p:nvSpPr>
        <p:spPr>
          <a:xfrm>
            <a:off x="539552" y="1491630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/>
              <a:t>Budget : 870.000 € soit 2/3 de l’enveloppe globale</a:t>
            </a:r>
          </a:p>
          <a:p>
            <a:pPr marL="0" indent="0">
              <a:buFont typeface="Arial" pitchFamily="34" charset="0"/>
              <a:buNone/>
            </a:pPr>
            <a:endParaRPr lang="fr-FR" sz="1200" dirty="0"/>
          </a:p>
          <a:p>
            <a:pPr marL="228600" indent="-228600">
              <a:buFont typeface="Arial" pitchFamily="34" charset="0"/>
              <a:buAutoNum type="arabicPeriod"/>
            </a:pPr>
            <a:r>
              <a:rPr lang="fr-FR" sz="1200" dirty="0"/>
              <a:t>Promouvoir le lait à boire – campagne « Bon par nature »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fr-FR" sz="1200" dirty="0"/>
              <a:t>Promouvoir les fromages locaux – campagne « savoir-faire »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fr-FR" sz="1200" dirty="0"/>
              <a:t>Promouvoir le beurre </a:t>
            </a:r>
          </a:p>
        </p:txBody>
      </p:sp>
    </p:spTree>
    <p:extLst>
      <p:ext uri="{BB962C8B-B14F-4D97-AF65-F5344CB8AC3E}">
        <p14:creationId xmlns:p14="http://schemas.microsoft.com/office/powerpoint/2010/main" val="403051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« LE LAIT, BON PAR NATURE »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4A2C9C-A39D-F443-B98D-577702721886}"/>
              </a:ext>
            </a:extLst>
          </p:cNvPr>
          <p:cNvSpPr/>
          <p:nvPr/>
        </p:nvSpPr>
        <p:spPr>
          <a:xfrm>
            <a:off x="611560" y="1201988"/>
            <a:ext cx="5256584" cy="316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Objectifs poursuivis: 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Produit de qualité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Richesse nutritionnelle 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Filière locale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Avantages par rapport aux alternatives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Depuis 2020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CIBLE  : 25-39 ans - femme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Campagne en TV + Digitale + Magazine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Combinaison entre la campagne et de l’information: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Nutrition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Durabilité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Filière </a:t>
            </a:r>
          </a:p>
        </p:txBody>
      </p:sp>
      <p:pic>
        <p:nvPicPr>
          <p:cNvPr id="6" name="Image 5" descr="Une image contenant texte, personne, intérieur, homme&#10;&#10;Description générée automatiquement">
            <a:extLst>
              <a:ext uri="{FF2B5EF4-FFF2-40B4-BE49-F238E27FC236}">
                <a16:creationId xmlns:a16="http://schemas.microsoft.com/office/drawing/2014/main" id="{F6AF9D79-88B5-C447-9D8A-7A1136DDF0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909" y="646870"/>
            <a:ext cx="2690857" cy="38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7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277B23-70D1-AEA7-82AC-56BF3F93D007}"/>
              </a:ext>
            </a:extLst>
          </p:cNvPr>
          <p:cNvSpPr/>
          <p:nvPr/>
        </p:nvSpPr>
        <p:spPr>
          <a:xfrm>
            <a:off x="899592" y="1157709"/>
            <a:ext cx="6624736" cy="282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200" dirty="0">
                <a:ea typeface="EB Garamond" pitchFamily="2" charset="0"/>
              </a:rPr>
              <a:t>TV: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En mai – juin - IP </a:t>
            </a:r>
            <a:r>
              <a:rPr lang="nl-BE" sz="1200" dirty="0">
                <a:ea typeface="EB Garamond" pitchFamily="2" charset="0"/>
                <a:sym typeface="Wingdings" pitchFamily="2" charset="2"/>
              </a:rPr>
              <a:t></a:t>
            </a:r>
            <a:r>
              <a:rPr lang="nl-BE" sz="1200" dirty="0">
                <a:ea typeface="EB Garamond" pitchFamily="2" charset="0"/>
              </a:rPr>
              <a:t> + de 20.000.000 de “vues” sur notre cible</a:t>
            </a:r>
          </a:p>
          <a:p>
            <a:pPr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2.   Digitale: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Diffusion sur internet – plateformes IP (plus de 2.500.000 “vues”)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Diffusion sur nos réseaux sociaux (plus d’1.000.000 d’impressions cumulées)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Diffusion via des “influenceuses”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Articles sur RTL INFO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Articles sur ELLE Belgique </a:t>
            </a:r>
          </a:p>
          <a:p>
            <a:pPr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3.    Magazine: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Articles dans ELLE Belgique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1744B14-75AD-ECB9-5CF3-DE6860C625AB}"/>
              </a:ext>
            </a:extLst>
          </p:cNvPr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PLAN MÉDIA - QUELQUES CHIFFRES</a:t>
            </a:r>
          </a:p>
        </p:txBody>
      </p:sp>
    </p:spTree>
    <p:extLst>
      <p:ext uri="{BB962C8B-B14F-4D97-AF65-F5344CB8AC3E}">
        <p14:creationId xmlns:p14="http://schemas.microsoft.com/office/powerpoint/2010/main" val="100290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extérieur&#10;&#10;Description générée automatiquement">
            <a:extLst>
              <a:ext uri="{FF2B5EF4-FFF2-40B4-BE49-F238E27FC236}">
                <a16:creationId xmlns:a16="http://schemas.microsoft.com/office/drawing/2014/main" id="{FA221107-0FFB-76FB-F076-0D093ED4ED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69380"/>
            <a:ext cx="2457017" cy="24047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6BE3D5-CEAE-CD55-79B1-12A432891B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066" y="1370340"/>
            <a:ext cx="2492133" cy="22815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FEF468-EEC1-810F-E077-2B54F78DA6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152128"/>
            <a:ext cx="1969692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9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4700406-C6A0-AB66-A48A-90A125400FAC}"/>
              </a:ext>
            </a:extLst>
          </p:cNvPr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DONNEES SUR LE MARCHE DU BEURRE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1767B-0AFD-8FBF-098C-9460A2D770AD}"/>
              </a:ext>
            </a:extLst>
          </p:cNvPr>
          <p:cNvSpPr/>
          <p:nvPr/>
        </p:nvSpPr>
        <p:spPr>
          <a:xfrm>
            <a:off x="755576" y="1347614"/>
            <a:ext cx="6768752" cy="255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solidFill>
                  <a:schemeClr val="bg1"/>
                </a:solidFill>
                <a:ea typeface="EB Garamond" pitchFamily="2" charset="0"/>
              </a:rPr>
              <a:t>Taux de prénétration important (environ 80% en consomme régulièrement)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solidFill>
                  <a:schemeClr val="bg1"/>
                </a:solidFill>
                <a:ea typeface="EB Garamond" pitchFamily="2" charset="0"/>
              </a:rPr>
              <a:t>Fréquence de consommation élevée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solidFill>
                  <a:schemeClr val="bg1"/>
                </a:solidFill>
                <a:ea typeface="EB Garamond" pitchFamily="2" charset="0"/>
              </a:rPr>
              <a:t>Intérêt pour l’origine locale important (68% - et 78% chez les 55+)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solidFill>
                  <a:schemeClr val="bg1"/>
                </a:solidFill>
                <a:ea typeface="EB Garamond" pitchFamily="2" charset="0"/>
              </a:rPr>
              <a:t>Comme pour l’ensemble de la catégorie des PL, outre l’habitude, les drivers d’achat sont le goût et le plaisir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solidFill>
                  <a:schemeClr val="bg1"/>
                </a:solidFill>
                <a:ea typeface="EB Garamond" pitchFamily="2" charset="0"/>
              </a:rPr>
              <a:t>Les mois frais représentent la haute saison de consommation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solidFill>
                  <a:schemeClr val="bg1"/>
                </a:solidFill>
                <a:ea typeface="EB Garamond" pitchFamily="2" charset="0"/>
              </a:rPr>
              <a:t>Le public à </a:t>
            </a:r>
            <a:r>
              <a:rPr lang="nl-BE" sz="1200" dirty="0" err="1">
                <a:solidFill>
                  <a:schemeClr val="bg1"/>
                </a:solidFill>
                <a:ea typeface="EB Garamond" pitchFamily="2" charset="0"/>
              </a:rPr>
              <a:t>conquérir</a:t>
            </a:r>
            <a:r>
              <a:rPr lang="nl-BE" sz="1200" dirty="0">
                <a:solidFill>
                  <a:schemeClr val="bg1"/>
                </a:solidFill>
                <a:ea typeface="EB Garamond" pitchFamily="2" charset="0"/>
              </a:rPr>
              <a:t> sont les trentenaires (familles avec enfants)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solidFill>
                  <a:schemeClr val="bg1"/>
                </a:solidFill>
                <a:ea typeface="Roboto Condensed" panose="02000000000000000000" pitchFamily="2" charset="0"/>
              </a:rPr>
              <a:t>Les enjeux sont les mêmes que pour le lait à boire, </a:t>
            </a:r>
            <a:r>
              <a:rPr lang="fr-BE" sz="1200" dirty="0" err="1">
                <a:solidFill>
                  <a:schemeClr val="bg1"/>
                </a:solidFill>
                <a:ea typeface="Roboto Condensed" panose="02000000000000000000" pitchFamily="2" charset="0"/>
              </a:rPr>
              <a:t>çad</a:t>
            </a:r>
            <a:r>
              <a:rPr lang="fr-BE" sz="1200" dirty="0">
                <a:solidFill>
                  <a:schemeClr val="bg1"/>
                </a:solidFill>
                <a:ea typeface="Roboto Condensed" panose="02000000000000000000" pitchFamily="2" charset="0"/>
              </a:rPr>
              <a:t> la concurrence des alternatives végétales, rajeunir la cible et travailler l’image (notamment sur la nutrition). </a:t>
            </a:r>
          </a:p>
        </p:txBody>
      </p:sp>
    </p:spTree>
    <p:extLst>
      <p:ext uri="{BB962C8B-B14F-4D97-AF65-F5344CB8AC3E}">
        <p14:creationId xmlns:p14="http://schemas.microsoft.com/office/powerpoint/2010/main" val="132389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« METTEZ-</a:t>
            </a:r>
            <a:r>
              <a:rPr lang="fr-BE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Y DU CŒUR, METTEZ-Y DU BEURRE »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CEE96C-828E-6A63-A3A0-00DA96DDD57F}"/>
              </a:ext>
            </a:extLst>
          </p:cNvPr>
          <p:cNvSpPr/>
          <p:nvPr/>
        </p:nvSpPr>
        <p:spPr>
          <a:xfrm>
            <a:off x="611560" y="1491630"/>
            <a:ext cx="5256584" cy="264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Objectifs: 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Produit de qualité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Plaisir de dégustation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Filière locale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CIBLE  : 25-39 ans - femme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Campagne en TV + Digitale + Magazine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Combinaison entre la campagne et de l’information: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Plaisir 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Filière 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Education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EA7AFF-A2A0-2344-4CA8-0631D0A43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185"/>
            <a:ext cx="4243264" cy="18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2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277B23-70D1-AEA7-82AC-56BF3F93D007}"/>
              </a:ext>
            </a:extLst>
          </p:cNvPr>
          <p:cNvSpPr/>
          <p:nvPr/>
        </p:nvSpPr>
        <p:spPr>
          <a:xfrm>
            <a:off x="987318" y="1851670"/>
            <a:ext cx="3672408" cy="161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nl-BE" sz="1200" u="sng" dirty="0">
                <a:ea typeface="EB Garamond" pitchFamily="2" charset="0"/>
              </a:rPr>
              <a:t>TV: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RMB</a:t>
            </a:r>
          </a:p>
          <a:p>
            <a:pPr marL="342900" indent="-342900">
              <a:lnSpc>
                <a:spcPct val="140000"/>
              </a:lnSpc>
              <a:buAutoNum type="arabicPeriod" startAt="2"/>
            </a:pPr>
            <a:r>
              <a:rPr lang="nl-BE" sz="1200" u="sng" dirty="0">
                <a:ea typeface="EB Garamond" pitchFamily="2" charset="0"/>
              </a:rPr>
              <a:t>Affichage : 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Posters dans les centres commerciaux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Vidéos dans les Delhaize</a:t>
            </a:r>
          </a:p>
          <a:p>
            <a:pPr>
              <a:lnSpc>
                <a:spcPct val="140000"/>
              </a:lnSpc>
            </a:pPr>
            <a:endParaRPr lang="nl-BE" sz="1200" dirty="0">
              <a:ea typeface="EB Garamond" pitchFamily="2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1744B14-75AD-ECB9-5CF3-DE6860C625AB}"/>
              </a:ext>
            </a:extLst>
          </p:cNvPr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PLAN MÉDIA PREVU: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11D0DE-0F6D-7B80-06E3-4D24DDCE3999}"/>
              </a:ext>
            </a:extLst>
          </p:cNvPr>
          <p:cNvSpPr txBox="1"/>
          <p:nvPr/>
        </p:nvSpPr>
        <p:spPr>
          <a:xfrm>
            <a:off x="4804372" y="1851670"/>
            <a:ext cx="3888432" cy="1902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nl-BE" sz="1200" u="sng" dirty="0">
                <a:ea typeface="EB Garamond" pitchFamily="2" charset="0"/>
              </a:rPr>
              <a:t>3.   Digital: 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Diffusion sur internet – META et Google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Diffusion sur nos réseaux sociaux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 err="1">
                <a:ea typeface="EB Garamond" pitchFamily="2" charset="0"/>
              </a:rPr>
              <a:t>Newsletter</a:t>
            </a:r>
            <a:r>
              <a:rPr lang="nl-BE" sz="1200" dirty="0">
                <a:ea typeface="EB Garamond" pitchFamily="2" charset="0"/>
              </a:rPr>
              <a:t> Delhaize</a:t>
            </a:r>
          </a:p>
          <a:p>
            <a:pPr>
              <a:lnSpc>
                <a:spcPct val="140000"/>
              </a:lnSpc>
            </a:pPr>
            <a:r>
              <a:rPr lang="nl-BE" sz="1200" u="sng" dirty="0">
                <a:ea typeface="EB Garamond" pitchFamily="2" charset="0"/>
              </a:rPr>
              <a:t>4.    Magazine: 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 err="1">
                <a:ea typeface="EB Garamond" pitchFamily="2" charset="0"/>
              </a:rPr>
              <a:t>Article</a:t>
            </a:r>
            <a:r>
              <a:rPr lang="nl-BE" sz="1200" dirty="0">
                <a:ea typeface="EB Garamond" pitchFamily="2" charset="0"/>
              </a:rPr>
              <a:t> ELLE Belgique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 err="1">
                <a:ea typeface="EB Garamond" pitchFamily="2" charset="0"/>
              </a:rPr>
              <a:t>Article</a:t>
            </a:r>
            <a:r>
              <a:rPr lang="nl-BE" sz="1200" dirty="0">
                <a:ea typeface="EB Garamond" pitchFamily="2" charset="0"/>
              </a:rPr>
              <a:t> Gourmandiz</a:t>
            </a:r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DEB514-2AEF-7AD9-0F93-3562DBA59C6E}"/>
              </a:ext>
            </a:extLst>
          </p:cNvPr>
          <p:cNvSpPr txBox="1"/>
          <p:nvPr/>
        </p:nvSpPr>
        <p:spPr>
          <a:xfrm>
            <a:off x="987318" y="1009390"/>
            <a:ext cx="5339926" cy="321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nl-BE" sz="1200" u="sng" dirty="0">
                <a:ea typeface="EB Garamond" pitchFamily="2" charset="0"/>
              </a:rPr>
              <a:t>1ère partie –  “awareness” : Novembre – décembre 22</a:t>
            </a:r>
            <a:endParaRPr lang="fr-FR" sz="1200" u="sng" dirty="0"/>
          </a:p>
        </p:txBody>
      </p:sp>
    </p:spTree>
    <p:extLst>
      <p:ext uri="{BB962C8B-B14F-4D97-AF65-F5344CB8AC3E}">
        <p14:creationId xmlns:p14="http://schemas.microsoft.com/office/powerpoint/2010/main" val="384537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Le « </a:t>
            </a:r>
            <a:r>
              <a:rPr lang="fr-BE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Savoir-faire fromagers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»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4A2C9C-A39D-F443-B98D-577702721886}"/>
              </a:ext>
            </a:extLst>
          </p:cNvPr>
          <p:cNvSpPr/>
          <p:nvPr/>
        </p:nvSpPr>
        <p:spPr>
          <a:xfrm>
            <a:off x="611560" y="1201988"/>
            <a:ext cx="5256584" cy="316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Objectifs poursuivis: 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Produit de qualité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 err="1">
                <a:ea typeface="EB Garamond" pitchFamily="2" charset="0"/>
              </a:rPr>
              <a:t>Savoir</a:t>
            </a:r>
            <a:r>
              <a:rPr lang="nl-BE" sz="1200" dirty="0">
                <a:ea typeface="EB Garamond" pitchFamily="2" charset="0"/>
              </a:rPr>
              <a:t>-faire de </a:t>
            </a:r>
            <a:r>
              <a:rPr lang="nl-BE" sz="1200" dirty="0" err="1">
                <a:ea typeface="EB Garamond" pitchFamily="2" charset="0"/>
              </a:rPr>
              <a:t>chez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nous</a:t>
            </a:r>
            <a:endParaRPr lang="nl-BE" sz="1200" dirty="0">
              <a:ea typeface="EB Garamond" pitchFamily="2" charset="0"/>
            </a:endParaRP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 err="1">
                <a:ea typeface="EB Garamond" pitchFamily="2" charset="0"/>
              </a:rPr>
              <a:t>Qualités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nutritionnelles</a:t>
            </a:r>
            <a:endParaRPr lang="nl-BE" sz="1200" dirty="0">
              <a:ea typeface="EB Garamond" pitchFamily="2" charset="0"/>
            </a:endParaRP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nl-BE" sz="1200" dirty="0" err="1">
                <a:ea typeface="EB Garamond" pitchFamily="2" charset="0"/>
              </a:rPr>
              <a:t>Plaisir</a:t>
            </a:r>
            <a:endParaRPr lang="nl-BE" sz="1200" dirty="0">
              <a:ea typeface="EB Garamond" pitchFamily="2" charset="0"/>
            </a:endParaRP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Depuis 2021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CIBLE  : 35-65 ans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Campagne en TV + Radio + Digitale + Magazine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Combinaison entre la campagne et de l’information: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Plaisir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Nutrition</a:t>
            </a:r>
          </a:p>
          <a:p>
            <a:pPr marL="742950" lvl="1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Filière - durabilité</a:t>
            </a:r>
          </a:p>
        </p:txBody>
      </p:sp>
      <p:pic>
        <p:nvPicPr>
          <p:cNvPr id="4" name="Image 3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A03136E6-0501-95AB-F5F9-3A23CBF46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92" y="843066"/>
            <a:ext cx="3098446" cy="30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28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277B23-70D1-AEA7-82AC-56BF3F93D007}"/>
              </a:ext>
            </a:extLst>
          </p:cNvPr>
          <p:cNvSpPr/>
          <p:nvPr/>
        </p:nvSpPr>
        <p:spPr>
          <a:xfrm>
            <a:off x="899592" y="987574"/>
            <a:ext cx="6624736" cy="3659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200" dirty="0">
                <a:ea typeface="EB Garamond" pitchFamily="2" charset="0"/>
              </a:rPr>
              <a:t>TV (spots + reportages en </a:t>
            </a:r>
            <a:r>
              <a:rPr lang="nl-BE" sz="1200" dirty="0" err="1">
                <a:ea typeface="EB Garamond" pitchFamily="2" charset="0"/>
              </a:rPr>
              <a:t>collaboration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avec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Adrien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Devyver</a:t>
            </a:r>
            <a:r>
              <a:rPr lang="nl-BE" sz="1200" dirty="0">
                <a:ea typeface="EB Garamond" pitchFamily="2" charset="0"/>
              </a:rPr>
              <a:t>) :</a:t>
            </a:r>
          </a:p>
          <a:p>
            <a:pPr marL="4492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1200" dirty="0">
                <a:ea typeface="EB Garamond" pitchFamily="2" charset="0"/>
              </a:rPr>
              <a:t>    En </a:t>
            </a:r>
            <a:r>
              <a:rPr lang="nl-BE" sz="1200" dirty="0" err="1">
                <a:ea typeface="EB Garamond" pitchFamily="2" charset="0"/>
              </a:rPr>
              <a:t>octobre-novembre</a:t>
            </a:r>
            <a:r>
              <a:rPr lang="nl-BE" sz="1200" dirty="0">
                <a:ea typeface="EB Garamond" pitchFamily="2" charset="0"/>
              </a:rPr>
              <a:t> : RMB</a:t>
            </a:r>
          </a:p>
          <a:p>
            <a:pPr marL="0" lvl="1"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2. Radio </a:t>
            </a:r>
          </a:p>
          <a:p>
            <a:pPr marL="449263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1200" dirty="0">
                <a:ea typeface="EB Garamond" pitchFamily="2" charset="0"/>
              </a:rPr>
              <a:t>    En </a:t>
            </a:r>
            <a:r>
              <a:rPr lang="nl-BE" sz="1200" dirty="0" err="1">
                <a:ea typeface="EB Garamond" pitchFamily="2" charset="0"/>
              </a:rPr>
              <a:t>octobre</a:t>
            </a:r>
            <a:r>
              <a:rPr lang="nl-BE" sz="1200" dirty="0">
                <a:ea typeface="EB Garamond" pitchFamily="2" charset="0"/>
              </a:rPr>
              <a:t> : radio RMB </a:t>
            </a:r>
          </a:p>
          <a:p>
            <a:pPr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2.   Digitale: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Diffusion sur internet – </a:t>
            </a:r>
            <a:r>
              <a:rPr lang="nl-BE" sz="1200" dirty="0" err="1">
                <a:ea typeface="EB Garamond" pitchFamily="2" charset="0"/>
              </a:rPr>
              <a:t>plateformes</a:t>
            </a:r>
            <a:r>
              <a:rPr lang="nl-BE" sz="1200" dirty="0">
                <a:ea typeface="EB Garamond" pitchFamily="2" charset="0"/>
              </a:rPr>
              <a:t> RMB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Diffusion sur nos </a:t>
            </a:r>
            <a:r>
              <a:rPr lang="nl-BE" sz="1200" dirty="0" err="1">
                <a:ea typeface="EB Garamond" pitchFamily="2" charset="0"/>
              </a:rPr>
              <a:t>réseaux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sociaux</a:t>
            </a:r>
            <a:endParaRPr lang="nl-BE" sz="1200" dirty="0">
              <a:ea typeface="EB Garamond" pitchFamily="2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Diffusion via </a:t>
            </a:r>
            <a:r>
              <a:rPr lang="nl-BE" sz="1200" dirty="0" err="1">
                <a:ea typeface="EB Garamond" pitchFamily="2" charset="0"/>
              </a:rPr>
              <a:t>une</a:t>
            </a:r>
            <a:r>
              <a:rPr lang="nl-BE" sz="1200" dirty="0">
                <a:ea typeface="EB Garamond" pitchFamily="2" charset="0"/>
              </a:rPr>
              <a:t> “</a:t>
            </a:r>
            <a:r>
              <a:rPr lang="nl-BE" sz="1200" dirty="0" err="1">
                <a:ea typeface="EB Garamond" pitchFamily="2" charset="0"/>
              </a:rPr>
              <a:t>influenceuse</a:t>
            </a:r>
            <a:r>
              <a:rPr lang="nl-BE" sz="1200" dirty="0">
                <a:ea typeface="EB Garamond" pitchFamily="2" charset="0"/>
              </a:rPr>
              <a:t>”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 err="1">
                <a:ea typeface="EB Garamond" pitchFamily="2" charset="0"/>
              </a:rPr>
              <a:t>Articles</a:t>
            </a:r>
            <a:r>
              <a:rPr lang="nl-BE" sz="1200" dirty="0">
                <a:ea typeface="EB Garamond" pitchFamily="2" charset="0"/>
              </a:rPr>
              <a:t> sur ELLE Belgique </a:t>
            </a:r>
          </a:p>
          <a:p>
            <a:pPr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3.    Magazine: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BE" sz="1200" dirty="0">
                <a:ea typeface="EB Garamond" pitchFamily="2" charset="0"/>
              </a:rPr>
              <a:t>Articles dans ELLE </a:t>
            </a:r>
            <a:r>
              <a:rPr lang="nl-BE" sz="1200" dirty="0" err="1">
                <a:ea typeface="EB Garamond" pitchFamily="2" charset="0"/>
              </a:rPr>
              <a:t>Belgique</a:t>
            </a:r>
            <a:endParaRPr lang="nl-BE" sz="1200" dirty="0">
              <a:ea typeface="EB Garamond" pitchFamily="2" charset="0"/>
            </a:endParaRPr>
          </a:p>
          <a:p>
            <a:pPr marL="228600" lvl="1" indent="-228600">
              <a:lnSpc>
                <a:spcPct val="150000"/>
              </a:lnSpc>
              <a:buAutoNum type="arabicPeriod" startAt="4"/>
            </a:pPr>
            <a:r>
              <a:rPr lang="nl-BE" sz="1200" dirty="0">
                <a:ea typeface="EB Garamond" pitchFamily="2" charset="0"/>
              </a:rPr>
              <a:t>Points de </a:t>
            </a:r>
            <a:r>
              <a:rPr lang="nl-BE" sz="1200" dirty="0" err="1">
                <a:ea typeface="EB Garamond" pitchFamily="2" charset="0"/>
              </a:rPr>
              <a:t>vente</a:t>
            </a:r>
            <a:r>
              <a:rPr lang="nl-BE" sz="1200" dirty="0">
                <a:ea typeface="EB Garamond" pitchFamily="2" charset="0"/>
              </a:rPr>
              <a:t> + digitale: </a:t>
            </a:r>
          </a:p>
          <a:p>
            <a:pPr marL="620713" lvl="1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1200" dirty="0">
                <a:ea typeface="EB Garamond" pitchFamily="2" charset="0"/>
              </a:rPr>
              <a:t>   Concours pour les </a:t>
            </a:r>
            <a:r>
              <a:rPr lang="nl-BE" sz="1200" dirty="0" err="1">
                <a:ea typeface="EB Garamond" pitchFamily="2" charset="0"/>
              </a:rPr>
              <a:t>consommateurs</a:t>
            </a:r>
            <a:r>
              <a:rPr lang="nl-BE" sz="1200" dirty="0">
                <a:ea typeface="EB Garamond" pitchFamily="2" charset="0"/>
              </a:rPr>
              <a:t>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1744B14-75AD-ECB9-5CF3-DE6860C625AB}"/>
              </a:ext>
            </a:extLst>
          </p:cNvPr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PLAN MÉDIA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F10F2F-7189-D0FC-AC4C-EAF224DB2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69457"/>
            <a:ext cx="3229038" cy="18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8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2785565-C1BB-B9B4-D3CC-97D762CA6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9542"/>
            <a:ext cx="2952328" cy="3498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A128C1-2FBF-4D19-12C4-FCA1CF490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699542"/>
            <a:ext cx="3082957" cy="36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6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837DE9C-AD45-E147-8DDA-D01A41C3E0D2}"/>
              </a:ext>
            </a:extLst>
          </p:cNvPr>
          <p:cNvSpPr txBox="1">
            <a:spLocks/>
          </p:cNvSpPr>
          <p:nvPr/>
        </p:nvSpPr>
        <p:spPr>
          <a:xfrm>
            <a:off x="1115616" y="1851670"/>
            <a:ext cx="576064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4000" spc="-150" dirty="0">
                <a:solidFill>
                  <a:schemeClr val="bg1"/>
                </a:solidFill>
                <a:latin typeface="Gill Sans MT Condensed" panose="020B0506020104020203" pitchFamily="34" charset="77"/>
              </a:rPr>
              <a:t>CONTEXTE, </a:t>
            </a:r>
          </a:p>
          <a:p>
            <a:pPr algn="l"/>
            <a:r>
              <a:rPr lang="fr-BE" sz="4000" spc="-150" dirty="0">
                <a:solidFill>
                  <a:schemeClr val="bg1"/>
                </a:solidFill>
                <a:latin typeface="Gill Sans MT Condensed" panose="020B0506020104020203" pitchFamily="34" charset="77"/>
              </a:rPr>
              <a:t>STRATÉGIE &amp; FONCTIONNEMENT   </a:t>
            </a:r>
          </a:p>
        </p:txBody>
      </p:sp>
    </p:spTree>
    <p:extLst>
      <p:ext uri="{BB962C8B-B14F-4D97-AF65-F5344CB8AC3E}">
        <p14:creationId xmlns:p14="http://schemas.microsoft.com/office/powerpoint/2010/main" val="233445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21814F9-698A-1B24-B609-4C5F83219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059582"/>
            <a:ext cx="4430777" cy="25637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3F7CF7D-6FA1-81CC-84DB-46E48973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10" y="1189314"/>
            <a:ext cx="406059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77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837DE9C-AD45-E147-8DDA-D01A41C3E0D2}"/>
              </a:ext>
            </a:extLst>
          </p:cNvPr>
          <p:cNvSpPr txBox="1">
            <a:spLocks/>
          </p:cNvSpPr>
          <p:nvPr/>
        </p:nvSpPr>
        <p:spPr>
          <a:xfrm>
            <a:off x="1979712" y="1815666"/>
            <a:ext cx="4680520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BE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 Condensed" panose="020B0506020104020203" pitchFamily="34" charset="77"/>
              </a:rPr>
              <a:t>PÔLE D’ACTIONS </a:t>
            </a:r>
          </a:p>
          <a:p>
            <a:pPr lvl="0" algn="l">
              <a:defRPr/>
            </a:pPr>
            <a:r>
              <a:rPr lang="fr-BE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 Condensed" panose="020B0506020104020203" pitchFamily="34" charset="77"/>
              </a:rPr>
              <a:t>« IMAGE DE LA FILIÈRE » 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81C6FB5-DFF6-6C46-AA3B-CD04A95D5BEA}"/>
              </a:ext>
            </a:extLst>
          </p:cNvPr>
          <p:cNvSpPr txBox="1">
            <a:spLocks/>
          </p:cNvSpPr>
          <p:nvPr/>
        </p:nvSpPr>
        <p:spPr>
          <a:xfrm>
            <a:off x="1047800" y="1840145"/>
            <a:ext cx="855712" cy="819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BE" sz="4000" dirty="0">
                <a:solidFill>
                  <a:schemeClr val="bg1"/>
                </a:solidFill>
                <a:latin typeface="Gill Sans MT Condensed" panose="020B0506020104020203" pitchFamily="34" charset="77"/>
              </a:rPr>
              <a:t>#2</a:t>
            </a:r>
            <a:endParaRPr lang="fr-BE" sz="4000" i="1" dirty="0">
              <a:solidFill>
                <a:schemeClr val="bg1"/>
              </a:solidFill>
              <a:latin typeface="Gill Sans MT Condensed" panose="020B05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1486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A69C3D1-6DC1-7C46-924C-9FE5BB44A2F6}"/>
              </a:ext>
            </a:extLst>
          </p:cNvPr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l Sans Nova Cond" panose="020B0602020104020203" pitchFamily="34" charset="0"/>
                <a:ea typeface="+mj-ea"/>
                <a:cs typeface="+mj-cs"/>
              </a:rPr>
              <a:t>CADRE DES ACTIONS 2022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ill Sans MT Condensed"/>
              <a:ea typeface="+mj-ea"/>
              <a:cs typeface="+mj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68F289A-5B0A-D241-9AC5-012A54098181}"/>
              </a:ext>
            </a:extLst>
          </p:cNvPr>
          <p:cNvSpPr txBox="1">
            <a:spLocks/>
          </p:cNvSpPr>
          <p:nvPr/>
        </p:nvSpPr>
        <p:spPr>
          <a:xfrm>
            <a:off x="5364088" y="399565"/>
            <a:ext cx="3301664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i="1" dirty="0"/>
              <a:t>Budget : 215.000 € soit 16 % de l’enveloppe globale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FA70ACF-DF92-8E40-885B-B4695E50EA9C}"/>
              </a:ext>
            </a:extLst>
          </p:cNvPr>
          <p:cNvSpPr txBox="1">
            <a:spLocks/>
          </p:cNvSpPr>
          <p:nvPr/>
        </p:nvSpPr>
        <p:spPr>
          <a:xfrm>
            <a:off x="539552" y="1491630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/>
              <a:t>Budget : 215.000 €</a:t>
            </a:r>
          </a:p>
          <a:p>
            <a:pPr marL="0" indent="0">
              <a:buNone/>
            </a:pPr>
            <a:endParaRPr lang="fr-FR" sz="1200" dirty="0"/>
          </a:p>
          <a:p>
            <a:pPr marL="228600" indent="-228600">
              <a:buFont typeface="Arial" pitchFamily="34" charset="0"/>
              <a:buAutoNum type="arabicPeriod"/>
            </a:pPr>
            <a:r>
              <a:rPr lang="fr-FR" sz="1200" dirty="0"/>
              <a:t>Activités dans le monde du sport – associer « produits laitiers » et activité physique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fr-FR" sz="1200" dirty="0"/>
              <a:t>Valoriser les initiatives durables de la filière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fr-FR" sz="1200" dirty="0"/>
              <a:t>Informer les jeunes (&amp; soutenir l’attrait des jeunes pour les PL)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fr-FR" sz="1200" dirty="0"/>
              <a:t>Valoriser les lauréats du concours  « Fromages de chez nous 2021 »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fr-FR" sz="1200" dirty="0"/>
              <a:t>Informer les étudiants </a:t>
            </a:r>
            <a:r>
              <a:rPr lang="fr-FR" sz="1200" dirty="0" err="1"/>
              <a:t>Horeca</a:t>
            </a:r>
            <a:endParaRPr lang="fr-FR" sz="1200" dirty="0"/>
          </a:p>
          <a:p>
            <a:pPr marL="228600" indent="-228600">
              <a:buFont typeface="Arial" pitchFamily="34" charset="0"/>
              <a:buAutoNum type="arabicPeriod"/>
            </a:pPr>
            <a:endParaRPr lang="fr-FR" sz="1200" dirty="0"/>
          </a:p>
          <a:p>
            <a:pPr marL="228600" indent="-228600">
              <a:buFont typeface="Arial" pitchFamily="34" charset="0"/>
              <a:buAutoNum type="arabicPeriod"/>
            </a:pPr>
            <a:endParaRPr lang="fr-FR" sz="1200" dirty="0"/>
          </a:p>
          <a:p>
            <a:pPr marL="228600" indent="-228600">
              <a:buFont typeface="Arial" pitchFamily="34" charset="0"/>
              <a:buAutoNum type="arabicPeriod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98323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483AA-0AAE-7B39-251C-D8A053E7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LAIT’SCAPADE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CE5140-175B-4F65-DB4E-2A61F4EB718E}"/>
              </a:ext>
            </a:extLst>
          </p:cNvPr>
          <p:cNvSpPr/>
          <p:nvPr/>
        </p:nvSpPr>
        <p:spPr>
          <a:xfrm>
            <a:off x="200563" y="1299193"/>
            <a:ext cx="3775808" cy="282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Découvrir « le parcours du lait » depuis la ferme jusqu’au verre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Pour les 8 – 12 ans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Dans un cadre « évènementiel » ou scolaire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A travers une expérience digitale immersive et ludique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Via une application mobile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1</a:t>
            </a:r>
            <a:r>
              <a:rPr lang="fr-BE" sz="1200" baseline="30000" dirty="0">
                <a:ea typeface="Roboto Condensed" panose="02000000000000000000" pitchFamily="2" charset="0"/>
              </a:rPr>
              <a:t>ère</a:t>
            </a:r>
            <a:r>
              <a:rPr lang="fr-BE" sz="1200" dirty="0">
                <a:ea typeface="Roboto Condensed" panose="02000000000000000000" pitchFamily="2" charset="0"/>
              </a:rPr>
              <a:t> à la Foire de </a:t>
            </a:r>
            <a:r>
              <a:rPr lang="fr-BE" sz="1200" dirty="0" err="1">
                <a:ea typeface="Roboto Condensed" panose="02000000000000000000" pitchFamily="2" charset="0"/>
              </a:rPr>
              <a:t>Battice</a:t>
            </a:r>
            <a:r>
              <a:rPr lang="fr-BE" sz="1200" dirty="0">
                <a:ea typeface="Roboto Condensed" panose="02000000000000000000" pitchFamily="2" charset="0"/>
              </a:rPr>
              <a:t> + expériences pilotes avant une large communication aux écoles.</a:t>
            </a:r>
          </a:p>
          <a:p>
            <a:pPr>
              <a:lnSpc>
                <a:spcPct val="150000"/>
              </a:lnSpc>
            </a:pPr>
            <a:endParaRPr lang="fr-BE" sz="1200" dirty="0">
              <a:ea typeface="Roboto Condensed" panose="02000000000000000000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DF9BDE-6A41-E134-7CFD-19B24FDB25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371" y="915566"/>
            <a:ext cx="5167629" cy="32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60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4C1FD-5FD4-C563-92E8-DCB51849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>
                <a:latin typeface="+mj-lt"/>
              </a:rPr>
              <a:t>ACTIONS DANS LE MONDE DU SPORT &amp; DE LA CULTURE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6841F-65C3-AD0F-25C7-AA458917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7654"/>
            <a:ext cx="3600400" cy="1728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+mn-lt"/>
              </a:rPr>
              <a:t>Collaboration avec l’</a:t>
            </a:r>
            <a:r>
              <a:rPr lang="fr-FR" sz="1200" dirty="0" err="1">
                <a:latin typeface="+mn-lt"/>
              </a:rPr>
              <a:t>Adeps</a:t>
            </a:r>
            <a:r>
              <a:rPr lang="fr-FR" sz="1200" dirty="0">
                <a:latin typeface="+mn-lt"/>
              </a:rPr>
              <a:t>, Oxfam, La </a:t>
            </a:r>
            <a:r>
              <a:rPr lang="fr-FR" sz="1200" dirty="0" err="1">
                <a:latin typeface="+mn-lt"/>
              </a:rPr>
              <a:t>Semo</a:t>
            </a:r>
            <a:endParaRPr lang="fr-FR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sz="1200" dirty="0">
                <a:latin typeface="+mn-lt"/>
              </a:rPr>
              <a:t>Visibilité – information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+mn-lt"/>
              </a:rPr>
              <a:t>Dégustation </a:t>
            </a:r>
          </a:p>
        </p:txBody>
      </p:sp>
      <p:pic>
        <p:nvPicPr>
          <p:cNvPr id="5" name="Image 4" descr="Une image contenant ciel, extérieur, personne, sport&#10;&#10;Description générée automatiquement">
            <a:extLst>
              <a:ext uri="{FF2B5EF4-FFF2-40B4-BE49-F238E27FC236}">
                <a16:creationId xmlns:a16="http://schemas.microsoft.com/office/drawing/2014/main" id="{DD35CBE7-01A1-99F8-DCB2-7DCBFFEEF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063229"/>
            <a:ext cx="3143879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8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837DE9C-AD45-E147-8DDA-D01A41C3E0D2}"/>
              </a:ext>
            </a:extLst>
          </p:cNvPr>
          <p:cNvSpPr txBox="1">
            <a:spLocks/>
          </p:cNvSpPr>
          <p:nvPr/>
        </p:nvSpPr>
        <p:spPr>
          <a:xfrm>
            <a:off x="1979712" y="1815666"/>
            <a:ext cx="6840760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BE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 Condensed" panose="020B0506020104020203" pitchFamily="34" charset="77"/>
              </a:rPr>
              <a:t>PÔLE D’ACTIONS </a:t>
            </a:r>
          </a:p>
          <a:p>
            <a:pPr lvl="0" algn="l">
              <a:defRPr/>
            </a:pPr>
            <a:r>
              <a:rPr lang="fr-BE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 Condensed" panose="020B0506020104020203" pitchFamily="34" charset="77"/>
              </a:rPr>
              <a:t>« COMMERCIALES, MARKETING &amp; RETAIL  »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81C6FB5-DFF6-6C46-AA3B-CD04A95D5BEA}"/>
              </a:ext>
            </a:extLst>
          </p:cNvPr>
          <p:cNvSpPr txBox="1">
            <a:spLocks/>
          </p:cNvSpPr>
          <p:nvPr/>
        </p:nvSpPr>
        <p:spPr>
          <a:xfrm>
            <a:off x="1047800" y="1840145"/>
            <a:ext cx="855712" cy="819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BE" sz="4000" dirty="0">
                <a:solidFill>
                  <a:schemeClr val="bg1"/>
                </a:solidFill>
                <a:latin typeface="Gill Sans MT Condensed" panose="020B0506020104020203" pitchFamily="34" charset="77"/>
              </a:rPr>
              <a:t>#3</a:t>
            </a:r>
            <a:endParaRPr lang="fr-BE" sz="4000" i="1" dirty="0">
              <a:solidFill>
                <a:schemeClr val="bg1"/>
              </a:solidFill>
              <a:latin typeface="Gill Sans MT Condensed" panose="020B05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9872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504A337-25FD-C643-B699-D0901C0756F8}"/>
              </a:ext>
            </a:extLst>
          </p:cNvPr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l Sans Nova Cond" panose="020B0602020104020203" pitchFamily="34" charset="0"/>
                <a:ea typeface="+mj-ea"/>
                <a:cs typeface="+mj-cs"/>
              </a:rPr>
              <a:t>CADRE DES ACTIONS 2022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ill Sans MT Condensed"/>
              <a:ea typeface="+mj-ea"/>
              <a:cs typeface="+mj-cs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2A5A67F-8100-F843-8557-3DD0A68BB51E}"/>
              </a:ext>
            </a:extLst>
          </p:cNvPr>
          <p:cNvSpPr txBox="1">
            <a:spLocks/>
          </p:cNvSpPr>
          <p:nvPr/>
        </p:nvSpPr>
        <p:spPr>
          <a:xfrm>
            <a:off x="5364088" y="399565"/>
            <a:ext cx="3301664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i="1" dirty="0"/>
              <a:t>Budget : 227.000 € soit 16 % de l’enveloppe globale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FA70ACF-DF92-8E40-885B-B4695E50EA9C}"/>
              </a:ext>
            </a:extLst>
          </p:cNvPr>
          <p:cNvSpPr txBox="1">
            <a:spLocks/>
          </p:cNvSpPr>
          <p:nvPr/>
        </p:nvSpPr>
        <p:spPr>
          <a:xfrm>
            <a:off x="539552" y="1491630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i="0" kern="1200">
                <a:solidFill>
                  <a:schemeClr val="tx1"/>
                </a:solidFill>
                <a:latin typeface="Gill Sans MT Condensed" panose="020B0506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/>
              <a:t>Budget : 227.000 €</a:t>
            </a:r>
          </a:p>
          <a:p>
            <a:pPr marL="0" indent="0">
              <a:buNone/>
            </a:pPr>
            <a:endParaRPr lang="fr-FR" sz="1200" dirty="0"/>
          </a:p>
          <a:p>
            <a:pPr marL="228600" indent="-228600">
              <a:buFont typeface="Arial" pitchFamily="34" charset="0"/>
              <a:buAutoNum type="arabicPeriod"/>
            </a:pPr>
            <a:r>
              <a:rPr lang="fr-FR" sz="1200" dirty="0"/>
              <a:t>Promotion des fromages wallons auprès des grossistes, de la GSM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fr-FR" sz="1200" dirty="0"/>
              <a:t>Subventions 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fr-FR" sz="1200" dirty="0"/>
              <a:t>Soutien aux labels de qualités</a:t>
            </a:r>
          </a:p>
          <a:p>
            <a:pPr marL="228600" indent="-228600">
              <a:buFont typeface="Arial" pitchFamily="34" charset="0"/>
              <a:buAutoNum type="arabicPeriod"/>
            </a:pPr>
            <a:endParaRPr lang="fr-FR" sz="1200" dirty="0"/>
          </a:p>
          <a:p>
            <a:pPr marL="228600" indent="-228600">
              <a:buFont typeface="Arial" pitchFamily="34" charset="0"/>
              <a:buAutoNum type="arabicPeriod"/>
            </a:pPr>
            <a:endParaRPr lang="fr-FR" sz="1200" dirty="0"/>
          </a:p>
          <a:p>
            <a:pPr marL="228600" indent="-228600">
              <a:buFont typeface="Arial" pitchFamily="34" charset="0"/>
              <a:buAutoNum type="arabicPeriod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91527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837DE9C-AD45-E147-8DDA-D01A41C3E0D2}"/>
              </a:ext>
            </a:extLst>
          </p:cNvPr>
          <p:cNvSpPr txBox="1">
            <a:spLocks/>
          </p:cNvSpPr>
          <p:nvPr/>
        </p:nvSpPr>
        <p:spPr>
          <a:xfrm>
            <a:off x="1979712" y="1815666"/>
            <a:ext cx="611648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BE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 Condensed" panose="020B0506020104020203" pitchFamily="34" charset="77"/>
              </a:rPr>
              <a:t>ACTIONS « TRANSVERSALES »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81C6FB5-DFF6-6C46-AA3B-CD04A95D5BEA}"/>
              </a:ext>
            </a:extLst>
          </p:cNvPr>
          <p:cNvSpPr txBox="1">
            <a:spLocks/>
          </p:cNvSpPr>
          <p:nvPr/>
        </p:nvSpPr>
        <p:spPr>
          <a:xfrm>
            <a:off x="1047800" y="1840145"/>
            <a:ext cx="855712" cy="819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BE" sz="4000" dirty="0">
                <a:solidFill>
                  <a:schemeClr val="bg1"/>
                </a:solidFill>
                <a:latin typeface="Gill Sans MT Condensed" panose="020B0506020104020203" pitchFamily="34" charset="77"/>
              </a:rPr>
              <a:t>#4</a:t>
            </a:r>
            <a:endParaRPr lang="fr-BE" sz="4000" i="1" dirty="0">
              <a:solidFill>
                <a:schemeClr val="bg1"/>
              </a:solidFill>
              <a:latin typeface="Gill Sans MT Condensed" panose="020B05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8871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B1A2FEC-B7B3-7555-694B-C9822E5C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fr-FR" sz="1600" b="1" dirty="0">
                <a:latin typeface="+mj-lt"/>
              </a:rPr>
              <a:t>INTEGRATION DANS LES PROJETS APAQ-W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01F035-ACBD-1F6A-57B4-E37BFA4EB85F}"/>
              </a:ext>
            </a:extLst>
          </p:cNvPr>
          <p:cNvSpPr/>
          <p:nvPr/>
        </p:nvSpPr>
        <p:spPr>
          <a:xfrm>
            <a:off x="611560" y="1181506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Outils péda « Graines d’AGRI »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Communications sur la consommation et le circuit court avec #</a:t>
            </a:r>
            <a:r>
              <a:rPr lang="fr-BE" sz="1200" dirty="0" err="1">
                <a:ea typeface="Roboto Condensed" panose="02000000000000000000" pitchFamily="2" charset="0"/>
              </a:rPr>
              <a:t>JeCuisineLocal</a:t>
            </a:r>
            <a:r>
              <a:rPr lang="fr-BE" sz="1200" dirty="0">
                <a:ea typeface="Roboto Condensed" panose="020000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Analyse du marché et des consommateurs avec l’Observatoire de la consommation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Evénements « d’image » comme les Journées Fermes Ouvertes ou les Foires agricoles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Campagne sur les labels européens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1200" dirty="0">
                <a:ea typeface="Roboto Condensed" panose="02000000000000000000" pitchFamily="2" charset="0"/>
              </a:rPr>
              <a:t>Développements des projets B2B avec le Business Club ou les contacts avec le </a:t>
            </a:r>
            <a:r>
              <a:rPr lang="fr-BE" sz="1200" dirty="0" err="1">
                <a:ea typeface="Roboto Condensed" panose="02000000000000000000" pitchFamily="2" charset="0"/>
              </a:rPr>
              <a:t>retail</a:t>
            </a:r>
            <a:r>
              <a:rPr lang="fr-BE" sz="1200" dirty="0">
                <a:ea typeface="Roboto Condensed" panose="020000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fr-BE" sz="1200" dirty="0">
              <a:ea typeface="Roboto Condensed" panose="02000000000000000000" pitchFamily="2" charset="0"/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AB5329-AFF1-DFEA-C25B-B5BA4BC508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158640"/>
            <a:ext cx="2200164" cy="1555475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7C404C-694F-9AE5-3CBA-1AD9AA712E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109" y="3129620"/>
            <a:ext cx="2855781" cy="16135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7E590D-65C5-CDE5-2B90-1454FD69F1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264" y="3129620"/>
            <a:ext cx="2435498" cy="1613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793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837DE9C-AD45-E147-8DDA-D01A41C3E0D2}"/>
              </a:ext>
            </a:extLst>
          </p:cNvPr>
          <p:cNvSpPr txBox="1">
            <a:spLocks/>
          </p:cNvSpPr>
          <p:nvPr/>
        </p:nvSpPr>
        <p:spPr>
          <a:xfrm>
            <a:off x="1979712" y="1815666"/>
            <a:ext cx="6840760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BE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 Condensed" panose="020B0506020104020203" pitchFamily="34" charset="77"/>
              </a:rPr>
              <a:t>PLAN 2023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81C6FB5-DFF6-6C46-AA3B-CD04A95D5BEA}"/>
              </a:ext>
            </a:extLst>
          </p:cNvPr>
          <p:cNvSpPr txBox="1">
            <a:spLocks/>
          </p:cNvSpPr>
          <p:nvPr/>
        </p:nvSpPr>
        <p:spPr>
          <a:xfrm>
            <a:off x="1047800" y="1840145"/>
            <a:ext cx="855712" cy="819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BE" sz="4000" dirty="0">
                <a:solidFill>
                  <a:schemeClr val="bg1"/>
                </a:solidFill>
                <a:latin typeface="Gill Sans MT Condensed" panose="020B0506020104020203" pitchFamily="34" charset="77"/>
              </a:rPr>
              <a:t>#4</a:t>
            </a:r>
            <a:endParaRPr lang="fr-BE" sz="4000" i="1" dirty="0">
              <a:solidFill>
                <a:schemeClr val="bg1"/>
              </a:solidFill>
              <a:latin typeface="Gill Sans MT Condensed" panose="020B05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945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12398" y="274340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CONTEXTE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11560" y="1275606"/>
            <a:ext cx="7416824" cy="33123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BE" sz="1200" dirty="0"/>
              <a:t>Etude permanente du contexte de la filière </a:t>
            </a:r>
          </a:p>
          <a:p>
            <a:pPr>
              <a:lnSpc>
                <a:spcPct val="150000"/>
              </a:lnSpc>
            </a:pPr>
            <a:r>
              <a:rPr lang="fr-BE" sz="1200" dirty="0"/>
              <a:t>Crises sanitaire, économique et environnementale</a:t>
            </a:r>
          </a:p>
          <a:p>
            <a:pPr>
              <a:lnSpc>
                <a:spcPct val="150000"/>
              </a:lnSpc>
            </a:pPr>
            <a:r>
              <a:rPr lang="fr-BE" sz="1200" dirty="0"/>
              <a:t>Projets internes: </a:t>
            </a:r>
          </a:p>
          <a:p>
            <a:pPr lvl="1">
              <a:lnSpc>
                <a:spcPct val="150000"/>
              </a:lnSpc>
            </a:pPr>
            <a:r>
              <a:rPr lang="fr-BE" sz="1200" dirty="0">
                <a:latin typeface="+mn-lt"/>
              </a:rPr>
              <a:t>Observatoire de la consommation &gt; analyses et études des attentes des consommateurs et de leurs manières de consommer</a:t>
            </a:r>
          </a:p>
          <a:p>
            <a:pPr lvl="1">
              <a:lnSpc>
                <a:spcPct val="150000"/>
              </a:lnSpc>
            </a:pPr>
            <a:r>
              <a:rPr lang="fr-BE" sz="1200" dirty="0">
                <a:latin typeface="+mn-lt"/>
              </a:rPr>
              <a:t>#</a:t>
            </a:r>
            <a:r>
              <a:rPr lang="fr-BE" sz="1200" dirty="0" err="1">
                <a:latin typeface="+mn-lt"/>
              </a:rPr>
              <a:t>jecuisinelocal</a:t>
            </a:r>
            <a:r>
              <a:rPr lang="fr-BE" sz="1200" dirty="0">
                <a:latin typeface="+mn-lt"/>
              </a:rPr>
              <a:t>, durable et de saison &gt; information sur les produits locaux et l’achat en circuit court</a:t>
            </a:r>
          </a:p>
          <a:p>
            <a:pPr lvl="1">
              <a:lnSpc>
                <a:spcPct val="150000"/>
              </a:lnSpc>
            </a:pPr>
            <a:r>
              <a:rPr lang="fr-BE" sz="1200" dirty="0">
                <a:latin typeface="+mn-lt"/>
              </a:rPr>
              <a:t>Graines d’Agri &gt; plateforme pédagogique pour l’enseignement</a:t>
            </a:r>
          </a:p>
          <a:p>
            <a:pPr lvl="1">
              <a:lnSpc>
                <a:spcPct val="150000"/>
              </a:lnSpc>
            </a:pPr>
            <a:r>
              <a:rPr lang="fr-BE" sz="1200" dirty="0">
                <a:latin typeface="+mn-lt"/>
              </a:rPr>
              <a:t>Nouveaux projets B2B et HORECA</a:t>
            </a:r>
          </a:p>
          <a:p>
            <a:pPr>
              <a:lnSpc>
                <a:spcPct val="150000"/>
              </a:lnSpc>
            </a:pP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481500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F7061D-FC4B-EA44-BFA4-02AC6841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077"/>
            <a:ext cx="8229600" cy="857250"/>
          </a:xfrm>
        </p:spPr>
        <p:txBody>
          <a:bodyPr>
            <a:normAutofit/>
          </a:bodyPr>
          <a:lstStyle/>
          <a:p>
            <a:r>
              <a:rPr lang="fr-FR" sz="1600" b="1" dirty="0">
                <a:latin typeface="+mj-lt"/>
              </a:rPr>
              <a:t>OBJECTIFS ET MESSAGES DE LA FILIÈRE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C29557C-884E-34BF-A05D-1592E27A4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11" y="1419622"/>
            <a:ext cx="8110178" cy="194421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BE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Budget d’environ1.335.000 € pour la filière laitière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200" dirty="0"/>
          </a:p>
          <a:p>
            <a:pPr>
              <a:lnSpc>
                <a:spcPct val="150000"/>
              </a:lnSpc>
            </a:pPr>
            <a:r>
              <a:rPr lang="fr-FR" sz="1200" dirty="0"/>
              <a:t>Valoriser le lait et les produits laitiers comme des produits de qualité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Valoriser les initiatives durables de la filière (selon les 3 axes de la durabilité)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Communiquer la place des produits laitiers dans une alimentation équilibrée et durable (selon les dernières recommandations nutritionnelles et en tenant compte des dernières tendances et outils comme le nutri-score)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Valoriser l’image des producteurs/+ transformateurs et leur savoir-faire</a:t>
            </a:r>
          </a:p>
        </p:txBody>
      </p:sp>
    </p:spTree>
    <p:extLst>
      <p:ext uri="{BB962C8B-B14F-4D97-AF65-F5344CB8AC3E}">
        <p14:creationId xmlns:p14="http://schemas.microsoft.com/office/powerpoint/2010/main" val="4168803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CIBLES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FA95747-DE61-7AE8-0D8C-260904B8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7614"/>
            <a:ext cx="8229600" cy="2808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r-BE" sz="1200" dirty="0">
                <a:cs typeface="Arial"/>
              </a:rPr>
              <a:t>Continuité du travail menée depuis 2019</a:t>
            </a:r>
          </a:p>
          <a:p>
            <a:pPr>
              <a:lnSpc>
                <a:spcPct val="150000"/>
              </a:lnSpc>
            </a:pPr>
            <a:r>
              <a:rPr lang="fr-BE" sz="1200" dirty="0">
                <a:cs typeface="Arial"/>
              </a:rPr>
              <a:t>Un message adapté à un public cible, 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fr-BE" sz="1000" dirty="0">
                <a:latin typeface="+mn-lt"/>
                <a:cs typeface="Arial"/>
              </a:rPr>
              <a:t>Les « consommateurs » (sur base des profils déterminés par les études)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fr-BE" sz="1000" dirty="0">
                <a:latin typeface="+mn-lt"/>
                <a:cs typeface="Arial"/>
              </a:rPr>
              <a:t>Les collectivités, le </a:t>
            </a:r>
            <a:r>
              <a:rPr lang="fr-BE" sz="1000" dirty="0" err="1">
                <a:latin typeface="+mn-lt"/>
                <a:cs typeface="Arial"/>
              </a:rPr>
              <a:t>retail</a:t>
            </a:r>
            <a:r>
              <a:rPr lang="fr-BE" sz="1000" dirty="0">
                <a:latin typeface="+mn-lt"/>
                <a:cs typeface="Arial"/>
              </a:rPr>
              <a:t> et le secteur Horeca 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fr-BE" sz="1000" dirty="0">
                <a:latin typeface="+mn-lt"/>
                <a:cs typeface="Arial"/>
              </a:rPr>
              <a:t>Les diététiciens et nutritionnistes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fr-BE" sz="1000" dirty="0">
                <a:latin typeface="+mn-lt"/>
                <a:cs typeface="Arial"/>
              </a:rPr>
              <a:t>Les personnes responsables de l’alimentation des enfants (enseignants, parents, pédiatres, nutritionnistes, écoles, mouvements de jeunesse,…) 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fr-BE" sz="1000" dirty="0">
                <a:latin typeface="+mn-lt"/>
                <a:cs typeface="Arial"/>
              </a:rPr>
              <a:t>Les jeunes (écoles, mouvements de jeunesse, clubs sportifs, …)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fr-BE" sz="1000" dirty="0">
                <a:latin typeface="+mn-lt"/>
                <a:cs typeface="Arial"/>
              </a:rPr>
              <a:t>La presse et les médias</a:t>
            </a:r>
          </a:p>
          <a:p>
            <a:pPr marL="0" indent="0">
              <a:buNone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69949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707F3D-A8EA-DE6E-64B9-9191DA00BF72}"/>
              </a:ext>
            </a:extLst>
          </p:cNvPr>
          <p:cNvSpPr/>
          <p:nvPr/>
        </p:nvSpPr>
        <p:spPr>
          <a:xfrm>
            <a:off x="683568" y="1707654"/>
            <a:ext cx="7632848" cy="338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200" dirty="0">
                <a:ea typeface="EB Garamond" pitchFamily="2" charset="0"/>
              </a:rPr>
              <a:t>BEURRE</a:t>
            </a:r>
          </a:p>
          <a:p>
            <a:pPr lvl="1"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Diffuser la campagne sur le beurre selon les axes prévus en 2022 +  développer des messages en lien avec la nutrition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200" dirty="0">
                <a:ea typeface="EB Garamond" pitchFamily="2" charset="0"/>
              </a:rPr>
              <a:t>LAIT</a:t>
            </a:r>
          </a:p>
          <a:p>
            <a:pPr lvl="1"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Développer une nouvelle campagne sur le lait de consommation, avec une consultation et </a:t>
            </a:r>
            <a:r>
              <a:rPr lang="nl-BE" sz="1200" dirty="0" err="1">
                <a:ea typeface="EB Garamond" pitchFamily="2" charset="0"/>
              </a:rPr>
              <a:t>réflexion</a:t>
            </a:r>
            <a:r>
              <a:rPr lang="nl-BE" sz="1200" dirty="0">
                <a:ea typeface="EB Garamond" pitchFamily="2" charset="0"/>
              </a:rPr>
              <a:t> préalable de représentants de le filière pour déterminer le ou les messages prioritaires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200" dirty="0">
                <a:ea typeface="EB Garamond" pitchFamily="2" charset="0"/>
              </a:rPr>
              <a:t>FROMAGES</a:t>
            </a:r>
          </a:p>
          <a:p>
            <a:pPr marL="449263">
              <a:lnSpc>
                <a:spcPct val="150000"/>
              </a:lnSpc>
            </a:pPr>
            <a:r>
              <a:rPr lang="nl-BE" sz="1200" dirty="0" err="1">
                <a:ea typeface="EB Garamond" pitchFamily="2" charset="0"/>
              </a:rPr>
              <a:t>Rediffuser</a:t>
            </a:r>
            <a:r>
              <a:rPr lang="nl-BE" sz="1200" dirty="0">
                <a:ea typeface="EB Garamond" pitchFamily="2" charset="0"/>
              </a:rPr>
              <a:t> la campagne </a:t>
            </a:r>
            <a:r>
              <a:rPr lang="nl-BE" sz="1200" dirty="0" err="1">
                <a:ea typeface="EB Garamond" pitchFamily="2" charset="0"/>
              </a:rPr>
              <a:t>fromages</a:t>
            </a:r>
            <a:r>
              <a:rPr lang="nl-BE" sz="1200" dirty="0">
                <a:ea typeface="EB Garamond" pitchFamily="2" charset="0"/>
              </a:rPr>
              <a:t> “</a:t>
            </a:r>
            <a:r>
              <a:rPr lang="nl-BE" sz="1200" dirty="0" err="1">
                <a:ea typeface="EB Garamond" pitchFamily="2" charset="0"/>
              </a:rPr>
              <a:t>savoir</a:t>
            </a:r>
            <a:r>
              <a:rPr lang="nl-BE" sz="1200" dirty="0">
                <a:ea typeface="EB Garamond" pitchFamily="2" charset="0"/>
              </a:rPr>
              <a:t>-faire” + </a:t>
            </a:r>
            <a:r>
              <a:rPr lang="nl-BE" sz="1200" dirty="0" err="1">
                <a:ea typeface="EB Garamond" pitchFamily="2" charset="0"/>
              </a:rPr>
              <a:t>développer</a:t>
            </a:r>
            <a:r>
              <a:rPr lang="nl-BE" sz="1200" dirty="0">
                <a:ea typeface="EB Garamond" pitchFamily="2" charset="0"/>
              </a:rPr>
              <a:t> des </a:t>
            </a:r>
            <a:r>
              <a:rPr lang="nl-BE" sz="1200" dirty="0" err="1">
                <a:ea typeface="EB Garamond" pitchFamily="2" charset="0"/>
              </a:rPr>
              <a:t>messages</a:t>
            </a:r>
            <a:r>
              <a:rPr lang="nl-BE" sz="1200" dirty="0">
                <a:ea typeface="EB Garamond" pitchFamily="2" charset="0"/>
              </a:rPr>
              <a:t> de </a:t>
            </a:r>
            <a:r>
              <a:rPr lang="nl-BE" sz="1200" dirty="0" err="1">
                <a:ea typeface="EB Garamond" pitchFamily="2" charset="0"/>
              </a:rPr>
              <a:t>plaisir</a:t>
            </a:r>
            <a:r>
              <a:rPr lang="nl-BE" sz="1200" dirty="0">
                <a:ea typeface="EB Garamond" pitchFamily="2" charset="0"/>
              </a:rPr>
              <a:t>, </a:t>
            </a:r>
            <a:r>
              <a:rPr lang="nl-BE" sz="1200" dirty="0" err="1">
                <a:ea typeface="EB Garamond" pitchFamily="2" charset="0"/>
              </a:rPr>
              <a:t>partage</a:t>
            </a:r>
            <a:r>
              <a:rPr lang="nl-BE" sz="1200" dirty="0">
                <a:ea typeface="EB Garamond" pitchFamily="2" charset="0"/>
              </a:rPr>
              <a:t> et de </a:t>
            </a:r>
            <a:r>
              <a:rPr lang="nl-BE" sz="1200" dirty="0" err="1">
                <a:ea typeface="EB Garamond" pitchFamily="2" charset="0"/>
              </a:rPr>
              <a:t>nutrition</a:t>
            </a:r>
            <a:endParaRPr lang="nl-BE" sz="1200" dirty="0">
              <a:ea typeface="EB Garamond" pitchFamily="2" charset="0"/>
            </a:endParaRPr>
          </a:p>
          <a:p>
            <a:pPr>
              <a:lnSpc>
                <a:spcPct val="150000"/>
              </a:lnSpc>
            </a:pPr>
            <a:endParaRPr lang="nl-BE" sz="1200" dirty="0">
              <a:ea typeface="EB Garamond" pitchFamily="2" charset="0"/>
            </a:endParaRPr>
          </a:p>
          <a:p>
            <a:pPr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BE" sz="1200" dirty="0">
              <a:ea typeface="Roboto Condensed" panose="020000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7BEB4F-7A51-3F66-A5E4-003B9F5F8A83}"/>
              </a:ext>
            </a:extLst>
          </p:cNvPr>
          <p:cNvSpPr txBox="1"/>
          <p:nvPr/>
        </p:nvSpPr>
        <p:spPr>
          <a:xfrm>
            <a:off x="755576" y="1143305"/>
            <a:ext cx="2592288" cy="321242"/>
          </a:xfrm>
          <a:prstGeom prst="rect">
            <a:avLst/>
          </a:prstGeom>
          <a:solidFill>
            <a:srgbClr val="00A551">
              <a:alpha val="73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nl-BE" sz="1200" b="1" dirty="0">
                <a:solidFill>
                  <a:schemeClr val="bg1"/>
                </a:solidFill>
                <a:ea typeface="EB Garamond" pitchFamily="2" charset="0"/>
              </a:rPr>
              <a:t>PÔLE D’ACTIONS “ PRODUITS ”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66DB7D9-6CFB-A903-F9AF-7BF836C91AE4}"/>
              </a:ext>
            </a:extLst>
          </p:cNvPr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PLAN D’ACTIONS ENVISAGÉ </a:t>
            </a:r>
          </a:p>
        </p:txBody>
      </p:sp>
    </p:spTree>
    <p:extLst>
      <p:ext uri="{BB962C8B-B14F-4D97-AF65-F5344CB8AC3E}">
        <p14:creationId xmlns:p14="http://schemas.microsoft.com/office/powerpoint/2010/main" val="4063806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707F3D-A8EA-DE6E-64B9-9191DA00BF72}"/>
              </a:ext>
            </a:extLst>
          </p:cNvPr>
          <p:cNvSpPr/>
          <p:nvPr/>
        </p:nvSpPr>
        <p:spPr>
          <a:xfrm>
            <a:off x="689030" y="1370336"/>
            <a:ext cx="7723843" cy="3659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nl-BE" sz="1200" dirty="0">
                <a:ea typeface="EB Garamond" pitchFamily="2" charset="0"/>
              </a:rPr>
              <a:t>  PEDA – LAIT’SCAPADE</a:t>
            </a:r>
          </a:p>
          <a:p>
            <a:pPr lvl="1"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Communiquer vers les écoles et développer l’outil en fonction des besoins/ attentes des enseignements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200" dirty="0">
                <a:ea typeface="EB Garamond" pitchFamily="2" charset="0"/>
              </a:rPr>
              <a:t>NUTRITION</a:t>
            </a:r>
          </a:p>
          <a:p>
            <a:pPr lvl="1"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Organiser une conférence à destination des ditéticiens pour les impliquer dans la création d’outils à destination de leurs patients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nl-BE" sz="1200" dirty="0">
                <a:ea typeface="EB Garamond" pitchFamily="2" charset="0"/>
              </a:rPr>
              <a:t>  SPORT &amp; CULTURE</a:t>
            </a:r>
          </a:p>
          <a:p>
            <a:pPr lvl="1"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Développer des collaborations pour valoriser la place des PL dans une alimentation équilibirée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200" dirty="0">
                <a:ea typeface="EB Garamond" pitchFamily="2" charset="0"/>
              </a:rPr>
              <a:t>DURABILITE</a:t>
            </a:r>
          </a:p>
          <a:p>
            <a:pPr marL="449263">
              <a:lnSpc>
                <a:spcPct val="150000"/>
              </a:lnSpc>
            </a:pPr>
            <a:r>
              <a:rPr lang="nl-BE" sz="1200" dirty="0" err="1">
                <a:ea typeface="EB Garamond" pitchFamily="2" charset="0"/>
              </a:rPr>
              <a:t>Valoriser</a:t>
            </a:r>
            <a:r>
              <a:rPr lang="nl-BE" sz="1200" dirty="0">
                <a:ea typeface="EB Garamond" pitchFamily="2" charset="0"/>
              </a:rPr>
              <a:t> les </a:t>
            </a:r>
            <a:r>
              <a:rPr lang="nl-BE" sz="1200" dirty="0" err="1">
                <a:ea typeface="EB Garamond" pitchFamily="2" charset="0"/>
              </a:rPr>
              <a:t>initiatives</a:t>
            </a:r>
            <a:r>
              <a:rPr lang="nl-BE" sz="1200" dirty="0">
                <a:ea typeface="EB Garamond" pitchFamily="2" charset="0"/>
              </a:rPr>
              <a:t> durables de la </a:t>
            </a:r>
            <a:r>
              <a:rPr lang="nl-BE" sz="1200" dirty="0" err="1">
                <a:ea typeface="EB Garamond" pitchFamily="2" charset="0"/>
              </a:rPr>
              <a:t>filière</a:t>
            </a:r>
            <a:endParaRPr lang="nl-BE" sz="1200" dirty="0">
              <a:ea typeface="EB Garamond" pitchFamily="2" charset="0"/>
            </a:endParaRPr>
          </a:p>
          <a:p>
            <a:pPr>
              <a:lnSpc>
                <a:spcPct val="150000"/>
              </a:lnSpc>
            </a:pPr>
            <a:r>
              <a:rPr lang="nl-BE" sz="1200" dirty="0">
                <a:ea typeface="EB Garamond" pitchFamily="2" charset="0"/>
              </a:rPr>
              <a:t>5.     CONCOURS</a:t>
            </a:r>
          </a:p>
          <a:p>
            <a:pPr lvl="1">
              <a:lnSpc>
                <a:spcPct val="150000"/>
              </a:lnSpc>
            </a:pPr>
            <a:r>
              <a:rPr lang="nl-BE" sz="1200" dirty="0" err="1">
                <a:ea typeface="EB Garamond" pitchFamily="2" charset="0"/>
              </a:rPr>
              <a:t>Organiser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un</a:t>
            </a:r>
            <a:r>
              <a:rPr lang="nl-BE" sz="1200" dirty="0">
                <a:ea typeface="EB Garamond" pitchFamily="2" charset="0"/>
              </a:rPr>
              <a:t> concours pour les </a:t>
            </a:r>
            <a:r>
              <a:rPr lang="nl-BE" sz="1200" dirty="0" err="1">
                <a:ea typeface="EB Garamond" pitchFamily="2" charset="0"/>
              </a:rPr>
              <a:t>écoles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hôtelières</a:t>
            </a:r>
            <a:r>
              <a:rPr lang="nl-BE" sz="1200" dirty="0">
                <a:ea typeface="EB Garamond" pitchFamily="2" charset="0"/>
              </a:rPr>
              <a:t> (</a:t>
            </a:r>
            <a:r>
              <a:rPr lang="nl-BE" sz="1200" dirty="0" err="1">
                <a:ea typeface="EB Garamond" pitchFamily="2" charset="0"/>
              </a:rPr>
              <a:t>fromages</a:t>
            </a:r>
            <a:r>
              <a:rPr lang="nl-BE" sz="1200" dirty="0">
                <a:ea typeface="EB Garamond" pitchFamily="2" charset="0"/>
              </a:rPr>
              <a:t> de </a:t>
            </a:r>
            <a:r>
              <a:rPr lang="nl-BE" sz="1200" dirty="0" err="1">
                <a:ea typeface="EB Garamond" pitchFamily="2" charset="0"/>
              </a:rPr>
              <a:t>chez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nous</a:t>
            </a:r>
            <a:r>
              <a:rPr lang="nl-BE" sz="1200" dirty="0">
                <a:ea typeface="EB Garamond" pitchFamily="2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nl-BE" sz="1200" dirty="0" err="1">
                <a:ea typeface="EB Garamond" pitchFamily="2" charset="0"/>
              </a:rPr>
              <a:t>Organiser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le</a:t>
            </a:r>
            <a:r>
              <a:rPr lang="nl-BE" sz="1200" dirty="0">
                <a:ea typeface="EB Garamond" pitchFamily="2" charset="0"/>
              </a:rPr>
              <a:t> concours des </a:t>
            </a:r>
            <a:r>
              <a:rPr lang="nl-BE" sz="1200" dirty="0" err="1">
                <a:ea typeface="EB Garamond" pitchFamily="2" charset="0"/>
              </a:rPr>
              <a:t>meilleurs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fromages</a:t>
            </a:r>
            <a:r>
              <a:rPr lang="nl-BE" sz="1200" dirty="0">
                <a:ea typeface="EB Garamond" pitchFamily="2" charset="0"/>
              </a:rPr>
              <a:t> de </a:t>
            </a:r>
            <a:r>
              <a:rPr lang="nl-BE" sz="1200" dirty="0" err="1">
                <a:ea typeface="EB Garamond" pitchFamily="2" charset="0"/>
              </a:rPr>
              <a:t>chez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nous</a:t>
            </a:r>
            <a:r>
              <a:rPr lang="nl-BE" sz="1200" dirty="0">
                <a:ea typeface="EB Garamond" pitchFamily="2" charset="0"/>
              </a:rPr>
              <a:t> et </a:t>
            </a:r>
            <a:r>
              <a:rPr lang="nl-BE" sz="1200" dirty="0" err="1">
                <a:ea typeface="EB Garamond" pitchFamily="2" charset="0"/>
              </a:rPr>
              <a:t>valoriser</a:t>
            </a:r>
            <a:r>
              <a:rPr lang="nl-BE" sz="1200" dirty="0">
                <a:ea typeface="EB Garamond" pitchFamily="2" charset="0"/>
              </a:rPr>
              <a:t> les </a:t>
            </a:r>
            <a:r>
              <a:rPr lang="nl-BE" sz="1200" dirty="0" err="1">
                <a:ea typeface="EB Garamond" pitchFamily="2" charset="0"/>
              </a:rPr>
              <a:t>lauréats</a:t>
            </a:r>
            <a:endParaRPr lang="nl-BE" sz="1200" dirty="0">
              <a:ea typeface="EB Garamond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BE" sz="1200" dirty="0">
              <a:ea typeface="Roboto Condensed" panose="020000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3CA9EF-DEC1-A815-B839-91BE5642C234}"/>
              </a:ext>
            </a:extLst>
          </p:cNvPr>
          <p:cNvSpPr txBox="1"/>
          <p:nvPr/>
        </p:nvSpPr>
        <p:spPr>
          <a:xfrm>
            <a:off x="755576" y="1026493"/>
            <a:ext cx="2592288" cy="321242"/>
          </a:xfrm>
          <a:prstGeom prst="rect">
            <a:avLst/>
          </a:prstGeom>
          <a:solidFill>
            <a:srgbClr val="00A551">
              <a:alpha val="73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nl-BE" sz="1200" b="1" dirty="0">
                <a:solidFill>
                  <a:schemeClr val="bg1"/>
                </a:solidFill>
                <a:ea typeface="EB Garamond" pitchFamily="2" charset="0"/>
              </a:rPr>
              <a:t>PÔLE D’ACTIONS “ IMAGE”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845BACE-6D3F-209A-A49A-687AE94B08D4}"/>
              </a:ext>
            </a:extLst>
          </p:cNvPr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PLAN D’ACTIONS ENVISAGÉ </a:t>
            </a:r>
          </a:p>
        </p:txBody>
      </p:sp>
    </p:spTree>
    <p:extLst>
      <p:ext uri="{BB962C8B-B14F-4D97-AF65-F5344CB8AC3E}">
        <p14:creationId xmlns:p14="http://schemas.microsoft.com/office/powerpoint/2010/main" val="1895446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707F3D-A8EA-DE6E-64B9-9191DA00BF72}"/>
              </a:ext>
            </a:extLst>
          </p:cNvPr>
          <p:cNvSpPr/>
          <p:nvPr/>
        </p:nvSpPr>
        <p:spPr>
          <a:xfrm>
            <a:off x="736588" y="1707654"/>
            <a:ext cx="7723843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40000"/>
              </a:lnSpc>
              <a:buFont typeface="+mj-lt"/>
              <a:buAutoNum type="arabicPeriod"/>
            </a:pPr>
            <a:r>
              <a:rPr lang="nl-BE" sz="1200" dirty="0">
                <a:ea typeface="EB Garamond" pitchFamily="2" charset="0"/>
              </a:rPr>
              <a:t>EXPORT </a:t>
            </a:r>
          </a:p>
          <a:p>
            <a:pPr lvl="1">
              <a:lnSpc>
                <a:spcPct val="140000"/>
              </a:lnSpc>
            </a:pPr>
            <a:r>
              <a:rPr lang="nl-BE" sz="1200" dirty="0">
                <a:ea typeface="EB Garamond" pitchFamily="2" charset="0"/>
              </a:rPr>
              <a:t>(re)développer des collaborations avec l’AWEX dans le cadre de notre accord de coopération</a:t>
            </a:r>
          </a:p>
          <a:p>
            <a:pPr marL="228600" lvl="1" indent="-228600">
              <a:lnSpc>
                <a:spcPct val="140000"/>
              </a:lnSpc>
              <a:buAutoNum type="arabicPeriod" startAt="2"/>
            </a:pPr>
            <a:r>
              <a:rPr lang="nl-BE" sz="1200" dirty="0">
                <a:ea typeface="EB Garamond" pitchFamily="2" charset="0"/>
              </a:rPr>
              <a:t>GROSSISTES</a:t>
            </a:r>
          </a:p>
          <a:p>
            <a:pPr marL="449263" lvl="1">
              <a:lnSpc>
                <a:spcPct val="140000"/>
              </a:lnSpc>
            </a:pPr>
            <a:r>
              <a:rPr lang="nl-BE" sz="1200" dirty="0" err="1">
                <a:ea typeface="EB Garamond" pitchFamily="2" charset="0"/>
              </a:rPr>
              <a:t>Collaborer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avec</a:t>
            </a:r>
            <a:r>
              <a:rPr lang="nl-BE" sz="1200" dirty="0">
                <a:ea typeface="EB Garamond" pitchFamily="2" charset="0"/>
              </a:rPr>
              <a:t> les </a:t>
            </a:r>
            <a:r>
              <a:rPr lang="nl-BE" sz="1200" dirty="0" err="1">
                <a:ea typeface="EB Garamond" pitchFamily="2" charset="0"/>
              </a:rPr>
              <a:t>grossistes</a:t>
            </a:r>
            <a:r>
              <a:rPr lang="nl-BE" sz="1200" dirty="0">
                <a:ea typeface="EB Garamond" pitchFamily="2" charset="0"/>
              </a:rPr>
              <a:t> pour </a:t>
            </a:r>
            <a:r>
              <a:rPr lang="nl-BE" sz="1200" dirty="0" err="1">
                <a:ea typeface="EB Garamond" pitchFamily="2" charset="0"/>
              </a:rPr>
              <a:t>promouvoir</a:t>
            </a:r>
            <a:r>
              <a:rPr lang="nl-BE" sz="1200" dirty="0">
                <a:ea typeface="EB Garamond" pitchFamily="2" charset="0"/>
              </a:rPr>
              <a:t> les </a:t>
            </a:r>
            <a:r>
              <a:rPr lang="nl-BE" sz="1200" dirty="0" err="1">
                <a:ea typeface="EB Garamond" pitchFamily="2" charset="0"/>
              </a:rPr>
              <a:t>fromages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locaux</a:t>
            </a:r>
            <a:endParaRPr lang="nl-BE" sz="1200" dirty="0">
              <a:ea typeface="EB Garamond" pitchFamily="2" charset="0"/>
            </a:endParaRPr>
          </a:p>
          <a:p>
            <a:pPr marL="228600" lvl="1" indent="-228600">
              <a:lnSpc>
                <a:spcPct val="140000"/>
              </a:lnSpc>
              <a:buAutoNum type="arabicPeriod" startAt="3"/>
            </a:pPr>
            <a:r>
              <a:rPr lang="nl-BE" sz="1200" dirty="0">
                <a:ea typeface="EB Garamond" pitchFamily="2" charset="0"/>
              </a:rPr>
              <a:t>GMS </a:t>
            </a:r>
          </a:p>
          <a:p>
            <a:pPr marL="449263" lvl="1">
              <a:lnSpc>
                <a:spcPct val="140000"/>
              </a:lnSpc>
            </a:pPr>
            <a:r>
              <a:rPr lang="nl-BE" sz="1200" dirty="0" err="1">
                <a:ea typeface="EB Garamond" pitchFamily="2" charset="0"/>
              </a:rPr>
              <a:t>Collaborer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avec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le</a:t>
            </a:r>
            <a:r>
              <a:rPr lang="nl-BE" sz="1200" dirty="0">
                <a:ea typeface="EB Garamond" pitchFamily="2" charset="0"/>
              </a:rPr>
              <a:t> VLAM pour </a:t>
            </a:r>
            <a:r>
              <a:rPr lang="nl-BE" sz="1200" dirty="0" err="1">
                <a:ea typeface="EB Garamond" pitchFamily="2" charset="0"/>
              </a:rPr>
              <a:t>promouvoir</a:t>
            </a:r>
            <a:r>
              <a:rPr lang="nl-BE" sz="1200" dirty="0">
                <a:ea typeface="EB Garamond" pitchFamily="2" charset="0"/>
              </a:rPr>
              <a:t> les </a:t>
            </a:r>
            <a:r>
              <a:rPr lang="nl-BE" sz="1200" dirty="0" err="1">
                <a:ea typeface="EB Garamond" pitchFamily="2" charset="0"/>
              </a:rPr>
              <a:t>fromages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belges</a:t>
            </a:r>
            <a:r>
              <a:rPr lang="nl-BE" sz="1200" dirty="0">
                <a:ea typeface="EB Garamond" pitchFamily="2" charset="0"/>
              </a:rPr>
              <a:t> en GMS</a:t>
            </a:r>
          </a:p>
          <a:p>
            <a:pPr marL="228600" lvl="1" indent="-228600">
              <a:lnSpc>
                <a:spcPct val="140000"/>
              </a:lnSpc>
              <a:buAutoNum type="arabicPeriod" startAt="4"/>
            </a:pPr>
            <a:r>
              <a:rPr lang="nl-BE" sz="1200" dirty="0">
                <a:ea typeface="EB Garamond" pitchFamily="2" charset="0"/>
              </a:rPr>
              <a:t>LABELS DE QUALITE (AOP-IGP) </a:t>
            </a:r>
          </a:p>
          <a:p>
            <a:pPr marL="449263" lvl="1">
              <a:lnSpc>
                <a:spcPct val="140000"/>
              </a:lnSpc>
            </a:pPr>
            <a:r>
              <a:rPr lang="nl-BE" sz="1200" dirty="0" err="1">
                <a:ea typeface="EB Garamond" pitchFamily="2" charset="0"/>
              </a:rPr>
              <a:t>Soutenir</a:t>
            </a:r>
            <a:r>
              <a:rPr lang="nl-BE" sz="1200" dirty="0">
                <a:ea typeface="EB Garamond" pitchFamily="2" charset="0"/>
              </a:rPr>
              <a:t> les labels</a:t>
            </a:r>
          </a:p>
          <a:p>
            <a:pPr marL="228600" lvl="1" indent="-228600">
              <a:lnSpc>
                <a:spcPct val="140000"/>
              </a:lnSpc>
              <a:buAutoNum type="arabicPeriod" startAt="5"/>
            </a:pPr>
            <a:r>
              <a:rPr lang="nl-BE" sz="1200" dirty="0">
                <a:ea typeface="EB Garamond" pitchFamily="2" charset="0"/>
              </a:rPr>
              <a:t>SUBVENTIONS</a:t>
            </a:r>
          </a:p>
          <a:p>
            <a:pPr marL="449263" lvl="1">
              <a:lnSpc>
                <a:spcPct val="140000"/>
              </a:lnSpc>
            </a:pPr>
            <a:r>
              <a:rPr lang="nl-BE" sz="1200" dirty="0" err="1">
                <a:ea typeface="EB Garamond" pitchFamily="2" charset="0"/>
              </a:rPr>
              <a:t>Soutenir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le</a:t>
            </a:r>
            <a:r>
              <a:rPr lang="nl-BE" sz="1200" dirty="0">
                <a:ea typeface="EB Garamond" pitchFamily="2" charset="0"/>
              </a:rPr>
              <a:t> </a:t>
            </a:r>
            <a:r>
              <a:rPr lang="nl-BE" sz="1200" dirty="0" err="1">
                <a:ea typeface="EB Garamond" pitchFamily="2" charset="0"/>
              </a:rPr>
              <a:t>secteur</a:t>
            </a:r>
            <a:endParaRPr lang="nl-BE" sz="1200" dirty="0">
              <a:ea typeface="EB Garamond" pitchFamily="2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endParaRPr lang="nl-BE" sz="1200" dirty="0">
              <a:ea typeface="EB Garamond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3CA9EF-DEC1-A815-B839-91BE5642C234}"/>
              </a:ext>
            </a:extLst>
          </p:cNvPr>
          <p:cNvSpPr txBox="1"/>
          <p:nvPr/>
        </p:nvSpPr>
        <p:spPr>
          <a:xfrm>
            <a:off x="755575" y="1143305"/>
            <a:ext cx="3842933" cy="350865"/>
          </a:xfrm>
          <a:prstGeom prst="rect">
            <a:avLst/>
          </a:prstGeom>
          <a:solidFill>
            <a:srgbClr val="00A551">
              <a:alpha val="73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nl-BE" sz="1200" b="1" dirty="0">
                <a:solidFill>
                  <a:schemeClr val="bg1"/>
                </a:solidFill>
                <a:ea typeface="EB Garamond" pitchFamily="2" charset="0"/>
              </a:rPr>
              <a:t>PÔLE D’ACTIONS “ SOUTIEN COMMERCIAL ”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845BACE-6D3F-209A-A49A-687AE94B08D4}"/>
              </a:ext>
            </a:extLst>
          </p:cNvPr>
          <p:cNvSpPr txBox="1">
            <a:spLocks/>
          </p:cNvSpPr>
          <p:nvPr/>
        </p:nvSpPr>
        <p:spPr>
          <a:xfrm>
            <a:off x="436152" y="258972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PLAN D’ACTIONS ENVISAGÉ </a:t>
            </a:r>
          </a:p>
        </p:txBody>
      </p:sp>
    </p:spTree>
    <p:extLst>
      <p:ext uri="{BB962C8B-B14F-4D97-AF65-F5344CB8AC3E}">
        <p14:creationId xmlns:p14="http://schemas.microsoft.com/office/powerpoint/2010/main" val="3457549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5696" y="2248584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>
                <a:solidFill>
                  <a:schemeClr val="bg1"/>
                </a:solidFill>
              </a:rPr>
              <a:t>Merci de votre attention. </a:t>
            </a:r>
          </a:p>
        </p:txBody>
      </p:sp>
    </p:spTree>
    <p:extLst>
      <p:ext uri="{BB962C8B-B14F-4D97-AF65-F5344CB8AC3E}">
        <p14:creationId xmlns:p14="http://schemas.microsoft.com/office/powerpoint/2010/main" val="96697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12398" y="274340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CONTEXTE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18786" y="1347614"/>
            <a:ext cx="7416824" cy="27363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BE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Budget de 1.312.000 € pour la filière laitière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Hors « actions transversales » de l’</a:t>
            </a:r>
            <a:r>
              <a:rPr lang="fr-BE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Apaq</a:t>
            </a:r>
            <a:r>
              <a:rPr lang="fr-BE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-W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pôles d’actions: </a:t>
            </a:r>
          </a:p>
          <a:p>
            <a:pPr marL="685800" lvl="1" indent="-228600">
              <a:lnSpc>
                <a:spcPct val="150000"/>
              </a:lnSpc>
              <a:buAutoNum type="arabicParenR"/>
            </a:pPr>
            <a:r>
              <a:rPr lang="fr-B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Pôle « produits »</a:t>
            </a:r>
          </a:p>
          <a:p>
            <a:pPr marL="685800" lvl="1" indent="-228600">
              <a:lnSpc>
                <a:spcPct val="150000"/>
              </a:lnSpc>
              <a:buAutoNum type="arabicParenR"/>
            </a:pPr>
            <a:r>
              <a:rPr lang="fr-B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Pôle « image de la filière »</a:t>
            </a:r>
          </a:p>
          <a:p>
            <a:pPr marL="685800" lvl="1" indent="-228600">
              <a:lnSpc>
                <a:spcPct val="150000"/>
              </a:lnSpc>
              <a:buAutoNum type="arabicParenR"/>
            </a:pPr>
            <a:r>
              <a:rPr lang="fr-B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Pôle « soutien commercial, marketing et </a:t>
            </a:r>
            <a:r>
              <a:rPr lang="fr-B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retail</a:t>
            </a:r>
            <a:r>
              <a:rPr lang="fr-B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»</a:t>
            </a:r>
          </a:p>
          <a:p>
            <a:pPr marL="685800" lvl="1" indent="-228600">
              <a:lnSpc>
                <a:spcPct val="150000"/>
              </a:lnSpc>
              <a:buAutoNum type="arabicParenR"/>
            </a:pPr>
            <a:endParaRPr lang="fr-BE" sz="1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2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F7061D-FC4B-EA44-BFA4-02AC6841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>
                <a:latin typeface="+mj-lt"/>
              </a:rPr>
              <a:t>OBJECTIFS ET MESSAGES DE LA FILIÈRE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C29557C-884E-34BF-A05D-1592E27A4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1635646"/>
            <a:ext cx="8110178" cy="19442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200" dirty="0"/>
              <a:t>Valoriser le lait et les produits laitiers comme des produits de qualité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Valoriser les initiatives durables de la filière (selon les 3 axes de la durabilité)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Communiquer la place des produits laitiers dans une alimentation équilibrée et durable (selon les dernières recommandations nutritionnelles et en tenant compte des dernières tendances et outils comme le nutri-score)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Valoriser l’image des producteurs/+ transformateurs et leur savoir-faire</a:t>
            </a:r>
          </a:p>
        </p:txBody>
      </p:sp>
    </p:spTree>
    <p:extLst>
      <p:ext uri="{BB962C8B-B14F-4D97-AF65-F5344CB8AC3E}">
        <p14:creationId xmlns:p14="http://schemas.microsoft.com/office/powerpoint/2010/main" val="224424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99D071EB-7CA6-9E70-1E1F-10D43603DAE6}"/>
              </a:ext>
            </a:extLst>
          </p:cNvPr>
          <p:cNvSpPr txBox="1">
            <a:spLocks/>
          </p:cNvSpPr>
          <p:nvPr/>
        </p:nvSpPr>
        <p:spPr>
          <a:xfrm>
            <a:off x="611560" y="1779663"/>
            <a:ext cx="3330473" cy="1224136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BE" sz="2800" dirty="0">
                <a:solidFill>
                  <a:srgbClr val="00A551"/>
                </a:solidFill>
                <a:latin typeface="Avenir Medium" panose="02000503020000020003" pitchFamily="2" charset="0"/>
              </a:rPr>
              <a:t>73% </a:t>
            </a:r>
            <a:r>
              <a:rPr lang="fr-BE" sz="1200" dirty="0">
                <a:solidFill>
                  <a:schemeClr val="bg1"/>
                </a:solidFill>
                <a:latin typeface="Avenir Medium" panose="02000503020000020003" pitchFamily="2" charset="0"/>
              </a:rPr>
              <a:t>des francophones considèrent que l’élevage laitier contribue à préserver notre terroir et la ruralité</a:t>
            </a:r>
            <a:endParaRPr lang="fr-BE" sz="105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1A15EC0A-C7C6-21CB-2C77-F240CDED9C1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1560" y="627534"/>
            <a:ext cx="3361962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BE" sz="2800" b="1" dirty="0">
                <a:solidFill>
                  <a:srgbClr val="00A551"/>
                </a:solidFill>
                <a:latin typeface="Avenir Medium" panose="02000503020000020003" pitchFamily="2" charset="0"/>
              </a:rPr>
              <a:t>60%</a:t>
            </a:r>
            <a:r>
              <a:rPr lang="fr-BE" sz="1400" b="1" dirty="0">
                <a:solidFill>
                  <a:srgbClr val="00A551"/>
                </a:solidFill>
                <a:latin typeface="Avenir Medium" panose="02000503020000020003" pitchFamily="2" charset="0"/>
              </a:rPr>
              <a:t> </a:t>
            </a:r>
            <a:r>
              <a:rPr lang="fr-BE" sz="1200" dirty="0">
                <a:solidFill>
                  <a:schemeClr val="bg1"/>
                </a:solidFill>
                <a:latin typeface="Avenir Medium" panose="02000503020000020003" pitchFamily="2" charset="0"/>
              </a:rPr>
              <a:t>des francophones sont globalement intéressés par l’agriculture et les pratiques agricoles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F44908E-6812-F4DA-301A-3295399A6984}"/>
              </a:ext>
            </a:extLst>
          </p:cNvPr>
          <p:cNvSpPr txBox="1">
            <a:spLocks/>
          </p:cNvSpPr>
          <p:nvPr/>
        </p:nvSpPr>
        <p:spPr>
          <a:xfrm>
            <a:off x="4427984" y="914196"/>
            <a:ext cx="4268160" cy="33123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BE" sz="1200" dirty="0">
                <a:solidFill>
                  <a:schemeClr val="bg1"/>
                </a:solidFill>
                <a:latin typeface="Avenir" panose="02000503020000020003" pitchFamily="2" charset="0"/>
              </a:rPr>
              <a:t>Les producteurs laitiers sont considérés comme </a:t>
            </a:r>
            <a:r>
              <a:rPr lang="fr-BE" sz="1200" b="1" dirty="0">
                <a:solidFill>
                  <a:schemeClr val="bg1"/>
                </a:solidFill>
                <a:latin typeface="Avenir" panose="02000503020000020003" pitchFamily="2" charset="0"/>
              </a:rPr>
              <a:t>des personnes de confiance</a:t>
            </a:r>
            <a:r>
              <a:rPr lang="fr-BE" sz="1200" dirty="0">
                <a:solidFill>
                  <a:schemeClr val="bg1"/>
                </a:solidFill>
                <a:latin typeface="Avenir" panose="02000503020000020003" pitchFamily="2" charset="0"/>
              </a:rPr>
              <a:t>, à qui il faut laisser du temps pour mettre en place les bonnes pratiques.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fr-BE" sz="105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BE" sz="1200" dirty="0">
                <a:solidFill>
                  <a:schemeClr val="bg1"/>
                </a:solidFill>
                <a:latin typeface="Avenir" panose="02000503020000020003" pitchFamily="2" charset="0"/>
              </a:rPr>
              <a:t>2 francophones sur 3 affirment que les producteurs laitiers font attention à leurs animaux, aussi bien au niveau de leur</a:t>
            </a:r>
            <a:r>
              <a:rPr lang="fr-BE" sz="1200" b="1" dirty="0">
                <a:solidFill>
                  <a:schemeClr val="bg1"/>
                </a:solidFill>
                <a:latin typeface="Avenir" panose="02000503020000020003" pitchFamily="2" charset="0"/>
              </a:rPr>
              <a:t> santé </a:t>
            </a:r>
            <a:r>
              <a:rPr lang="fr-BE" sz="1200" dirty="0">
                <a:solidFill>
                  <a:schemeClr val="bg1"/>
                </a:solidFill>
                <a:latin typeface="Avenir" panose="02000503020000020003" pitchFamily="2" charset="0"/>
              </a:rPr>
              <a:t>que de leur </a:t>
            </a:r>
            <a:r>
              <a:rPr lang="fr-BE" sz="1200" b="1" dirty="0">
                <a:solidFill>
                  <a:schemeClr val="bg1"/>
                </a:solidFill>
                <a:latin typeface="Avenir" panose="02000503020000020003" pitchFamily="2" charset="0"/>
              </a:rPr>
              <a:t>alimentation.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fr-BE" sz="1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BE" sz="1200" dirty="0">
                <a:solidFill>
                  <a:schemeClr val="bg1"/>
                </a:solidFill>
                <a:latin typeface="Avenir" panose="02000503020000020003" pitchFamily="2" charset="0"/>
              </a:rPr>
              <a:t>Les francophones sont par contre plus nuancés par rapport à </a:t>
            </a:r>
            <a:r>
              <a:rPr lang="fr-BE" sz="1200" b="1" dirty="0">
                <a:solidFill>
                  <a:schemeClr val="bg1"/>
                </a:solidFill>
                <a:latin typeface="Avenir" panose="02000503020000020003" pitchFamily="2" charset="0"/>
              </a:rPr>
              <a:t>l’impact énergétique </a:t>
            </a:r>
            <a:r>
              <a:rPr lang="fr-BE" sz="1200" dirty="0">
                <a:solidFill>
                  <a:schemeClr val="bg1"/>
                </a:solidFill>
                <a:latin typeface="Avenir" panose="02000503020000020003" pitchFamily="2" charset="0"/>
              </a:rPr>
              <a:t>des producteurs laitiers. 1 francophone sur 3 estime que les producteurs n’essayent pas de réduire leur consommation énergétique.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701C278-1334-9ADC-EDF1-FA6926551830}"/>
              </a:ext>
            </a:extLst>
          </p:cNvPr>
          <p:cNvSpPr txBox="1">
            <a:spLocks/>
          </p:cNvSpPr>
          <p:nvPr/>
        </p:nvSpPr>
        <p:spPr>
          <a:xfrm>
            <a:off x="3490879" y="464250"/>
            <a:ext cx="3961441" cy="4215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400" u="sng" dirty="0">
                <a:solidFill>
                  <a:schemeClr val="bg1"/>
                </a:solidFill>
                <a:latin typeface="Avenir Medium" panose="02000503020000020003" pitchFamily="2" charset="0"/>
              </a:rPr>
              <a:t>IMAGE DES PRODUCTEURS: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05DF813-46EB-5AB9-0096-E82FFF0C8E3B}"/>
              </a:ext>
            </a:extLst>
          </p:cNvPr>
          <p:cNvSpPr txBox="1">
            <a:spLocks/>
          </p:cNvSpPr>
          <p:nvPr/>
        </p:nvSpPr>
        <p:spPr>
          <a:xfrm>
            <a:off x="613022" y="3075808"/>
            <a:ext cx="3361962" cy="378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9910">
              <a:lnSpc>
                <a:spcPct val="120000"/>
              </a:lnSpc>
              <a:buNone/>
            </a:pPr>
            <a:r>
              <a:rPr lang="fr-FR" sz="2800" dirty="0">
                <a:solidFill>
                  <a:srgbClr val="00A551"/>
                </a:solidFill>
                <a:latin typeface="Avenir Medium" panose="02000503020000020003" pitchFamily="2" charset="0"/>
              </a:rPr>
              <a:t>81% </a:t>
            </a:r>
            <a:r>
              <a:rPr lang="fr-F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des francophones seraient prêts à payer plus cher pour un produit qui permet de rémunérer correctement le producteur</a:t>
            </a:r>
            <a:endParaRPr lang="fr-BE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8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A4E27E9B-A831-F42B-6026-A498C7DA17B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4760" y="2409870"/>
            <a:ext cx="4107239" cy="1371852"/>
          </a:xfrm>
          <a:prstGeom prst="rect">
            <a:avLst/>
          </a:prstGeom>
        </p:spPr>
        <p:txBody>
          <a:bodyPr/>
          <a:lstStyle>
            <a:lvl1pPr marL="0" indent="0" algn="l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307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39953" indent="0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834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079906" indent="0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19859" indent="0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159812" indent="0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969743" indent="-269977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9696" indent="-269977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9649" indent="-269977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89602" indent="-269977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079906" rtl="0" eaLnBrk="1" fontAlgn="auto" latinLnBrk="0" hangingPunct="1">
              <a:lnSpc>
                <a:spcPts val="2200"/>
              </a:lnSpc>
              <a:spcBef>
                <a:spcPts val="118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Light" panose="020B0402020203020204" pitchFamily="34" charset="77"/>
              </a:rPr>
              <a:t>A l’inverse, les thématiques suscitant le moins de préoccupation sont la traçabilité des aliments (46%), l’impact de son alimentation</a:t>
            </a:r>
            <a:r>
              <a:rPr lang="fr-BE" sz="1200" dirty="0">
                <a:solidFill>
                  <a:schemeClr val="bg1"/>
                </a:solidFill>
                <a:latin typeface="Avenir Light" panose="020B0402020203020204" pitchFamily="34" charset="77"/>
              </a:rPr>
              <a:t> sur le bien-être animal (45%), et les processus de fabrication des aliments (45%).</a:t>
            </a:r>
            <a:endParaRPr kumimoji="0" lang="fr-BE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Light" panose="020B0402020203020204" pitchFamily="34" charset="77"/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389B768-DE3F-9664-1B62-412C4C838E6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4760" y="1347614"/>
            <a:ext cx="4107239" cy="1224136"/>
          </a:xfrm>
          <a:prstGeom prst="rect">
            <a:avLst/>
          </a:prstGeom>
        </p:spPr>
        <p:txBody>
          <a:bodyPr/>
          <a:lstStyle>
            <a:lvl1pPr marL="0" indent="0" algn="l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307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39953" indent="0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834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079906" indent="0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19859" indent="0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159812" indent="0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969743" indent="-269977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9696" indent="-269977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9649" indent="-269977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89602" indent="-269977" algn="l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079906" rtl="0" eaLnBrk="1" fontAlgn="auto" latinLnBrk="0" hangingPunct="1">
              <a:lnSpc>
                <a:spcPts val="2200"/>
              </a:lnSpc>
              <a:spcBef>
                <a:spcPts val="118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Light" panose="020B0402020203020204" pitchFamily="34" charset="77"/>
              </a:rPr>
              <a:t>Les plus </a:t>
            </a:r>
            <a:r>
              <a:rPr kumimoji="0" lang="fr-BE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Light" panose="020B0402020203020204" pitchFamily="34" charset="77"/>
              </a:rPr>
              <a:t>grandes préoccupations </a:t>
            </a:r>
            <a:r>
              <a:rPr kumimoji="0" lang="fr-BE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Light" panose="020B0402020203020204" pitchFamily="34" charset="77"/>
              </a:rPr>
              <a:t>des francophones sont l’usage des pesticides, l’impact de l’alimentation sur la santé et l’usage d’additifs.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47EB52-559D-6431-3849-2CF414FF89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89354" y="1278447"/>
            <a:ext cx="2520280" cy="681235"/>
          </a:xfrm>
          <a:prstGeom prst="rect">
            <a:avLst/>
          </a:prstGeom>
          <a:solidFill>
            <a:srgbClr val="00A55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Usage des pesticides</a:t>
            </a:r>
            <a:r>
              <a:rPr kumimoji="0" lang="fr-BE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71%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C0CD37-7421-8B11-5853-46E6EBCAD66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89354" y="2231132"/>
            <a:ext cx="2520280" cy="681235"/>
          </a:xfrm>
          <a:prstGeom prst="rect">
            <a:avLst/>
          </a:prstGeom>
          <a:solidFill>
            <a:srgbClr val="7EC23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Impact de l’</a:t>
            </a:r>
            <a:r>
              <a:rPr lang="fr-BE" sz="1600" b="1" dirty="0">
                <a:solidFill>
                  <a:prstClr val="white"/>
                </a:solidFill>
              </a:rPr>
              <a:t>al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imentation</a:t>
            </a:r>
            <a:r>
              <a:rPr kumimoji="0" lang="fr-BE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sur la santé 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68%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350720-894F-50EC-E802-64C569AC3E1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97370" y="3219822"/>
            <a:ext cx="2512264" cy="685926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Usage d’additifs 65%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26EDE45-25E5-A17B-1E87-C508A5929D04}"/>
              </a:ext>
            </a:extLst>
          </p:cNvPr>
          <p:cNvSpPr txBox="1">
            <a:spLocks/>
          </p:cNvSpPr>
          <p:nvPr/>
        </p:nvSpPr>
        <p:spPr>
          <a:xfrm>
            <a:off x="457199" y="394931"/>
            <a:ext cx="8229600" cy="4215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400" u="sng" dirty="0">
                <a:solidFill>
                  <a:schemeClr val="bg1"/>
                </a:solidFill>
                <a:latin typeface="Avenir Medium" panose="02000503020000020003" pitchFamily="2" charset="0"/>
              </a:rPr>
              <a:t>LES PLUS GRANDES PRÉOCCUPATIONS EN LIEN AVEC L’ALIMENTATION</a:t>
            </a:r>
          </a:p>
        </p:txBody>
      </p:sp>
    </p:spTree>
    <p:extLst>
      <p:ext uri="{BB962C8B-B14F-4D97-AF65-F5344CB8AC3E}">
        <p14:creationId xmlns:p14="http://schemas.microsoft.com/office/powerpoint/2010/main" val="29954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F7061D-FC4B-EA44-BFA4-02AC6841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>
                <a:latin typeface="+mj-lt"/>
              </a:rPr>
              <a:t>PUBLICS &amp; CIBLES DE 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A70ACF-DF92-8E40-885B-B4695E50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91630"/>
            <a:ext cx="8229600" cy="2808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r-BE" sz="1200" dirty="0">
                <a:cs typeface="Arial"/>
              </a:rPr>
              <a:t>Les « consommateurs » (sur base des profils déterminés par les études)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r-BE" sz="1200" dirty="0">
                <a:cs typeface="Arial"/>
              </a:rPr>
              <a:t>Les collectivités, le </a:t>
            </a:r>
            <a:r>
              <a:rPr lang="fr-BE" sz="1200" dirty="0" err="1">
                <a:cs typeface="Arial"/>
              </a:rPr>
              <a:t>retail</a:t>
            </a:r>
            <a:r>
              <a:rPr lang="fr-BE" sz="1200" dirty="0">
                <a:cs typeface="Arial"/>
              </a:rPr>
              <a:t> et le secteur Horeca 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r-BE" sz="1200" dirty="0">
                <a:cs typeface="Arial"/>
              </a:rPr>
              <a:t>Les diététiciens et nutritionnistes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r-BE" sz="1200" dirty="0">
                <a:cs typeface="Arial"/>
              </a:rPr>
              <a:t>Les personnes responsables de l’alimentation des enfants (enseignants, parents, pédiatres, nutritionnistes, écoles, mouvements de jeunesse,…) 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r-BE" sz="1200" dirty="0">
                <a:cs typeface="Arial"/>
              </a:rPr>
              <a:t>Les jeunes (écoles, mouvements de jeunesse, clubs sportifs, …)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r-BE" sz="1200" dirty="0">
                <a:cs typeface="Arial"/>
              </a:rPr>
              <a:t>La presse et les médias</a:t>
            </a:r>
          </a:p>
          <a:p>
            <a:pPr marL="0" indent="0">
              <a:buNone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4425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837DE9C-AD45-E147-8DDA-D01A41C3E0D2}"/>
              </a:ext>
            </a:extLst>
          </p:cNvPr>
          <p:cNvSpPr txBox="1">
            <a:spLocks/>
          </p:cNvSpPr>
          <p:nvPr/>
        </p:nvSpPr>
        <p:spPr>
          <a:xfrm>
            <a:off x="1979712" y="1815666"/>
            <a:ext cx="5472608" cy="151216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BE" sz="4000" dirty="0">
                <a:latin typeface="Gill Sans MT Condensed"/>
              </a:rPr>
              <a:t>PÔLE d’ACTIONS « PRODUITS » </a:t>
            </a:r>
            <a:endParaRPr lang="fr-BE" sz="4000" dirty="0">
              <a:solidFill>
                <a:prstClr val="black">
                  <a:lumMod val="85000"/>
                  <a:lumOff val="15000"/>
                </a:prstClr>
              </a:solidFill>
              <a:latin typeface="Gill Sans MT Condensed" panose="020B0506020104020203" pitchFamily="34" charset="77"/>
            </a:endParaRPr>
          </a:p>
          <a:p>
            <a:pPr lvl="0" algn="l">
              <a:defRPr/>
            </a:pPr>
            <a:r>
              <a:rPr lang="fr-BE" sz="4000" i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 Condensed" panose="020B0506020104020203" pitchFamily="34" charset="77"/>
              </a:rPr>
              <a:t>lait et produits transformés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81C6FB5-DFF6-6C46-AA3B-CD04A95D5BEA}"/>
              </a:ext>
            </a:extLst>
          </p:cNvPr>
          <p:cNvSpPr txBox="1">
            <a:spLocks/>
          </p:cNvSpPr>
          <p:nvPr/>
        </p:nvSpPr>
        <p:spPr>
          <a:xfrm>
            <a:off x="1047800" y="1840145"/>
            <a:ext cx="855712" cy="8197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BE" sz="4000" dirty="0">
                <a:solidFill>
                  <a:schemeClr val="bg1"/>
                </a:solidFill>
                <a:latin typeface="Gill Sans MT Condensed" panose="020B0506020104020203" pitchFamily="34" charset="77"/>
              </a:rPr>
              <a:t>#1</a:t>
            </a:r>
            <a:endParaRPr lang="fr-BE" sz="4000" i="1" dirty="0">
              <a:solidFill>
                <a:schemeClr val="bg1"/>
              </a:solidFill>
              <a:latin typeface="Gill Sans MT Condensed" panose="020B05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8477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Thème Off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1739</Words>
  <Application>Microsoft Office PowerPoint</Application>
  <PresentationFormat>Affichage à l'écran (16:9)</PresentationFormat>
  <Paragraphs>248</Paragraphs>
  <Slides>35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7" baseType="lpstr">
      <vt:lpstr>Arial</vt:lpstr>
      <vt:lpstr>Avenir</vt:lpstr>
      <vt:lpstr>Avenir Book</vt:lpstr>
      <vt:lpstr>Avenir Light</vt:lpstr>
      <vt:lpstr>Avenir Medium</vt:lpstr>
      <vt:lpstr>Calibri</vt:lpstr>
      <vt:lpstr>EB Garamond</vt:lpstr>
      <vt:lpstr>Gill Sans MT Condensed</vt:lpstr>
      <vt:lpstr>Gill Sans Nova Cond</vt:lpstr>
      <vt:lpstr>Roboto Condensed</vt:lpstr>
      <vt:lpstr>Wingdings</vt:lpstr>
      <vt:lpstr>Thème Office</vt:lpstr>
      <vt:lpstr>PROMOTION DES PRODUITS LAITIERS</vt:lpstr>
      <vt:lpstr>Présentation PowerPoint</vt:lpstr>
      <vt:lpstr>Présentation PowerPoint</vt:lpstr>
      <vt:lpstr>Présentation PowerPoint</vt:lpstr>
      <vt:lpstr>OBJECTIFS ET MESSAGES DE LA FILIÈRE</vt:lpstr>
      <vt:lpstr>Présentation PowerPoint</vt:lpstr>
      <vt:lpstr>Présentation PowerPoint</vt:lpstr>
      <vt:lpstr>PUBLICS &amp; CIBLES DE COMMUNICATION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LAIT’SCAPADE</vt:lpstr>
      <vt:lpstr>ACTIONS DANS LE MONDE DU SPORT &amp; DE LA CULTURE</vt:lpstr>
      <vt:lpstr>Présentation PowerPoint</vt:lpstr>
      <vt:lpstr>Présentation PowerPoint</vt:lpstr>
      <vt:lpstr>Présentation PowerPoint</vt:lpstr>
      <vt:lpstr>INTEGRATION DANS LES PROJETS APAQ-W</vt:lpstr>
      <vt:lpstr>Présentation PowerPoint</vt:lpstr>
      <vt:lpstr>OBJECTIFS ET MESSAGES DE LA FILIÈRE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promotion  du lait et des produits laitiers</dc:title>
  <dc:creator>Philippe Soetens</dc:creator>
  <cp:lastModifiedBy>Isabelle Monnart</cp:lastModifiedBy>
  <cp:revision>506</cp:revision>
  <cp:lastPrinted>2022-01-19T14:55:34Z</cp:lastPrinted>
  <dcterms:created xsi:type="dcterms:W3CDTF">2019-03-04T10:06:35Z</dcterms:created>
  <dcterms:modified xsi:type="dcterms:W3CDTF">2022-11-22T08:04:37Z</dcterms:modified>
</cp:coreProperties>
</file>