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1714" r:id="rId3"/>
    <p:sldId id="1736" r:id="rId4"/>
    <p:sldId id="1737" r:id="rId5"/>
    <p:sldId id="1738" r:id="rId6"/>
    <p:sldId id="272" r:id="rId7"/>
    <p:sldId id="271" r:id="rId8"/>
    <p:sldId id="270" r:id="rId9"/>
    <p:sldId id="1739" r:id="rId10"/>
    <p:sldId id="1721" r:id="rId11"/>
    <p:sldId id="1740" r:id="rId12"/>
    <p:sldId id="1742" r:id="rId13"/>
    <p:sldId id="1743" r:id="rId14"/>
    <p:sldId id="1744" r:id="rId15"/>
    <p:sldId id="1745" r:id="rId16"/>
    <p:sldId id="1718" r:id="rId17"/>
  </p:sldIdLst>
  <p:sldSz cx="12192000" cy="6858000"/>
  <p:notesSz cx="7315200" cy="96012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7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A8"/>
    <a:srgbClr val="339966"/>
    <a:srgbClr val="004F8A"/>
    <a:srgbClr val="5A4B8B"/>
    <a:srgbClr val="FF6600"/>
    <a:srgbClr val="006600"/>
    <a:srgbClr val="FFFFCC"/>
    <a:srgbClr val="CC3300"/>
    <a:srgbClr val="EBE4F8"/>
    <a:srgbClr val="666A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786" autoAdjust="0"/>
    <p:restoredTop sz="94660"/>
  </p:normalViewPr>
  <p:slideViewPr>
    <p:cSldViewPr snapToGrid="0">
      <p:cViewPr varScale="1">
        <p:scale>
          <a:sx n="83" d="100"/>
          <a:sy n="83" d="100"/>
        </p:scale>
        <p:origin x="254" y="72"/>
      </p:cViewPr>
      <p:guideLst>
        <p:guide orient="horz" pos="2115"/>
        <p:guide pos="377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0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1" cy="480060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1" cy="480060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9771C0E6-F61D-40EA-B3B1-47F5389DED20}" type="datetimeFigureOut">
              <a:rPr lang="fr-BE" smtClean="0"/>
              <a:t>14-11-22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119473"/>
            <a:ext cx="3169921" cy="48006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143587" y="9119473"/>
            <a:ext cx="3169921" cy="48006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B3F16826-3BFC-4EB7-980F-DA20D2D22F06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51495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1" cy="480060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1" cy="480060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8ECBDFE9-D1E4-4D4C-AFFC-87A424BF7F07}" type="datetimeFigureOut">
              <a:rPr lang="fr-BE" smtClean="0"/>
              <a:t>14-11-22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31521" y="4560572"/>
            <a:ext cx="5852160" cy="4320540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119473"/>
            <a:ext cx="3169921" cy="48006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143587" y="9119473"/>
            <a:ext cx="3169921" cy="48006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FC6FB43F-55B5-46D1-A5C6-BCFE4A0D159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68764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FB43F-55B5-46D1-A5C6-BCFE4A0D1597}" type="slidenum">
              <a:rPr lang="fr-BE" smtClean="0"/>
              <a:t>1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351484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FB43F-55B5-46D1-A5C6-BCFE4A0D1597}" type="slidenum">
              <a:rPr lang="fr-BE" smtClean="0"/>
              <a:t>13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116656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FB43F-55B5-46D1-A5C6-BCFE4A0D1597}" type="slidenum">
              <a:rPr lang="fr-BE" smtClean="0"/>
              <a:t>14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80792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FB43F-55B5-46D1-A5C6-BCFE4A0D1597}" type="slidenum">
              <a:rPr lang="fr-BE" smtClean="0"/>
              <a:t>15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400310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FB43F-55B5-46D1-A5C6-BCFE4A0D1597}" type="slidenum">
              <a:rPr lang="fr-BE" smtClean="0"/>
              <a:t>16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64794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FB43F-55B5-46D1-A5C6-BCFE4A0D1597}" type="slidenum">
              <a:rPr lang="fr-BE" smtClean="0"/>
              <a:t>2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19099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FB43F-55B5-46D1-A5C6-BCFE4A0D1597}" type="slidenum">
              <a:rPr lang="fr-BE" smtClean="0"/>
              <a:t>3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130201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FB43F-55B5-46D1-A5C6-BCFE4A0D1597}" type="slidenum">
              <a:rPr lang="fr-BE" smtClean="0"/>
              <a:t>4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18991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FB43F-55B5-46D1-A5C6-BCFE4A0D1597}" type="slidenum">
              <a:rPr lang="fr-BE" smtClean="0"/>
              <a:t>5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05054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FB43F-55B5-46D1-A5C6-BCFE4A0D1597}" type="slidenum">
              <a:rPr lang="fr-BE" smtClean="0"/>
              <a:t>9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160091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FB43F-55B5-46D1-A5C6-BCFE4A0D1597}" type="slidenum">
              <a:rPr lang="fr-BE" smtClean="0"/>
              <a:t>10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34727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FB43F-55B5-46D1-A5C6-BCFE4A0D1597}" type="slidenum">
              <a:rPr lang="fr-BE" smtClean="0"/>
              <a:t>11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235344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FB43F-55B5-46D1-A5C6-BCFE4A0D1597}" type="slidenum">
              <a:rPr lang="fr-BE" smtClean="0"/>
              <a:t>12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40082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DD289-0A29-4612-9FC6-4C6EA2F9525C}" type="datetime1">
              <a:rPr lang="fr-BE" smtClean="0"/>
              <a:t>14-11-22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B5902-B9C4-43A8-ABAE-898FC9402D2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37736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DE933-317B-45FB-9EC3-6471CC39ACF4}" type="datetime1">
              <a:rPr lang="fr-BE" smtClean="0"/>
              <a:t>14-11-22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B5902-B9C4-43A8-ABAE-898FC9402D2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26686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CFB3E-6F10-4C43-AEDD-CC741DBD6BB4}" type="datetime1">
              <a:rPr lang="fr-BE" smtClean="0"/>
              <a:t>14-11-22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B5902-B9C4-43A8-ABAE-898FC9402D2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228049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8211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351E3-B188-409D-917D-A4ED2F8E21D6}" type="datetime1">
              <a:rPr lang="fr-BE" smtClean="0"/>
              <a:t>14-11-22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B5902-B9C4-43A8-ABAE-898FC9402D2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03278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18A6A-488A-4211-9F35-CF883DD85A0D}" type="datetime1">
              <a:rPr lang="fr-BE" smtClean="0"/>
              <a:t>14-11-22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B5902-B9C4-43A8-ABAE-898FC9402D2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5053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698B4-F8F1-459B-A113-165C891917E4}" type="datetime1">
              <a:rPr lang="fr-BE" smtClean="0"/>
              <a:t>14-11-22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B5902-B9C4-43A8-ABAE-898FC9402D2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65369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3B991-BB09-462F-A4F3-BF0506779AEF}" type="datetime1">
              <a:rPr lang="fr-BE" smtClean="0"/>
              <a:t>14-11-22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B5902-B9C4-43A8-ABAE-898FC9402D2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84499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08B0D-EAC2-410D-9CCE-5147B6CA112C}" type="datetime1">
              <a:rPr lang="fr-BE" smtClean="0"/>
              <a:t>14-11-22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B5902-B9C4-43A8-ABAE-898FC9402D2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1235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40849-C20A-4235-B7AC-9096E0303909}" type="datetime1">
              <a:rPr lang="fr-BE" smtClean="0"/>
              <a:t>14-11-22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B5902-B9C4-43A8-ABAE-898FC9402D2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97072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EFE1D-CDF5-4A70-B9DC-89A5AA0D83A8}" type="datetime1">
              <a:rPr lang="fr-BE" smtClean="0"/>
              <a:t>14-11-22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B5902-B9C4-43A8-ABAE-898FC9402D2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26625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55AF-0065-4E38-B6CB-74B7E38FA328}" type="datetime1">
              <a:rPr lang="fr-BE" smtClean="0"/>
              <a:t>14-11-22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B5902-B9C4-43A8-ABAE-898FC9402D2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38048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C2A1C-F09D-4BE1-B7BA-4B06833291F1}" type="datetime1">
              <a:rPr lang="fr-BE" smtClean="0"/>
              <a:t>14-11-22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B5902-B9C4-43A8-ABAE-898FC9402D2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84863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7.svg"/><Relationship Id="rId18" Type="http://schemas.openxmlformats.org/officeDocument/2006/relationships/image" Target="../media/image22.png"/><Relationship Id="rId3" Type="http://schemas.openxmlformats.org/officeDocument/2006/relationships/image" Target="../media/image6.png"/><Relationship Id="rId21" Type="http://schemas.openxmlformats.org/officeDocument/2006/relationships/image" Target="../media/image25.svg"/><Relationship Id="rId7" Type="http://schemas.openxmlformats.org/officeDocument/2006/relationships/image" Target="../media/image10.jpg"/><Relationship Id="rId12" Type="http://schemas.openxmlformats.org/officeDocument/2006/relationships/image" Target="../media/image16.png"/><Relationship Id="rId17" Type="http://schemas.openxmlformats.org/officeDocument/2006/relationships/image" Target="../media/image21.svg"/><Relationship Id="rId2" Type="http://schemas.openxmlformats.org/officeDocument/2006/relationships/image" Target="../media/image5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11" Type="http://schemas.openxmlformats.org/officeDocument/2006/relationships/image" Target="../media/image15.png"/><Relationship Id="rId5" Type="http://schemas.openxmlformats.org/officeDocument/2006/relationships/image" Target="../media/image8.jpg"/><Relationship Id="rId15" Type="http://schemas.openxmlformats.org/officeDocument/2006/relationships/image" Target="../media/image19.svg"/><Relationship Id="rId10" Type="http://schemas.openxmlformats.org/officeDocument/2006/relationships/image" Target="../media/image14.jpeg"/><Relationship Id="rId19" Type="http://schemas.openxmlformats.org/officeDocument/2006/relationships/image" Target="../media/image23.svg"/><Relationship Id="rId4" Type="http://schemas.openxmlformats.org/officeDocument/2006/relationships/image" Target="../media/image7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29.pn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12" Type="http://schemas.openxmlformats.org/officeDocument/2006/relationships/image" Target="../media/image28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11" Type="http://schemas.openxmlformats.org/officeDocument/2006/relationships/image" Target="../media/image27.emf"/><Relationship Id="rId5" Type="http://schemas.openxmlformats.org/officeDocument/2006/relationships/image" Target="../media/image8.jpg"/><Relationship Id="rId10" Type="http://schemas.microsoft.com/office/2007/relationships/hdphoto" Target="../media/hdphoto1.wdp"/><Relationship Id="rId4" Type="http://schemas.openxmlformats.org/officeDocument/2006/relationships/image" Target="../media/image7.png"/><Relationship Id="rId9" Type="http://schemas.openxmlformats.org/officeDocument/2006/relationships/image" Target="../media/image26.png"/><Relationship Id="rId14" Type="http://schemas.openxmlformats.org/officeDocument/2006/relationships/image" Target="../media/image3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7840" y="2183595"/>
            <a:ext cx="10676319" cy="1824494"/>
          </a:xfrm>
        </p:spPr>
        <p:txBody>
          <a:bodyPr anchor="t" anchorCtr="0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fr-BE" sz="4000" b="1" cap="small" dirty="0">
                <a:solidFill>
                  <a:srgbClr val="0060A8"/>
                </a:solidFill>
                <a:latin typeface="Century Gothic" panose="020B0502020202020204" pitchFamily="34" charset="0"/>
              </a:rPr>
              <a:t>16</a:t>
            </a:r>
            <a:r>
              <a:rPr lang="fr-BE" sz="4000" b="1" cap="small" baseline="30000" dirty="0">
                <a:solidFill>
                  <a:srgbClr val="0060A8"/>
                </a:solidFill>
                <a:latin typeface="Century Gothic" panose="020B0502020202020204" pitchFamily="34" charset="0"/>
              </a:rPr>
              <a:t>ème</a:t>
            </a:r>
            <a:r>
              <a:rPr lang="fr-BE" sz="4000" b="1" cap="small" dirty="0">
                <a:solidFill>
                  <a:srgbClr val="0060A8"/>
                </a:solidFill>
                <a:latin typeface="Century Gothic" panose="020B0502020202020204" pitchFamily="34" charset="0"/>
              </a:rPr>
              <a:t> Assemblée sectorielle Porc</a:t>
            </a:r>
            <a:br>
              <a:rPr lang="fr-BE" sz="4000" b="1" cap="small" dirty="0">
                <a:solidFill>
                  <a:srgbClr val="0060A8"/>
                </a:solidFill>
                <a:latin typeface="Century Gothic" panose="020B0502020202020204" pitchFamily="34" charset="0"/>
              </a:rPr>
            </a:br>
            <a:r>
              <a:rPr lang="fr-FR" sz="4000" b="1" cap="small" dirty="0">
                <a:solidFill>
                  <a:srgbClr val="0060A8"/>
                </a:solidFill>
                <a:latin typeface="Century Gothic" panose="020B0502020202020204" pitchFamily="34" charset="0"/>
              </a:rPr>
              <a:t>L’ENERGIE dans la filière Porc – Amont et Aval</a:t>
            </a:r>
            <a:br>
              <a:rPr lang="fr-FR" sz="4000" b="1" cap="small" dirty="0">
                <a:solidFill>
                  <a:srgbClr val="0060A8"/>
                </a:solidFill>
                <a:latin typeface="Century Gothic" panose="020B0502020202020204" pitchFamily="34" charset="0"/>
              </a:rPr>
            </a:br>
            <a:br>
              <a:rPr lang="fr-FR" sz="4000" b="1" cap="small" dirty="0">
                <a:solidFill>
                  <a:srgbClr val="0060A8"/>
                </a:solidFill>
                <a:latin typeface="Century Gothic" panose="020B0502020202020204" pitchFamily="34" charset="0"/>
              </a:rPr>
            </a:br>
            <a:endParaRPr lang="fr-BE" sz="4000" cap="small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7162" y="4008090"/>
            <a:ext cx="7817676" cy="648945"/>
          </a:xfrm>
        </p:spPr>
        <p:txBody>
          <a:bodyPr>
            <a:noAutofit/>
          </a:bodyPr>
          <a:lstStyle/>
          <a:p>
            <a:r>
              <a:rPr lang="fr-BE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Jeudi  14 novembre 2022 - Gembloux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6209054"/>
            <a:ext cx="12192000" cy="64894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latin typeface="Agency FB" panose="020B0503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318422"/>
            <a:ext cx="12192000" cy="5395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solidFill>
                <a:srgbClr val="DA7252"/>
              </a:solidFill>
              <a:latin typeface="Agency FB" panose="020B0503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7942" y="5165969"/>
            <a:ext cx="704668" cy="973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08" y="5250829"/>
            <a:ext cx="2203216" cy="7236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r-BE" dirty="0"/>
          </a:p>
        </p:txBody>
      </p:sp>
      <p:sp>
        <p:nvSpPr>
          <p:cNvPr id="7" name="Rectangle 6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r-BE" dirty="0"/>
          </a:p>
        </p:txBody>
      </p:sp>
      <p:sp>
        <p:nvSpPr>
          <p:cNvPr id="8" name="Rectangle 7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r-BE" dirty="0"/>
          </a:p>
        </p:txBody>
      </p:sp>
      <p:sp>
        <p:nvSpPr>
          <p:cNvPr id="9" name="Rectangle 8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068" y="486810"/>
            <a:ext cx="1151864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588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209054"/>
            <a:ext cx="12192000" cy="64894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latin typeface="Agency FB" panose="020B0503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318422"/>
            <a:ext cx="12192000" cy="5395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solidFill>
                <a:srgbClr val="DA7252"/>
              </a:solidFill>
              <a:latin typeface="Agency FB" panose="020B0503020202020204" pitchFamily="34" charset="0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08" y="5250829"/>
            <a:ext cx="2203216" cy="7236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r-BE" dirty="0"/>
          </a:p>
        </p:txBody>
      </p:sp>
      <p:sp>
        <p:nvSpPr>
          <p:cNvPr id="7" name="Rectangle 6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r-BE" dirty="0"/>
          </a:p>
        </p:txBody>
      </p:sp>
      <p:sp>
        <p:nvSpPr>
          <p:cNvPr id="8" name="Rectangle 7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r-BE" dirty="0"/>
          </a:p>
        </p:txBody>
      </p:sp>
      <p:sp>
        <p:nvSpPr>
          <p:cNvPr id="9" name="Rectangle 8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r-BE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546" y="248639"/>
            <a:ext cx="872624" cy="900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7942" y="5165969"/>
            <a:ext cx="704668" cy="973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933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209054"/>
            <a:ext cx="12192000" cy="64894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latin typeface="Agency FB" panose="020B0503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318422"/>
            <a:ext cx="12192000" cy="5395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solidFill>
                <a:srgbClr val="DA7252"/>
              </a:solidFill>
              <a:latin typeface="Agency FB" panose="020B0503020202020204" pitchFamily="34" charset="0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08" y="5250829"/>
            <a:ext cx="2203216" cy="7236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r-BE" dirty="0"/>
          </a:p>
        </p:txBody>
      </p:sp>
      <p:sp>
        <p:nvSpPr>
          <p:cNvPr id="7" name="Rectangle 6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r-BE" dirty="0"/>
          </a:p>
        </p:txBody>
      </p:sp>
      <p:sp>
        <p:nvSpPr>
          <p:cNvPr id="8" name="Rectangle 7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r-BE" dirty="0"/>
          </a:p>
        </p:txBody>
      </p:sp>
      <p:sp>
        <p:nvSpPr>
          <p:cNvPr id="9" name="Rectangle 8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r-BE" dirty="0"/>
          </a:p>
        </p:txBody>
      </p:sp>
      <p:sp>
        <p:nvSpPr>
          <p:cNvPr id="19" name="ZoneTexte 18"/>
          <p:cNvSpPr txBox="1"/>
          <p:nvPr/>
        </p:nvSpPr>
        <p:spPr>
          <a:xfrm>
            <a:off x="1169876" y="1217733"/>
            <a:ext cx="10094622" cy="28007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BE" sz="3200" b="1" cap="small" dirty="0">
                <a:solidFill>
                  <a:srgbClr val="004F8A"/>
                </a:solidFill>
                <a:latin typeface="Century Gothic" panose="020B0502020202020204" pitchFamily="34" charset="0"/>
              </a:rPr>
              <a:t>5/ </a:t>
            </a:r>
            <a:r>
              <a:rPr lang="fr-FR" sz="3200" b="1" u="sng" cap="small" dirty="0">
                <a:solidFill>
                  <a:srgbClr val="004F8A"/>
                </a:solidFill>
                <a:latin typeface="Century Gothic" panose="020B0502020202020204" pitchFamily="34" charset="0"/>
              </a:rPr>
              <a:t>Plan de promotion</a:t>
            </a:r>
          </a:p>
          <a:p>
            <a:pPr marL="534988" lvl="1">
              <a:spcAft>
                <a:spcPts val="1200"/>
              </a:spcAft>
            </a:pP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Actions 2023 </a:t>
            </a:r>
          </a:p>
          <a:p>
            <a:pPr lvl="1">
              <a:spcAft>
                <a:spcPts val="1200"/>
              </a:spcAft>
            </a:pPr>
            <a:endParaRPr lang="fr-FR" sz="2800" b="1" dirty="0">
              <a:solidFill>
                <a:srgbClr val="339966"/>
              </a:solidFill>
              <a:latin typeface="Century Gothic" panose="020B0502020202020204" pitchFamily="34" charset="0"/>
            </a:endParaRPr>
          </a:p>
          <a:p>
            <a:pPr lvl="1">
              <a:spcAft>
                <a:spcPts val="1200"/>
              </a:spcAft>
            </a:pPr>
            <a:r>
              <a:rPr lang="fr-FR" sz="2800" b="1" dirty="0">
                <a:solidFill>
                  <a:srgbClr val="339966"/>
                </a:solidFill>
                <a:latin typeface="Century Gothic" panose="020B0502020202020204" pitchFamily="34" charset="0"/>
              </a:rPr>
              <a:t>Amandine Vandeputte</a:t>
            </a: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, Collège des Producteurs</a:t>
            </a:r>
          </a:p>
          <a:p>
            <a:pPr lvl="1"/>
            <a:endParaRPr lang="fr-FR" sz="20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546" y="248639"/>
            <a:ext cx="872624" cy="900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7942" y="5165969"/>
            <a:ext cx="704668" cy="973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9492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209054"/>
            <a:ext cx="12192000" cy="64894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latin typeface="Agency FB" panose="020B0503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318422"/>
            <a:ext cx="12192000" cy="5395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solidFill>
                <a:srgbClr val="DA7252"/>
              </a:solidFill>
              <a:latin typeface="Agency FB" panose="020B0503020202020204" pitchFamily="34" charset="0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08" y="5250829"/>
            <a:ext cx="2203216" cy="7236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r-BE" dirty="0"/>
          </a:p>
        </p:txBody>
      </p:sp>
      <p:sp>
        <p:nvSpPr>
          <p:cNvPr id="7" name="Rectangle 6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r-BE" dirty="0"/>
          </a:p>
        </p:txBody>
      </p:sp>
      <p:sp>
        <p:nvSpPr>
          <p:cNvPr id="8" name="Rectangle 7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r-BE" dirty="0"/>
          </a:p>
        </p:txBody>
      </p:sp>
      <p:sp>
        <p:nvSpPr>
          <p:cNvPr id="9" name="Rectangle 8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r-BE" dirty="0"/>
          </a:p>
        </p:txBody>
      </p:sp>
      <p:sp>
        <p:nvSpPr>
          <p:cNvPr id="19" name="ZoneTexte 18"/>
          <p:cNvSpPr txBox="1"/>
          <p:nvPr/>
        </p:nvSpPr>
        <p:spPr>
          <a:xfrm>
            <a:off x="630870" y="828768"/>
            <a:ext cx="10065876" cy="35086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3200" b="1" u="sng" cap="small" dirty="0">
                <a:solidFill>
                  <a:srgbClr val="004F8A"/>
                </a:solidFill>
                <a:latin typeface="Century Gothic" panose="020B0502020202020204" pitchFamily="34" charset="0"/>
              </a:rPr>
              <a:t>Note d’orientation - secteur</a:t>
            </a:r>
          </a:p>
          <a:p>
            <a:pPr marL="0" lvl="1"/>
            <a:endParaRPr lang="fr-FR" sz="20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0" lvl="1"/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Point d’attention </a:t>
            </a: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sym typeface="Symbol" panose="05050102010706020507" pitchFamily="18" charset="2"/>
              </a:rPr>
              <a:t> </a:t>
            </a: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équilibre promotion « multiproduits » - promotion sectorielle</a:t>
            </a:r>
          </a:p>
          <a:p>
            <a:pPr marL="0" lvl="1"/>
            <a:endParaRPr lang="fr-FR" sz="20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0" lvl="1"/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QD - Informer le consommateur sur:</a:t>
            </a:r>
          </a:p>
          <a:p>
            <a:pPr marL="989013" lvl="1" indent="-360363" defTabSz="720725">
              <a:buFont typeface="Wingdings" panose="05000000000000000000" pitchFamily="2" charset="2"/>
              <a:buChar char="ü"/>
              <a:tabLst>
                <a:tab pos="989013" algn="l"/>
              </a:tabLst>
            </a:pP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les valeurs de la qualité différenciée </a:t>
            </a:r>
          </a:p>
          <a:p>
            <a:pPr marL="989013" lvl="1" indent="-360363" defTabSz="720725">
              <a:buFont typeface="Wingdings" panose="05000000000000000000" pitchFamily="2" charset="2"/>
              <a:buChar char="ü"/>
              <a:tabLst>
                <a:tab pos="989013" algn="l"/>
              </a:tabLst>
            </a:pP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le nouveau logo </a:t>
            </a:r>
          </a:p>
          <a:p>
            <a:pPr marL="989013" lvl="1" indent="-360363" defTabSz="720725">
              <a:buFont typeface="Wingdings" panose="05000000000000000000" pitchFamily="2" charset="2"/>
              <a:buChar char="ü"/>
              <a:tabLst>
                <a:tab pos="989013" algn="l"/>
              </a:tabLst>
            </a:pP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les cahiers des charges existants spécifiques au secteur</a:t>
            </a:r>
          </a:p>
          <a:p>
            <a:pPr marL="0" lvl="1"/>
            <a:endParaRPr lang="fr-FR" sz="20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534988" lvl="1"/>
            <a:endParaRPr lang="fr-FR" sz="20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546" y="248639"/>
            <a:ext cx="872624" cy="900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7942" y="5165969"/>
            <a:ext cx="704668" cy="973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776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209054"/>
            <a:ext cx="12192000" cy="64894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latin typeface="Agency FB" panose="020B0503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318422"/>
            <a:ext cx="12192000" cy="5395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solidFill>
                <a:srgbClr val="DA7252"/>
              </a:solidFill>
              <a:latin typeface="Agency FB" panose="020B0503020202020204" pitchFamily="34" charset="0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08" y="5250829"/>
            <a:ext cx="2203216" cy="7236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r-BE" dirty="0"/>
          </a:p>
        </p:txBody>
      </p:sp>
      <p:sp>
        <p:nvSpPr>
          <p:cNvPr id="7" name="Rectangle 6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r-BE" dirty="0"/>
          </a:p>
        </p:txBody>
      </p:sp>
      <p:sp>
        <p:nvSpPr>
          <p:cNvPr id="8" name="Rectangle 7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r-BE" dirty="0"/>
          </a:p>
        </p:txBody>
      </p:sp>
      <p:sp>
        <p:nvSpPr>
          <p:cNvPr id="9" name="Rectangle 8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r-BE" dirty="0"/>
          </a:p>
        </p:txBody>
      </p:sp>
      <p:sp>
        <p:nvSpPr>
          <p:cNvPr id="19" name="ZoneTexte 18"/>
          <p:cNvSpPr txBox="1"/>
          <p:nvPr/>
        </p:nvSpPr>
        <p:spPr>
          <a:xfrm>
            <a:off x="368702" y="130042"/>
            <a:ext cx="10979240" cy="48013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fr-FR" sz="3200" b="1" u="sng" cap="small" dirty="0">
                <a:solidFill>
                  <a:srgbClr val="004F8A"/>
                </a:solidFill>
                <a:latin typeface="Century Gothic" panose="020B0502020202020204" pitchFamily="34" charset="0"/>
              </a:rPr>
              <a:t>Note d’orientation</a:t>
            </a:r>
          </a:p>
          <a:p>
            <a:pPr marL="0" lvl="1"/>
            <a:r>
              <a:rPr lang="fr-FR" sz="3200" b="1" u="sng" cap="small" dirty="0">
                <a:solidFill>
                  <a:srgbClr val="339966"/>
                </a:solidFill>
                <a:latin typeface="Century Gothic" panose="020B0502020202020204" pitchFamily="34" charset="0"/>
              </a:rPr>
              <a:t>Secteur Porc – </a:t>
            </a:r>
            <a:r>
              <a:rPr lang="fr-FR" sz="3200" b="1" u="sng" cap="small" dirty="0">
                <a:solidFill>
                  <a:srgbClr val="0070C0"/>
                </a:solidFill>
                <a:latin typeface="Century Gothic" panose="020B0502020202020204" pitchFamily="34" charset="0"/>
              </a:rPr>
              <a:t>Activités à poursuivre</a:t>
            </a:r>
            <a:r>
              <a:rPr lang="fr-FR" sz="3200" b="1" u="sng" cap="small" dirty="0">
                <a:solidFill>
                  <a:srgbClr val="339966"/>
                </a:solidFill>
                <a:latin typeface="Century Gothic" panose="020B0502020202020204" pitchFamily="34" charset="0"/>
              </a:rPr>
              <a:t> </a:t>
            </a:r>
            <a:endParaRPr lang="fr-FR" sz="3200" b="1" cap="small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0" lvl="1"/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marL="0" lvl="1"/>
            <a:r>
              <a:rPr lang="fr-FR" sz="22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Point d’attention </a:t>
            </a:r>
            <a:r>
              <a:rPr lang="fr-FR" sz="22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sym typeface="Symbol" panose="05050102010706020507" pitchFamily="18" charset="2"/>
              </a:rPr>
              <a:t> </a:t>
            </a:r>
            <a:r>
              <a:rPr lang="fr-FR" sz="22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 équilibre promotion « multiproduits » - promotion sectorielle</a:t>
            </a:r>
          </a:p>
          <a:p>
            <a:pPr marL="342900" lvl="1" indent="-342900">
              <a:buFont typeface="Wingdings" panose="05000000000000000000" pitchFamily="2" charset="2"/>
              <a:buChar char="ü"/>
            </a:pPr>
            <a:endParaRPr lang="fr-FR" sz="20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342900" lvl="1" indent="-342900">
              <a:buFont typeface="Wingdings" panose="05000000000000000000" pitchFamily="2" charset="2"/>
              <a:buChar char="ü"/>
            </a:pP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Poursuite des actions pédagogiques (assiette locale + identité forte produit, dont viande de porc) </a:t>
            </a: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sym typeface="Symbol" panose="05050102010706020507" pitchFamily="18" charset="2"/>
              </a:rPr>
              <a:t> 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communication difficile vers les écoles sur la viande : communiquer sur « Agriculture de chez nous ».</a:t>
            </a:r>
          </a:p>
          <a:p>
            <a:pPr marL="360363" lvl="2"/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342900" lvl="1" indent="-342900">
              <a:buFont typeface="Wingdings" panose="05000000000000000000" pitchFamily="2" charset="2"/>
              <a:buChar char="ü"/>
            </a:pP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Au moins une réunion du GT « Viandes de chez nous » par an </a:t>
            </a: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sym typeface="Symbol" panose="05050102010706020507" pitchFamily="18" charset="2"/>
              </a:rPr>
              <a:t> 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suivi des actions concrètes menées + 1 réunion spécifique au secteur porcin.</a:t>
            </a:r>
          </a:p>
          <a:p>
            <a:pPr marL="0" lvl="1"/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342900" lvl="1" indent="-342900">
              <a:buFont typeface="Wingdings" panose="05000000000000000000" pitchFamily="2" charset="2"/>
              <a:buChar char="ü"/>
            </a:pP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Campagne « Viande de chez nous » 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- intensifier les messages réalistes sur l’élevage de porc en Wallonie.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546" y="248639"/>
            <a:ext cx="872624" cy="900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7942" y="5165969"/>
            <a:ext cx="704668" cy="973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67848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209054"/>
            <a:ext cx="12192000" cy="64894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latin typeface="Agency FB" panose="020B0503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318422"/>
            <a:ext cx="12192000" cy="5395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solidFill>
                <a:srgbClr val="DA7252"/>
              </a:solidFill>
              <a:latin typeface="Agency FB" panose="020B0503020202020204" pitchFamily="34" charset="0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08" y="5250829"/>
            <a:ext cx="2203216" cy="7236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r-BE" dirty="0"/>
          </a:p>
        </p:txBody>
      </p:sp>
      <p:sp>
        <p:nvSpPr>
          <p:cNvPr id="7" name="Rectangle 6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r-BE" dirty="0"/>
          </a:p>
        </p:txBody>
      </p:sp>
      <p:sp>
        <p:nvSpPr>
          <p:cNvPr id="8" name="Rectangle 7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r-BE" dirty="0"/>
          </a:p>
        </p:txBody>
      </p:sp>
      <p:sp>
        <p:nvSpPr>
          <p:cNvPr id="9" name="Rectangle 8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r-BE" dirty="0"/>
          </a:p>
        </p:txBody>
      </p:sp>
      <p:sp>
        <p:nvSpPr>
          <p:cNvPr id="19" name="ZoneTexte 18"/>
          <p:cNvSpPr txBox="1"/>
          <p:nvPr/>
        </p:nvSpPr>
        <p:spPr>
          <a:xfrm>
            <a:off x="501560" y="431604"/>
            <a:ext cx="10397349" cy="45858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fr-FR" sz="3200" b="1" u="sng" cap="small" dirty="0">
                <a:solidFill>
                  <a:srgbClr val="339966"/>
                </a:solidFill>
                <a:latin typeface="Century Gothic" panose="020B0502020202020204" pitchFamily="34" charset="0"/>
              </a:rPr>
              <a:t>Secteur Porc – Activités </a:t>
            </a:r>
            <a:r>
              <a:rPr lang="fr-FR" sz="3200" b="1" u="sng" cap="small" dirty="0">
                <a:solidFill>
                  <a:srgbClr val="0070C0"/>
                </a:solidFill>
                <a:latin typeface="Century Gothic" panose="020B0502020202020204" pitchFamily="34" charset="0"/>
              </a:rPr>
              <a:t>à poursuivre </a:t>
            </a:r>
            <a:endParaRPr lang="fr-FR" sz="3200" b="1" cap="small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0" lvl="1"/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342900" lvl="1" indent="-342900">
              <a:buFont typeface="Wingdings" panose="05000000000000000000" pitchFamily="2" charset="2"/>
              <a:buChar char="ü"/>
            </a:pP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Subventions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: 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nécessaires à la communication ciblée sur les producteurs wallons ; 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conserver le montant alloué ; 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demandeur en lien direct avec les producteurs wallons.</a:t>
            </a:r>
          </a:p>
          <a:p>
            <a:pPr marL="342900" lvl="1" indent="-342900">
              <a:buFont typeface="Wingdings" panose="05000000000000000000" pitchFamily="2" charset="2"/>
              <a:buChar char="ü"/>
            </a:pP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342900" lvl="1" indent="-342900">
              <a:buFont typeface="Wingdings" panose="05000000000000000000" pitchFamily="2" charset="2"/>
              <a:buChar char="ü"/>
            </a:pP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Promotion générique des filières porcs en QD 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: information sur les valeurs de la QD et le nouveau logo puis information sur les cahiers des charges spécifiques.</a:t>
            </a:r>
          </a:p>
          <a:p>
            <a:pPr marL="342900" lvl="1" indent="-342900">
              <a:buFont typeface="Wingdings" panose="05000000000000000000" pitchFamily="2" charset="2"/>
              <a:buChar char="ü"/>
            </a:pP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342900" lvl="1" indent="-342900">
              <a:buFont typeface="Wingdings" panose="05000000000000000000" pitchFamily="2" charset="2"/>
              <a:buChar char="ü"/>
            </a:pP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Banque d’images de viandes et de préparations de viandes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– à poursuivre avec des images de terrain.</a:t>
            </a:r>
          </a:p>
          <a:p>
            <a:pPr marL="342900" lvl="1" indent="-342900">
              <a:buFont typeface="Wingdings" panose="05000000000000000000" pitchFamily="2" charset="2"/>
              <a:buChar char="ü"/>
            </a:pP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342900" lvl="1" indent="-342900"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srgbClr val="00B0F0"/>
                </a:solidFill>
                <a:latin typeface="Century Gothic" panose="020B0502020202020204" pitchFamily="34" charset="0"/>
              </a:rPr>
              <a:t>Proposition d’élargir la COM à TIC TOC</a:t>
            </a: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546" y="248639"/>
            <a:ext cx="872624" cy="900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7942" y="5165969"/>
            <a:ext cx="704668" cy="973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6585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209054"/>
            <a:ext cx="12192000" cy="64894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latin typeface="Agency FB" panose="020B0503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318422"/>
            <a:ext cx="12192000" cy="5395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solidFill>
                <a:srgbClr val="DA7252"/>
              </a:solidFill>
              <a:latin typeface="Agency FB" panose="020B0503020202020204" pitchFamily="34" charset="0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08" y="5250829"/>
            <a:ext cx="2203216" cy="7236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r-BE" dirty="0"/>
          </a:p>
        </p:txBody>
      </p:sp>
      <p:sp>
        <p:nvSpPr>
          <p:cNvPr id="7" name="Rectangle 6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r-BE" dirty="0"/>
          </a:p>
        </p:txBody>
      </p:sp>
      <p:sp>
        <p:nvSpPr>
          <p:cNvPr id="8" name="Rectangle 7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r-BE" dirty="0"/>
          </a:p>
        </p:txBody>
      </p:sp>
      <p:sp>
        <p:nvSpPr>
          <p:cNvPr id="9" name="Rectangle 8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r-BE" dirty="0"/>
          </a:p>
        </p:txBody>
      </p:sp>
      <p:sp>
        <p:nvSpPr>
          <p:cNvPr id="19" name="ZoneTexte 18"/>
          <p:cNvSpPr txBox="1"/>
          <p:nvPr/>
        </p:nvSpPr>
        <p:spPr>
          <a:xfrm>
            <a:off x="501560" y="431604"/>
            <a:ext cx="10397349" cy="3970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lvl="1"/>
            <a:r>
              <a:rPr lang="fr-FR" sz="3200" b="1" u="sng" cap="small" dirty="0">
                <a:solidFill>
                  <a:srgbClr val="339966"/>
                </a:solidFill>
                <a:latin typeface="Century Gothic" panose="020B0502020202020204" pitchFamily="34" charset="0"/>
              </a:rPr>
              <a:t>Secteur Porc – Activités </a:t>
            </a:r>
            <a:r>
              <a:rPr lang="fr-FR" sz="3200" b="1" u="sng" cap="small" dirty="0">
                <a:solidFill>
                  <a:srgbClr val="0060A8"/>
                </a:solidFill>
                <a:latin typeface="Century Gothic" panose="020B0502020202020204" pitchFamily="34" charset="0"/>
              </a:rPr>
              <a:t>en + 2023</a:t>
            </a:r>
            <a:endParaRPr lang="fr-FR" sz="3200" b="1" cap="small" dirty="0">
              <a:solidFill>
                <a:srgbClr val="0060A8"/>
              </a:solidFill>
              <a:latin typeface="Century Gothic" panose="020B0502020202020204" pitchFamily="34" charset="0"/>
            </a:endParaRPr>
          </a:p>
          <a:p>
            <a:pPr marL="0" lvl="1"/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342900" lvl="1" indent="-342900">
              <a:buFont typeface="Wingdings" panose="05000000000000000000" pitchFamily="2" charset="2"/>
              <a:buChar char="ü"/>
            </a:pP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Charte « Viandes de chez nous » : 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critères clairs + différences entre secteurs.</a:t>
            </a:r>
          </a:p>
          <a:p>
            <a:pPr marL="342900" lvl="1" indent="-342900">
              <a:buFont typeface="Wingdings" panose="05000000000000000000" pitchFamily="2" charset="2"/>
              <a:buChar char="ü"/>
            </a:pPr>
            <a:endParaRPr lang="fr-FR" sz="20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342900" lvl="1" indent="-342900">
              <a:buFont typeface="Wingdings" panose="05000000000000000000" pitchFamily="2" charset="2"/>
              <a:buChar char="ü"/>
            </a:pP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Campagne sur les morceaux nobles du porc: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conseils de cuisson et des recettes attractives. 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dégustations des produits locaux de porcs sur les marchés (accord du Bourgmestre)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OCS : enquête sur la consommation de morceaux noble du porc : lesquels, à quelle fréquence, en quelle quantité, impression sur le goût ?</a:t>
            </a:r>
          </a:p>
          <a:p>
            <a:pPr marL="342900" lvl="1" indent="-342900">
              <a:buFont typeface="Wingdings" panose="05000000000000000000" pitchFamily="2" charset="2"/>
              <a:buChar char="ü"/>
            </a:pPr>
            <a:endParaRPr lang="fr-FR" sz="20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342900" lvl="1" indent="-342900">
              <a:buFont typeface="Wingdings" panose="05000000000000000000" pitchFamily="2" charset="2"/>
              <a:buChar char="ü"/>
            </a:pP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Ligne du temps 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des actions de communication pour l’année 2023.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546" y="248639"/>
            <a:ext cx="872624" cy="900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7942" y="5165969"/>
            <a:ext cx="704668" cy="973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476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209054"/>
            <a:ext cx="12192000" cy="64894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latin typeface="Agency FB" panose="020B0503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318422"/>
            <a:ext cx="12192000" cy="5395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solidFill>
                <a:srgbClr val="DA7252"/>
              </a:solidFill>
              <a:latin typeface="Agency FB" panose="020B0503020202020204" pitchFamily="34" charset="0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08" y="5250829"/>
            <a:ext cx="2203216" cy="7236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r-BE" dirty="0"/>
          </a:p>
        </p:txBody>
      </p:sp>
      <p:sp>
        <p:nvSpPr>
          <p:cNvPr id="7" name="Rectangle 6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r-BE" dirty="0"/>
          </a:p>
        </p:txBody>
      </p:sp>
      <p:sp>
        <p:nvSpPr>
          <p:cNvPr id="8" name="Rectangle 7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r-BE" dirty="0"/>
          </a:p>
        </p:txBody>
      </p:sp>
      <p:sp>
        <p:nvSpPr>
          <p:cNvPr id="9" name="Rectangle 8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r-BE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546" y="248639"/>
            <a:ext cx="872624" cy="900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7942" y="5165969"/>
            <a:ext cx="704668" cy="973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24864" y="2617018"/>
            <a:ext cx="95635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BE" sz="4000" b="1" cap="small" dirty="0">
                <a:solidFill>
                  <a:srgbClr val="666A8C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Merci pour votre participation  </a:t>
            </a:r>
            <a:r>
              <a:rPr lang="fr-BE" sz="4000" b="1" cap="small" dirty="0">
                <a:solidFill>
                  <a:srgbClr val="666A8C"/>
                </a:solidFill>
                <a:latin typeface="Century Gothic" panose="020B050202020202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</a:t>
            </a:r>
            <a:endParaRPr lang="fr-BE" sz="4000" b="1" cap="small" dirty="0">
              <a:solidFill>
                <a:srgbClr val="666A8C"/>
              </a:solidFill>
              <a:latin typeface="Century Gothic" panose="020B0502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471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209054"/>
            <a:ext cx="12192000" cy="64894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latin typeface="Agency FB" panose="020B0503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318422"/>
            <a:ext cx="12192000" cy="5395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solidFill>
                <a:srgbClr val="DA7252"/>
              </a:solidFill>
              <a:latin typeface="Agency FB" panose="020B0503020202020204" pitchFamily="34" charset="0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08" y="5250829"/>
            <a:ext cx="2203216" cy="7236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r-BE" dirty="0"/>
          </a:p>
        </p:txBody>
      </p:sp>
      <p:sp>
        <p:nvSpPr>
          <p:cNvPr id="7" name="Rectangle 6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r-BE" dirty="0"/>
          </a:p>
        </p:txBody>
      </p:sp>
      <p:sp>
        <p:nvSpPr>
          <p:cNvPr id="8" name="Rectangle 7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r-BE" dirty="0"/>
          </a:p>
        </p:txBody>
      </p:sp>
      <p:sp>
        <p:nvSpPr>
          <p:cNvPr id="9" name="Rectangle 8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r-BE" dirty="0"/>
          </a:p>
        </p:txBody>
      </p:sp>
      <p:sp>
        <p:nvSpPr>
          <p:cNvPr id="19" name="ZoneTexte 18"/>
          <p:cNvSpPr txBox="1"/>
          <p:nvPr/>
        </p:nvSpPr>
        <p:spPr>
          <a:xfrm>
            <a:off x="926233" y="340827"/>
            <a:ext cx="10875243" cy="4201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Aft>
                <a:spcPts val="600"/>
              </a:spcAft>
            </a:pPr>
            <a:r>
              <a:rPr lang="fr-BE" sz="3200" b="1" u="sng" cap="small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6 points à l’ODJ </a:t>
            </a:r>
          </a:p>
          <a:p>
            <a:pPr lvl="1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400" b="1" dirty="0">
                <a:solidFill>
                  <a:srgbClr val="339966"/>
                </a:solidFill>
                <a:latin typeface="Century Gothic" panose="020B0502020202020204" pitchFamily="34" charset="0"/>
              </a:rPr>
              <a:t>1.	VALIDATION </a:t>
            </a: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du PV de l’AS Porc du 19/05/2022 et de l’ODJ</a:t>
            </a:r>
          </a:p>
          <a:p>
            <a:pPr marL="914400" lvl="1" indent="-4572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AutoNum type="arabicPeriod" startAt="2"/>
            </a:pPr>
            <a:r>
              <a:rPr lang="fr-FR" sz="2400" b="1" dirty="0">
                <a:solidFill>
                  <a:srgbClr val="339966"/>
                </a:solidFill>
                <a:latin typeface="Century Gothic" panose="020B0502020202020204" pitchFamily="34" charset="0"/>
              </a:rPr>
              <a:t>REPRÉSENTANTS </a:t>
            </a:r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: </a:t>
            </a: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1 poste à pourvoir</a:t>
            </a:r>
          </a:p>
          <a:p>
            <a:pPr marL="914400" lvl="1" indent="-45720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AutoNum type="arabicPeriod" startAt="2"/>
            </a:pPr>
            <a:r>
              <a:rPr lang="fr-FR" sz="2400" b="1" dirty="0">
                <a:solidFill>
                  <a:srgbClr val="339966"/>
                </a:solidFill>
                <a:latin typeface="Century Gothic" panose="020B0502020202020204" pitchFamily="34" charset="0"/>
              </a:rPr>
              <a:t>INTERFACE PRODUCTEURS/DISTRIBUTEURS</a:t>
            </a: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marL="895350" lvl="1">
              <a:spcAft>
                <a:spcPts val="600"/>
              </a:spcAft>
            </a:pPr>
            <a:r>
              <a:rPr lang="fr-FR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A. Vanderbeck, Collège des Producteurs</a:t>
            </a:r>
            <a:endParaRPr lang="fr-BE" sz="2400" i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546" y="248639"/>
            <a:ext cx="872624" cy="900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7942" y="5165969"/>
            <a:ext cx="704668" cy="973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9484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209054"/>
            <a:ext cx="12192000" cy="64894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latin typeface="Agency FB" panose="020B0503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318422"/>
            <a:ext cx="12192000" cy="5395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solidFill>
                <a:srgbClr val="DA7252"/>
              </a:solidFill>
              <a:latin typeface="Agency FB" panose="020B0503020202020204" pitchFamily="34" charset="0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08" y="5250829"/>
            <a:ext cx="2203216" cy="7236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r-BE" dirty="0"/>
          </a:p>
        </p:txBody>
      </p:sp>
      <p:sp>
        <p:nvSpPr>
          <p:cNvPr id="7" name="Rectangle 6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r-BE" dirty="0"/>
          </a:p>
        </p:txBody>
      </p:sp>
      <p:sp>
        <p:nvSpPr>
          <p:cNvPr id="8" name="Rectangle 7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r-BE" dirty="0"/>
          </a:p>
        </p:txBody>
      </p:sp>
      <p:sp>
        <p:nvSpPr>
          <p:cNvPr id="9" name="Rectangle 8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r-BE" dirty="0"/>
          </a:p>
        </p:txBody>
      </p:sp>
      <p:sp>
        <p:nvSpPr>
          <p:cNvPr id="19" name="ZoneTexte 18"/>
          <p:cNvSpPr txBox="1"/>
          <p:nvPr/>
        </p:nvSpPr>
        <p:spPr>
          <a:xfrm>
            <a:off x="501283" y="852718"/>
            <a:ext cx="9779827" cy="33701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fr-BE" sz="2400" b="1" dirty="0">
                <a:solidFill>
                  <a:srgbClr val="339966"/>
                </a:solidFill>
                <a:latin typeface="Century Gothic" panose="020B0502020202020204" pitchFamily="34" charset="0"/>
              </a:rPr>
              <a:t>L’ENERGIE DANS LA FILIÈRE PORC </a:t>
            </a:r>
          </a:p>
          <a:p>
            <a:pPr marL="895350" lvl="1">
              <a:spcBef>
                <a:spcPts val="600"/>
              </a:spcBef>
              <a:spcAft>
                <a:spcPts val="600"/>
              </a:spcAft>
            </a:pPr>
            <a:r>
              <a:rPr lang="fr-BE" sz="2400" b="1" dirty="0">
                <a:solidFill>
                  <a:srgbClr val="339966"/>
                </a:solidFill>
                <a:latin typeface="Century Gothic" panose="020B0502020202020204" pitchFamily="34" charset="0"/>
              </a:rPr>
              <a:t>AMONT </a:t>
            </a:r>
            <a:r>
              <a:rPr lang="fr-B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(</a:t>
            </a:r>
            <a:r>
              <a:rPr lang="fr-BE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J. Thomas, IFIP</a:t>
            </a:r>
            <a:r>
              <a:rPr lang="fr-B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) -</a:t>
            </a:r>
            <a:r>
              <a:rPr lang="fr-BE" sz="2400" dirty="0">
                <a:solidFill>
                  <a:srgbClr val="339966"/>
                </a:solidFill>
                <a:latin typeface="Century Gothic" panose="020B0502020202020204" pitchFamily="34" charset="0"/>
              </a:rPr>
              <a:t> </a:t>
            </a:r>
            <a:r>
              <a:rPr lang="fr-BE" sz="2400" b="1" dirty="0">
                <a:solidFill>
                  <a:srgbClr val="339966"/>
                </a:solidFill>
                <a:latin typeface="Century Gothic" panose="020B0502020202020204" pitchFamily="34" charset="0"/>
              </a:rPr>
              <a:t>AVAL </a:t>
            </a:r>
            <a:r>
              <a:rPr lang="fr-B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(</a:t>
            </a:r>
            <a:r>
              <a:rPr lang="fr-BE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C. </a:t>
            </a:r>
            <a:r>
              <a:rPr lang="fr-BE" sz="24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Lapasin</a:t>
            </a:r>
            <a:r>
              <a:rPr lang="fr-B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fr-BE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CÉLENE FR</a:t>
            </a:r>
            <a:r>
              <a:rPr lang="fr-B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)</a:t>
            </a:r>
          </a:p>
          <a:p>
            <a:pPr marL="895350" lvl="1">
              <a:spcBef>
                <a:spcPts val="600"/>
              </a:spcBef>
              <a:spcAft>
                <a:spcPts val="600"/>
              </a:spcAft>
            </a:pPr>
            <a:endParaRPr lang="fr-BE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5"/>
            </a:pPr>
            <a:r>
              <a:rPr lang="fr-FR" sz="2400" b="1" dirty="0">
                <a:solidFill>
                  <a:srgbClr val="339966"/>
                </a:solidFill>
                <a:latin typeface="Century Gothic" panose="020B0502020202020204" pitchFamily="34" charset="0"/>
              </a:rPr>
              <a:t>PLAN DE PROMOTION </a:t>
            </a: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– actions 2023 </a:t>
            </a:r>
          </a:p>
          <a:p>
            <a:pPr marL="1352550" lvl="1" indent="-457200">
              <a:spcAft>
                <a:spcPts val="600"/>
              </a:spcAft>
              <a:buAutoNum type="alphaUcPeriod"/>
            </a:pPr>
            <a:r>
              <a:rPr lang="fr-FR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Vandeputte, APAQW</a:t>
            </a:r>
          </a:p>
          <a:p>
            <a:pPr marL="1352550" lvl="1" indent="-457200">
              <a:spcAft>
                <a:spcPts val="600"/>
              </a:spcAft>
              <a:buAutoNum type="alphaUcPeriod"/>
            </a:pPr>
            <a:endParaRPr lang="fr-FR" sz="2400" i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989013" lvl="1" indent="-546100">
              <a:buFont typeface="+mj-lt"/>
              <a:buAutoNum type="arabicPeriod" startAt="6"/>
            </a:pPr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Partage d’un moment de </a:t>
            </a:r>
            <a:r>
              <a:rPr lang="fr-FR" sz="2400" b="1" dirty="0">
                <a:solidFill>
                  <a:srgbClr val="339966"/>
                </a:solidFill>
                <a:latin typeface="Century Gothic" panose="020B0502020202020204" pitchFamily="34" charset="0"/>
              </a:rPr>
              <a:t>CONVIVIALITÉ 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546" y="248639"/>
            <a:ext cx="872624" cy="900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7942" y="5165969"/>
            <a:ext cx="704668" cy="973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1064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209054"/>
            <a:ext cx="12192000" cy="64894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latin typeface="Agency FB" panose="020B0503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318422"/>
            <a:ext cx="12192000" cy="5395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solidFill>
                <a:srgbClr val="DA7252"/>
              </a:solidFill>
              <a:latin typeface="Agency FB" panose="020B0503020202020204" pitchFamily="34" charset="0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08" y="5250829"/>
            <a:ext cx="2203216" cy="7236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r-BE" dirty="0"/>
          </a:p>
        </p:txBody>
      </p:sp>
      <p:sp>
        <p:nvSpPr>
          <p:cNvPr id="7" name="Rectangle 6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r-BE" dirty="0"/>
          </a:p>
        </p:txBody>
      </p:sp>
      <p:sp>
        <p:nvSpPr>
          <p:cNvPr id="8" name="Rectangle 7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r-BE" dirty="0"/>
          </a:p>
        </p:txBody>
      </p:sp>
      <p:sp>
        <p:nvSpPr>
          <p:cNvPr id="9" name="Rectangle 8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r-BE" dirty="0"/>
          </a:p>
        </p:txBody>
      </p:sp>
      <p:sp>
        <p:nvSpPr>
          <p:cNvPr id="19" name="ZoneTexte 18"/>
          <p:cNvSpPr txBox="1"/>
          <p:nvPr/>
        </p:nvSpPr>
        <p:spPr>
          <a:xfrm>
            <a:off x="927502" y="905362"/>
            <a:ext cx="10094622" cy="37548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BE" sz="2800" b="1" dirty="0">
                <a:solidFill>
                  <a:srgbClr val="004F8A"/>
                </a:solidFill>
                <a:latin typeface="Century Gothic" panose="020B0502020202020204" pitchFamily="34" charset="0"/>
              </a:rPr>
              <a:t>2/</a:t>
            </a:r>
            <a:r>
              <a:rPr lang="fr-BE" sz="2800" dirty="0">
                <a:solidFill>
                  <a:srgbClr val="004F8A"/>
                </a:solidFill>
                <a:latin typeface="Century Gothic" panose="020B0502020202020204" pitchFamily="34" charset="0"/>
              </a:rPr>
              <a:t> </a:t>
            </a:r>
            <a:r>
              <a:rPr lang="fr-FR" sz="3200" b="1" u="sng" cap="small" dirty="0">
                <a:solidFill>
                  <a:srgbClr val="004F8A"/>
                </a:solidFill>
                <a:latin typeface="Century Gothic" panose="020B0502020202020204" pitchFamily="34" charset="0"/>
              </a:rPr>
              <a:t>Représentants </a:t>
            </a:r>
            <a:r>
              <a:rPr lang="fr-FR" sz="3200" b="1" u="sng" cap="small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secteur Porc</a:t>
            </a:r>
            <a:endParaRPr lang="fr-FR" sz="3200" b="1" cap="small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endParaRPr lang="fr-FR" sz="20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Abandon du mandat de </a:t>
            </a:r>
            <a:r>
              <a:rPr lang="fr-FR" sz="2400" b="1" dirty="0">
                <a:solidFill>
                  <a:srgbClr val="339966"/>
                </a:solidFill>
                <a:latin typeface="Century Gothic" panose="020B0502020202020204" pitchFamily="34" charset="0"/>
              </a:rPr>
              <a:t>Quentin </a:t>
            </a:r>
            <a:r>
              <a:rPr lang="fr-FR" sz="2400" b="1" dirty="0" err="1">
                <a:solidFill>
                  <a:srgbClr val="339966"/>
                </a:solidFill>
                <a:latin typeface="Century Gothic" panose="020B0502020202020204" pitchFamily="34" charset="0"/>
              </a:rPr>
              <a:t>Chausteur</a:t>
            </a: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: </a:t>
            </a:r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803275" lvl="1"/>
            <a:r>
              <a:rPr lang="fr-FR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mandat en cours (début décembre 2020) - reste 1an et 1 mois</a:t>
            </a:r>
          </a:p>
          <a:p>
            <a:pPr lvl="1">
              <a:spcAft>
                <a:spcPts val="600"/>
              </a:spcAft>
            </a:pPr>
            <a:endParaRPr lang="fr-FR" sz="24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Candidats en séance ?</a:t>
            </a:r>
          </a:p>
          <a:p>
            <a:pPr marL="803275" lvl="1"/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803275" lvl="1"/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803275" lvl="1"/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546" y="248639"/>
            <a:ext cx="872624" cy="900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7942" y="5165969"/>
            <a:ext cx="704668" cy="973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948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209054"/>
            <a:ext cx="12192000" cy="64894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latin typeface="Agency FB" panose="020B0503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318422"/>
            <a:ext cx="12192000" cy="5395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solidFill>
                <a:srgbClr val="DA7252"/>
              </a:solidFill>
              <a:latin typeface="Agency FB" panose="020B0503020202020204" pitchFamily="34" charset="0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08" y="5250829"/>
            <a:ext cx="2203216" cy="7236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r-BE" dirty="0"/>
          </a:p>
        </p:txBody>
      </p:sp>
      <p:sp>
        <p:nvSpPr>
          <p:cNvPr id="7" name="Rectangle 6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r-BE" dirty="0"/>
          </a:p>
        </p:txBody>
      </p:sp>
      <p:sp>
        <p:nvSpPr>
          <p:cNvPr id="8" name="Rectangle 7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r-BE" dirty="0"/>
          </a:p>
        </p:txBody>
      </p:sp>
      <p:sp>
        <p:nvSpPr>
          <p:cNvPr id="9" name="Rectangle 8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r-BE" dirty="0"/>
          </a:p>
        </p:txBody>
      </p:sp>
      <p:sp>
        <p:nvSpPr>
          <p:cNvPr id="19" name="ZoneTexte 18"/>
          <p:cNvSpPr txBox="1"/>
          <p:nvPr/>
        </p:nvSpPr>
        <p:spPr>
          <a:xfrm>
            <a:off x="1169876" y="1217733"/>
            <a:ext cx="10094622" cy="28007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BE" sz="3200" b="1" cap="small" dirty="0">
                <a:solidFill>
                  <a:srgbClr val="004F8A"/>
                </a:solidFill>
                <a:latin typeface="Century Gothic" panose="020B0502020202020204" pitchFamily="34" charset="0"/>
              </a:rPr>
              <a:t>3/ </a:t>
            </a:r>
            <a:r>
              <a:rPr lang="fr-FR" sz="3200" b="1" u="sng" cap="small" dirty="0">
                <a:solidFill>
                  <a:srgbClr val="004F8A"/>
                </a:solidFill>
                <a:latin typeface="Century Gothic" panose="020B0502020202020204" pitchFamily="34" charset="0"/>
              </a:rPr>
              <a:t>Interface producteurs/distributeurs</a:t>
            </a:r>
          </a:p>
          <a:p>
            <a:pPr marL="534988" lvl="1">
              <a:spcAft>
                <a:spcPts val="1200"/>
              </a:spcAft>
            </a:pP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Opportunités filière </a:t>
            </a:r>
          </a:p>
          <a:p>
            <a:pPr lvl="1">
              <a:spcAft>
                <a:spcPts val="1200"/>
              </a:spcAft>
            </a:pPr>
            <a:endParaRPr lang="fr-FR" sz="2800" b="1" dirty="0">
              <a:solidFill>
                <a:srgbClr val="339966"/>
              </a:solidFill>
              <a:latin typeface="Century Gothic" panose="020B0502020202020204" pitchFamily="34" charset="0"/>
            </a:endParaRPr>
          </a:p>
          <a:p>
            <a:pPr lvl="1">
              <a:spcAft>
                <a:spcPts val="1200"/>
              </a:spcAft>
            </a:pPr>
            <a:r>
              <a:rPr lang="fr-FR" sz="2800" b="1" dirty="0">
                <a:solidFill>
                  <a:srgbClr val="339966"/>
                </a:solidFill>
                <a:latin typeface="Century Gothic" panose="020B0502020202020204" pitchFamily="34" charset="0"/>
              </a:rPr>
              <a:t>Arnaud Vanderbeck</a:t>
            </a: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, Collège des Producteurs</a:t>
            </a:r>
          </a:p>
          <a:p>
            <a:pPr lvl="1"/>
            <a:endParaRPr lang="fr-FR" sz="200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546" y="248639"/>
            <a:ext cx="872624" cy="900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7942" y="5165969"/>
            <a:ext cx="704668" cy="973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2030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7360" y="3588596"/>
            <a:ext cx="4917600" cy="406749"/>
          </a:xfrm>
          <a:prstGeom prst="rect">
            <a:avLst/>
          </a:prstGeom>
        </p:spPr>
      </p:pic>
      <p:pic>
        <p:nvPicPr>
          <p:cNvPr id="3" name="object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7360" y="558845"/>
            <a:ext cx="4917280" cy="2880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F75EDA7-2538-4F1B-BC7E-E2B445132C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842" y="5472842"/>
            <a:ext cx="1385158" cy="138515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33FF01E-9BCD-413A-806E-37CBDFF648E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09" y="4808412"/>
            <a:ext cx="1385158" cy="1800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2E798E2-F12F-42EA-AE6C-5D899DA50D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170" y="4849959"/>
            <a:ext cx="1800000" cy="18000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2B998D8-A17B-40FB-82B8-EA0FFD59D2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173" y="4855155"/>
            <a:ext cx="1800000" cy="18000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C09B537-F242-4114-9C9C-FF83DCA84C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07507" y="5299959"/>
            <a:ext cx="208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499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èche : double flèche horizontale 4">
            <a:extLst>
              <a:ext uri="{FF2B5EF4-FFF2-40B4-BE49-F238E27FC236}">
                <a16:creationId xmlns:a16="http://schemas.microsoft.com/office/drawing/2014/main" id="{743CD591-6B48-409B-9164-2850FD977B30}"/>
              </a:ext>
            </a:extLst>
          </p:cNvPr>
          <p:cNvSpPr/>
          <p:nvPr/>
        </p:nvSpPr>
        <p:spPr>
          <a:xfrm>
            <a:off x="2416029" y="3481185"/>
            <a:ext cx="7171288" cy="1021288"/>
          </a:xfrm>
          <a:prstGeom prst="leftRightArrow">
            <a:avLst/>
          </a:prstGeom>
          <a:solidFill>
            <a:srgbClr val="FBE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CBB2C43-0311-4FD0-BF10-B1F41883B241}"/>
              </a:ext>
            </a:extLst>
          </p:cNvPr>
          <p:cNvSpPr/>
          <p:nvPr/>
        </p:nvSpPr>
        <p:spPr>
          <a:xfrm>
            <a:off x="3615655" y="1772888"/>
            <a:ext cx="4763584" cy="38637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dirty="0"/>
              <a:t>Nos actions :</a:t>
            </a:r>
            <a:endParaRPr lang="fr-BE" dirty="0"/>
          </a:p>
        </p:txBody>
      </p:sp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9652" y="1805705"/>
            <a:ext cx="1816823" cy="15027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2087" y="237110"/>
            <a:ext cx="2494388" cy="146092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F75EDA7-2538-4F1B-BC7E-E2B445132C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4634" y="5899937"/>
            <a:ext cx="964882" cy="96488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33FF01E-9BCD-413A-806E-37CBDFF648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650" y="5873735"/>
            <a:ext cx="753384" cy="97901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2E798E2-F12F-42EA-AE6C-5D899DA50D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638" y="6018819"/>
            <a:ext cx="753384" cy="75338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2B998D8-A17B-40FB-82B8-EA0FFD59D2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792" y="6019331"/>
            <a:ext cx="654540" cy="65454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C09B537-F242-4114-9C9C-FF83DCA84C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29428" y="6132288"/>
            <a:ext cx="990600" cy="42862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858C04B-90F7-49D5-AE80-872B35B384B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162" y="2507269"/>
            <a:ext cx="1324700" cy="1324700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97385C02-E180-4BDB-9FC4-4B31233F79C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269" y="5563592"/>
            <a:ext cx="1372059" cy="102128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7FAEC78-BB2C-4C13-8D94-24FB2488128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14084" y="1621302"/>
            <a:ext cx="1251110" cy="1771934"/>
          </a:xfrm>
          <a:prstGeom prst="rect">
            <a:avLst/>
          </a:prstGeom>
          <a:ln>
            <a:solidFill>
              <a:schemeClr val="accent3"/>
            </a:solidFill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8B449D3-1952-4EB8-B50E-A4C98687A304}"/>
              </a:ext>
            </a:extLst>
          </p:cNvPr>
          <p:cNvSpPr/>
          <p:nvPr/>
        </p:nvSpPr>
        <p:spPr>
          <a:xfrm>
            <a:off x="502231" y="3759439"/>
            <a:ext cx="1816823" cy="51137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/>
              <a:t>OFFRE 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12E38E9-973F-44B0-A2CC-D32066319B23}"/>
              </a:ext>
            </a:extLst>
          </p:cNvPr>
          <p:cNvSpPr/>
          <p:nvPr/>
        </p:nvSpPr>
        <p:spPr>
          <a:xfrm>
            <a:off x="9684792" y="3730542"/>
            <a:ext cx="1952604" cy="55440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/>
              <a:t>DEMANDE </a:t>
            </a:r>
          </a:p>
        </p:txBody>
      </p:sp>
      <p:sp>
        <p:nvSpPr>
          <p:cNvPr id="39" name="Espace réservé du contenu 2">
            <a:extLst>
              <a:ext uri="{FF2B5EF4-FFF2-40B4-BE49-F238E27FC236}">
                <a16:creationId xmlns:a16="http://schemas.microsoft.com/office/drawing/2014/main" id="{BC2FC47A-DA39-4C92-9646-D592E40D438A}"/>
              </a:ext>
            </a:extLst>
          </p:cNvPr>
          <p:cNvSpPr txBox="1">
            <a:spLocks/>
          </p:cNvSpPr>
          <p:nvPr/>
        </p:nvSpPr>
        <p:spPr>
          <a:xfrm>
            <a:off x="3174997" y="666698"/>
            <a:ext cx="8009637" cy="630177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defTabSz="914377">
              <a:buNone/>
            </a:pPr>
            <a:r>
              <a:rPr lang="fr-FR" sz="2000" b="1" spc="-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OBJECTIF : </a:t>
            </a:r>
            <a:r>
              <a:rPr lang="fr-FR" sz="2000" spc="-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Augmenter la part de </a:t>
            </a:r>
            <a:r>
              <a:rPr lang="fr-FR" sz="2000" b="1" spc="-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produits locaux </a:t>
            </a:r>
            <a:r>
              <a:rPr lang="fr-FR" sz="2000" spc="-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dans </a:t>
            </a:r>
            <a:r>
              <a:rPr lang="fr-FR" sz="2000" b="1" spc="-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tous</a:t>
            </a:r>
            <a:r>
              <a:rPr lang="fr-FR" sz="2000" spc="-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 les segments       de distribution </a:t>
            </a:r>
            <a:r>
              <a:rPr lang="fr-FR" sz="2000" b="1" spc="-1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B2B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A2F7350-AB15-4674-965B-D87DF2754F17}"/>
              </a:ext>
            </a:extLst>
          </p:cNvPr>
          <p:cNvSpPr/>
          <p:nvPr/>
        </p:nvSpPr>
        <p:spPr>
          <a:xfrm>
            <a:off x="3688314" y="3863678"/>
            <a:ext cx="2542486" cy="17065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/>
              <a:t>LOGISTIQUE</a:t>
            </a:r>
          </a:p>
          <a:p>
            <a:pPr algn="ctr"/>
            <a:r>
              <a:rPr lang="fr-BE" dirty="0"/>
              <a:t>- Outils digitaux</a:t>
            </a:r>
          </a:p>
          <a:p>
            <a:pPr marL="285750" indent="-285750" algn="ctr">
              <a:buFontTx/>
              <a:buChar char="-"/>
            </a:pPr>
            <a:r>
              <a:rPr lang="fr-BE" dirty="0"/>
              <a:t>Mise en réseau</a:t>
            </a:r>
          </a:p>
          <a:p>
            <a:pPr marL="285750" indent="-285750" algn="ctr">
              <a:buFontTx/>
              <a:buChar char="-"/>
            </a:pPr>
            <a:r>
              <a:rPr lang="fr-BE" dirty="0"/>
              <a:t>Catalogue groupé </a:t>
            </a:r>
          </a:p>
          <a:p>
            <a:pPr algn="ctr"/>
            <a:r>
              <a:rPr lang="fr-BE" dirty="0"/>
              <a:t>…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8223351-430F-4F62-BF5A-C764674C7106}"/>
              </a:ext>
            </a:extLst>
          </p:cNvPr>
          <p:cNvSpPr/>
          <p:nvPr/>
        </p:nvSpPr>
        <p:spPr>
          <a:xfrm>
            <a:off x="6314841" y="3863679"/>
            <a:ext cx="1975008" cy="17065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/>
              <a:t>COMMUNICATION PROMOTION</a:t>
            </a:r>
          </a:p>
          <a:p>
            <a:pPr algn="ctr"/>
            <a:r>
              <a:rPr lang="fr-BE" dirty="0"/>
              <a:t>produits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93EA4EF-4B0F-4FA1-86F4-2654DB52390B}"/>
              </a:ext>
            </a:extLst>
          </p:cNvPr>
          <p:cNvSpPr/>
          <p:nvPr/>
        </p:nvSpPr>
        <p:spPr>
          <a:xfrm>
            <a:off x="3688314" y="2148977"/>
            <a:ext cx="4601535" cy="16462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/>
              <a:t>COMMERCIALISATION</a:t>
            </a:r>
          </a:p>
          <a:p>
            <a:pPr algn="ctr"/>
            <a:r>
              <a:rPr lang="fr-BE" dirty="0"/>
              <a:t>- Matching individuel </a:t>
            </a:r>
          </a:p>
          <a:p>
            <a:pPr algn="ctr"/>
            <a:r>
              <a:rPr lang="fr-BE" dirty="0"/>
              <a:t>- Catalogue produit</a:t>
            </a:r>
          </a:p>
          <a:p>
            <a:pPr algn="ctr"/>
            <a:r>
              <a:rPr lang="fr-BE" dirty="0"/>
              <a:t>- Facilitation des démarches administratives</a:t>
            </a:r>
          </a:p>
          <a:p>
            <a:pPr algn="ctr"/>
            <a:r>
              <a:rPr lang="fr-BE" dirty="0"/>
              <a:t>…</a:t>
            </a:r>
          </a:p>
        </p:txBody>
      </p:sp>
      <p:pic>
        <p:nvPicPr>
          <p:cNvPr id="19" name="Graphique 18" descr="Mille">
            <a:extLst>
              <a:ext uri="{FF2B5EF4-FFF2-40B4-BE49-F238E27FC236}">
                <a16:creationId xmlns:a16="http://schemas.microsoft.com/office/drawing/2014/main" id="{76DD4FD5-403D-4574-A0B7-EAD704219DE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835317" y="3334217"/>
            <a:ext cx="427946" cy="427946"/>
          </a:xfrm>
          <a:prstGeom prst="rect">
            <a:avLst/>
          </a:prstGeom>
        </p:spPr>
      </p:pic>
      <p:pic>
        <p:nvPicPr>
          <p:cNvPr id="50" name="Graphique 49" descr="Camion">
            <a:extLst>
              <a:ext uri="{FF2B5EF4-FFF2-40B4-BE49-F238E27FC236}">
                <a16:creationId xmlns:a16="http://schemas.microsoft.com/office/drawing/2014/main" id="{2D02272F-2426-4D3B-A6E2-C3B548392D1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076342" y="5100017"/>
            <a:ext cx="576176" cy="576176"/>
          </a:xfrm>
          <a:prstGeom prst="rect">
            <a:avLst/>
          </a:prstGeom>
        </p:spPr>
      </p:pic>
      <p:pic>
        <p:nvPicPr>
          <p:cNvPr id="54" name="Graphique 53" descr="Drapeau">
            <a:extLst>
              <a:ext uri="{FF2B5EF4-FFF2-40B4-BE49-F238E27FC236}">
                <a16:creationId xmlns:a16="http://schemas.microsoft.com/office/drawing/2014/main" id="{1F457F50-FA14-4588-A8BB-7EC84EAD091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853399" y="5160110"/>
            <a:ext cx="393170" cy="393170"/>
          </a:xfrm>
          <a:prstGeom prst="rect">
            <a:avLst/>
          </a:prstGeom>
        </p:spPr>
      </p:pic>
      <p:pic>
        <p:nvPicPr>
          <p:cNvPr id="56" name="Graphique 55" descr="Sans fil">
            <a:extLst>
              <a:ext uri="{FF2B5EF4-FFF2-40B4-BE49-F238E27FC236}">
                <a16:creationId xmlns:a16="http://schemas.microsoft.com/office/drawing/2014/main" id="{25CDA186-08CF-4421-8DF3-4CF062233971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713391" y="5203953"/>
            <a:ext cx="366285" cy="366285"/>
          </a:xfrm>
          <a:prstGeom prst="rect">
            <a:avLst/>
          </a:prstGeom>
        </p:spPr>
      </p:pic>
      <p:pic>
        <p:nvPicPr>
          <p:cNvPr id="65" name="Graphique 64" descr="Loupe">
            <a:extLst>
              <a:ext uri="{FF2B5EF4-FFF2-40B4-BE49-F238E27FC236}">
                <a16:creationId xmlns:a16="http://schemas.microsoft.com/office/drawing/2014/main" id="{6B4F1321-8822-44E3-BE29-9DCD21154C1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0709497" y="85848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983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9652" y="1805705"/>
            <a:ext cx="1816823" cy="15027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2087" y="237110"/>
            <a:ext cx="2494388" cy="146092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F75EDA7-2538-4F1B-BC7E-E2B445132C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118" y="5893118"/>
            <a:ext cx="964882" cy="96488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33FF01E-9BCD-413A-806E-37CBDFF648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916" y="5866916"/>
            <a:ext cx="753384" cy="979016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2E798E2-F12F-42EA-AE6C-5D899DA50D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122" y="6012000"/>
            <a:ext cx="753384" cy="75338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2B998D8-A17B-40FB-82B8-EA0FFD59D2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276" y="6012512"/>
            <a:ext cx="654540" cy="65454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3C09B537-F242-4114-9C9C-FF83DCA84C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71912" y="6125469"/>
            <a:ext cx="990600" cy="428625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AC630DCB-99CB-4869-A5EB-C9F7187FEF9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duotone>
              <a:srgbClr val="4472C4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4393" b="92616" l="6936" r="98244">
                        <a14:foregroundMark x1="8029" y1="26170" x2="8165" y2="21026"/>
                        <a14:foregroundMark x1="8165" y1="21026" x2="10360" y2="15269"/>
                        <a14:foregroundMark x1="10360" y1="15269" x2="27480" y2="13141"/>
                        <a14:foregroundMark x1="27480" y1="13141" x2="32572" y2="14393"/>
                        <a14:foregroundMark x1="32572" y1="14393" x2="31694" y2="21277"/>
                        <a14:foregroundMark x1="31694" y1="21277" x2="24495" y2="33417"/>
                        <a14:foregroundMark x1="24495" y1="33417" x2="13231" y2="34930"/>
                        <a14:foregroundMark x1="7250" y1="26139" x2="9833" y2="14768"/>
                        <a14:foregroundMark x1="9833" y1="14768" x2="27041" y2="12641"/>
                        <a14:foregroundMark x1="27041" y1="12641" x2="31694" y2="13392"/>
                        <a14:foregroundMark x1="31694" y1="13392" x2="35382" y2="17021"/>
                        <a14:foregroundMark x1="35382" y1="17021" x2="37226" y2="26533"/>
                        <a14:foregroundMark x1="37226" y1="26533" x2="34592" y2="36546"/>
                        <a14:foregroundMark x1="34592" y1="36546" x2="27656" y2="42428"/>
                        <a14:foregroundMark x1="27656" y1="42428" x2="19240" y2="45328"/>
                        <a14:foregroundMark x1="8341" y1="14518" x2="35031" y2="12265"/>
                        <a14:foregroundMark x1="35031" y1="12265" x2="92450" y2="15770"/>
                        <a14:foregroundMark x1="92450" y1="15770" x2="97542" y2="21026"/>
                        <a14:foregroundMark x1="97542" y1="21026" x2="99737" y2="27534"/>
                        <a14:foregroundMark x1="99737" y1="27534" x2="99824" y2="56320"/>
                        <a14:foregroundMark x1="99824" y1="56320" x2="97278" y2="61827"/>
                        <a14:foregroundMark x1="94850" y1="71761" x2="94470" y2="73316"/>
                        <a14:foregroundMark x1="97278" y1="61827" x2="96946" y2="63186"/>
                        <a14:foregroundMark x1="86455" y1="92822" x2="64969" y2="95745"/>
                        <a14:foregroundMark x1="64969" y1="95745" x2="63435" y2="95094"/>
                        <a14:foregroundMark x1="7377" y1="26144" x2="6936" y2="21026"/>
                        <a14:foregroundMark x1="6936" y1="21026" x2="7814" y2="14643"/>
                        <a14:foregroundMark x1="62755" y1="93525" x2="77436" y2="98874"/>
                        <a14:foregroundMark x1="77436" y1="98874" x2="82704" y2="98874"/>
                        <a14:foregroundMark x1="89390" y1="96985" x2="92450" y2="96120"/>
                        <a14:foregroundMark x1="87502" y1="97518" x2="89230" y2="97030"/>
                        <a14:foregroundMark x1="82704" y1="98874" x2="87234" y2="97594"/>
                        <a14:foregroundMark x1="92450" y1="96120" x2="92990" y2="92703"/>
                        <a14:foregroundMark x1="85004" y1="77625" x2="74451" y2="74343"/>
                        <a14:foregroundMark x1="74451" y1="74343" x2="67515" y2="74468"/>
                        <a14:foregroundMark x1="67515" y1="74468" x2="62248" y2="79349"/>
                        <a14:foregroundMark x1="62248" y1="79349" x2="62021" y2="85067"/>
                        <a14:foregroundMark x1="86918" y1="9637" x2="87357" y2="41802"/>
                        <a14:foregroundMark x1="87357" y1="41802" x2="90832" y2="57320"/>
                        <a14:foregroundMark x1="96400" y1="31289" x2="91484" y2="32040"/>
                        <a14:foregroundMark x1="91484" y1="32040" x2="86567" y2="54443"/>
                        <a14:foregroundMark x1="86567" y1="54443" x2="87393" y2="58417"/>
                        <a14:foregroundMark x1="97090" y1="63362" x2="98332" y2="63204"/>
                        <a14:foregroundMark x1="98332" y1="63204" x2="98244" y2="32791"/>
                        <a14:foregroundMark x1="98244" y1="32791" x2="96137" y2="31414"/>
                        <a14:backgroundMark x1="62687" y1="93367" x2="49342" y2="92491"/>
                        <a14:backgroundMark x1="49342" y1="92491" x2="23178" y2="70964"/>
                        <a14:backgroundMark x1="23178" y1="70964" x2="12906" y2="55069"/>
                        <a14:backgroundMark x1="12906" y1="55069" x2="19579" y2="54068"/>
                        <a14:backgroundMark x1="19579" y1="54068" x2="42493" y2="75845"/>
                        <a14:backgroundMark x1="42493" y1="75845" x2="60755" y2="85732"/>
                        <a14:backgroundMark x1="60755" y1="85732" x2="62687" y2="92866"/>
                        <a14:backgroundMark x1="15540" y1="61952" x2="17559" y2="53442"/>
                        <a14:backgroundMark x1="17559" y1="53442" x2="51800" y2="85357"/>
                        <a14:backgroundMark x1="51800" y1="85357" x2="56102" y2="92365"/>
                        <a14:backgroundMark x1="56102" y1="92365" x2="49605" y2="93492"/>
                        <a14:backgroundMark x1="49605" y1="93492" x2="41703" y2="91114"/>
                        <a14:backgroundMark x1="41703" y1="91114" x2="23968" y2="65957"/>
                        <a14:backgroundMark x1="23968" y1="65957" x2="15716" y2="62078"/>
                        <a14:backgroundMark x1="17208" y1="53817" x2="18262" y2="62703"/>
                        <a14:backgroundMark x1="18262" y1="62703" x2="23442" y2="66959"/>
                        <a14:backgroundMark x1="23442" y1="66959" x2="19140" y2="54693"/>
                        <a14:backgroundMark x1="19140" y1="54693" x2="16594" y2="51940"/>
                        <a14:backgroundMark x1="25900" y1="70588" x2="30992" y2="65081"/>
                        <a14:backgroundMark x1="30992" y1="65081" x2="51712" y2="80100"/>
                        <a14:backgroundMark x1="51712" y1="80100" x2="57155" y2="88235"/>
                        <a14:backgroundMark x1="57155" y1="88235" x2="51975" y2="93992"/>
                        <a14:backgroundMark x1="51975" y1="93992" x2="45040" y2="95244"/>
                        <a14:backgroundMark x1="45040" y1="95244" x2="33011" y2="85607"/>
                        <a14:backgroundMark x1="33011" y1="85607" x2="23178" y2="71840"/>
                        <a14:backgroundMark x1="23178" y1="71840" x2="22915" y2="71715"/>
                        <a14:backgroundMark x1="26953" y1="68335" x2="25549" y2="67459"/>
                        <a14:backgroundMark x1="25285" y1="70463" x2="29851" y2="64706"/>
                        <a14:backgroundMark x1="29851" y1="64706" x2="25022" y2="69962"/>
                        <a14:backgroundMark x1="25022" y1="69962" x2="24495" y2="70088"/>
                        <a14:backgroundMark x1="30202" y1="76095" x2="32485" y2="67835"/>
                        <a14:backgroundMark x1="32485" y1="67835" x2="49868" y2="78598"/>
                        <a14:backgroundMark x1="49868" y1="78598" x2="54346" y2="84355"/>
                        <a14:backgroundMark x1="54346" y1="84355" x2="53205" y2="92991"/>
                        <a14:backgroundMark x1="53205" y1="92991" x2="46181" y2="93742"/>
                        <a14:backgroundMark x1="46181" y1="93742" x2="39245" y2="90113"/>
                        <a14:backgroundMark x1="39245" y1="90113" x2="28446" y2="74844"/>
                        <a14:backgroundMark x1="26953" y1="66959" x2="31431" y2="72966"/>
                        <a14:backgroundMark x1="31431" y1="72966" x2="28007" y2="67334"/>
                        <a14:backgroundMark x1="31168" y1="76596" x2="30817" y2="76220"/>
                        <a14:backgroundMark x1="30553" y1="72716" x2="36699" y2="72716"/>
                        <a14:backgroundMark x1="36699" y1="72716" x2="32397" y2="79224"/>
                        <a14:backgroundMark x1="32397" y1="79224" x2="30202" y2="72215"/>
                        <a14:backgroundMark x1="37050" y1="81602" x2="38806" y2="73217"/>
                        <a14:backgroundMark x1="38806" y1="73217" x2="42054" y2="81602"/>
                        <a14:backgroundMark x1="42054" y1="81602" x2="37138" y2="82353"/>
                        <a14:backgroundMark x1="35294" y1="74969" x2="40386" y2="81352"/>
                        <a14:backgroundMark x1="40386" y1="81352" x2="36348" y2="74593"/>
                        <a14:backgroundMark x1="36348" y1="74593" x2="34943" y2="74468"/>
                        <a14:backgroundMark x1="42669" y1="86608" x2="38806" y2="79599"/>
                        <a14:backgroundMark x1="38806" y1="79599" x2="47234" y2="80726"/>
                        <a14:backgroundMark x1="47234" y1="80726" x2="42230" y2="85357"/>
                        <a14:backgroundMark x1="42230" y1="85357" x2="42318" y2="85732"/>
                        <a14:backgroundMark x1="47586" y1="88611" x2="46356" y2="88110"/>
                        <a14:backgroundMark x1="51800" y1="87109" x2="46181" y2="83104"/>
                        <a14:backgroundMark x1="46181" y1="83104" x2="47849" y2="91615"/>
                        <a14:backgroundMark x1="47849" y1="91615" x2="52063" y2="84981"/>
                        <a14:backgroundMark x1="52063" y1="84981" x2="51624" y2="84481"/>
                        <a14:backgroundMark x1="47147" y1="90738" x2="53907" y2="90738"/>
                        <a14:backgroundMark x1="53907" y1="90738" x2="50219" y2="83730"/>
                        <a14:backgroundMark x1="50219" y1="83730" x2="47147" y2="89362"/>
                        <a14:backgroundMark x1="13608" y1="54568" x2="16418" y2="46683"/>
                        <a14:backgroundMark x1="16418" y1="46683" x2="14135" y2="53692"/>
                        <a14:backgroundMark x1="13257" y1="53317" x2="14223" y2="44305"/>
                        <a14:backgroundMark x1="14223" y1="44305" x2="19754" y2="48686"/>
                        <a14:backgroundMark x1="19754" y1="48686" x2="15189" y2="52941"/>
                        <a14:backgroundMark x1="11062" y1="49437" x2="16506" y2="44806"/>
                        <a14:backgroundMark x1="16506" y1="44806" x2="11150" y2="51564"/>
                        <a14:backgroundMark x1="11150" y1="51564" x2="10887" y2="51564"/>
                        <a14:backgroundMark x1="14925" y1="45432" x2="8516" y2="47434"/>
                        <a14:backgroundMark x1="8516" y1="47434" x2="14223" y2="53191"/>
                        <a14:backgroundMark x1="14223" y1="53191" x2="14223" y2="44556"/>
                        <a14:backgroundMark x1="14223" y1="44556" x2="14223" y2="44556"/>
                        <a14:backgroundMark x1="12291" y1="41051" x2="11414" y2="41051"/>
                        <a14:backgroundMark x1="7726" y1="33417" x2="7989" y2="33792"/>
                        <a14:backgroundMark x1="8341" y1="43680" x2="8341" y2="44806"/>
                        <a14:backgroundMark x1="9306" y1="31414" x2="8253" y2="40551"/>
                        <a14:backgroundMark x1="8253" y1="40551" x2="13345" y2="45557"/>
                        <a14:backgroundMark x1="13345" y1="45557" x2="9306" y2="32040"/>
                        <a14:backgroundMark x1="7726" y1="26158" x2="7550" y2="35169"/>
                        <a14:backgroundMark x1="7550" y1="35169" x2="8604" y2="26909"/>
                        <a14:backgroundMark x1="8955" y1="31164" x2="12730" y2="38423"/>
                        <a14:backgroundMark x1="12730" y1="38423" x2="9570" y2="30538"/>
                        <a14:backgroundMark x1="9570" y1="30538" x2="9219" y2="30538"/>
                        <a14:backgroundMark x1="85338" y1="73592" x2="89025" y2="81352"/>
                        <a14:backgroundMark x1="89025" y1="81352" x2="95347" y2="81727"/>
                        <a14:backgroundMark x1="95347" y1="81727" x2="93766" y2="73342"/>
                        <a14:backgroundMark x1="93766" y1="73342" x2="86040" y2="71464"/>
                        <a14:backgroundMark x1="86040" y1="71464" x2="85777" y2="71715"/>
                        <a14:backgroundMark x1="93942" y1="82353" x2="88147" y2="87985"/>
                        <a14:backgroundMark x1="88147" y1="87985" x2="94030" y2="92240"/>
                        <a14:backgroundMark x1="94030" y1="92240" x2="94908" y2="83354"/>
                        <a14:backgroundMark x1="94908" y1="83354" x2="94118" y2="82228"/>
                        <a14:backgroundMark x1="91396" y1="73091" x2="94469" y2="80601"/>
                        <a14:backgroundMark x1="94469" y1="80601" x2="91045" y2="73091"/>
                        <a14:backgroundMark x1="91045" y1="73091" x2="90694" y2="73091"/>
                        <a14:backgroundMark x1="92362" y1="65081" x2="90079" y2="73717"/>
                        <a14:backgroundMark x1="90079" y1="73717" x2="95961" y2="77096"/>
                        <a14:backgroundMark x1="95961" y1="77096" x2="96313" y2="68586"/>
                        <a14:backgroundMark x1="96313" y1="68586" x2="93240" y2="65582"/>
                        <a14:backgroundMark x1="93240" y1="61327" x2="95347" y2="69462"/>
                        <a14:backgroundMark x1="95347" y1="69462" x2="94118" y2="62078"/>
                        <a14:backgroundMark x1="92098" y1="60451" x2="86655" y2="64706"/>
                        <a14:backgroundMark x1="86655" y1="64706" x2="92274" y2="61952"/>
                        <a14:backgroundMark x1="87006" y1="62703" x2="86479" y2="63329"/>
                        <a14:backgroundMark x1="92362" y1="59324" x2="86479" y2="61202"/>
                        <a14:backgroundMark x1="86479" y1="61202" x2="92713" y2="59574"/>
                        <a14:backgroundMark x1="92713" y1="59574" x2="92625" y2="59074"/>
                        <a14:backgroundMark x1="95171" y1="62954" x2="94293" y2="62453"/>
                        <a14:backgroundMark x1="92450" y1="69712" x2="92362" y2="78598"/>
                        <a14:backgroundMark x1="92362" y1="78598" x2="97366" y2="73342"/>
                        <a14:backgroundMark x1="97366" y1="73342" x2="97981" y2="64456"/>
                        <a14:backgroundMark x1="97981" y1="64456" x2="92976" y2="70588"/>
                        <a14:backgroundMark x1="92976" y1="70588" x2="92888" y2="71214"/>
                        <a14:backgroundMark x1="91835" y1="85357" x2="90079" y2="94493"/>
                        <a14:backgroundMark x1="90079" y1="94493" x2="95083" y2="88736"/>
                        <a14:backgroundMark x1="95083" y1="88736" x2="91835" y2="86859"/>
                        <a14:backgroundMark x1="89552" y1="88235" x2="87533" y2="96496"/>
                        <a14:backgroundMark x1="87533" y1="96496" x2="90957" y2="88736"/>
                        <a14:backgroundMark x1="90957" y1="88736" x2="89816" y2="87234"/>
                        <a14:backgroundMark x1="86831" y1="92365" x2="86392" y2="92991"/>
                        <a14:backgroundMark x1="94293" y1="69462" x2="94205" y2="69962"/>
                        <a14:backgroundMark x1="94557" y1="67084" x2="90167" y2="73467"/>
                        <a14:backgroundMark x1="90167" y1="73467" x2="96576" y2="77347"/>
                        <a14:backgroundMark x1="96576" y1="77347" x2="96225" y2="68085"/>
                        <a14:backgroundMark x1="96225" y1="68085" x2="94118" y2="67084"/>
                        <a14:backgroundMark x1="94820" y1="70463" x2="94820" y2="70463"/>
                        <a14:backgroundMark x1="96137" y1="60325" x2="96664" y2="59449"/>
                      </a14:backgroundRemoval>
                    </a14:imgEffect>
                  </a14:imgLayer>
                </a14:imgProps>
              </a:ext>
            </a:extLst>
          </a:blip>
          <a:srcRect l="6130" t="15059" r="1845" b="4397"/>
          <a:stretch/>
        </p:blipFill>
        <p:spPr>
          <a:xfrm>
            <a:off x="3664740" y="3558923"/>
            <a:ext cx="3995434" cy="2453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9" name="ZoneTexte 38">
            <a:extLst>
              <a:ext uri="{FF2B5EF4-FFF2-40B4-BE49-F238E27FC236}">
                <a16:creationId xmlns:a16="http://schemas.microsoft.com/office/drawing/2014/main" id="{58079746-03C3-4D2A-8B6E-6CEF76AE4D22}"/>
              </a:ext>
            </a:extLst>
          </p:cNvPr>
          <p:cNvSpPr txBox="1"/>
          <p:nvPr/>
        </p:nvSpPr>
        <p:spPr>
          <a:xfrm>
            <a:off x="7979916" y="3810334"/>
            <a:ext cx="3581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4472C4"/>
                </a:solidFill>
              </a:rPr>
              <a:t>Martin Delaite</a:t>
            </a:r>
          </a:p>
          <a:p>
            <a:r>
              <a:rPr lang="fr-FR" sz="1600" b="1" dirty="0"/>
              <a:t>Province du Luxembourg</a:t>
            </a:r>
          </a:p>
          <a:p>
            <a:r>
              <a:rPr lang="fr-FR" sz="1600" b="1" u="sng" dirty="0"/>
              <a:t>Contact: </a:t>
            </a:r>
          </a:p>
          <a:p>
            <a:r>
              <a:rPr lang="fr-FR" sz="1400" b="1" dirty="0"/>
              <a:t> </a:t>
            </a:r>
            <a:r>
              <a:rPr lang="fr-BE" sz="1400" dirty="0">
                <a:latin typeface="Overpass"/>
              </a:rPr>
              <a:t>+32 496 69 17 10</a:t>
            </a:r>
            <a:endParaRPr lang="fr-FR" sz="1400" dirty="0"/>
          </a:p>
          <a:p>
            <a:r>
              <a:rPr lang="fr-FR" sz="1400" dirty="0"/>
              <a:t>martin.delaite@collegedesproducteurs</a:t>
            </a:r>
            <a:r>
              <a:rPr lang="fr-FR" sz="1400" b="1" dirty="0"/>
              <a:t>.</a:t>
            </a:r>
            <a:r>
              <a:rPr lang="fr-FR" sz="1400" dirty="0"/>
              <a:t>be</a:t>
            </a:r>
            <a:endParaRPr lang="fr-BE" sz="1400" dirty="0"/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2A1ACEEF-5D08-4DCE-BD90-703804B35287}"/>
              </a:ext>
            </a:extLst>
          </p:cNvPr>
          <p:cNvSpPr txBox="1"/>
          <p:nvPr/>
        </p:nvSpPr>
        <p:spPr>
          <a:xfrm>
            <a:off x="3250055" y="5235974"/>
            <a:ext cx="3581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4472C4"/>
                </a:solidFill>
              </a:rPr>
              <a:t>Camille Joubert</a:t>
            </a:r>
          </a:p>
          <a:p>
            <a:r>
              <a:rPr lang="fr-FR" sz="1600" b="1" dirty="0"/>
              <a:t>Province de Namur</a:t>
            </a:r>
          </a:p>
          <a:p>
            <a:r>
              <a:rPr lang="fr-FR" sz="1600" b="1" u="sng" dirty="0"/>
              <a:t>Contact: </a:t>
            </a:r>
          </a:p>
          <a:p>
            <a:r>
              <a:rPr lang="fr-FR" sz="1400" dirty="0"/>
              <a:t> </a:t>
            </a:r>
            <a:r>
              <a:rPr lang="fr-BE" sz="1400" dirty="0">
                <a:latin typeface="inherit"/>
              </a:rPr>
              <a:t>+32 492 33 39 13</a:t>
            </a:r>
            <a:endParaRPr lang="fr-BE" sz="1400" dirty="0">
              <a:latin typeface="Overpass"/>
            </a:endParaRPr>
          </a:p>
          <a:p>
            <a:r>
              <a:rPr lang="fr-FR" sz="1400" dirty="0"/>
              <a:t>camille.joubert@collegedesproducteurs</a:t>
            </a:r>
            <a:r>
              <a:rPr lang="fr-FR" sz="1400" b="1" dirty="0"/>
              <a:t>.</a:t>
            </a:r>
            <a:r>
              <a:rPr lang="fr-FR" sz="1400" dirty="0"/>
              <a:t>be</a:t>
            </a:r>
            <a:endParaRPr lang="fr-BE" sz="1400" dirty="0"/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CA1DACFF-83C8-4C09-ACD1-E9E5218C5773}"/>
              </a:ext>
            </a:extLst>
          </p:cNvPr>
          <p:cNvSpPr txBox="1"/>
          <p:nvPr/>
        </p:nvSpPr>
        <p:spPr>
          <a:xfrm>
            <a:off x="275005" y="3201149"/>
            <a:ext cx="35814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4472C4"/>
                </a:solidFill>
              </a:rPr>
              <a:t>Julien Beuve–</a:t>
            </a:r>
            <a:r>
              <a:rPr lang="fr-FR" sz="1600" b="1" dirty="0" err="1">
                <a:solidFill>
                  <a:srgbClr val="4472C4"/>
                </a:solidFill>
              </a:rPr>
              <a:t>Méry</a:t>
            </a:r>
            <a:endParaRPr lang="fr-FR" sz="1600" b="1" dirty="0">
              <a:solidFill>
                <a:srgbClr val="4472C4"/>
              </a:solidFill>
            </a:endParaRPr>
          </a:p>
          <a:p>
            <a:r>
              <a:rPr lang="fr-FR" sz="1600" b="1" dirty="0"/>
              <a:t>Province du Hainaut</a:t>
            </a:r>
          </a:p>
          <a:p>
            <a:r>
              <a:rPr lang="fr-FR" sz="1600" b="1" u="sng" dirty="0"/>
              <a:t>Contact: </a:t>
            </a:r>
          </a:p>
          <a:p>
            <a:r>
              <a:rPr lang="fr-FR" sz="1400" dirty="0"/>
              <a:t> +32 491 15 55 13</a:t>
            </a:r>
          </a:p>
          <a:p>
            <a:r>
              <a:rPr lang="fr-FR" sz="1400" dirty="0"/>
              <a:t>julien.beuvemery@collegedesproducteurs</a:t>
            </a:r>
            <a:r>
              <a:rPr lang="fr-FR" sz="1400" b="1" dirty="0"/>
              <a:t>.</a:t>
            </a:r>
            <a:r>
              <a:rPr lang="fr-FR" sz="1400" dirty="0"/>
              <a:t>be</a:t>
            </a:r>
            <a:endParaRPr lang="fr-BE" sz="1400" dirty="0"/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DF7144F8-E435-4C21-8E04-14E7D435EC5D}"/>
              </a:ext>
            </a:extLst>
          </p:cNvPr>
          <p:cNvSpPr txBox="1"/>
          <p:nvPr/>
        </p:nvSpPr>
        <p:spPr>
          <a:xfrm>
            <a:off x="4000003" y="1362833"/>
            <a:ext cx="397991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4472C4"/>
                </a:solidFill>
              </a:rPr>
              <a:t>Arnaud Vanderbeck</a:t>
            </a:r>
          </a:p>
          <a:p>
            <a:r>
              <a:rPr lang="fr-FR" sz="1600" b="1" dirty="0"/>
              <a:t>Province du Brabant Wallon</a:t>
            </a:r>
          </a:p>
          <a:p>
            <a:r>
              <a:rPr lang="fr-FR" sz="1600" b="1" u="sng" dirty="0"/>
              <a:t>Contact: </a:t>
            </a:r>
          </a:p>
          <a:p>
            <a:r>
              <a:rPr lang="fr-FR" sz="1400" dirty="0"/>
              <a:t> +32 479 59 00 67</a:t>
            </a:r>
          </a:p>
          <a:p>
            <a:r>
              <a:rPr lang="fr-FR" sz="1400" dirty="0"/>
              <a:t>arnaud.vanderbeck@collegedesproducteurs</a:t>
            </a:r>
            <a:r>
              <a:rPr lang="fr-FR" sz="1400" b="1" dirty="0"/>
              <a:t>.</a:t>
            </a:r>
            <a:r>
              <a:rPr lang="fr-FR" sz="1400" dirty="0"/>
              <a:t>be</a:t>
            </a:r>
            <a:endParaRPr lang="fr-BE" sz="1400" dirty="0"/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E78B43FB-C2F6-4134-BD4F-B9DE60FA389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901791" y="2814588"/>
            <a:ext cx="956953" cy="968978"/>
          </a:xfrm>
          <a:prstGeom prst="ellipse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C478D0F6-55FC-48CF-979F-7A9A45C9B6F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56405" y="3696040"/>
            <a:ext cx="975842" cy="896317"/>
          </a:xfrm>
          <a:prstGeom prst="ellipse">
            <a:avLst/>
          </a:prstGeom>
        </p:spPr>
      </p:pic>
      <p:pic>
        <p:nvPicPr>
          <p:cNvPr id="45" name="Image 44">
            <a:extLst>
              <a:ext uri="{FF2B5EF4-FFF2-40B4-BE49-F238E27FC236}">
                <a16:creationId xmlns:a16="http://schemas.microsoft.com/office/drawing/2014/main" id="{7B5E3ACB-90D2-427D-8DF1-1FC8F1C5122F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10165" b="13532"/>
          <a:stretch/>
        </p:blipFill>
        <p:spPr>
          <a:xfrm>
            <a:off x="5380267" y="4257674"/>
            <a:ext cx="861421" cy="886501"/>
          </a:xfrm>
          <a:prstGeom prst="ellipse">
            <a:avLst/>
          </a:prstGeom>
        </p:spPr>
      </p:pic>
      <p:pic>
        <p:nvPicPr>
          <p:cNvPr id="46" name="Image 45">
            <a:extLst>
              <a:ext uri="{FF2B5EF4-FFF2-40B4-BE49-F238E27FC236}">
                <a16:creationId xmlns:a16="http://schemas.microsoft.com/office/drawing/2014/main" id="{66C17F5D-0A0C-410B-90FD-6F5C537CD2C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30436" y="4300972"/>
            <a:ext cx="888485" cy="886502"/>
          </a:xfrm>
          <a:prstGeom prst="ellipse">
            <a:avLst/>
          </a:prstGeom>
        </p:spPr>
      </p:pic>
      <p:sp>
        <p:nvSpPr>
          <p:cNvPr id="6" name="Bulle narrative : rectangle à coins arrondis 5">
            <a:extLst>
              <a:ext uri="{FF2B5EF4-FFF2-40B4-BE49-F238E27FC236}">
                <a16:creationId xmlns:a16="http://schemas.microsoft.com/office/drawing/2014/main" id="{0683BFC6-349F-4BCD-B3E1-201259A7AE12}"/>
              </a:ext>
            </a:extLst>
          </p:cNvPr>
          <p:cNvSpPr/>
          <p:nvPr/>
        </p:nvSpPr>
        <p:spPr>
          <a:xfrm>
            <a:off x="7979916" y="493016"/>
            <a:ext cx="3581400" cy="2294846"/>
          </a:xfrm>
          <a:prstGeom prst="wedgeRoundRectCallout">
            <a:avLst>
              <a:gd name="adj1" fmla="val -46117"/>
              <a:gd name="adj2" fmla="val 69850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</a:rPr>
              <a:t>Vous recherchez à </a:t>
            </a:r>
            <a:r>
              <a:rPr lang="fr-FR" sz="2000" b="1" dirty="0">
                <a:solidFill>
                  <a:schemeClr val="tx1"/>
                </a:solidFill>
              </a:rPr>
              <a:t>diversifier vos débouchés</a:t>
            </a:r>
            <a:r>
              <a:rPr lang="fr-FR" sz="2000" dirty="0">
                <a:solidFill>
                  <a:schemeClr val="tx1"/>
                </a:solidFill>
              </a:rPr>
              <a:t> ou à vous </a:t>
            </a:r>
            <a:r>
              <a:rPr lang="fr-FR" sz="2000" b="1" dirty="0">
                <a:solidFill>
                  <a:schemeClr val="tx1"/>
                </a:solidFill>
              </a:rPr>
              <a:t>approvisionner localement </a:t>
            </a:r>
            <a:r>
              <a:rPr lang="fr-FR" sz="2000" dirty="0">
                <a:solidFill>
                  <a:schemeClr val="tx1"/>
                </a:solidFill>
              </a:rPr>
              <a:t>? </a:t>
            </a:r>
          </a:p>
          <a:p>
            <a:pPr algn="ctr"/>
            <a:endParaRPr lang="fr-FR" sz="2000" dirty="0">
              <a:solidFill>
                <a:schemeClr val="tx1"/>
              </a:solidFill>
            </a:endParaRPr>
          </a:p>
          <a:p>
            <a:pPr algn="ctr"/>
            <a:r>
              <a:rPr lang="fr-FR" sz="2000" dirty="0">
                <a:solidFill>
                  <a:schemeClr val="tx1"/>
                </a:solidFill>
              </a:rPr>
              <a:t>Faites appel à notre équipe !</a:t>
            </a:r>
          </a:p>
          <a:p>
            <a:pPr algn="ctr"/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0974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209054"/>
            <a:ext cx="12192000" cy="64894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latin typeface="Agency FB" panose="020B0503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318422"/>
            <a:ext cx="12192000" cy="53957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>
              <a:solidFill>
                <a:srgbClr val="DA7252"/>
              </a:solidFill>
              <a:latin typeface="Agency FB" panose="020B0503020202020204" pitchFamily="34" charset="0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08" y="5250829"/>
            <a:ext cx="2203216" cy="7236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r-BE" dirty="0"/>
          </a:p>
        </p:txBody>
      </p:sp>
      <p:sp>
        <p:nvSpPr>
          <p:cNvPr id="7" name="Rectangle 6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r-BE" dirty="0"/>
          </a:p>
        </p:txBody>
      </p:sp>
      <p:sp>
        <p:nvSpPr>
          <p:cNvPr id="8" name="Rectangle 7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r-BE" dirty="0"/>
          </a:p>
        </p:txBody>
      </p:sp>
      <p:sp>
        <p:nvSpPr>
          <p:cNvPr id="9" name="Rectangle 8"/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r-BE" dirty="0"/>
          </a:p>
        </p:txBody>
      </p:sp>
      <p:sp>
        <p:nvSpPr>
          <p:cNvPr id="19" name="ZoneTexte 18"/>
          <p:cNvSpPr txBox="1"/>
          <p:nvPr/>
        </p:nvSpPr>
        <p:spPr>
          <a:xfrm>
            <a:off x="1048689" y="358750"/>
            <a:ext cx="10094622" cy="50167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BE" sz="3200" b="1" cap="small" dirty="0">
                <a:solidFill>
                  <a:srgbClr val="004F8A"/>
                </a:solidFill>
                <a:latin typeface="Century Gothic" panose="020B0502020202020204" pitchFamily="34" charset="0"/>
              </a:rPr>
              <a:t>4/ </a:t>
            </a:r>
            <a:r>
              <a:rPr lang="fr-FR" sz="3200" b="1" u="sng" cap="small" dirty="0">
                <a:solidFill>
                  <a:srgbClr val="004F8A"/>
                </a:solidFill>
                <a:latin typeface="Century Gothic" panose="020B0502020202020204" pitchFamily="34" charset="0"/>
              </a:rPr>
              <a:t>L’ENERGIE DANS LA FILIÈRE PORC </a:t>
            </a:r>
          </a:p>
          <a:p>
            <a:pPr marL="534988" lvl="1">
              <a:spcAft>
                <a:spcPts val="1200"/>
              </a:spcAft>
            </a:pP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Amont</a:t>
            </a:r>
            <a:r>
              <a:rPr lang="fr-FR" sz="3200" cap="small" dirty="0">
                <a:solidFill>
                  <a:srgbClr val="004F8A"/>
                </a:solidFill>
                <a:latin typeface="Century Gothic" panose="020B0502020202020204" pitchFamily="34" charset="0"/>
              </a:rPr>
              <a:t> </a:t>
            </a: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(</a:t>
            </a:r>
            <a:r>
              <a:rPr lang="fr-FR" sz="2800" b="1" dirty="0">
                <a:solidFill>
                  <a:srgbClr val="339966"/>
                </a:solidFill>
                <a:latin typeface="Century Gothic" panose="020B0502020202020204" pitchFamily="34" charset="0"/>
              </a:rPr>
              <a:t>Johan thomas</a:t>
            </a: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, IFIP) </a:t>
            </a:r>
          </a:p>
          <a:p>
            <a:pPr marL="534988" lvl="1">
              <a:spcAft>
                <a:spcPts val="1200"/>
              </a:spcAft>
            </a:pP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Aval</a:t>
            </a:r>
            <a:r>
              <a:rPr lang="fr-FR" sz="3200" cap="small" dirty="0">
                <a:solidFill>
                  <a:srgbClr val="004F8A"/>
                </a:solidFill>
                <a:latin typeface="Century Gothic" panose="020B0502020202020204" pitchFamily="34" charset="0"/>
              </a:rPr>
              <a:t> </a:t>
            </a: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(</a:t>
            </a:r>
            <a:r>
              <a:rPr lang="fr-FR" sz="2800" b="1" dirty="0">
                <a:solidFill>
                  <a:srgbClr val="339966"/>
                </a:solidFill>
                <a:latin typeface="Century Gothic" panose="020B0502020202020204" pitchFamily="34" charset="0"/>
              </a:rPr>
              <a:t>Christophe </a:t>
            </a:r>
            <a:r>
              <a:rPr lang="fr-FR" sz="2800" b="1" dirty="0" err="1">
                <a:solidFill>
                  <a:srgbClr val="339966"/>
                </a:solidFill>
                <a:latin typeface="Century Gothic" panose="020B0502020202020204" pitchFamily="34" charset="0"/>
              </a:rPr>
              <a:t>lapasin</a:t>
            </a: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fr-FR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Célene</a:t>
            </a: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fr-FR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fr</a:t>
            </a: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)</a:t>
            </a:r>
          </a:p>
          <a:p>
            <a:pPr marL="992188" lvl="2">
              <a:spcAft>
                <a:spcPts val="1200"/>
              </a:spcAft>
            </a:pPr>
            <a:endParaRPr lang="fr-FR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</a:endParaRPr>
          </a:p>
          <a:p>
            <a:pPr marL="1449388" lvl="3">
              <a:spcAft>
                <a:spcPts val="1200"/>
              </a:spcAft>
            </a:pPr>
            <a:r>
              <a:rPr lang="fr-FR" sz="24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fil conducteur</a:t>
            </a: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:</a:t>
            </a:r>
          </a:p>
          <a:p>
            <a:pPr marL="2363788" lvl="4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postes de consommation</a:t>
            </a:r>
          </a:p>
          <a:p>
            <a:pPr marL="2363788" lvl="4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réduire sa consommation</a:t>
            </a:r>
          </a:p>
          <a:p>
            <a:pPr marL="2363788" lvl="4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récupérer/réutiliser l’énergie</a:t>
            </a:r>
          </a:p>
          <a:p>
            <a:pPr marL="2363788" lvl="4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sources alternatives d’énergie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546" y="248639"/>
            <a:ext cx="872624" cy="900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7942" y="5165969"/>
            <a:ext cx="704668" cy="973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55501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57690</TotalTime>
  <Words>728</Words>
  <Application>Microsoft Office PowerPoint</Application>
  <PresentationFormat>Grand écran</PresentationFormat>
  <Paragraphs>183</Paragraphs>
  <Slides>16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7" baseType="lpstr">
      <vt:lpstr>Agency FB</vt:lpstr>
      <vt:lpstr>Arial</vt:lpstr>
      <vt:lpstr>Calibri</vt:lpstr>
      <vt:lpstr>Calibri Light</vt:lpstr>
      <vt:lpstr>Century Gothic</vt:lpstr>
      <vt:lpstr>inherit</vt:lpstr>
      <vt:lpstr>Overpass</vt:lpstr>
      <vt:lpstr>Symbol</vt:lpstr>
      <vt:lpstr>Times New Roman</vt:lpstr>
      <vt:lpstr>Wingdings</vt:lpstr>
      <vt:lpstr>Thème Office</vt:lpstr>
      <vt:lpstr>16ème Assemblée sectorielle Porc L’ENERGIE dans la filière Porc – Amont et Aval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Assemblée Sectorielle Bio</dc:title>
  <dc:creator>PC3</dc:creator>
  <cp:lastModifiedBy>Sophie Renard</cp:lastModifiedBy>
  <cp:revision>852</cp:revision>
  <cp:lastPrinted>2022-08-16T15:05:31Z</cp:lastPrinted>
  <dcterms:created xsi:type="dcterms:W3CDTF">2014-08-18T08:18:28Z</dcterms:created>
  <dcterms:modified xsi:type="dcterms:W3CDTF">2022-11-14T11:36:32Z</dcterms:modified>
</cp:coreProperties>
</file>