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12"/>
  </p:notesMasterIdLst>
  <p:sldIdLst>
    <p:sldId id="690" r:id="rId4"/>
    <p:sldId id="692" r:id="rId5"/>
    <p:sldId id="698" r:id="rId6"/>
    <p:sldId id="691" r:id="rId7"/>
    <p:sldId id="699" r:id="rId8"/>
    <p:sldId id="695" r:id="rId9"/>
    <p:sldId id="694" r:id="rId10"/>
    <p:sldId id="696" r:id="rId1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rnaud Vanderbeck" initials="AV" lastIdx="3" clrIdx="0">
    <p:extLst>
      <p:ext uri="{19B8F6BF-5375-455C-9EA6-DF929625EA0E}">
        <p15:presenceInfo xmlns:p15="http://schemas.microsoft.com/office/powerpoint/2012/main" userId="Arnaud Vanderbec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F7FA4"/>
    <a:srgbClr val="A1D8F7"/>
    <a:srgbClr val="FBE5D6"/>
    <a:srgbClr val="84D1F1"/>
    <a:srgbClr val="F7934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979" autoAdjust="0"/>
    <p:restoredTop sz="95396" autoAdjust="0"/>
  </p:normalViewPr>
  <p:slideViewPr>
    <p:cSldViewPr snapToGrid="0">
      <p:cViewPr varScale="1">
        <p:scale>
          <a:sx n="64" d="100"/>
          <a:sy n="64" d="100"/>
        </p:scale>
        <p:origin x="84" y="10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rnaud Vanderbeck" userId="4861bb40-f53d-4b81-b012-1abbc06d3928" providerId="ADAL" clId="{3DF89E38-3C5A-47AC-AA93-05C6D517D230}"/>
    <pc:docChg chg="undo redo custSel addSld delSld modSld sldOrd delMainMaster">
      <pc:chgData name="Arnaud Vanderbeck" userId="4861bb40-f53d-4b81-b012-1abbc06d3928" providerId="ADAL" clId="{3DF89E38-3C5A-47AC-AA93-05C6D517D230}" dt="2023-05-11T07:15:04.549" v="8600"/>
      <pc:docMkLst>
        <pc:docMk/>
      </pc:docMkLst>
      <pc:sldChg chg="delSp modSp add">
        <pc:chgData name="Arnaud Vanderbeck" userId="4861bb40-f53d-4b81-b012-1abbc06d3928" providerId="ADAL" clId="{3DF89E38-3C5A-47AC-AA93-05C6D517D230}" dt="2023-05-11T07:15:04.549" v="8600"/>
        <pc:sldMkLst>
          <pc:docMk/>
          <pc:sldMk cId="2295314337" sldId="690"/>
        </pc:sldMkLst>
        <pc:spChg chg="del">
          <ac:chgData name="Arnaud Vanderbeck" userId="4861bb40-f53d-4b81-b012-1abbc06d3928" providerId="ADAL" clId="{3DF89E38-3C5A-47AC-AA93-05C6D517D230}" dt="2023-05-01T18:46:43.758" v="1061" actId="478"/>
          <ac:spMkLst>
            <pc:docMk/>
            <pc:sldMk cId="2295314337" sldId="690"/>
            <ac:spMk id="4" creationId="{E04CA802-4E30-480B-B844-1CD8DEF2ACC1}"/>
          </ac:spMkLst>
        </pc:spChg>
        <pc:graphicFrameChg chg="mod">
          <ac:chgData name="Arnaud Vanderbeck" userId="4861bb40-f53d-4b81-b012-1abbc06d3928" providerId="ADAL" clId="{3DF89E38-3C5A-47AC-AA93-05C6D517D230}" dt="2023-05-11T07:15:04.549" v="8600"/>
          <ac:graphicFrameMkLst>
            <pc:docMk/>
            <pc:sldMk cId="2295314337" sldId="690"/>
            <ac:graphicFrameMk id="6" creationId="{A624A9AA-0302-40D5-9F37-F2AA6BF1F2AF}"/>
          </ac:graphicFrameMkLst>
        </pc:graphicFrameChg>
      </pc:sldChg>
    </pc:docChg>
  </pc:docChgLst>
  <pc:docChgLst>
    <pc:chgData name="Arnaud Vanderbeck" userId="4861bb40-f53d-4b81-b012-1abbc06d3928" providerId="ADAL" clId="{1AC6958A-5E63-4D18-93DB-982089CF599A}"/>
    <pc:docChg chg="undo redo custSel addSld delSld modSld sldOrd delMainMaster">
      <pc:chgData name="Arnaud Vanderbeck" userId="4861bb40-f53d-4b81-b012-1abbc06d3928" providerId="ADAL" clId="{1AC6958A-5E63-4D18-93DB-982089CF599A}" dt="2023-07-06T17:04:31.988" v="1265" actId="20577"/>
      <pc:docMkLst>
        <pc:docMk/>
      </pc:docMkLst>
      <pc:sldChg chg="addSp delSp modSp modNotesTx">
        <pc:chgData name="Arnaud Vanderbeck" userId="4861bb40-f53d-4b81-b012-1abbc06d3928" providerId="ADAL" clId="{1AC6958A-5E63-4D18-93DB-982089CF599A}" dt="2023-07-06T16:51:23.321" v="925" actId="6549"/>
        <pc:sldMkLst>
          <pc:docMk/>
          <pc:sldMk cId="2295314337" sldId="690"/>
        </pc:sldMkLst>
        <pc:spChg chg="add mod">
          <ac:chgData name="Arnaud Vanderbeck" userId="4861bb40-f53d-4b81-b012-1abbc06d3928" providerId="ADAL" clId="{1AC6958A-5E63-4D18-93DB-982089CF599A}" dt="2023-07-06T16:51:23.321" v="925" actId="6549"/>
          <ac:spMkLst>
            <pc:docMk/>
            <pc:sldMk cId="2295314337" sldId="690"/>
            <ac:spMk id="2" creationId="{ED2480E1-52DB-4486-8F61-FDBBD2951470}"/>
          </ac:spMkLst>
        </pc:spChg>
        <pc:spChg chg="mod">
          <ac:chgData name="Arnaud Vanderbeck" userId="4861bb40-f53d-4b81-b012-1abbc06d3928" providerId="ADAL" clId="{1AC6958A-5E63-4D18-93DB-982089CF599A}" dt="2023-07-06T15:39:35.015" v="21" actId="20577"/>
          <ac:spMkLst>
            <pc:docMk/>
            <pc:sldMk cId="2295314337" sldId="690"/>
            <ac:spMk id="39" creationId="{BC2FC47A-DA39-4C92-9646-D592E40D438A}"/>
          </ac:spMkLst>
        </pc:spChg>
        <pc:graphicFrameChg chg="add del">
          <ac:chgData name="Arnaud Vanderbeck" userId="4861bb40-f53d-4b81-b012-1abbc06d3928" providerId="ADAL" clId="{1AC6958A-5E63-4D18-93DB-982089CF599A}" dt="2023-07-06T15:39:17.513" v="12" actId="478"/>
          <ac:graphicFrameMkLst>
            <pc:docMk/>
            <pc:sldMk cId="2295314337" sldId="690"/>
            <ac:graphicFrameMk id="6" creationId="{A624A9AA-0302-40D5-9F37-F2AA6BF1F2AF}"/>
          </ac:graphicFrameMkLst>
        </pc:graphicFrameChg>
      </pc:sldChg>
      <pc:sldChg chg="add del ord">
        <pc:chgData name="Arnaud Vanderbeck" userId="4861bb40-f53d-4b81-b012-1abbc06d3928" providerId="ADAL" clId="{1AC6958A-5E63-4D18-93DB-982089CF599A}" dt="2023-07-06T16:07:51.351" v="96"/>
        <pc:sldMkLst>
          <pc:docMk/>
          <pc:sldMk cId="3509149497" sldId="691"/>
        </pc:sldMkLst>
      </pc:sldChg>
      <pc:sldChg chg="addSp modSp add ord">
        <pc:chgData name="Arnaud Vanderbeck" userId="4861bb40-f53d-4b81-b012-1abbc06d3928" providerId="ADAL" clId="{1AC6958A-5E63-4D18-93DB-982089CF599A}" dt="2023-07-06T16:50:50.195" v="912" actId="1076"/>
        <pc:sldMkLst>
          <pc:docMk/>
          <pc:sldMk cId="1143165940" sldId="692"/>
        </pc:sldMkLst>
        <pc:spChg chg="add mod">
          <ac:chgData name="Arnaud Vanderbeck" userId="4861bb40-f53d-4b81-b012-1abbc06d3928" providerId="ADAL" clId="{1AC6958A-5E63-4D18-93DB-982089CF599A}" dt="2023-07-06T16:50:50.195" v="912" actId="1076"/>
          <ac:spMkLst>
            <pc:docMk/>
            <pc:sldMk cId="1143165940" sldId="692"/>
            <ac:spMk id="2" creationId="{7BC5C493-FA1B-4D73-8FE3-C9AEFF549ABF}"/>
          </ac:spMkLst>
        </pc:spChg>
        <pc:spChg chg="mod">
          <ac:chgData name="Arnaud Vanderbeck" userId="4861bb40-f53d-4b81-b012-1abbc06d3928" providerId="ADAL" clId="{1AC6958A-5E63-4D18-93DB-982089CF599A}" dt="2023-07-06T15:39:44.171" v="30" actId="20577"/>
          <ac:spMkLst>
            <pc:docMk/>
            <pc:sldMk cId="1143165940" sldId="692"/>
            <ac:spMk id="39" creationId="{BC2FC47A-DA39-4C92-9646-D592E40D438A}"/>
          </ac:spMkLst>
        </pc:spChg>
      </pc:sldChg>
      <pc:sldChg chg="addSp modSp add">
        <pc:chgData name="Arnaud Vanderbeck" userId="4861bb40-f53d-4b81-b012-1abbc06d3928" providerId="ADAL" clId="{1AC6958A-5E63-4D18-93DB-982089CF599A}" dt="2023-07-06T16:57:58.499" v="1104" actId="20577"/>
        <pc:sldMkLst>
          <pc:docMk/>
          <pc:sldMk cId="1534575001" sldId="694"/>
        </pc:sldMkLst>
        <pc:spChg chg="mod">
          <ac:chgData name="Arnaud Vanderbeck" userId="4861bb40-f53d-4b81-b012-1abbc06d3928" providerId="ADAL" clId="{1AC6958A-5E63-4D18-93DB-982089CF599A}" dt="2023-07-06T16:54:35.246" v="1044" actId="20577"/>
          <ac:spMkLst>
            <pc:docMk/>
            <pc:sldMk cId="1534575001" sldId="694"/>
            <ac:spMk id="39" creationId="{BC2FC47A-DA39-4C92-9646-D592E40D438A}"/>
          </ac:spMkLst>
        </pc:spChg>
        <pc:graphicFrameChg chg="add mod modGraphic">
          <ac:chgData name="Arnaud Vanderbeck" userId="4861bb40-f53d-4b81-b012-1abbc06d3928" providerId="ADAL" clId="{1AC6958A-5E63-4D18-93DB-982089CF599A}" dt="2023-07-06T16:57:58.499" v="1104" actId="20577"/>
          <ac:graphicFrameMkLst>
            <pc:docMk/>
            <pc:sldMk cId="1534575001" sldId="694"/>
            <ac:graphicFrameMk id="2" creationId="{27F11354-33FA-4F03-839D-52E58340B0BA}"/>
          </ac:graphicFrameMkLst>
        </pc:graphicFrameChg>
      </pc:sldChg>
      <pc:sldChg chg="addSp modSp add">
        <pc:chgData name="Arnaud Vanderbeck" userId="4861bb40-f53d-4b81-b012-1abbc06d3928" providerId="ADAL" clId="{1AC6958A-5E63-4D18-93DB-982089CF599A}" dt="2023-07-06T17:04:31.988" v="1265" actId="20577"/>
        <pc:sldMkLst>
          <pc:docMk/>
          <pc:sldMk cId="1026108941" sldId="695"/>
        </pc:sldMkLst>
        <pc:spChg chg="add mod">
          <ac:chgData name="Arnaud Vanderbeck" userId="4861bb40-f53d-4b81-b012-1abbc06d3928" providerId="ADAL" clId="{1AC6958A-5E63-4D18-93DB-982089CF599A}" dt="2023-07-06T17:04:31.988" v="1265" actId="20577"/>
          <ac:spMkLst>
            <pc:docMk/>
            <pc:sldMk cId="1026108941" sldId="695"/>
            <ac:spMk id="2" creationId="{A80FA125-203A-433D-A679-90D8CAB9D549}"/>
          </ac:spMkLst>
        </pc:spChg>
        <pc:spChg chg="mod">
          <ac:chgData name="Arnaud Vanderbeck" userId="4861bb40-f53d-4b81-b012-1abbc06d3928" providerId="ADAL" clId="{1AC6958A-5E63-4D18-93DB-982089CF599A}" dt="2023-07-06T16:54:27.482" v="1025" actId="20577"/>
          <ac:spMkLst>
            <pc:docMk/>
            <pc:sldMk cId="1026108941" sldId="695"/>
            <ac:spMk id="39" creationId="{BC2FC47A-DA39-4C92-9646-D592E40D438A}"/>
          </ac:spMkLst>
        </pc:spChg>
      </pc:sldChg>
      <pc:sldChg chg="addSp delSp modSp add modNotesTx">
        <pc:chgData name="Arnaud Vanderbeck" userId="4861bb40-f53d-4b81-b012-1abbc06d3928" providerId="ADAL" clId="{1AC6958A-5E63-4D18-93DB-982089CF599A}" dt="2023-07-06T17:03:57.874" v="1214" actId="20577"/>
        <pc:sldMkLst>
          <pc:docMk/>
          <pc:sldMk cId="3683342408" sldId="696"/>
        </pc:sldMkLst>
        <pc:spChg chg="add del">
          <ac:chgData name="Arnaud Vanderbeck" userId="4861bb40-f53d-4b81-b012-1abbc06d3928" providerId="ADAL" clId="{1AC6958A-5E63-4D18-93DB-982089CF599A}" dt="2023-07-06T16:58:36.311" v="1107"/>
          <ac:spMkLst>
            <pc:docMk/>
            <pc:sldMk cId="3683342408" sldId="696"/>
            <ac:spMk id="2" creationId="{D444E77C-F6A8-4313-AAAA-7C3E91821973}"/>
          </ac:spMkLst>
        </pc:spChg>
        <pc:spChg chg="add mod">
          <ac:chgData name="Arnaud Vanderbeck" userId="4861bb40-f53d-4b81-b012-1abbc06d3928" providerId="ADAL" clId="{1AC6958A-5E63-4D18-93DB-982089CF599A}" dt="2023-07-06T17:03:57.874" v="1214" actId="20577"/>
          <ac:spMkLst>
            <pc:docMk/>
            <pc:sldMk cId="3683342408" sldId="696"/>
            <ac:spMk id="4" creationId="{F59EE236-D129-4FA0-B45E-36B5E3062361}"/>
          </ac:spMkLst>
        </pc:spChg>
        <pc:spChg chg="add del mod">
          <ac:chgData name="Arnaud Vanderbeck" userId="4861bb40-f53d-4b81-b012-1abbc06d3928" providerId="ADAL" clId="{1AC6958A-5E63-4D18-93DB-982089CF599A}" dt="2023-07-06T16:58:09.271" v="1105" actId="478"/>
          <ac:spMkLst>
            <pc:docMk/>
            <pc:sldMk cId="3683342408" sldId="696"/>
            <ac:spMk id="10" creationId="{A6379807-9954-4E5D-A8AA-5F5EC6843042}"/>
          </ac:spMkLst>
        </pc:spChg>
        <pc:spChg chg="mod">
          <ac:chgData name="Arnaud Vanderbeck" userId="4861bb40-f53d-4b81-b012-1abbc06d3928" providerId="ADAL" clId="{1AC6958A-5E63-4D18-93DB-982089CF599A}" dt="2023-07-06T16:09:13.806" v="160" actId="20577"/>
          <ac:spMkLst>
            <pc:docMk/>
            <pc:sldMk cId="3683342408" sldId="696"/>
            <ac:spMk id="39" creationId="{BC2FC47A-DA39-4C92-9646-D592E40D438A}"/>
          </ac:spMkLst>
        </pc:spChg>
      </pc:sldChg>
      <pc:sldChg chg="addSp delSp modSp add">
        <pc:chgData name="Arnaud Vanderbeck" userId="4861bb40-f53d-4b81-b012-1abbc06d3928" providerId="ADAL" clId="{1AC6958A-5E63-4D18-93DB-982089CF599A}" dt="2023-07-06T16:39:01.556" v="638" actId="1076"/>
        <pc:sldMkLst>
          <pc:docMk/>
          <pc:sldMk cId="1603727466" sldId="698"/>
        </pc:sldMkLst>
        <pc:spChg chg="del">
          <ac:chgData name="Arnaud Vanderbeck" userId="4861bb40-f53d-4b81-b012-1abbc06d3928" providerId="ADAL" clId="{1AC6958A-5E63-4D18-93DB-982089CF599A}" dt="2023-07-06T16:32:26.945" v="487" actId="478"/>
          <ac:spMkLst>
            <pc:docMk/>
            <pc:sldMk cId="1603727466" sldId="698"/>
            <ac:spMk id="2" creationId="{ED2480E1-52DB-4486-8F61-FDBBD2951470}"/>
          </ac:spMkLst>
        </pc:spChg>
        <pc:spChg chg="mod">
          <ac:chgData name="Arnaud Vanderbeck" userId="4861bb40-f53d-4b81-b012-1abbc06d3928" providerId="ADAL" clId="{1AC6958A-5E63-4D18-93DB-982089CF599A}" dt="2023-07-06T16:33:03.039" v="537" actId="20577"/>
          <ac:spMkLst>
            <pc:docMk/>
            <pc:sldMk cId="1603727466" sldId="698"/>
            <ac:spMk id="39" creationId="{BC2FC47A-DA39-4C92-9646-D592E40D438A}"/>
          </ac:spMkLst>
        </pc:spChg>
        <pc:picChg chg="add mod">
          <ac:chgData name="Arnaud Vanderbeck" userId="4861bb40-f53d-4b81-b012-1abbc06d3928" providerId="ADAL" clId="{1AC6958A-5E63-4D18-93DB-982089CF599A}" dt="2023-07-06T16:39:01.556" v="638" actId="1076"/>
          <ac:picMkLst>
            <pc:docMk/>
            <pc:sldMk cId="1603727466" sldId="698"/>
            <ac:picMk id="10" creationId="{14B98B1D-17E4-4199-8093-99A60D75E9FE}"/>
          </ac:picMkLst>
        </pc:picChg>
      </pc:sldChg>
    </pc:docChg>
  </pc:docChgLst>
  <pc:docChgLst>
    <pc:chgData name="Arnaud Vanderbeck" userId="4861bb40-f53d-4b81-b012-1abbc06d3928" providerId="ADAL" clId="{1F9104E7-C361-40F5-A1CC-3FFFD4C438AC}"/>
    <pc:docChg chg="undo custSel addSld modSld">
      <pc:chgData name="Arnaud Vanderbeck" userId="4861bb40-f53d-4b81-b012-1abbc06d3928" providerId="ADAL" clId="{1F9104E7-C361-40F5-A1CC-3FFFD4C438AC}" dt="2023-07-10T08:49:47.235" v="356" actId="20577"/>
      <pc:docMkLst>
        <pc:docMk/>
      </pc:docMkLst>
      <pc:sldChg chg="modSp">
        <pc:chgData name="Arnaud Vanderbeck" userId="4861bb40-f53d-4b81-b012-1abbc06d3928" providerId="ADAL" clId="{1F9104E7-C361-40F5-A1CC-3FFFD4C438AC}" dt="2023-07-10T08:40:18.538" v="299" actId="1036"/>
        <pc:sldMkLst>
          <pc:docMk/>
          <pc:sldMk cId="2295314337" sldId="690"/>
        </pc:sldMkLst>
        <pc:spChg chg="mod">
          <ac:chgData name="Arnaud Vanderbeck" userId="4861bb40-f53d-4b81-b012-1abbc06d3928" providerId="ADAL" clId="{1F9104E7-C361-40F5-A1CC-3FFFD4C438AC}" dt="2023-07-10T08:40:18.538" v="299" actId="1036"/>
          <ac:spMkLst>
            <pc:docMk/>
            <pc:sldMk cId="2295314337" sldId="690"/>
            <ac:spMk id="2" creationId="{ED2480E1-52DB-4486-8F61-FDBBD2951470}"/>
          </ac:spMkLst>
        </pc:spChg>
      </pc:sldChg>
      <pc:sldChg chg="addSp delSp modSp">
        <pc:chgData name="Arnaud Vanderbeck" userId="4861bb40-f53d-4b81-b012-1abbc06d3928" providerId="ADAL" clId="{1F9104E7-C361-40F5-A1CC-3FFFD4C438AC}" dt="2023-07-10T08:41:02.380" v="313" actId="20577"/>
        <pc:sldMkLst>
          <pc:docMk/>
          <pc:sldMk cId="3509149497" sldId="691"/>
        </pc:sldMkLst>
        <pc:spChg chg="add mod">
          <ac:chgData name="Arnaud Vanderbeck" userId="4861bb40-f53d-4b81-b012-1abbc06d3928" providerId="ADAL" clId="{1F9104E7-C361-40F5-A1CC-3FFFD4C438AC}" dt="2023-07-10T08:41:02.380" v="313" actId="20577"/>
          <ac:spMkLst>
            <pc:docMk/>
            <pc:sldMk cId="3509149497" sldId="691"/>
            <ac:spMk id="2" creationId="{2E1A654E-2D32-4A7F-A984-54A243E30D86}"/>
          </ac:spMkLst>
        </pc:spChg>
        <pc:graphicFrameChg chg="del">
          <ac:chgData name="Arnaud Vanderbeck" userId="4861bb40-f53d-4b81-b012-1abbc06d3928" providerId="ADAL" clId="{1F9104E7-C361-40F5-A1CC-3FFFD4C438AC}" dt="2023-07-10T08:29:18.982" v="75" actId="478"/>
          <ac:graphicFrameMkLst>
            <pc:docMk/>
            <pc:sldMk cId="3509149497" sldId="691"/>
            <ac:graphicFrameMk id="6" creationId="{A624A9AA-0302-40D5-9F37-F2AA6BF1F2AF}"/>
          </ac:graphicFrameMkLst>
        </pc:graphicFrameChg>
      </pc:sldChg>
      <pc:sldChg chg="modSp">
        <pc:chgData name="Arnaud Vanderbeck" userId="4861bb40-f53d-4b81-b012-1abbc06d3928" providerId="ADAL" clId="{1F9104E7-C361-40F5-A1CC-3FFFD4C438AC}" dt="2023-07-10T08:40:10.629" v="296" actId="1036"/>
        <pc:sldMkLst>
          <pc:docMk/>
          <pc:sldMk cId="1143165940" sldId="692"/>
        </pc:sldMkLst>
        <pc:spChg chg="mod">
          <ac:chgData name="Arnaud Vanderbeck" userId="4861bb40-f53d-4b81-b012-1abbc06d3928" providerId="ADAL" clId="{1F9104E7-C361-40F5-A1CC-3FFFD4C438AC}" dt="2023-07-10T08:40:10.629" v="296" actId="1036"/>
          <ac:spMkLst>
            <pc:docMk/>
            <pc:sldMk cId="1143165940" sldId="692"/>
            <ac:spMk id="2" creationId="{7BC5C493-FA1B-4D73-8FE3-C9AEFF549ABF}"/>
          </ac:spMkLst>
        </pc:spChg>
      </pc:sldChg>
      <pc:sldChg chg="modSp">
        <pc:chgData name="Arnaud Vanderbeck" userId="4861bb40-f53d-4b81-b012-1abbc06d3928" providerId="ADAL" clId="{1F9104E7-C361-40F5-A1CC-3FFFD4C438AC}" dt="2023-07-10T08:49:47.235" v="356" actId="20577"/>
        <pc:sldMkLst>
          <pc:docMk/>
          <pc:sldMk cId="1534575001" sldId="694"/>
        </pc:sldMkLst>
        <pc:spChg chg="mod">
          <ac:chgData name="Arnaud Vanderbeck" userId="4861bb40-f53d-4b81-b012-1abbc06d3928" providerId="ADAL" clId="{1F9104E7-C361-40F5-A1CC-3FFFD4C438AC}" dt="2023-07-10T08:25:43.184" v="27" actId="1036"/>
          <ac:spMkLst>
            <pc:docMk/>
            <pc:sldMk cId="1534575001" sldId="694"/>
            <ac:spMk id="39" creationId="{BC2FC47A-DA39-4C92-9646-D592E40D438A}"/>
          </ac:spMkLst>
        </pc:spChg>
        <pc:graphicFrameChg chg="mod modGraphic">
          <ac:chgData name="Arnaud Vanderbeck" userId="4861bb40-f53d-4b81-b012-1abbc06d3928" providerId="ADAL" clId="{1F9104E7-C361-40F5-A1CC-3FFFD4C438AC}" dt="2023-07-10T08:49:47.235" v="356" actId="20577"/>
          <ac:graphicFrameMkLst>
            <pc:docMk/>
            <pc:sldMk cId="1534575001" sldId="694"/>
            <ac:graphicFrameMk id="2" creationId="{27F11354-33FA-4F03-839D-52E58340B0BA}"/>
          </ac:graphicFrameMkLst>
        </pc:graphicFrameChg>
      </pc:sldChg>
      <pc:sldChg chg="modSp">
        <pc:chgData name="Arnaud Vanderbeck" userId="4861bb40-f53d-4b81-b012-1abbc06d3928" providerId="ADAL" clId="{1F9104E7-C361-40F5-A1CC-3FFFD4C438AC}" dt="2023-07-10T08:41:28.403" v="316" actId="20577"/>
        <pc:sldMkLst>
          <pc:docMk/>
          <pc:sldMk cId="1026108941" sldId="695"/>
        </pc:sldMkLst>
        <pc:spChg chg="mod">
          <ac:chgData name="Arnaud Vanderbeck" userId="4861bb40-f53d-4b81-b012-1abbc06d3928" providerId="ADAL" clId="{1F9104E7-C361-40F5-A1CC-3FFFD4C438AC}" dt="2023-07-10T08:41:28.403" v="316" actId="20577"/>
          <ac:spMkLst>
            <pc:docMk/>
            <pc:sldMk cId="1026108941" sldId="695"/>
            <ac:spMk id="2" creationId="{A80FA125-203A-433D-A679-90D8CAB9D549}"/>
          </ac:spMkLst>
        </pc:spChg>
      </pc:sldChg>
      <pc:sldChg chg="modSp add">
        <pc:chgData name="Arnaud Vanderbeck" userId="4861bb40-f53d-4b81-b012-1abbc06d3928" providerId="ADAL" clId="{1F9104E7-C361-40F5-A1CC-3FFFD4C438AC}" dt="2023-07-10T08:39:16.098" v="289" actId="1076"/>
        <pc:sldMkLst>
          <pc:docMk/>
          <pc:sldMk cId="3573741972" sldId="699"/>
        </pc:sldMkLst>
        <pc:spChg chg="mod">
          <ac:chgData name="Arnaud Vanderbeck" userId="4861bb40-f53d-4b81-b012-1abbc06d3928" providerId="ADAL" clId="{1F9104E7-C361-40F5-A1CC-3FFFD4C438AC}" dt="2023-07-10T08:39:16.098" v="289" actId="1076"/>
          <ac:spMkLst>
            <pc:docMk/>
            <pc:sldMk cId="3573741972" sldId="699"/>
            <ac:spMk id="2" creationId="{2E1A654E-2D32-4A7F-A984-54A243E30D86}"/>
          </ac:spMkLst>
        </pc:spChg>
      </pc:sldChg>
    </pc:docChg>
  </pc:docChgLst>
  <pc:docChgLst>
    <pc:chgData name="Arnaud Vanderbeck" userId="4861bb40-f53d-4b81-b012-1abbc06d3928" providerId="ADAL" clId="{A859DAFA-F3E6-47FD-96F4-D34426F9F8F2}"/>
  </pc:docChgLst>
  <pc:docChgLst>
    <pc:chgData name="Camille Joubert" userId="2522a2c8-38e1-4509-aa33-2bb14b06b112" providerId="ADAL" clId="{702352D8-4B3E-4CF0-B357-8182B1DEEF8B}"/>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E31172B-606A-41B3-8470-81DB6AC2C096}" type="datetimeFigureOut">
              <a:rPr lang="fr-BE" smtClean="0"/>
              <a:t>10-07-23</a:t>
            </a:fld>
            <a:endParaRPr lang="fr-BE"/>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BE"/>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AED2FA-05FC-4486-98D5-219D4A783839}" type="slidenum">
              <a:rPr lang="fr-BE" smtClean="0"/>
              <a:t>‹N°›</a:t>
            </a:fld>
            <a:endParaRPr lang="fr-BE"/>
          </a:p>
        </p:txBody>
      </p:sp>
    </p:spTree>
    <p:extLst>
      <p:ext uri="{BB962C8B-B14F-4D97-AF65-F5344CB8AC3E}">
        <p14:creationId xmlns:p14="http://schemas.microsoft.com/office/powerpoint/2010/main" val="32823999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BE" sz="1200" kern="1200" dirty="0">
                <a:solidFill>
                  <a:schemeClr val="tx1"/>
                </a:solidFill>
                <a:effectLst/>
                <a:latin typeface="+mn-lt"/>
                <a:ea typeface="+mn-ea"/>
                <a:cs typeface="+mn-cs"/>
              </a:rPr>
              <a:t>Ce qu’on présente (30m. max).</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Basé </a:t>
            </a:r>
            <a:r>
              <a:rPr lang="fr-BE" sz="1200" kern="1200" dirty="0">
                <a:solidFill>
                  <a:schemeClr val="tx1"/>
                </a:solidFill>
                <a:effectLst/>
                <a:latin typeface="+mn-lt"/>
                <a:ea typeface="+mn-ea"/>
                <a:cs typeface="+mn-cs"/>
              </a:rPr>
              <a:t>sur la note de cadrage</a:t>
            </a:r>
          </a:p>
        </p:txBody>
      </p:sp>
      <p:sp>
        <p:nvSpPr>
          <p:cNvPr id="4" name="Espace réservé du numéro de diapositive 3"/>
          <p:cNvSpPr>
            <a:spLocks noGrp="1"/>
          </p:cNvSpPr>
          <p:nvPr>
            <p:ph type="sldNum" sz="quarter" idx="5"/>
          </p:nvPr>
        </p:nvSpPr>
        <p:spPr/>
        <p:txBody>
          <a:bodyPr/>
          <a:lstStyle/>
          <a:p>
            <a:fld id="{7FAED2FA-05FC-4486-98D5-219D4A783839}" type="slidenum">
              <a:rPr lang="fr-BE" smtClean="0"/>
              <a:t>1</a:t>
            </a:fld>
            <a:endParaRPr lang="fr-BE"/>
          </a:p>
        </p:txBody>
      </p:sp>
    </p:spTree>
    <p:extLst>
      <p:ext uri="{BB962C8B-B14F-4D97-AF65-F5344CB8AC3E}">
        <p14:creationId xmlns:p14="http://schemas.microsoft.com/office/powerpoint/2010/main" val="14702038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BE" sz="1200" kern="1200" dirty="0">
                <a:solidFill>
                  <a:schemeClr val="tx1"/>
                </a:solidFill>
                <a:effectLst/>
                <a:latin typeface="+mn-lt"/>
                <a:ea typeface="+mn-ea"/>
                <a:cs typeface="+mn-cs"/>
              </a:rPr>
              <a:t>Ce qu’on présente (30m. max).</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Basé </a:t>
            </a:r>
            <a:r>
              <a:rPr lang="fr-BE" sz="1200" kern="1200" dirty="0">
                <a:solidFill>
                  <a:schemeClr val="tx1"/>
                </a:solidFill>
                <a:effectLst/>
                <a:latin typeface="+mn-lt"/>
                <a:ea typeface="+mn-ea"/>
                <a:cs typeface="+mn-cs"/>
              </a:rPr>
              <a:t>sur la note de cadrage</a:t>
            </a:r>
          </a:p>
        </p:txBody>
      </p:sp>
      <p:sp>
        <p:nvSpPr>
          <p:cNvPr id="4" name="Espace réservé du numéro de diapositive 3"/>
          <p:cNvSpPr>
            <a:spLocks noGrp="1"/>
          </p:cNvSpPr>
          <p:nvPr>
            <p:ph type="sldNum" sz="quarter" idx="5"/>
          </p:nvPr>
        </p:nvSpPr>
        <p:spPr/>
        <p:txBody>
          <a:bodyPr/>
          <a:lstStyle/>
          <a:p>
            <a:fld id="{7FAED2FA-05FC-4486-98D5-219D4A783839}" type="slidenum">
              <a:rPr lang="fr-BE" smtClean="0"/>
              <a:t>3</a:t>
            </a:fld>
            <a:endParaRPr lang="fr-BE"/>
          </a:p>
        </p:txBody>
      </p:sp>
    </p:spTree>
    <p:extLst>
      <p:ext uri="{BB962C8B-B14F-4D97-AF65-F5344CB8AC3E}">
        <p14:creationId xmlns:p14="http://schemas.microsoft.com/office/powerpoint/2010/main" val="3097746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171450" lvl="0" indent="-171450">
              <a:buFontTx/>
              <a:buChar char="-"/>
            </a:pPr>
            <a:r>
              <a:rPr lang="fr-BE" sz="1200" kern="1200" dirty="0">
                <a:solidFill>
                  <a:schemeClr val="tx1"/>
                </a:solidFill>
                <a:effectLst/>
                <a:latin typeface="+mn-lt"/>
                <a:ea typeface="+mn-ea"/>
                <a:cs typeface="+mn-cs"/>
              </a:rPr>
              <a:t>Jusqu’à la remise des offres initiales : liberté d’échanger avec les 17 partenaires</a:t>
            </a:r>
          </a:p>
          <a:p>
            <a:pPr marL="171450" lvl="0" indent="-171450">
              <a:buFontTx/>
              <a:buChar char="-"/>
            </a:pPr>
            <a:r>
              <a:rPr lang="fr-BE" sz="1200" kern="1200" dirty="0">
                <a:solidFill>
                  <a:schemeClr val="tx1"/>
                </a:solidFill>
                <a:effectLst/>
                <a:latin typeface="+mn-lt"/>
                <a:ea typeface="+mn-ea"/>
                <a:cs typeface="+mn-cs"/>
              </a:rPr>
              <a:t>Q/R avec publication sur le site</a:t>
            </a:r>
          </a:p>
        </p:txBody>
      </p:sp>
      <p:sp>
        <p:nvSpPr>
          <p:cNvPr id="4" name="Espace réservé du numéro de diapositive 3"/>
          <p:cNvSpPr>
            <a:spLocks noGrp="1"/>
          </p:cNvSpPr>
          <p:nvPr>
            <p:ph type="sldNum" sz="quarter" idx="5"/>
          </p:nvPr>
        </p:nvSpPr>
        <p:spPr/>
        <p:txBody>
          <a:bodyPr/>
          <a:lstStyle/>
          <a:p>
            <a:fld id="{7FAED2FA-05FC-4486-98D5-219D4A783839}" type="slidenum">
              <a:rPr lang="fr-BE" smtClean="0"/>
              <a:t>8</a:t>
            </a:fld>
            <a:endParaRPr lang="fr-BE"/>
          </a:p>
        </p:txBody>
      </p:sp>
    </p:spTree>
    <p:extLst>
      <p:ext uri="{BB962C8B-B14F-4D97-AF65-F5344CB8AC3E}">
        <p14:creationId xmlns:p14="http://schemas.microsoft.com/office/powerpoint/2010/main" val="8536743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1B06D4C-1816-482E-8149-569E8B8B334C}"/>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BE"/>
          </a:p>
        </p:txBody>
      </p:sp>
      <p:sp>
        <p:nvSpPr>
          <p:cNvPr id="3" name="Sous-titre 2">
            <a:extLst>
              <a:ext uri="{FF2B5EF4-FFF2-40B4-BE49-F238E27FC236}">
                <a16:creationId xmlns:a16="http://schemas.microsoft.com/office/drawing/2014/main" id="{4285685A-DB2A-4F88-9902-FE23FE8E329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BE"/>
          </a:p>
        </p:txBody>
      </p:sp>
      <p:sp>
        <p:nvSpPr>
          <p:cNvPr id="4" name="Espace réservé de la date 3">
            <a:extLst>
              <a:ext uri="{FF2B5EF4-FFF2-40B4-BE49-F238E27FC236}">
                <a16:creationId xmlns:a16="http://schemas.microsoft.com/office/drawing/2014/main" id="{1E30EB7A-5B91-4AB8-9609-D999256E9EE0}"/>
              </a:ext>
            </a:extLst>
          </p:cNvPr>
          <p:cNvSpPr>
            <a:spLocks noGrp="1"/>
          </p:cNvSpPr>
          <p:nvPr>
            <p:ph type="dt" sz="half" idx="10"/>
          </p:nvPr>
        </p:nvSpPr>
        <p:spPr/>
        <p:txBody>
          <a:bodyPr/>
          <a:lstStyle/>
          <a:p>
            <a:fld id="{748B974F-C49D-485C-B514-8461F785F191}" type="datetimeFigureOut">
              <a:rPr lang="fr-BE" smtClean="0"/>
              <a:t>10-07-23</a:t>
            </a:fld>
            <a:endParaRPr lang="fr-BE"/>
          </a:p>
        </p:txBody>
      </p:sp>
      <p:sp>
        <p:nvSpPr>
          <p:cNvPr id="5" name="Espace réservé du pied de page 4">
            <a:extLst>
              <a:ext uri="{FF2B5EF4-FFF2-40B4-BE49-F238E27FC236}">
                <a16:creationId xmlns:a16="http://schemas.microsoft.com/office/drawing/2014/main" id="{A71396E5-FBB0-4DDD-B139-3C3F4FFE8A33}"/>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79769C6C-B8A9-4439-8F7E-75C335805B1A}"/>
              </a:ext>
            </a:extLst>
          </p:cNvPr>
          <p:cNvSpPr>
            <a:spLocks noGrp="1"/>
          </p:cNvSpPr>
          <p:nvPr>
            <p:ph type="sldNum" sz="quarter" idx="12"/>
          </p:nvPr>
        </p:nvSpPr>
        <p:spPr/>
        <p:txBody>
          <a:bodyPr/>
          <a:lstStyle/>
          <a:p>
            <a:fld id="{8680BF97-18E1-4728-84B1-40FD795B8401}" type="slidenum">
              <a:rPr lang="fr-BE" smtClean="0"/>
              <a:t>‹N°›</a:t>
            </a:fld>
            <a:endParaRPr lang="fr-BE"/>
          </a:p>
        </p:txBody>
      </p:sp>
    </p:spTree>
    <p:extLst>
      <p:ext uri="{BB962C8B-B14F-4D97-AF65-F5344CB8AC3E}">
        <p14:creationId xmlns:p14="http://schemas.microsoft.com/office/powerpoint/2010/main" val="3019671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9EAA501-0FE8-4755-8657-728C36568F34}"/>
              </a:ext>
            </a:extLst>
          </p:cNvPr>
          <p:cNvSpPr>
            <a:spLocks noGrp="1"/>
          </p:cNvSpPr>
          <p:nvPr>
            <p:ph type="title"/>
          </p:nvPr>
        </p:nvSpPr>
        <p:spPr/>
        <p:txBody>
          <a:bodyPr/>
          <a:lstStyle/>
          <a:p>
            <a:r>
              <a:rPr lang="fr-FR"/>
              <a:t>Modifiez le style du titre</a:t>
            </a:r>
            <a:endParaRPr lang="fr-BE"/>
          </a:p>
        </p:txBody>
      </p:sp>
      <p:sp>
        <p:nvSpPr>
          <p:cNvPr id="3" name="Espace réservé du texte vertical 2">
            <a:extLst>
              <a:ext uri="{FF2B5EF4-FFF2-40B4-BE49-F238E27FC236}">
                <a16:creationId xmlns:a16="http://schemas.microsoft.com/office/drawing/2014/main" id="{0DEAA2C5-626F-43E3-B739-1653B9F6E834}"/>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FF479DD8-DDF0-489D-A01A-E7FEDFA96662}"/>
              </a:ext>
            </a:extLst>
          </p:cNvPr>
          <p:cNvSpPr>
            <a:spLocks noGrp="1"/>
          </p:cNvSpPr>
          <p:nvPr>
            <p:ph type="dt" sz="half" idx="10"/>
          </p:nvPr>
        </p:nvSpPr>
        <p:spPr/>
        <p:txBody>
          <a:bodyPr/>
          <a:lstStyle/>
          <a:p>
            <a:fld id="{748B974F-C49D-485C-B514-8461F785F191}" type="datetimeFigureOut">
              <a:rPr lang="fr-BE" smtClean="0"/>
              <a:t>10-07-23</a:t>
            </a:fld>
            <a:endParaRPr lang="fr-BE"/>
          </a:p>
        </p:txBody>
      </p:sp>
      <p:sp>
        <p:nvSpPr>
          <p:cNvPr id="5" name="Espace réservé du pied de page 4">
            <a:extLst>
              <a:ext uri="{FF2B5EF4-FFF2-40B4-BE49-F238E27FC236}">
                <a16:creationId xmlns:a16="http://schemas.microsoft.com/office/drawing/2014/main" id="{BB4542B3-6FD7-4469-AB8A-24BB5E65C871}"/>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E9D9EE3B-631C-468A-803E-290E7540501F}"/>
              </a:ext>
            </a:extLst>
          </p:cNvPr>
          <p:cNvSpPr>
            <a:spLocks noGrp="1"/>
          </p:cNvSpPr>
          <p:nvPr>
            <p:ph type="sldNum" sz="quarter" idx="12"/>
          </p:nvPr>
        </p:nvSpPr>
        <p:spPr/>
        <p:txBody>
          <a:bodyPr/>
          <a:lstStyle/>
          <a:p>
            <a:fld id="{8680BF97-18E1-4728-84B1-40FD795B8401}" type="slidenum">
              <a:rPr lang="fr-BE" smtClean="0"/>
              <a:t>‹N°›</a:t>
            </a:fld>
            <a:endParaRPr lang="fr-BE"/>
          </a:p>
        </p:txBody>
      </p:sp>
    </p:spTree>
    <p:extLst>
      <p:ext uri="{BB962C8B-B14F-4D97-AF65-F5344CB8AC3E}">
        <p14:creationId xmlns:p14="http://schemas.microsoft.com/office/powerpoint/2010/main" val="604917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E891B91F-F573-425C-AF23-9A4673C8BEAB}"/>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BE"/>
          </a:p>
        </p:txBody>
      </p:sp>
      <p:sp>
        <p:nvSpPr>
          <p:cNvPr id="3" name="Espace réservé du texte vertical 2">
            <a:extLst>
              <a:ext uri="{FF2B5EF4-FFF2-40B4-BE49-F238E27FC236}">
                <a16:creationId xmlns:a16="http://schemas.microsoft.com/office/drawing/2014/main" id="{0050D09B-3BB8-4371-87DA-7126B9A3F0D2}"/>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5D8C4969-9354-402F-89A9-2581B90F4127}"/>
              </a:ext>
            </a:extLst>
          </p:cNvPr>
          <p:cNvSpPr>
            <a:spLocks noGrp="1"/>
          </p:cNvSpPr>
          <p:nvPr>
            <p:ph type="dt" sz="half" idx="10"/>
          </p:nvPr>
        </p:nvSpPr>
        <p:spPr/>
        <p:txBody>
          <a:bodyPr/>
          <a:lstStyle/>
          <a:p>
            <a:fld id="{748B974F-C49D-485C-B514-8461F785F191}" type="datetimeFigureOut">
              <a:rPr lang="fr-BE" smtClean="0"/>
              <a:t>10-07-23</a:t>
            </a:fld>
            <a:endParaRPr lang="fr-BE"/>
          </a:p>
        </p:txBody>
      </p:sp>
      <p:sp>
        <p:nvSpPr>
          <p:cNvPr id="5" name="Espace réservé du pied de page 4">
            <a:extLst>
              <a:ext uri="{FF2B5EF4-FFF2-40B4-BE49-F238E27FC236}">
                <a16:creationId xmlns:a16="http://schemas.microsoft.com/office/drawing/2014/main" id="{37925A3F-DDC2-41CE-9219-86AF4376C795}"/>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088EEC35-202C-46DB-BB7B-F3735487E914}"/>
              </a:ext>
            </a:extLst>
          </p:cNvPr>
          <p:cNvSpPr>
            <a:spLocks noGrp="1"/>
          </p:cNvSpPr>
          <p:nvPr>
            <p:ph type="sldNum" sz="quarter" idx="12"/>
          </p:nvPr>
        </p:nvSpPr>
        <p:spPr/>
        <p:txBody>
          <a:bodyPr/>
          <a:lstStyle/>
          <a:p>
            <a:fld id="{8680BF97-18E1-4728-84B1-40FD795B8401}" type="slidenum">
              <a:rPr lang="fr-BE" smtClean="0"/>
              <a:t>‹N°›</a:t>
            </a:fld>
            <a:endParaRPr lang="fr-BE"/>
          </a:p>
        </p:txBody>
      </p:sp>
    </p:spTree>
    <p:extLst>
      <p:ext uri="{BB962C8B-B14F-4D97-AF65-F5344CB8AC3E}">
        <p14:creationId xmlns:p14="http://schemas.microsoft.com/office/powerpoint/2010/main" val="21012354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7/10/2023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extLst>
      <p:ext uri="{BB962C8B-B14F-4D97-AF65-F5344CB8AC3E}">
        <p14:creationId xmlns:p14="http://schemas.microsoft.com/office/powerpoint/2010/main" val="865688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03B5A21-AE36-4D38-8939-84C614CE52A7}"/>
              </a:ext>
            </a:extLst>
          </p:cNvPr>
          <p:cNvSpPr>
            <a:spLocks noGrp="1"/>
          </p:cNvSpPr>
          <p:nvPr>
            <p:ph type="title"/>
          </p:nvPr>
        </p:nvSpPr>
        <p:spPr/>
        <p:txBody>
          <a:bodyPr/>
          <a:lstStyle/>
          <a:p>
            <a:r>
              <a:rPr lang="fr-FR"/>
              <a:t>Modifiez le style du titre</a:t>
            </a:r>
            <a:endParaRPr lang="fr-BE"/>
          </a:p>
        </p:txBody>
      </p:sp>
      <p:sp>
        <p:nvSpPr>
          <p:cNvPr id="3" name="Espace réservé du contenu 2">
            <a:extLst>
              <a:ext uri="{FF2B5EF4-FFF2-40B4-BE49-F238E27FC236}">
                <a16:creationId xmlns:a16="http://schemas.microsoft.com/office/drawing/2014/main" id="{789079EF-9A92-467C-98D9-E0D8E0F5A216}"/>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493C6BC5-51CD-4905-9AF3-2AE3C55AF614}"/>
              </a:ext>
            </a:extLst>
          </p:cNvPr>
          <p:cNvSpPr>
            <a:spLocks noGrp="1"/>
          </p:cNvSpPr>
          <p:nvPr>
            <p:ph type="dt" sz="half" idx="10"/>
          </p:nvPr>
        </p:nvSpPr>
        <p:spPr/>
        <p:txBody>
          <a:bodyPr/>
          <a:lstStyle/>
          <a:p>
            <a:fld id="{748B974F-C49D-485C-B514-8461F785F191}" type="datetimeFigureOut">
              <a:rPr lang="fr-BE" smtClean="0"/>
              <a:t>10-07-23</a:t>
            </a:fld>
            <a:endParaRPr lang="fr-BE"/>
          </a:p>
        </p:txBody>
      </p:sp>
      <p:sp>
        <p:nvSpPr>
          <p:cNvPr id="5" name="Espace réservé du pied de page 4">
            <a:extLst>
              <a:ext uri="{FF2B5EF4-FFF2-40B4-BE49-F238E27FC236}">
                <a16:creationId xmlns:a16="http://schemas.microsoft.com/office/drawing/2014/main" id="{EDBCCDE6-A733-47B3-ACE2-A1341402CCF7}"/>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07C5E067-0311-4CEE-A082-974E0B202A46}"/>
              </a:ext>
            </a:extLst>
          </p:cNvPr>
          <p:cNvSpPr>
            <a:spLocks noGrp="1"/>
          </p:cNvSpPr>
          <p:nvPr>
            <p:ph type="sldNum" sz="quarter" idx="12"/>
          </p:nvPr>
        </p:nvSpPr>
        <p:spPr/>
        <p:txBody>
          <a:bodyPr/>
          <a:lstStyle/>
          <a:p>
            <a:fld id="{8680BF97-18E1-4728-84B1-40FD795B8401}" type="slidenum">
              <a:rPr lang="fr-BE" smtClean="0"/>
              <a:t>‹N°›</a:t>
            </a:fld>
            <a:endParaRPr lang="fr-BE"/>
          </a:p>
        </p:txBody>
      </p:sp>
    </p:spTree>
    <p:extLst>
      <p:ext uri="{BB962C8B-B14F-4D97-AF65-F5344CB8AC3E}">
        <p14:creationId xmlns:p14="http://schemas.microsoft.com/office/powerpoint/2010/main" val="15336768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632D18B-68B8-4743-8E64-58AE30056191}"/>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BE"/>
          </a:p>
        </p:txBody>
      </p:sp>
      <p:sp>
        <p:nvSpPr>
          <p:cNvPr id="3" name="Espace réservé du texte 2">
            <a:extLst>
              <a:ext uri="{FF2B5EF4-FFF2-40B4-BE49-F238E27FC236}">
                <a16:creationId xmlns:a16="http://schemas.microsoft.com/office/drawing/2014/main" id="{D2EC9709-4250-4C26-BECA-8EF69FBE6C8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6CB200CB-69CB-42FE-9138-A1ADD5CB77B3}"/>
              </a:ext>
            </a:extLst>
          </p:cNvPr>
          <p:cNvSpPr>
            <a:spLocks noGrp="1"/>
          </p:cNvSpPr>
          <p:nvPr>
            <p:ph type="dt" sz="half" idx="10"/>
          </p:nvPr>
        </p:nvSpPr>
        <p:spPr/>
        <p:txBody>
          <a:bodyPr/>
          <a:lstStyle/>
          <a:p>
            <a:fld id="{748B974F-C49D-485C-B514-8461F785F191}" type="datetimeFigureOut">
              <a:rPr lang="fr-BE" smtClean="0"/>
              <a:t>10-07-23</a:t>
            </a:fld>
            <a:endParaRPr lang="fr-BE"/>
          </a:p>
        </p:txBody>
      </p:sp>
      <p:sp>
        <p:nvSpPr>
          <p:cNvPr id="5" name="Espace réservé du pied de page 4">
            <a:extLst>
              <a:ext uri="{FF2B5EF4-FFF2-40B4-BE49-F238E27FC236}">
                <a16:creationId xmlns:a16="http://schemas.microsoft.com/office/drawing/2014/main" id="{CF6DF300-F7C2-465C-9EE5-CC7893A793B3}"/>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695CFDEA-76EA-4C57-8708-F14672A95DBF}"/>
              </a:ext>
            </a:extLst>
          </p:cNvPr>
          <p:cNvSpPr>
            <a:spLocks noGrp="1"/>
          </p:cNvSpPr>
          <p:nvPr>
            <p:ph type="sldNum" sz="quarter" idx="12"/>
          </p:nvPr>
        </p:nvSpPr>
        <p:spPr/>
        <p:txBody>
          <a:bodyPr/>
          <a:lstStyle/>
          <a:p>
            <a:fld id="{8680BF97-18E1-4728-84B1-40FD795B8401}" type="slidenum">
              <a:rPr lang="fr-BE" smtClean="0"/>
              <a:t>‹N°›</a:t>
            </a:fld>
            <a:endParaRPr lang="fr-BE"/>
          </a:p>
        </p:txBody>
      </p:sp>
    </p:spTree>
    <p:extLst>
      <p:ext uri="{BB962C8B-B14F-4D97-AF65-F5344CB8AC3E}">
        <p14:creationId xmlns:p14="http://schemas.microsoft.com/office/powerpoint/2010/main" val="4212188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29B5C77-41FD-4CFD-8566-E232C7505659}"/>
              </a:ext>
            </a:extLst>
          </p:cNvPr>
          <p:cNvSpPr>
            <a:spLocks noGrp="1"/>
          </p:cNvSpPr>
          <p:nvPr>
            <p:ph type="title"/>
          </p:nvPr>
        </p:nvSpPr>
        <p:spPr/>
        <p:txBody>
          <a:bodyPr/>
          <a:lstStyle/>
          <a:p>
            <a:r>
              <a:rPr lang="fr-FR"/>
              <a:t>Modifiez le style du titre</a:t>
            </a:r>
            <a:endParaRPr lang="fr-BE"/>
          </a:p>
        </p:txBody>
      </p:sp>
      <p:sp>
        <p:nvSpPr>
          <p:cNvPr id="3" name="Espace réservé du contenu 2">
            <a:extLst>
              <a:ext uri="{FF2B5EF4-FFF2-40B4-BE49-F238E27FC236}">
                <a16:creationId xmlns:a16="http://schemas.microsoft.com/office/drawing/2014/main" id="{57EC1B50-BFC0-4B79-A0A6-0DD96D71342C}"/>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contenu 3">
            <a:extLst>
              <a:ext uri="{FF2B5EF4-FFF2-40B4-BE49-F238E27FC236}">
                <a16:creationId xmlns:a16="http://schemas.microsoft.com/office/drawing/2014/main" id="{CD7A4989-C131-4150-93BF-987357E24992}"/>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e la date 4">
            <a:extLst>
              <a:ext uri="{FF2B5EF4-FFF2-40B4-BE49-F238E27FC236}">
                <a16:creationId xmlns:a16="http://schemas.microsoft.com/office/drawing/2014/main" id="{525E0670-5012-4556-ADA4-B0E510439DB0}"/>
              </a:ext>
            </a:extLst>
          </p:cNvPr>
          <p:cNvSpPr>
            <a:spLocks noGrp="1"/>
          </p:cNvSpPr>
          <p:nvPr>
            <p:ph type="dt" sz="half" idx="10"/>
          </p:nvPr>
        </p:nvSpPr>
        <p:spPr/>
        <p:txBody>
          <a:bodyPr/>
          <a:lstStyle/>
          <a:p>
            <a:fld id="{748B974F-C49D-485C-B514-8461F785F191}" type="datetimeFigureOut">
              <a:rPr lang="fr-BE" smtClean="0"/>
              <a:t>10-07-23</a:t>
            </a:fld>
            <a:endParaRPr lang="fr-BE"/>
          </a:p>
        </p:txBody>
      </p:sp>
      <p:sp>
        <p:nvSpPr>
          <p:cNvPr id="6" name="Espace réservé du pied de page 5">
            <a:extLst>
              <a:ext uri="{FF2B5EF4-FFF2-40B4-BE49-F238E27FC236}">
                <a16:creationId xmlns:a16="http://schemas.microsoft.com/office/drawing/2014/main" id="{08BF2BED-CBAB-48BB-B20B-8737EFAD8FBC}"/>
              </a:ext>
            </a:extLst>
          </p:cNvPr>
          <p:cNvSpPr>
            <a:spLocks noGrp="1"/>
          </p:cNvSpPr>
          <p:nvPr>
            <p:ph type="ftr" sz="quarter" idx="11"/>
          </p:nvPr>
        </p:nvSpPr>
        <p:spPr/>
        <p:txBody>
          <a:bodyPr/>
          <a:lstStyle/>
          <a:p>
            <a:endParaRPr lang="fr-BE"/>
          </a:p>
        </p:txBody>
      </p:sp>
      <p:sp>
        <p:nvSpPr>
          <p:cNvPr id="7" name="Espace réservé du numéro de diapositive 6">
            <a:extLst>
              <a:ext uri="{FF2B5EF4-FFF2-40B4-BE49-F238E27FC236}">
                <a16:creationId xmlns:a16="http://schemas.microsoft.com/office/drawing/2014/main" id="{6BFDF554-E347-42CF-BC39-7F41FB916FFB}"/>
              </a:ext>
            </a:extLst>
          </p:cNvPr>
          <p:cNvSpPr>
            <a:spLocks noGrp="1"/>
          </p:cNvSpPr>
          <p:nvPr>
            <p:ph type="sldNum" sz="quarter" idx="12"/>
          </p:nvPr>
        </p:nvSpPr>
        <p:spPr/>
        <p:txBody>
          <a:bodyPr/>
          <a:lstStyle/>
          <a:p>
            <a:fld id="{8680BF97-18E1-4728-84B1-40FD795B8401}" type="slidenum">
              <a:rPr lang="fr-BE" smtClean="0"/>
              <a:t>‹N°›</a:t>
            </a:fld>
            <a:endParaRPr lang="fr-BE"/>
          </a:p>
        </p:txBody>
      </p:sp>
    </p:spTree>
    <p:extLst>
      <p:ext uri="{BB962C8B-B14F-4D97-AF65-F5344CB8AC3E}">
        <p14:creationId xmlns:p14="http://schemas.microsoft.com/office/powerpoint/2010/main" val="333320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F8754B3-FC59-4C42-AB86-F71D61CE9CC5}"/>
              </a:ext>
            </a:extLst>
          </p:cNvPr>
          <p:cNvSpPr>
            <a:spLocks noGrp="1"/>
          </p:cNvSpPr>
          <p:nvPr>
            <p:ph type="title"/>
          </p:nvPr>
        </p:nvSpPr>
        <p:spPr>
          <a:xfrm>
            <a:off x="839788" y="365125"/>
            <a:ext cx="10515600" cy="1325563"/>
          </a:xfrm>
        </p:spPr>
        <p:txBody>
          <a:bodyPr/>
          <a:lstStyle/>
          <a:p>
            <a:r>
              <a:rPr lang="fr-FR"/>
              <a:t>Modifiez le style du titre</a:t>
            </a:r>
            <a:endParaRPr lang="fr-BE"/>
          </a:p>
        </p:txBody>
      </p:sp>
      <p:sp>
        <p:nvSpPr>
          <p:cNvPr id="3" name="Espace réservé du texte 2">
            <a:extLst>
              <a:ext uri="{FF2B5EF4-FFF2-40B4-BE49-F238E27FC236}">
                <a16:creationId xmlns:a16="http://schemas.microsoft.com/office/drawing/2014/main" id="{39F14504-3051-4C2A-BCDD-6C49935ADF8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D3C9326F-B6CD-460D-A466-C37402F97D8E}"/>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u texte 4">
            <a:extLst>
              <a:ext uri="{FF2B5EF4-FFF2-40B4-BE49-F238E27FC236}">
                <a16:creationId xmlns:a16="http://schemas.microsoft.com/office/drawing/2014/main" id="{47815597-1648-44D0-B1ED-93CCEC30549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97EB73E8-0307-4BD0-8E2C-B6A442039ABE}"/>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7" name="Espace réservé de la date 6">
            <a:extLst>
              <a:ext uri="{FF2B5EF4-FFF2-40B4-BE49-F238E27FC236}">
                <a16:creationId xmlns:a16="http://schemas.microsoft.com/office/drawing/2014/main" id="{B415D99F-B31F-4E6B-AA68-C9DB593CD8F1}"/>
              </a:ext>
            </a:extLst>
          </p:cNvPr>
          <p:cNvSpPr>
            <a:spLocks noGrp="1"/>
          </p:cNvSpPr>
          <p:nvPr>
            <p:ph type="dt" sz="half" idx="10"/>
          </p:nvPr>
        </p:nvSpPr>
        <p:spPr/>
        <p:txBody>
          <a:bodyPr/>
          <a:lstStyle/>
          <a:p>
            <a:fld id="{748B974F-C49D-485C-B514-8461F785F191}" type="datetimeFigureOut">
              <a:rPr lang="fr-BE" smtClean="0"/>
              <a:t>10-07-23</a:t>
            </a:fld>
            <a:endParaRPr lang="fr-BE"/>
          </a:p>
        </p:txBody>
      </p:sp>
      <p:sp>
        <p:nvSpPr>
          <p:cNvPr id="8" name="Espace réservé du pied de page 7">
            <a:extLst>
              <a:ext uri="{FF2B5EF4-FFF2-40B4-BE49-F238E27FC236}">
                <a16:creationId xmlns:a16="http://schemas.microsoft.com/office/drawing/2014/main" id="{A3FBF035-677A-4A4A-8E31-27E7AFDB413E}"/>
              </a:ext>
            </a:extLst>
          </p:cNvPr>
          <p:cNvSpPr>
            <a:spLocks noGrp="1"/>
          </p:cNvSpPr>
          <p:nvPr>
            <p:ph type="ftr" sz="quarter" idx="11"/>
          </p:nvPr>
        </p:nvSpPr>
        <p:spPr/>
        <p:txBody>
          <a:bodyPr/>
          <a:lstStyle/>
          <a:p>
            <a:endParaRPr lang="fr-BE"/>
          </a:p>
        </p:txBody>
      </p:sp>
      <p:sp>
        <p:nvSpPr>
          <p:cNvPr id="9" name="Espace réservé du numéro de diapositive 8">
            <a:extLst>
              <a:ext uri="{FF2B5EF4-FFF2-40B4-BE49-F238E27FC236}">
                <a16:creationId xmlns:a16="http://schemas.microsoft.com/office/drawing/2014/main" id="{8573B557-1264-4D5E-968E-0A3549EFDB4D}"/>
              </a:ext>
            </a:extLst>
          </p:cNvPr>
          <p:cNvSpPr>
            <a:spLocks noGrp="1"/>
          </p:cNvSpPr>
          <p:nvPr>
            <p:ph type="sldNum" sz="quarter" idx="12"/>
          </p:nvPr>
        </p:nvSpPr>
        <p:spPr/>
        <p:txBody>
          <a:bodyPr/>
          <a:lstStyle/>
          <a:p>
            <a:fld id="{8680BF97-18E1-4728-84B1-40FD795B8401}" type="slidenum">
              <a:rPr lang="fr-BE" smtClean="0"/>
              <a:t>‹N°›</a:t>
            </a:fld>
            <a:endParaRPr lang="fr-BE"/>
          </a:p>
        </p:txBody>
      </p:sp>
    </p:spTree>
    <p:extLst>
      <p:ext uri="{BB962C8B-B14F-4D97-AF65-F5344CB8AC3E}">
        <p14:creationId xmlns:p14="http://schemas.microsoft.com/office/powerpoint/2010/main" val="4207882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D25F131-4761-4F58-BD07-7CE9037E9A6A}"/>
              </a:ext>
            </a:extLst>
          </p:cNvPr>
          <p:cNvSpPr>
            <a:spLocks noGrp="1"/>
          </p:cNvSpPr>
          <p:nvPr>
            <p:ph type="title"/>
          </p:nvPr>
        </p:nvSpPr>
        <p:spPr/>
        <p:txBody>
          <a:bodyPr/>
          <a:lstStyle/>
          <a:p>
            <a:r>
              <a:rPr lang="fr-FR"/>
              <a:t>Modifiez le style du titre</a:t>
            </a:r>
            <a:endParaRPr lang="fr-BE"/>
          </a:p>
        </p:txBody>
      </p:sp>
      <p:sp>
        <p:nvSpPr>
          <p:cNvPr id="3" name="Espace réservé de la date 2">
            <a:extLst>
              <a:ext uri="{FF2B5EF4-FFF2-40B4-BE49-F238E27FC236}">
                <a16:creationId xmlns:a16="http://schemas.microsoft.com/office/drawing/2014/main" id="{E0B09AC7-0CC4-4BD8-85B5-9ACA9A2BCD36}"/>
              </a:ext>
            </a:extLst>
          </p:cNvPr>
          <p:cNvSpPr>
            <a:spLocks noGrp="1"/>
          </p:cNvSpPr>
          <p:nvPr>
            <p:ph type="dt" sz="half" idx="10"/>
          </p:nvPr>
        </p:nvSpPr>
        <p:spPr/>
        <p:txBody>
          <a:bodyPr/>
          <a:lstStyle/>
          <a:p>
            <a:fld id="{748B974F-C49D-485C-B514-8461F785F191}" type="datetimeFigureOut">
              <a:rPr lang="fr-BE" smtClean="0"/>
              <a:t>10-07-23</a:t>
            </a:fld>
            <a:endParaRPr lang="fr-BE"/>
          </a:p>
        </p:txBody>
      </p:sp>
      <p:sp>
        <p:nvSpPr>
          <p:cNvPr id="4" name="Espace réservé du pied de page 3">
            <a:extLst>
              <a:ext uri="{FF2B5EF4-FFF2-40B4-BE49-F238E27FC236}">
                <a16:creationId xmlns:a16="http://schemas.microsoft.com/office/drawing/2014/main" id="{A7CBA8AE-5EF0-431A-9FB7-34237FCDFBC7}"/>
              </a:ext>
            </a:extLst>
          </p:cNvPr>
          <p:cNvSpPr>
            <a:spLocks noGrp="1"/>
          </p:cNvSpPr>
          <p:nvPr>
            <p:ph type="ftr" sz="quarter" idx="11"/>
          </p:nvPr>
        </p:nvSpPr>
        <p:spPr/>
        <p:txBody>
          <a:bodyPr/>
          <a:lstStyle/>
          <a:p>
            <a:endParaRPr lang="fr-BE"/>
          </a:p>
        </p:txBody>
      </p:sp>
      <p:sp>
        <p:nvSpPr>
          <p:cNvPr id="5" name="Espace réservé du numéro de diapositive 4">
            <a:extLst>
              <a:ext uri="{FF2B5EF4-FFF2-40B4-BE49-F238E27FC236}">
                <a16:creationId xmlns:a16="http://schemas.microsoft.com/office/drawing/2014/main" id="{AC25E40F-B4AB-427E-ABAB-CAC5618175D3}"/>
              </a:ext>
            </a:extLst>
          </p:cNvPr>
          <p:cNvSpPr>
            <a:spLocks noGrp="1"/>
          </p:cNvSpPr>
          <p:nvPr>
            <p:ph type="sldNum" sz="quarter" idx="12"/>
          </p:nvPr>
        </p:nvSpPr>
        <p:spPr/>
        <p:txBody>
          <a:bodyPr/>
          <a:lstStyle/>
          <a:p>
            <a:fld id="{8680BF97-18E1-4728-84B1-40FD795B8401}" type="slidenum">
              <a:rPr lang="fr-BE" smtClean="0"/>
              <a:t>‹N°›</a:t>
            </a:fld>
            <a:endParaRPr lang="fr-BE"/>
          </a:p>
        </p:txBody>
      </p:sp>
    </p:spTree>
    <p:extLst>
      <p:ext uri="{BB962C8B-B14F-4D97-AF65-F5344CB8AC3E}">
        <p14:creationId xmlns:p14="http://schemas.microsoft.com/office/powerpoint/2010/main" val="887501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5336D988-1C6C-40EB-9A66-DC12AC01C0BD}"/>
              </a:ext>
            </a:extLst>
          </p:cNvPr>
          <p:cNvSpPr>
            <a:spLocks noGrp="1"/>
          </p:cNvSpPr>
          <p:nvPr>
            <p:ph type="dt" sz="half" idx="10"/>
          </p:nvPr>
        </p:nvSpPr>
        <p:spPr/>
        <p:txBody>
          <a:bodyPr/>
          <a:lstStyle/>
          <a:p>
            <a:fld id="{748B974F-C49D-485C-B514-8461F785F191}" type="datetimeFigureOut">
              <a:rPr lang="fr-BE" smtClean="0"/>
              <a:t>10-07-23</a:t>
            </a:fld>
            <a:endParaRPr lang="fr-BE"/>
          </a:p>
        </p:txBody>
      </p:sp>
      <p:sp>
        <p:nvSpPr>
          <p:cNvPr id="3" name="Espace réservé du pied de page 2">
            <a:extLst>
              <a:ext uri="{FF2B5EF4-FFF2-40B4-BE49-F238E27FC236}">
                <a16:creationId xmlns:a16="http://schemas.microsoft.com/office/drawing/2014/main" id="{6F210E83-DF5E-4037-84BC-12B09AD8A5C3}"/>
              </a:ext>
            </a:extLst>
          </p:cNvPr>
          <p:cNvSpPr>
            <a:spLocks noGrp="1"/>
          </p:cNvSpPr>
          <p:nvPr>
            <p:ph type="ftr" sz="quarter" idx="11"/>
          </p:nvPr>
        </p:nvSpPr>
        <p:spPr/>
        <p:txBody>
          <a:bodyPr/>
          <a:lstStyle/>
          <a:p>
            <a:endParaRPr lang="fr-BE"/>
          </a:p>
        </p:txBody>
      </p:sp>
      <p:sp>
        <p:nvSpPr>
          <p:cNvPr id="4" name="Espace réservé du numéro de diapositive 3">
            <a:extLst>
              <a:ext uri="{FF2B5EF4-FFF2-40B4-BE49-F238E27FC236}">
                <a16:creationId xmlns:a16="http://schemas.microsoft.com/office/drawing/2014/main" id="{43D860FA-DB57-4818-8C2A-B1F43B1ECB52}"/>
              </a:ext>
            </a:extLst>
          </p:cNvPr>
          <p:cNvSpPr>
            <a:spLocks noGrp="1"/>
          </p:cNvSpPr>
          <p:nvPr>
            <p:ph type="sldNum" sz="quarter" idx="12"/>
          </p:nvPr>
        </p:nvSpPr>
        <p:spPr/>
        <p:txBody>
          <a:bodyPr/>
          <a:lstStyle/>
          <a:p>
            <a:fld id="{8680BF97-18E1-4728-84B1-40FD795B8401}" type="slidenum">
              <a:rPr lang="fr-BE" smtClean="0"/>
              <a:t>‹N°›</a:t>
            </a:fld>
            <a:endParaRPr lang="fr-BE"/>
          </a:p>
        </p:txBody>
      </p:sp>
    </p:spTree>
    <p:extLst>
      <p:ext uri="{BB962C8B-B14F-4D97-AF65-F5344CB8AC3E}">
        <p14:creationId xmlns:p14="http://schemas.microsoft.com/office/powerpoint/2010/main" val="3096742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4CA6BB9-B92A-4FE6-9CFB-EB63C5271027}"/>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BE"/>
          </a:p>
        </p:txBody>
      </p:sp>
      <p:sp>
        <p:nvSpPr>
          <p:cNvPr id="3" name="Espace réservé du contenu 2">
            <a:extLst>
              <a:ext uri="{FF2B5EF4-FFF2-40B4-BE49-F238E27FC236}">
                <a16:creationId xmlns:a16="http://schemas.microsoft.com/office/drawing/2014/main" id="{62359BC7-5D2A-4921-AFE7-4386989AB56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texte 3">
            <a:extLst>
              <a:ext uri="{FF2B5EF4-FFF2-40B4-BE49-F238E27FC236}">
                <a16:creationId xmlns:a16="http://schemas.microsoft.com/office/drawing/2014/main" id="{95C4B509-1A1C-47B1-8C84-69D61B53D4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7E396008-477B-4216-9F88-30BABF604EFA}"/>
              </a:ext>
            </a:extLst>
          </p:cNvPr>
          <p:cNvSpPr>
            <a:spLocks noGrp="1"/>
          </p:cNvSpPr>
          <p:nvPr>
            <p:ph type="dt" sz="half" idx="10"/>
          </p:nvPr>
        </p:nvSpPr>
        <p:spPr/>
        <p:txBody>
          <a:bodyPr/>
          <a:lstStyle/>
          <a:p>
            <a:fld id="{748B974F-C49D-485C-B514-8461F785F191}" type="datetimeFigureOut">
              <a:rPr lang="fr-BE" smtClean="0"/>
              <a:t>10-07-23</a:t>
            </a:fld>
            <a:endParaRPr lang="fr-BE"/>
          </a:p>
        </p:txBody>
      </p:sp>
      <p:sp>
        <p:nvSpPr>
          <p:cNvPr id="6" name="Espace réservé du pied de page 5">
            <a:extLst>
              <a:ext uri="{FF2B5EF4-FFF2-40B4-BE49-F238E27FC236}">
                <a16:creationId xmlns:a16="http://schemas.microsoft.com/office/drawing/2014/main" id="{C4A45363-9FE4-4BF4-8AA4-956E6A5C20D3}"/>
              </a:ext>
            </a:extLst>
          </p:cNvPr>
          <p:cNvSpPr>
            <a:spLocks noGrp="1"/>
          </p:cNvSpPr>
          <p:nvPr>
            <p:ph type="ftr" sz="quarter" idx="11"/>
          </p:nvPr>
        </p:nvSpPr>
        <p:spPr/>
        <p:txBody>
          <a:bodyPr/>
          <a:lstStyle/>
          <a:p>
            <a:endParaRPr lang="fr-BE"/>
          </a:p>
        </p:txBody>
      </p:sp>
      <p:sp>
        <p:nvSpPr>
          <p:cNvPr id="7" name="Espace réservé du numéro de diapositive 6">
            <a:extLst>
              <a:ext uri="{FF2B5EF4-FFF2-40B4-BE49-F238E27FC236}">
                <a16:creationId xmlns:a16="http://schemas.microsoft.com/office/drawing/2014/main" id="{1EBD219C-E400-47B7-9664-B54D5EB84CD4}"/>
              </a:ext>
            </a:extLst>
          </p:cNvPr>
          <p:cNvSpPr>
            <a:spLocks noGrp="1"/>
          </p:cNvSpPr>
          <p:nvPr>
            <p:ph type="sldNum" sz="quarter" idx="12"/>
          </p:nvPr>
        </p:nvSpPr>
        <p:spPr/>
        <p:txBody>
          <a:bodyPr/>
          <a:lstStyle/>
          <a:p>
            <a:fld id="{8680BF97-18E1-4728-84B1-40FD795B8401}" type="slidenum">
              <a:rPr lang="fr-BE" smtClean="0"/>
              <a:t>‹N°›</a:t>
            </a:fld>
            <a:endParaRPr lang="fr-BE"/>
          </a:p>
        </p:txBody>
      </p:sp>
    </p:spTree>
    <p:extLst>
      <p:ext uri="{BB962C8B-B14F-4D97-AF65-F5344CB8AC3E}">
        <p14:creationId xmlns:p14="http://schemas.microsoft.com/office/powerpoint/2010/main" val="1562474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EBE7236-5DC0-4936-8DE3-A277911C5BA1}"/>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BE"/>
          </a:p>
        </p:txBody>
      </p:sp>
      <p:sp>
        <p:nvSpPr>
          <p:cNvPr id="3" name="Espace réservé pour une image  2">
            <a:extLst>
              <a:ext uri="{FF2B5EF4-FFF2-40B4-BE49-F238E27FC236}">
                <a16:creationId xmlns:a16="http://schemas.microsoft.com/office/drawing/2014/main" id="{68C55036-C61D-4FDF-84EA-57743A6400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a:extLst>
              <a:ext uri="{FF2B5EF4-FFF2-40B4-BE49-F238E27FC236}">
                <a16:creationId xmlns:a16="http://schemas.microsoft.com/office/drawing/2014/main" id="{0B1CC331-2B87-4F06-B1FF-A5F5465148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99F0537F-06A6-479B-9797-33DE163E126C}"/>
              </a:ext>
            </a:extLst>
          </p:cNvPr>
          <p:cNvSpPr>
            <a:spLocks noGrp="1"/>
          </p:cNvSpPr>
          <p:nvPr>
            <p:ph type="dt" sz="half" idx="10"/>
          </p:nvPr>
        </p:nvSpPr>
        <p:spPr/>
        <p:txBody>
          <a:bodyPr/>
          <a:lstStyle/>
          <a:p>
            <a:fld id="{748B974F-C49D-485C-B514-8461F785F191}" type="datetimeFigureOut">
              <a:rPr lang="fr-BE" smtClean="0"/>
              <a:t>10-07-23</a:t>
            </a:fld>
            <a:endParaRPr lang="fr-BE"/>
          </a:p>
        </p:txBody>
      </p:sp>
      <p:sp>
        <p:nvSpPr>
          <p:cNvPr id="6" name="Espace réservé du pied de page 5">
            <a:extLst>
              <a:ext uri="{FF2B5EF4-FFF2-40B4-BE49-F238E27FC236}">
                <a16:creationId xmlns:a16="http://schemas.microsoft.com/office/drawing/2014/main" id="{32A17017-5B84-4DE3-A2FD-DB14F57339C8}"/>
              </a:ext>
            </a:extLst>
          </p:cNvPr>
          <p:cNvSpPr>
            <a:spLocks noGrp="1"/>
          </p:cNvSpPr>
          <p:nvPr>
            <p:ph type="ftr" sz="quarter" idx="11"/>
          </p:nvPr>
        </p:nvSpPr>
        <p:spPr/>
        <p:txBody>
          <a:bodyPr/>
          <a:lstStyle/>
          <a:p>
            <a:endParaRPr lang="fr-BE"/>
          </a:p>
        </p:txBody>
      </p:sp>
      <p:sp>
        <p:nvSpPr>
          <p:cNvPr id="7" name="Espace réservé du numéro de diapositive 6">
            <a:extLst>
              <a:ext uri="{FF2B5EF4-FFF2-40B4-BE49-F238E27FC236}">
                <a16:creationId xmlns:a16="http://schemas.microsoft.com/office/drawing/2014/main" id="{4E77EFF1-4B60-41D9-A113-5C10023B3E76}"/>
              </a:ext>
            </a:extLst>
          </p:cNvPr>
          <p:cNvSpPr>
            <a:spLocks noGrp="1"/>
          </p:cNvSpPr>
          <p:nvPr>
            <p:ph type="sldNum" sz="quarter" idx="12"/>
          </p:nvPr>
        </p:nvSpPr>
        <p:spPr/>
        <p:txBody>
          <a:bodyPr/>
          <a:lstStyle/>
          <a:p>
            <a:fld id="{8680BF97-18E1-4728-84B1-40FD795B8401}" type="slidenum">
              <a:rPr lang="fr-BE" smtClean="0"/>
              <a:t>‹N°›</a:t>
            </a:fld>
            <a:endParaRPr lang="fr-BE"/>
          </a:p>
        </p:txBody>
      </p:sp>
    </p:spTree>
    <p:extLst>
      <p:ext uri="{BB962C8B-B14F-4D97-AF65-F5344CB8AC3E}">
        <p14:creationId xmlns:p14="http://schemas.microsoft.com/office/powerpoint/2010/main" val="2647135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79223E2F-1F2F-4FBF-8742-40C0B24FA9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BE"/>
          </a:p>
        </p:txBody>
      </p:sp>
      <p:sp>
        <p:nvSpPr>
          <p:cNvPr id="3" name="Espace réservé du texte 2">
            <a:extLst>
              <a:ext uri="{FF2B5EF4-FFF2-40B4-BE49-F238E27FC236}">
                <a16:creationId xmlns:a16="http://schemas.microsoft.com/office/drawing/2014/main" id="{3030280C-63C3-407C-9E59-55BAEED9F80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D3AD7B99-A512-4DCD-B61D-E116D751019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8B974F-C49D-485C-B514-8461F785F191}" type="datetimeFigureOut">
              <a:rPr lang="fr-BE" smtClean="0"/>
              <a:t>10-07-23</a:t>
            </a:fld>
            <a:endParaRPr lang="fr-BE"/>
          </a:p>
        </p:txBody>
      </p:sp>
      <p:sp>
        <p:nvSpPr>
          <p:cNvPr id="5" name="Espace réservé du pied de page 4">
            <a:extLst>
              <a:ext uri="{FF2B5EF4-FFF2-40B4-BE49-F238E27FC236}">
                <a16:creationId xmlns:a16="http://schemas.microsoft.com/office/drawing/2014/main" id="{516D5EEE-082C-43F7-8909-05D52D68DF8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a:extLst>
              <a:ext uri="{FF2B5EF4-FFF2-40B4-BE49-F238E27FC236}">
                <a16:creationId xmlns:a16="http://schemas.microsoft.com/office/drawing/2014/main" id="{B4A08E32-9206-49FB-9556-B98F3A4D16F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80BF97-18E1-4728-84B1-40FD795B8401}" type="slidenum">
              <a:rPr lang="fr-BE" smtClean="0"/>
              <a:t>‹N°›</a:t>
            </a:fld>
            <a:endParaRPr lang="fr-BE"/>
          </a:p>
        </p:txBody>
      </p:sp>
    </p:spTree>
    <p:extLst>
      <p:ext uri="{BB962C8B-B14F-4D97-AF65-F5344CB8AC3E}">
        <p14:creationId xmlns:p14="http://schemas.microsoft.com/office/powerpoint/2010/main" val="9752746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2.jpg"/><Relationship Id="rId9" Type="http://schemas.openxmlformats.org/officeDocument/2006/relationships/image" Target="../media/image7.emf"/></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8.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8">
            <a:extLst>
              <a:ext uri="{FF2B5EF4-FFF2-40B4-BE49-F238E27FC236}">
                <a16:creationId xmlns:a16="http://schemas.microsoft.com/office/drawing/2014/main" id="{AF75EDA7-2538-4F1B-BC7E-E2B445132C9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4634" y="5899937"/>
            <a:ext cx="964882" cy="964882"/>
          </a:xfrm>
          <a:prstGeom prst="rect">
            <a:avLst/>
          </a:prstGeom>
        </p:spPr>
      </p:pic>
      <p:pic>
        <p:nvPicPr>
          <p:cNvPr id="11" name="Image 10">
            <a:extLst>
              <a:ext uri="{FF2B5EF4-FFF2-40B4-BE49-F238E27FC236}">
                <a16:creationId xmlns:a16="http://schemas.microsoft.com/office/drawing/2014/main" id="{833FF01E-9BCD-413A-806E-37CBDFF648E1}"/>
              </a:ext>
            </a:extLst>
          </p:cNvPr>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8912225" y="5856581"/>
            <a:ext cx="753384" cy="979016"/>
          </a:xfrm>
          <a:prstGeom prst="rect">
            <a:avLst/>
          </a:prstGeom>
        </p:spPr>
      </p:pic>
      <p:pic>
        <p:nvPicPr>
          <p:cNvPr id="13" name="Image 12">
            <a:extLst>
              <a:ext uri="{FF2B5EF4-FFF2-40B4-BE49-F238E27FC236}">
                <a16:creationId xmlns:a16="http://schemas.microsoft.com/office/drawing/2014/main" id="{C2E798E2-F12F-42EA-AE6C-5D899DA50D6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718278" y="5969397"/>
            <a:ext cx="753384" cy="753384"/>
          </a:xfrm>
          <a:prstGeom prst="rect">
            <a:avLst/>
          </a:prstGeom>
        </p:spPr>
      </p:pic>
      <p:pic>
        <p:nvPicPr>
          <p:cNvPr id="15" name="Image 14">
            <a:extLst>
              <a:ext uri="{FF2B5EF4-FFF2-40B4-BE49-F238E27FC236}">
                <a16:creationId xmlns:a16="http://schemas.microsoft.com/office/drawing/2014/main" id="{02B998D8-A17B-40FB-82B8-EA0FFD59D21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530094" y="6018819"/>
            <a:ext cx="654540" cy="654540"/>
          </a:xfrm>
          <a:prstGeom prst="rect">
            <a:avLst/>
          </a:prstGeom>
        </p:spPr>
      </p:pic>
      <p:sp>
        <p:nvSpPr>
          <p:cNvPr id="39" name="Espace réservé du contenu 2">
            <a:extLst>
              <a:ext uri="{FF2B5EF4-FFF2-40B4-BE49-F238E27FC236}">
                <a16:creationId xmlns:a16="http://schemas.microsoft.com/office/drawing/2014/main" id="{BC2FC47A-DA39-4C92-9646-D592E40D438A}"/>
              </a:ext>
            </a:extLst>
          </p:cNvPr>
          <p:cNvSpPr txBox="1">
            <a:spLocks/>
          </p:cNvSpPr>
          <p:nvPr/>
        </p:nvSpPr>
        <p:spPr>
          <a:xfrm>
            <a:off x="1522683" y="184641"/>
            <a:ext cx="10239293" cy="630177"/>
          </a:xfrm>
          <a:prstGeom prst="rect">
            <a:avLst/>
          </a:prstGeom>
          <a:solidFill>
            <a:schemeClr val="bg1">
              <a:lumMod val="85000"/>
              <a:alpha val="50000"/>
            </a:schemeClr>
          </a:solidFill>
          <a:ln>
            <a:noFill/>
          </a:ln>
        </p:spPr>
        <p:style>
          <a:lnRef idx="0">
            <a:scrgbClr r="0" g="0" b="0"/>
          </a:lnRef>
          <a:fillRef idx="0">
            <a:scrgbClr r="0" g="0" b="0"/>
          </a:fillRef>
          <a:effectRef idx="0">
            <a:scrgbClr r="0" g="0" b="0"/>
          </a:effectRef>
          <a:fontRef idx="minor">
            <a:schemeClr val="lt1"/>
          </a:fontRef>
        </p:style>
        <p:txBody>
          <a:bodyPr anchor="ctr"/>
          <a:lst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sz="1700" b="1" spc="-1" dirty="0">
                <a:solidFill>
                  <a:schemeClr val="bg2">
                    <a:lumMod val="25000"/>
                  </a:schemeClr>
                </a:solidFill>
                <a:cs typeface="Arial" panose="020B0604020202020204" pitchFamily="34" charset="0"/>
              </a:rPr>
              <a:t>Base de données (BD) centrale d’harmonisation et d’interconnexion des produits locaux - Contexte</a:t>
            </a:r>
          </a:p>
        </p:txBody>
      </p:sp>
      <p:pic>
        <p:nvPicPr>
          <p:cNvPr id="25" name="Image 24">
            <a:extLst>
              <a:ext uri="{FF2B5EF4-FFF2-40B4-BE49-F238E27FC236}">
                <a16:creationId xmlns:a16="http://schemas.microsoft.com/office/drawing/2014/main" id="{31C89D5A-E219-455A-A18F-CD98270FB933}"/>
              </a:ext>
            </a:extLst>
          </p:cNvPr>
          <p:cNvPicPr>
            <a:picLocks noChangeAspect="1"/>
          </p:cNvPicPr>
          <p:nvPr/>
        </p:nvPicPr>
        <p:blipFill rotWithShape="1">
          <a:blip r:embed="rId7">
            <a:extLst>
              <a:ext uri="{28A0092B-C50C-407E-A947-70E740481C1C}">
                <a14:useLocalDpi xmlns:a14="http://schemas.microsoft.com/office/drawing/2010/main" val="0"/>
              </a:ext>
            </a:extLst>
          </a:blip>
          <a:srcRect l="16145" t="39409" r="16841" b="38387"/>
          <a:stretch/>
        </p:blipFill>
        <p:spPr>
          <a:xfrm>
            <a:off x="7629381" y="6133570"/>
            <a:ext cx="1282844" cy="425037"/>
          </a:xfrm>
          <a:prstGeom prst="rect">
            <a:avLst/>
          </a:prstGeom>
        </p:spPr>
      </p:pic>
      <p:pic>
        <p:nvPicPr>
          <p:cNvPr id="3" name="Image 2">
            <a:extLst>
              <a:ext uri="{FF2B5EF4-FFF2-40B4-BE49-F238E27FC236}">
                <a16:creationId xmlns:a16="http://schemas.microsoft.com/office/drawing/2014/main" id="{03648794-42C3-43E9-8AF1-0891EAE5AF11}"/>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7201" y="70390"/>
            <a:ext cx="1253600" cy="858677"/>
          </a:xfrm>
          <a:prstGeom prst="rect">
            <a:avLst/>
          </a:prstGeom>
        </p:spPr>
      </p:pic>
      <p:sp>
        <p:nvSpPr>
          <p:cNvPr id="2" name="Rectangle 1">
            <a:extLst>
              <a:ext uri="{FF2B5EF4-FFF2-40B4-BE49-F238E27FC236}">
                <a16:creationId xmlns:a16="http://schemas.microsoft.com/office/drawing/2014/main" id="{ED2480E1-52DB-4486-8F61-FDBBD2951470}"/>
              </a:ext>
            </a:extLst>
          </p:cNvPr>
          <p:cNvSpPr/>
          <p:nvPr/>
        </p:nvSpPr>
        <p:spPr>
          <a:xfrm>
            <a:off x="426707" y="1118441"/>
            <a:ext cx="11240368" cy="5078313"/>
          </a:xfrm>
          <a:prstGeom prst="rect">
            <a:avLst/>
          </a:prstGeom>
        </p:spPr>
        <p:txBody>
          <a:bodyPr wrap="square">
            <a:spAutoFit/>
          </a:bodyPr>
          <a:lstStyle/>
          <a:p>
            <a:pPr algn="just">
              <a:spcBef>
                <a:spcPts val="1200"/>
              </a:spcBef>
            </a:pPr>
            <a:r>
              <a:rPr lang="fr-BE" b="1" u="sng" dirty="0">
                <a:solidFill>
                  <a:srgbClr val="585756"/>
                </a:solidFill>
                <a:latin typeface="CIDFont+F2"/>
              </a:rPr>
              <a:t>Objectifs de l’</a:t>
            </a:r>
            <a:r>
              <a:rPr lang="fr-FR" b="1" u="sng" dirty="0">
                <a:solidFill>
                  <a:srgbClr val="585756"/>
                </a:solidFill>
                <a:latin typeface="CIDFont+F2"/>
              </a:rPr>
              <a:t>Interface Producteurs-Distributeurs (Plan de Relance de la Wallonie) </a:t>
            </a:r>
            <a:r>
              <a:rPr lang="fr-BE" b="1" u="sng" dirty="0">
                <a:solidFill>
                  <a:srgbClr val="585756"/>
                </a:solidFill>
                <a:latin typeface="CIDFont+F2"/>
              </a:rPr>
              <a:t>:</a:t>
            </a:r>
          </a:p>
          <a:p>
            <a:pPr marL="285750" indent="-285750" algn="just">
              <a:spcBef>
                <a:spcPts val="1200"/>
              </a:spcBef>
              <a:buFont typeface="Wingdings" panose="05000000000000000000" pitchFamily="2" charset="2"/>
              <a:buChar char="Ø"/>
            </a:pPr>
            <a:r>
              <a:rPr lang="fr-FR" dirty="0">
                <a:solidFill>
                  <a:srgbClr val="585756"/>
                </a:solidFill>
                <a:latin typeface="CIDFont+F2"/>
              </a:rPr>
              <a:t>Accélérer l’ancrage des produits agricoles wallons dans les différents segments de la distribution en professionnalisant le développement de relations entre producteurs et distributeurs </a:t>
            </a:r>
            <a:r>
              <a:rPr lang="fr-BE" dirty="0">
                <a:solidFill>
                  <a:srgbClr val="585756"/>
                </a:solidFill>
                <a:latin typeface="CIDFont+F2"/>
              </a:rPr>
              <a:t>;</a:t>
            </a:r>
          </a:p>
          <a:p>
            <a:pPr marL="285750" indent="-285750" algn="just">
              <a:spcBef>
                <a:spcPts val="1200"/>
              </a:spcBef>
              <a:buFont typeface="Wingdings" panose="05000000000000000000" pitchFamily="2" charset="2"/>
              <a:buChar char="Ø"/>
            </a:pPr>
            <a:r>
              <a:rPr lang="fr-FR" dirty="0">
                <a:solidFill>
                  <a:srgbClr val="585756"/>
                </a:solidFill>
                <a:latin typeface="CIDFont+F2"/>
              </a:rPr>
              <a:t>Accélérer le potentiel de relocalisation de l’alimentation en activant des leviers stratégiques clés pour des filières et des chaînes de valeurs offrant un potentiel économique soutenant la diversification, la durabilité et la résilience des exploitations agricoles tout en alimentant des circuits courts et locaux.</a:t>
            </a:r>
          </a:p>
          <a:p>
            <a:pPr algn="just">
              <a:spcBef>
                <a:spcPts val="1200"/>
              </a:spcBef>
            </a:pPr>
            <a:r>
              <a:rPr lang="fr-FR" b="1" u="sng" dirty="0">
                <a:solidFill>
                  <a:srgbClr val="585756"/>
                </a:solidFill>
                <a:latin typeface="CIDFont+F2"/>
              </a:rPr>
              <a:t>4 segments de distribution particulièrement ciblés :</a:t>
            </a:r>
          </a:p>
          <a:p>
            <a:pPr marL="285750" indent="-285750" algn="just">
              <a:spcBef>
                <a:spcPts val="1200"/>
              </a:spcBef>
              <a:buFont typeface="Wingdings" panose="05000000000000000000" pitchFamily="2" charset="2"/>
              <a:buChar char="Ø"/>
            </a:pPr>
            <a:r>
              <a:rPr lang="fr-FR" dirty="0">
                <a:solidFill>
                  <a:srgbClr val="585756"/>
                </a:solidFill>
                <a:latin typeface="CIDFont+F2"/>
              </a:rPr>
              <a:t>GMS enseignes / GMS franchisés / Magasins spécialisés et circuits courts / cantines</a:t>
            </a:r>
          </a:p>
          <a:p>
            <a:pPr algn="just">
              <a:spcBef>
                <a:spcPts val="1200"/>
              </a:spcBef>
            </a:pPr>
            <a:r>
              <a:rPr lang="fr-FR" b="1" u="sng" dirty="0">
                <a:solidFill>
                  <a:srgbClr val="585756"/>
                </a:solidFill>
                <a:latin typeface="CIDFont+F2"/>
              </a:rPr>
              <a:t>Axe-clé du projet Interface Producteurs-Distributeurs :</a:t>
            </a:r>
            <a:r>
              <a:rPr lang="fr-FR" dirty="0">
                <a:solidFill>
                  <a:srgbClr val="585756"/>
                </a:solidFill>
                <a:latin typeface="CIDFont+F2"/>
              </a:rPr>
              <a:t> développer des outils numériques interopérables en support à l’efficacité de la logistique des produits agricoles et horticoles vers différents types de points de vente dont </a:t>
            </a:r>
            <a:r>
              <a:rPr lang="fr-FR" b="1" dirty="0">
                <a:solidFill>
                  <a:srgbClr val="585756"/>
                </a:solidFill>
                <a:latin typeface="CIDFont+F2"/>
                <a:sym typeface="Wingdings" panose="05000000000000000000" pitchFamily="2" charset="2"/>
              </a:rPr>
              <a:t>BD centrale</a:t>
            </a:r>
          </a:p>
          <a:p>
            <a:pPr algn="just"/>
            <a:r>
              <a:rPr lang="fr-FR" b="1" dirty="0">
                <a:solidFill>
                  <a:srgbClr val="585756"/>
                </a:solidFill>
                <a:latin typeface="CIDFont+F2"/>
                <a:sym typeface="Wingdings" panose="05000000000000000000" pitchFamily="2" charset="2"/>
              </a:rPr>
              <a:t>d’harmonisation et d’interconnexion des produits locaux</a:t>
            </a:r>
            <a:r>
              <a:rPr lang="fr-FR" dirty="0">
                <a:solidFill>
                  <a:srgbClr val="585756"/>
                </a:solidFill>
                <a:latin typeface="CIDFont+F2"/>
                <a:sym typeface="Wingdings" panose="05000000000000000000" pitchFamily="2" charset="2"/>
              </a:rPr>
              <a:t>, Bourse aux transports…</a:t>
            </a:r>
          </a:p>
          <a:p>
            <a:pPr algn="just">
              <a:spcBef>
                <a:spcPts val="1200"/>
              </a:spcBef>
            </a:pPr>
            <a:r>
              <a:rPr lang="fr-FR" b="1" u="sng" dirty="0">
                <a:solidFill>
                  <a:srgbClr val="585756"/>
                </a:solidFill>
                <a:latin typeface="CIDFont+F2"/>
                <a:sym typeface="Wingdings" panose="05000000000000000000" pitchFamily="2" charset="2"/>
              </a:rPr>
              <a:t> 15 p</a:t>
            </a:r>
            <a:r>
              <a:rPr lang="fr-FR" b="1" u="sng" dirty="0">
                <a:solidFill>
                  <a:srgbClr val="585756"/>
                </a:solidFill>
                <a:latin typeface="CIDFont+F2"/>
              </a:rPr>
              <a:t>artenaires du projet BD :</a:t>
            </a:r>
            <a:r>
              <a:rPr lang="fr-FR" dirty="0">
                <a:solidFill>
                  <a:srgbClr val="585756"/>
                </a:solidFill>
                <a:latin typeface="CIDFont+F2"/>
              </a:rPr>
              <a:t> ASBL </a:t>
            </a:r>
            <a:r>
              <a:rPr lang="fr-FR" dirty="0" err="1">
                <a:solidFill>
                  <a:srgbClr val="585756"/>
                </a:solidFill>
                <a:latin typeface="CIDFont+F2"/>
              </a:rPr>
              <a:t>SoCoPro</a:t>
            </a:r>
            <a:r>
              <a:rPr lang="fr-FR" dirty="0">
                <a:solidFill>
                  <a:srgbClr val="585756"/>
                </a:solidFill>
                <a:latin typeface="CIDFont+F2"/>
              </a:rPr>
              <a:t> (Collège des Producteurs et Manger Demain), SPW-ARNE-DQBEA, SPW-SG-DDD, </a:t>
            </a:r>
            <a:r>
              <a:rPr lang="fr-FR" sz="2000" dirty="0">
                <a:solidFill>
                  <a:srgbClr val="585756"/>
                </a:solidFill>
                <a:latin typeface="CIDFont+F2"/>
              </a:rPr>
              <a:t>Digital </a:t>
            </a:r>
            <a:r>
              <a:rPr lang="fr-FR" sz="2000" dirty="0" err="1">
                <a:solidFill>
                  <a:srgbClr val="585756"/>
                </a:solidFill>
                <a:latin typeface="CIDFont+F2"/>
              </a:rPr>
              <a:t>Wallonia</a:t>
            </a:r>
            <a:r>
              <a:rPr lang="fr-FR" sz="2000" dirty="0">
                <a:solidFill>
                  <a:srgbClr val="585756"/>
                </a:solidFill>
                <a:latin typeface="CIDFont+F2"/>
              </a:rPr>
              <a:t>, </a:t>
            </a:r>
            <a:r>
              <a:rPr lang="fr-FR" sz="2000" dirty="0" err="1">
                <a:solidFill>
                  <a:srgbClr val="585756"/>
                </a:solidFill>
                <a:latin typeface="CIDFont+F2"/>
              </a:rPr>
              <a:t>Logistics</a:t>
            </a:r>
            <a:r>
              <a:rPr lang="fr-FR" sz="2000" dirty="0">
                <a:solidFill>
                  <a:srgbClr val="585756"/>
                </a:solidFill>
                <a:latin typeface="CIDFont+F2"/>
              </a:rPr>
              <a:t> In </a:t>
            </a:r>
            <a:r>
              <a:rPr lang="fr-FR" sz="2000" dirty="0" err="1">
                <a:solidFill>
                  <a:srgbClr val="585756"/>
                </a:solidFill>
                <a:latin typeface="CIDFont+F2"/>
              </a:rPr>
              <a:t>Wallonia</a:t>
            </a:r>
            <a:r>
              <a:rPr lang="fr-FR" dirty="0">
                <a:solidFill>
                  <a:srgbClr val="585756"/>
                </a:solidFill>
                <a:latin typeface="CIDFont+F2"/>
              </a:rPr>
              <a:t>, WE, </a:t>
            </a:r>
            <a:r>
              <a:rPr lang="fr-FR" dirty="0" err="1">
                <a:solidFill>
                  <a:srgbClr val="585756"/>
                </a:solidFill>
                <a:latin typeface="CIDFont+F2"/>
              </a:rPr>
              <a:t>ApaqW</a:t>
            </a:r>
            <a:r>
              <a:rPr lang="fr-FR" dirty="0">
                <a:solidFill>
                  <a:srgbClr val="585756"/>
                </a:solidFill>
                <a:latin typeface="CIDFont+F2"/>
              </a:rPr>
              <a:t>, IFEL-W, Mabio, Collectif 5C, 3 HUBS, ASBL "Trans Terroir", Hainaut Développement, </a:t>
            </a:r>
            <a:r>
              <a:rPr lang="fr-FR" dirty="0" err="1">
                <a:solidFill>
                  <a:srgbClr val="585756"/>
                </a:solidFill>
                <a:latin typeface="CIDFont+F2"/>
              </a:rPr>
              <a:t>Promogest</a:t>
            </a:r>
            <a:r>
              <a:rPr lang="fr-FR" dirty="0">
                <a:solidFill>
                  <a:srgbClr val="585756"/>
                </a:solidFill>
                <a:latin typeface="CIDFont+F2"/>
              </a:rPr>
              <a:t>, Made In BW</a:t>
            </a:r>
            <a:endParaRPr lang="fr-FR" u="sng" dirty="0">
              <a:solidFill>
                <a:srgbClr val="585756"/>
              </a:solidFill>
              <a:latin typeface="CIDFont+F2"/>
            </a:endParaRPr>
          </a:p>
        </p:txBody>
      </p:sp>
    </p:spTree>
    <p:extLst>
      <p:ext uri="{BB962C8B-B14F-4D97-AF65-F5344CB8AC3E}">
        <p14:creationId xmlns:p14="http://schemas.microsoft.com/office/powerpoint/2010/main" val="2295314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8">
            <a:extLst>
              <a:ext uri="{FF2B5EF4-FFF2-40B4-BE49-F238E27FC236}">
                <a16:creationId xmlns:a16="http://schemas.microsoft.com/office/drawing/2014/main" id="{AF75EDA7-2538-4F1B-BC7E-E2B445132C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84634" y="5899937"/>
            <a:ext cx="964882" cy="964882"/>
          </a:xfrm>
          <a:prstGeom prst="rect">
            <a:avLst/>
          </a:prstGeom>
        </p:spPr>
      </p:pic>
      <p:pic>
        <p:nvPicPr>
          <p:cNvPr id="11" name="Image 10">
            <a:extLst>
              <a:ext uri="{FF2B5EF4-FFF2-40B4-BE49-F238E27FC236}">
                <a16:creationId xmlns:a16="http://schemas.microsoft.com/office/drawing/2014/main" id="{833FF01E-9BCD-413A-806E-37CBDFF648E1}"/>
              </a:ext>
            </a:extLst>
          </p:cNvPr>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8912225" y="5856581"/>
            <a:ext cx="753384" cy="979016"/>
          </a:xfrm>
          <a:prstGeom prst="rect">
            <a:avLst/>
          </a:prstGeom>
        </p:spPr>
      </p:pic>
      <p:pic>
        <p:nvPicPr>
          <p:cNvPr id="13" name="Image 12">
            <a:extLst>
              <a:ext uri="{FF2B5EF4-FFF2-40B4-BE49-F238E27FC236}">
                <a16:creationId xmlns:a16="http://schemas.microsoft.com/office/drawing/2014/main" id="{C2E798E2-F12F-42EA-AE6C-5D899DA50D6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718278" y="5969397"/>
            <a:ext cx="753384" cy="753384"/>
          </a:xfrm>
          <a:prstGeom prst="rect">
            <a:avLst/>
          </a:prstGeom>
        </p:spPr>
      </p:pic>
      <p:pic>
        <p:nvPicPr>
          <p:cNvPr id="15" name="Image 14">
            <a:extLst>
              <a:ext uri="{FF2B5EF4-FFF2-40B4-BE49-F238E27FC236}">
                <a16:creationId xmlns:a16="http://schemas.microsoft.com/office/drawing/2014/main" id="{02B998D8-A17B-40FB-82B8-EA0FFD59D21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30094" y="6018819"/>
            <a:ext cx="654540" cy="654540"/>
          </a:xfrm>
          <a:prstGeom prst="rect">
            <a:avLst/>
          </a:prstGeom>
        </p:spPr>
      </p:pic>
      <p:sp>
        <p:nvSpPr>
          <p:cNvPr id="39" name="Espace réservé du contenu 2">
            <a:extLst>
              <a:ext uri="{FF2B5EF4-FFF2-40B4-BE49-F238E27FC236}">
                <a16:creationId xmlns:a16="http://schemas.microsoft.com/office/drawing/2014/main" id="{BC2FC47A-DA39-4C92-9646-D592E40D438A}"/>
              </a:ext>
            </a:extLst>
          </p:cNvPr>
          <p:cNvSpPr txBox="1">
            <a:spLocks/>
          </p:cNvSpPr>
          <p:nvPr/>
        </p:nvSpPr>
        <p:spPr>
          <a:xfrm>
            <a:off x="1522683" y="184641"/>
            <a:ext cx="10239293" cy="630177"/>
          </a:xfrm>
          <a:prstGeom prst="rect">
            <a:avLst/>
          </a:prstGeom>
          <a:solidFill>
            <a:schemeClr val="bg1">
              <a:lumMod val="85000"/>
              <a:alpha val="50000"/>
            </a:schemeClr>
          </a:solidFill>
          <a:ln>
            <a:noFill/>
          </a:ln>
        </p:spPr>
        <p:style>
          <a:lnRef idx="0">
            <a:scrgbClr r="0" g="0" b="0"/>
          </a:lnRef>
          <a:fillRef idx="0">
            <a:scrgbClr r="0" g="0" b="0"/>
          </a:fillRef>
          <a:effectRef idx="0">
            <a:scrgbClr r="0" g="0" b="0"/>
          </a:effectRef>
          <a:fontRef idx="minor">
            <a:schemeClr val="lt1"/>
          </a:fontRef>
        </p:style>
        <p:txBody>
          <a:bodyPr anchor="ctr"/>
          <a:lst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sz="1700" b="1" spc="-1" dirty="0">
                <a:solidFill>
                  <a:schemeClr val="bg2">
                    <a:lumMod val="25000"/>
                  </a:schemeClr>
                </a:solidFill>
                <a:cs typeface="Arial" panose="020B0604020202020204" pitchFamily="34" charset="0"/>
              </a:rPr>
              <a:t>Base de données (BD) centrale d’harmonisation et d’interconnexion des produits locaux - Objectifs</a:t>
            </a:r>
          </a:p>
        </p:txBody>
      </p:sp>
      <p:pic>
        <p:nvPicPr>
          <p:cNvPr id="25" name="Image 24">
            <a:extLst>
              <a:ext uri="{FF2B5EF4-FFF2-40B4-BE49-F238E27FC236}">
                <a16:creationId xmlns:a16="http://schemas.microsoft.com/office/drawing/2014/main" id="{31C89D5A-E219-455A-A18F-CD98270FB933}"/>
              </a:ext>
            </a:extLst>
          </p:cNvPr>
          <p:cNvPicPr>
            <a:picLocks noChangeAspect="1"/>
          </p:cNvPicPr>
          <p:nvPr/>
        </p:nvPicPr>
        <p:blipFill rotWithShape="1">
          <a:blip r:embed="rId6">
            <a:extLst>
              <a:ext uri="{28A0092B-C50C-407E-A947-70E740481C1C}">
                <a14:useLocalDpi xmlns:a14="http://schemas.microsoft.com/office/drawing/2010/main" val="0"/>
              </a:ext>
            </a:extLst>
          </a:blip>
          <a:srcRect l="16145" t="39409" r="16841" b="38387"/>
          <a:stretch/>
        </p:blipFill>
        <p:spPr>
          <a:xfrm>
            <a:off x="7629381" y="6133570"/>
            <a:ext cx="1282844" cy="425037"/>
          </a:xfrm>
          <a:prstGeom prst="rect">
            <a:avLst/>
          </a:prstGeom>
        </p:spPr>
      </p:pic>
      <p:pic>
        <p:nvPicPr>
          <p:cNvPr id="3" name="Image 2">
            <a:extLst>
              <a:ext uri="{FF2B5EF4-FFF2-40B4-BE49-F238E27FC236}">
                <a16:creationId xmlns:a16="http://schemas.microsoft.com/office/drawing/2014/main" id="{03648794-42C3-43E9-8AF1-0891EAE5AF11}"/>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7201" y="70390"/>
            <a:ext cx="1253600" cy="858677"/>
          </a:xfrm>
          <a:prstGeom prst="rect">
            <a:avLst/>
          </a:prstGeom>
        </p:spPr>
      </p:pic>
      <p:sp>
        <p:nvSpPr>
          <p:cNvPr id="2" name="Rectangle 1">
            <a:extLst>
              <a:ext uri="{FF2B5EF4-FFF2-40B4-BE49-F238E27FC236}">
                <a16:creationId xmlns:a16="http://schemas.microsoft.com/office/drawing/2014/main" id="{7BC5C493-FA1B-4D73-8FE3-C9AEFF549ABF}"/>
              </a:ext>
            </a:extLst>
          </p:cNvPr>
          <p:cNvSpPr/>
          <p:nvPr/>
        </p:nvSpPr>
        <p:spPr>
          <a:xfrm>
            <a:off x="368192" y="968876"/>
            <a:ext cx="11393784" cy="5386090"/>
          </a:xfrm>
          <a:prstGeom prst="rect">
            <a:avLst/>
          </a:prstGeom>
        </p:spPr>
        <p:txBody>
          <a:bodyPr wrap="square">
            <a:spAutoFit/>
          </a:bodyPr>
          <a:lstStyle/>
          <a:p>
            <a:pPr algn="just">
              <a:spcBef>
                <a:spcPts val="1200"/>
              </a:spcBef>
            </a:pPr>
            <a:r>
              <a:rPr lang="fr-FR" sz="1900" b="1" u="sng" dirty="0">
                <a:solidFill>
                  <a:srgbClr val="585756"/>
                </a:solidFill>
                <a:latin typeface="CIDFont+F2"/>
              </a:rPr>
              <a:t>Fournir des services d’intérêt général ajoutant de l’efficacité et de la valeur à l’écosystème numérique existant au sein des relations </a:t>
            </a:r>
            <a:r>
              <a:rPr lang="fr-FR" sz="1900" b="1" u="sng" dirty="0" err="1">
                <a:solidFill>
                  <a:srgbClr val="585756"/>
                </a:solidFill>
                <a:latin typeface="CIDFont+F2"/>
              </a:rPr>
              <a:t>BtB</a:t>
            </a:r>
            <a:r>
              <a:rPr lang="fr-FR" sz="1900" b="1" u="sng" dirty="0">
                <a:solidFill>
                  <a:srgbClr val="585756"/>
                </a:solidFill>
                <a:latin typeface="CIDFont+F2"/>
              </a:rPr>
              <a:t> entre acteurs des systèmes agro-alimentaires de produits locaux en poursuivant 4 objectifs principaux :</a:t>
            </a:r>
          </a:p>
          <a:p>
            <a:pPr marL="342900" indent="-342900" algn="just">
              <a:spcBef>
                <a:spcPts val="1200"/>
              </a:spcBef>
              <a:buFont typeface="+mj-lt"/>
              <a:buAutoNum type="arabicPeriod"/>
            </a:pPr>
            <a:r>
              <a:rPr lang="fr-FR" sz="1900" dirty="0">
                <a:solidFill>
                  <a:srgbClr val="585756"/>
                </a:solidFill>
                <a:latin typeface="CIDFont+F7"/>
              </a:rPr>
              <a:t>Permettre aux producteurs et transformateurs locaux de n’introduire qu’à 1 seul endroit et de manière complète et dynamique l’information </a:t>
            </a:r>
            <a:r>
              <a:rPr lang="fr-FR" sz="1900" dirty="0">
                <a:solidFill>
                  <a:srgbClr val="585756"/>
                </a:solidFill>
                <a:latin typeface="CIDFont+F2"/>
              </a:rPr>
              <a:t>produit (directement ou à travers des acteurs intermédiaire), avec l’ensemble des éléments utile au commerce (stock, disponibilité, qualité, politique de prix, </a:t>
            </a:r>
            <a:r>
              <a:rPr lang="fr-BE" sz="1900" dirty="0">
                <a:solidFill>
                  <a:srgbClr val="585756"/>
                </a:solidFill>
                <a:latin typeface="CIDFont+F2"/>
              </a:rPr>
              <a:t>exclusivité ou différenciation…)</a:t>
            </a:r>
          </a:p>
          <a:p>
            <a:pPr marL="342900" indent="-342900" algn="just">
              <a:spcBef>
                <a:spcPts val="1200"/>
              </a:spcBef>
              <a:buFont typeface="+mj-lt"/>
              <a:buAutoNum type="arabicPeriod"/>
            </a:pPr>
            <a:r>
              <a:rPr lang="fr-FR" sz="1900" dirty="0">
                <a:solidFill>
                  <a:srgbClr val="585756"/>
                </a:solidFill>
                <a:latin typeface="CIDFont+F7"/>
              </a:rPr>
              <a:t>Permettre aux acteurs intermédiaires d’éditer des catalogues </a:t>
            </a:r>
            <a:r>
              <a:rPr lang="fr-FR" sz="1900" dirty="0" err="1">
                <a:solidFill>
                  <a:srgbClr val="585756"/>
                </a:solidFill>
                <a:latin typeface="CIDFont+F7"/>
              </a:rPr>
              <a:t>BtB</a:t>
            </a:r>
            <a:r>
              <a:rPr lang="fr-FR" sz="1900" dirty="0">
                <a:solidFill>
                  <a:srgbClr val="585756"/>
                </a:solidFill>
                <a:latin typeface="CIDFont+F7"/>
              </a:rPr>
              <a:t> supports à des services commerciaux et interconnectés à la base de données centrale</a:t>
            </a:r>
            <a:endParaRPr lang="fr-BE" sz="1900" dirty="0">
              <a:solidFill>
                <a:srgbClr val="585756"/>
              </a:solidFill>
              <a:latin typeface="CIDFont+F2"/>
            </a:endParaRPr>
          </a:p>
          <a:p>
            <a:pPr marL="342900" indent="-342900" algn="just">
              <a:spcBef>
                <a:spcPts val="1200"/>
              </a:spcBef>
              <a:buFont typeface="+mj-lt"/>
              <a:buAutoNum type="arabicPeriod"/>
            </a:pPr>
            <a:r>
              <a:rPr lang="fr-FR" sz="1900" dirty="0">
                <a:solidFill>
                  <a:srgbClr val="585756"/>
                </a:solidFill>
                <a:latin typeface="CIDFont+F4"/>
              </a:rPr>
              <a:t> </a:t>
            </a:r>
            <a:r>
              <a:rPr lang="fr-FR" sz="1900" dirty="0">
                <a:solidFill>
                  <a:srgbClr val="585756"/>
                </a:solidFill>
                <a:latin typeface="CIDFont+F7"/>
              </a:rPr>
              <a:t>Permettre aux acheteurs </a:t>
            </a:r>
            <a:r>
              <a:rPr lang="fr-FR" sz="1900" dirty="0" err="1">
                <a:solidFill>
                  <a:srgbClr val="585756"/>
                </a:solidFill>
                <a:latin typeface="CIDFont+F7"/>
              </a:rPr>
              <a:t>BtB</a:t>
            </a:r>
            <a:r>
              <a:rPr lang="fr-FR" sz="1900" dirty="0">
                <a:solidFill>
                  <a:srgbClr val="585756"/>
                </a:solidFill>
                <a:latin typeface="CIDFont+F7"/>
              </a:rPr>
              <a:t> des différents segments </a:t>
            </a:r>
            <a:r>
              <a:rPr lang="fr-FR" sz="1900" dirty="0">
                <a:solidFill>
                  <a:srgbClr val="585756"/>
                </a:solidFill>
                <a:latin typeface="CIDFont+F2"/>
              </a:rPr>
              <a:t>(focus sur points de vente circuit court, les cantines et distribution franchisée) </a:t>
            </a:r>
            <a:r>
              <a:rPr lang="fr-FR" sz="1900" dirty="0">
                <a:solidFill>
                  <a:srgbClr val="585756"/>
                </a:solidFill>
                <a:latin typeface="CIDFont+F7"/>
              </a:rPr>
              <a:t>de rendre l’acte d’achat simple, professionnel et efficace </a:t>
            </a:r>
            <a:r>
              <a:rPr lang="fr-FR" sz="1900" dirty="0">
                <a:solidFill>
                  <a:srgbClr val="585756"/>
                </a:solidFill>
                <a:latin typeface="CIDFont+F2"/>
              </a:rPr>
              <a:t>(en permettant l’interconnexion de la base de données et des catalogues avec d’autres outils supports de type facturation, paiement, </a:t>
            </a:r>
            <a:r>
              <a:rPr lang="fr-BE" sz="1900" dirty="0">
                <a:solidFill>
                  <a:srgbClr val="585756"/>
                </a:solidFill>
                <a:latin typeface="CIDFont+F2"/>
              </a:rPr>
              <a:t>transport…).</a:t>
            </a:r>
          </a:p>
          <a:p>
            <a:pPr marL="342900" indent="-342900" algn="just">
              <a:spcBef>
                <a:spcPts val="1200"/>
              </a:spcBef>
              <a:buFont typeface="+mj-lt"/>
              <a:buAutoNum type="arabicPeriod"/>
            </a:pPr>
            <a:r>
              <a:rPr lang="fr-FR" sz="1900" dirty="0">
                <a:solidFill>
                  <a:srgbClr val="585756"/>
                </a:solidFill>
                <a:latin typeface="CIDFont+F7"/>
              </a:rPr>
              <a:t>Permettre aux acteurs intermédiaires et aux acheteurs </a:t>
            </a:r>
            <a:r>
              <a:rPr lang="fr-FR" sz="1900" dirty="0" err="1">
                <a:solidFill>
                  <a:srgbClr val="585756"/>
                </a:solidFill>
                <a:latin typeface="CIDFont+F7"/>
              </a:rPr>
              <a:t>BtB</a:t>
            </a:r>
            <a:r>
              <a:rPr lang="fr-FR" sz="1900" dirty="0">
                <a:solidFill>
                  <a:srgbClr val="585756"/>
                </a:solidFill>
                <a:latin typeface="CIDFont+F7"/>
              </a:rPr>
              <a:t> </a:t>
            </a:r>
            <a:r>
              <a:rPr lang="fr-FR" sz="1900" dirty="0">
                <a:solidFill>
                  <a:srgbClr val="585756"/>
                </a:solidFill>
                <a:latin typeface="CIDFont+F2"/>
              </a:rPr>
              <a:t>d’intégrer des </a:t>
            </a:r>
            <a:r>
              <a:rPr lang="fr-FR" sz="1900" dirty="0">
                <a:solidFill>
                  <a:srgbClr val="585756"/>
                </a:solidFill>
                <a:latin typeface="CIDFont+F7"/>
              </a:rPr>
              <a:t>besoins/fonctionnalités numériques spécifiques </a:t>
            </a:r>
            <a:r>
              <a:rPr lang="fr-FR" sz="1900" dirty="0">
                <a:solidFill>
                  <a:srgbClr val="585756"/>
                </a:solidFill>
                <a:latin typeface="CIDFont+F2"/>
              </a:rPr>
              <a:t>qui pourraient être intégrés à la base de données (EDI, Liens GS1, codes-barres, API spécifiques, GDSN, </a:t>
            </a:r>
            <a:r>
              <a:rPr lang="fr-BE" sz="1900" dirty="0">
                <a:solidFill>
                  <a:srgbClr val="585756"/>
                </a:solidFill>
                <a:latin typeface="CIDFont+F2"/>
              </a:rPr>
              <a:t>connexion sécurisée…)</a:t>
            </a:r>
            <a:endParaRPr lang="fr-BE" sz="1900" dirty="0"/>
          </a:p>
        </p:txBody>
      </p:sp>
    </p:spTree>
    <p:extLst>
      <p:ext uri="{BB962C8B-B14F-4D97-AF65-F5344CB8AC3E}">
        <p14:creationId xmlns:p14="http://schemas.microsoft.com/office/powerpoint/2010/main" val="11431659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8">
            <a:extLst>
              <a:ext uri="{FF2B5EF4-FFF2-40B4-BE49-F238E27FC236}">
                <a16:creationId xmlns:a16="http://schemas.microsoft.com/office/drawing/2014/main" id="{AF75EDA7-2538-4F1B-BC7E-E2B445132C9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4634" y="5899937"/>
            <a:ext cx="964882" cy="964882"/>
          </a:xfrm>
          <a:prstGeom prst="rect">
            <a:avLst/>
          </a:prstGeom>
        </p:spPr>
      </p:pic>
      <p:pic>
        <p:nvPicPr>
          <p:cNvPr id="11" name="Image 10">
            <a:extLst>
              <a:ext uri="{FF2B5EF4-FFF2-40B4-BE49-F238E27FC236}">
                <a16:creationId xmlns:a16="http://schemas.microsoft.com/office/drawing/2014/main" id="{833FF01E-9BCD-413A-806E-37CBDFF648E1}"/>
              </a:ext>
            </a:extLst>
          </p:cNvPr>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8912225" y="5856581"/>
            <a:ext cx="753384" cy="979016"/>
          </a:xfrm>
          <a:prstGeom prst="rect">
            <a:avLst/>
          </a:prstGeom>
        </p:spPr>
      </p:pic>
      <p:pic>
        <p:nvPicPr>
          <p:cNvPr id="13" name="Image 12">
            <a:extLst>
              <a:ext uri="{FF2B5EF4-FFF2-40B4-BE49-F238E27FC236}">
                <a16:creationId xmlns:a16="http://schemas.microsoft.com/office/drawing/2014/main" id="{C2E798E2-F12F-42EA-AE6C-5D899DA50D6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718278" y="5969397"/>
            <a:ext cx="753384" cy="753384"/>
          </a:xfrm>
          <a:prstGeom prst="rect">
            <a:avLst/>
          </a:prstGeom>
        </p:spPr>
      </p:pic>
      <p:pic>
        <p:nvPicPr>
          <p:cNvPr id="15" name="Image 14">
            <a:extLst>
              <a:ext uri="{FF2B5EF4-FFF2-40B4-BE49-F238E27FC236}">
                <a16:creationId xmlns:a16="http://schemas.microsoft.com/office/drawing/2014/main" id="{02B998D8-A17B-40FB-82B8-EA0FFD59D21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530094" y="6018819"/>
            <a:ext cx="654540" cy="654540"/>
          </a:xfrm>
          <a:prstGeom prst="rect">
            <a:avLst/>
          </a:prstGeom>
        </p:spPr>
      </p:pic>
      <p:sp>
        <p:nvSpPr>
          <p:cNvPr id="39" name="Espace réservé du contenu 2">
            <a:extLst>
              <a:ext uri="{FF2B5EF4-FFF2-40B4-BE49-F238E27FC236}">
                <a16:creationId xmlns:a16="http://schemas.microsoft.com/office/drawing/2014/main" id="{BC2FC47A-DA39-4C92-9646-D592E40D438A}"/>
              </a:ext>
            </a:extLst>
          </p:cNvPr>
          <p:cNvSpPr txBox="1">
            <a:spLocks/>
          </p:cNvSpPr>
          <p:nvPr/>
        </p:nvSpPr>
        <p:spPr>
          <a:xfrm>
            <a:off x="1522683" y="184641"/>
            <a:ext cx="10239293" cy="630177"/>
          </a:xfrm>
          <a:prstGeom prst="rect">
            <a:avLst/>
          </a:prstGeom>
          <a:solidFill>
            <a:schemeClr val="bg1">
              <a:lumMod val="85000"/>
              <a:alpha val="50000"/>
            </a:schemeClr>
          </a:solidFill>
          <a:ln>
            <a:noFill/>
          </a:ln>
        </p:spPr>
        <p:style>
          <a:lnRef idx="0">
            <a:scrgbClr r="0" g="0" b="0"/>
          </a:lnRef>
          <a:fillRef idx="0">
            <a:scrgbClr r="0" g="0" b="0"/>
          </a:fillRef>
          <a:effectRef idx="0">
            <a:scrgbClr r="0" g="0" b="0"/>
          </a:effectRef>
          <a:fontRef idx="minor">
            <a:schemeClr val="lt1"/>
          </a:fontRef>
        </p:style>
        <p:txBody>
          <a:bodyPr anchor="ctr"/>
          <a:lst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sz="1700" b="1" spc="-1" dirty="0">
                <a:solidFill>
                  <a:schemeClr val="bg2">
                    <a:lumMod val="25000"/>
                  </a:schemeClr>
                </a:solidFill>
                <a:cs typeface="Arial" panose="020B0604020202020204" pitchFamily="34" charset="0"/>
              </a:rPr>
              <a:t>Base de données (BD) centrale d’harmonisation et d’interconnexion des produits locaux - Objectifs</a:t>
            </a:r>
          </a:p>
        </p:txBody>
      </p:sp>
      <p:pic>
        <p:nvPicPr>
          <p:cNvPr id="25" name="Image 24">
            <a:extLst>
              <a:ext uri="{FF2B5EF4-FFF2-40B4-BE49-F238E27FC236}">
                <a16:creationId xmlns:a16="http://schemas.microsoft.com/office/drawing/2014/main" id="{31C89D5A-E219-455A-A18F-CD98270FB933}"/>
              </a:ext>
            </a:extLst>
          </p:cNvPr>
          <p:cNvPicPr>
            <a:picLocks noChangeAspect="1"/>
          </p:cNvPicPr>
          <p:nvPr/>
        </p:nvPicPr>
        <p:blipFill rotWithShape="1">
          <a:blip r:embed="rId7">
            <a:extLst>
              <a:ext uri="{28A0092B-C50C-407E-A947-70E740481C1C}">
                <a14:useLocalDpi xmlns:a14="http://schemas.microsoft.com/office/drawing/2010/main" val="0"/>
              </a:ext>
            </a:extLst>
          </a:blip>
          <a:srcRect l="16145" t="39409" r="16841" b="38387"/>
          <a:stretch/>
        </p:blipFill>
        <p:spPr>
          <a:xfrm>
            <a:off x="7629381" y="6133570"/>
            <a:ext cx="1282844" cy="425037"/>
          </a:xfrm>
          <a:prstGeom prst="rect">
            <a:avLst/>
          </a:prstGeom>
        </p:spPr>
      </p:pic>
      <p:pic>
        <p:nvPicPr>
          <p:cNvPr id="3" name="Image 2">
            <a:extLst>
              <a:ext uri="{FF2B5EF4-FFF2-40B4-BE49-F238E27FC236}">
                <a16:creationId xmlns:a16="http://schemas.microsoft.com/office/drawing/2014/main" id="{03648794-42C3-43E9-8AF1-0891EAE5AF11}"/>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7201" y="70390"/>
            <a:ext cx="1253600" cy="858677"/>
          </a:xfrm>
          <a:prstGeom prst="rect">
            <a:avLst/>
          </a:prstGeom>
        </p:spPr>
      </p:pic>
      <p:pic>
        <p:nvPicPr>
          <p:cNvPr id="10" name="Image 9">
            <a:extLst>
              <a:ext uri="{FF2B5EF4-FFF2-40B4-BE49-F238E27FC236}">
                <a16:creationId xmlns:a16="http://schemas.microsoft.com/office/drawing/2014/main" id="{14B98B1D-17E4-4199-8093-99A60D75E9FE}"/>
              </a:ext>
            </a:extLst>
          </p:cNvPr>
          <p:cNvPicPr>
            <a:picLocks noChangeAspect="1"/>
          </p:cNvPicPr>
          <p:nvPr/>
        </p:nvPicPr>
        <p:blipFill>
          <a:blip r:embed="rId9"/>
          <a:stretch>
            <a:fillRect/>
          </a:stretch>
        </p:blipFill>
        <p:spPr>
          <a:xfrm>
            <a:off x="169191" y="1284367"/>
            <a:ext cx="11853617" cy="5503243"/>
          </a:xfrm>
          <a:prstGeom prst="rect">
            <a:avLst/>
          </a:prstGeom>
        </p:spPr>
      </p:pic>
    </p:spTree>
    <p:extLst>
      <p:ext uri="{BB962C8B-B14F-4D97-AF65-F5344CB8AC3E}">
        <p14:creationId xmlns:p14="http://schemas.microsoft.com/office/powerpoint/2010/main" val="16037274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8">
            <a:extLst>
              <a:ext uri="{FF2B5EF4-FFF2-40B4-BE49-F238E27FC236}">
                <a16:creationId xmlns:a16="http://schemas.microsoft.com/office/drawing/2014/main" id="{AF75EDA7-2538-4F1B-BC7E-E2B445132C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84634" y="5899937"/>
            <a:ext cx="964882" cy="964882"/>
          </a:xfrm>
          <a:prstGeom prst="rect">
            <a:avLst/>
          </a:prstGeom>
        </p:spPr>
      </p:pic>
      <p:pic>
        <p:nvPicPr>
          <p:cNvPr id="11" name="Image 10">
            <a:extLst>
              <a:ext uri="{FF2B5EF4-FFF2-40B4-BE49-F238E27FC236}">
                <a16:creationId xmlns:a16="http://schemas.microsoft.com/office/drawing/2014/main" id="{833FF01E-9BCD-413A-806E-37CBDFF648E1}"/>
              </a:ext>
            </a:extLst>
          </p:cNvPr>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8912225" y="5856581"/>
            <a:ext cx="753384" cy="979016"/>
          </a:xfrm>
          <a:prstGeom prst="rect">
            <a:avLst/>
          </a:prstGeom>
        </p:spPr>
      </p:pic>
      <p:pic>
        <p:nvPicPr>
          <p:cNvPr id="13" name="Image 12">
            <a:extLst>
              <a:ext uri="{FF2B5EF4-FFF2-40B4-BE49-F238E27FC236}">
                <a16:creationId xmlns:a16="http://schemas.microsoft.com/office/drawing/2014/main" id="{C2E798E2-F12F-42EA-AE6C-5D899DA50D6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718278" y="5969397"/>
            <a:ext cx="753384" cy="753384"/>
          </a:xfrm>
          <a:prstGeom prst="rect">
            <a:avLst/>
          </a:prstGeom>
        </p:spPr>
      </p:pic>
      <p:pic>
        <p:nvPicPr>
          <p:cNvPr id="15" name="Image 14">
            <a:extLst>
              <a:ext uri="{FF2B5EF4-FFF2-40B4-BE49-F238E27FC236}">
                <a16:creationId xmlns:a16="http://schemas.microsoft.com/office/drawing/2014/main" id="{02B998D8-A17B-40FB-82B8-EA0FFD59D21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30094" y="6018819"/>
            <a:ext cx="654540" cy="654540"/>
          </a:xfrm>
          <a:prstGeom prst="rect">
            <a:avLst/>
          </a:prstGeom>
        </p:spPr>
      </p:pic>
      <p:sp>
        <p:nvSpPr>
          <p:cNvPr id="39" name="Espace réservé du contenu 2">
            <a:extLst>
              <a:ext uri="{FF2B5EF4-FFF2-40B4-BE49-F238E27FC236}">
                <a16:creationId xmlns:a16="http://schemas.microsoft.com/office/drawing/2014/main" id="{BC2FC47A-DA39-4C92-9646-D592E40D438A}"/>
              </a:ext>
            </a:extLst>
          </p:cNvPr>
          <p:cNvSpPr txBox="1">
            <a:spLocks/>
          </p:cNvSpPr>
          <p:nvPr/>
        </p:nvSpPr>
        <p:spPr>
          <a:xfrm>
            <a:off x="1522683" y="184641"/>
            <a:ext cx="10239293" cy="630177"/>
          </a:xfrm>
          <a:prstGeom prst="rect">
            <a:avLst/>
          </a:prstGeom>
          <a:solidFill>
            <a:schemeClr val="bg1">
              <a:lumMod val="85000"/>
              <a:alpha val="50000"/>
            </a:schemeClr>
          </a:solidFill>
          <a:ln>
            <a:noFill/>
          </a:ln>
        </p:spPr>
        <p:style>
          <a:lnRef idx="0">
            <a:scrgbClr r="0" g="0" b="0"/>
          </a:lnRef>
          <a:fillRef idx="0">
            <a:scrgbClr r="0" g="0" b="0"/>
          </a:fillRef>
          <a:effectRef idx="0">
            <a:scrgbClr r="0" g="0" b="0"/>
          </a:effectRef>
          <a:fontRef idx="minor">
            <a:schemeClr val="lt1"/>
          </a:fontRef>
        </p:style>
        <p:txBody>
          <a:bodyPr anchor="ctr"/>
          <a:lst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sz="1700" b="1" spc="-1" dirty="0">
                <a:solidFill>
                  <a:schemeClr val="bg2">
                    <a:lumMod val="25000"/>
                  </a:schemeClr>
                </a:solidFill>
                <a:cs typeface="Arial" panose="020B0604020202020204" pitchFamily="34" charset="0"/>
              </a:rPr>
              <a:t>Base de données (BD) centrale d’harmonisation et d’interconnexion des produits locaux - Attentes techniques</a:t>
            </a:r>
          </a:p>
        </p:txBody>
      </p:sp>
      <p:pic>
        <p:nvPicPr>
          <p:cNvPr id="25" name="Image 24">
            <a:extLst>
              <a:ext uri="{FF2B5EF4-FFF2-40B4-BE49-F238E27FC236}">
                <a16:creationId xmlns:a16="http://schemas.microsoft.com/office/drawing/2014/main" id="{31C89D5A-E219-455A-A18F-CD98270FB933}"/>
              </a:ext>
            </a:extLst>
          </p:cNvPr>
          <p:cNvPicPr>
            <a:picLocks noChangeAspect="1"/>
          </p:cNvPicPr>
          <p:nvPr/>
        </p:nvPicPr>
        <p:blipFill rotWithShape="1">
          <a:blip r:embed="rId6">
            <a:extLst>
              <a:ext uri="{28A0092B-C50C-407E-A947-70E740481C1C}">
                <a14:useLocalDpi xmlns:a14="http://schemas.microsoft.com/office/drawing/2010/main" val="0"/>
              </a:ext>
            </a:extLst>
          </a:blip>
          <a:srcRect l="16145" t="39409" r="16841" b="38387"/>
          <a:stretch/>
        </p:blipFill>
        <p:spPr>
          <a:xfrm>
            <a:off x="7629381" y="6133570"/>
            <a:ext cx="1282844" cy="425037"/>
          </a:xfrm>
          <a:prstGeom prst="rect">
            <a:avLst/>
          </a:prstGeom>
        </p:spPr>
      </p:pic>
      <p:pic>
        <p:nvPicPr>
          <p:cNvPr id="3" name="Image 2">
            <a:extLst>
              <a:ext uri="{FF2B5EF4-FFF2-40B4-BE49-F238E27FC236}">
                <a16:creationId xmlns:a16="http://schemas.microsoft.com/office/drawing/2014/main" id="{03648794-42C3-43E9-8AF1-0891EAE5AF11}"/>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7201" y="70390"/>
            <a:ext cx="1253600" cy="858677"/>
          </a:xfrm>
          <a:prstGeom prst="rect">
            <a:avLst/>
          </a:prstGeom>
        </p:spPr>
      </p:pic>
      <p:sp>
        <p:nvSpPr>
          <p:cNvPr id="2" name="Rectangle 1">
            <a:extLst>
              <a:ext uri="{FF2B5EF4-FFF2-40B4-BE49-F238E27FC236}">
                <a16:creationId xmlns:a16="http://schemas.microsoft.com/office/drawing/2014/main" id="{2E1A654E-2D32-4A7F-A984-54A243E30D86}"/>
              </a:ext>
            </a:extLst>
          </p:cNvPr>
          <p:cNvSpPr/>
          <p:nvPr/>
        </p:nvSpPr>
        <p:spPr>
          <a:xfrm>
            <a:off x="347005" y="1083844"/>
            <a:ext cx="11704856" cy="4924425"/>
          </a:xfrm>
          <a:prstGeom prst="rect">
            <a:avLst/>
          </a:prstGeom>
        </p:spPr>
        <p:txBody>
          <a:bodyPr wrap="square">
            <a:spAutoFit/>
          </a:bodyPr>
          <a:lstStyle/>
          <a:p>
            <a:pPr>
              <a:spcBef>
                <a:spcPts val="600"/>
              </a:spcBef>
            </a:pPr>
            <a:r>
              <a:rPr lang="fr-FR" sz="1300" b="1" u="sng" dirty="0">
                <a:latin typeface="CIDFont+F7"/>
              </a:rPr>
              <a:t>Exigences de résultats de la base de données sont caractérisées par les fonctionnalités suivantes </a:t>
            </a:r>
            <a:r>
              <a:rPr lang="fr-FR" sz="1300" b="1" u="sng" dirty="0">
                <a:latin typeface="CIDFont+F2"/>
              </a:rPr>
              <a:t>qui ont été identifiées comme les </a:t>
            </a:r>
            <a:r>
              <a:rPr lang="fr-FR" sz="1300" b="1" u="sng" dirty="0">
                <a:latin typeface="CIDFont+F7"/>
              </a:rPr>
              <a:t>éléments clefs minimums </a:t>
            </a:r>
            <a:r>
              <a:rPr lang="fr-FR" sz="1300" b="1" u="sng" dirty="0">
                <a:latin typeface="CIDFont+F2"/>
              </a:rPr>
              <a:t>de structuration technique de la BD :</a:t>
            </a:r>
          </a:p>
          <a:p>
            <a:pPr marL="285750" indent="-285750">
              <a:spcBef>
                <a:spcPts val="600"/>
              </a:spcBef>
              <a:buFont typeface="Wingdings" panose="05000000000000000000" pitchFamily="2" charset="2"/>
              <a:buChar char="Ø"/>
            </a:pPr>
            <a:r>
              <a:rPr lang="fr-FR" sz="1300" b="1" dirty="0"/>
              <a:t>Fonctionnalité 1 - Paramètres référencement produits :</a:t>
            </a:r>
          </a:p>
          <a:p>
            <a:pPr marL="742950" lvl="1" indent="-285750">
              <a:spcBef>
                <a:spcPts val="600"/>
              </a:spcBef>
              <a:buFont typeface="Arial" panose="020B0604020202020204" pitchFamily="34" charset="0"/>
              <a:buChar char="•"/>
            </a:pPr>
            <a:r>
              <a:rPr lang="fr-BE" sz="1300" dirty="0"/>
              <a:t>Identifiant unique produit/fournisseur</a:t>
            </a:r>
          </a:p>
          <a:p>
            <a:pPr marL="742950" lvl="1" indent="-285750">
              <a:spcBef>
                <a:spcPts val="600"/>
              </a:spcBef>
              <a:buFont typeface="Arial" panose="020B0604020202020204" pitchFamily="34" charset="0"/>
              <a:buChar char="•"/>
            </a:pPr>
            <a:r>
              <a:rPr lang="fr-FR" sz="1300" dirty="0"/>
              <a:t>Référentiel classification GS1 + Interconnexion BD GS1</a:t>
            </a:r>
          </a:p>
          <a:p>
            <a:pPr marL="742950" lvl="1" indent="-285750">
              <a:spcBef>
                <a:spcPts val="600"/>
              </a:spcBef>
              <a:buFont typeface="Arial" panose="020B0604020202020204" pitchFamily="34" charset="0"/>
              <a:buChar char="•"/>
            </a:pPr>
            <a:r>
              <a:rPr lang="fr-BE" sz="1300" dirty="0"/>
              <a:t>Lien obtention codes-barres GS1</a:t>
            </a:r>
          </a:p>
          <a:p>
            <a:pPr marL="742950" lvl="1" indent="-285750">
              <a:spcBef>
                <a:spcPts val="600"/>
              </a:spcBef>
              <a:buFont typeface="Arial" panose="020B0604020202020204" pitchFamily="34" charset="0"/>
              <a:buChar char="•"/>
            </a:pPr>
            <a:r>
              <a:rPr lang="fr-FR" sz="1300" dirty="0"/>
              <a:t>Règlement UE 1169/201 INCO automatisable ; liste ingrédients</a:t>
            </a:r>
          </a:p>
          <a:p>
            <a:pPr marL="742950" lvl="1" indent="-285750">
              <a:spcBef>
                <a:spcPts val="600"/>
              </a:spcBef>
              <a:buFont typeface="Arial" panose="020B0604020202020204" pitchFamily="34" charset="0"/>
              <a:buChar char="•"/>
            </a:pPr>
            <a:r>
              <a:rPr lang="fr-FR" sz="1300" dirty="0"/>
              <a:t>Identifiant labels + Interconnexion BD des labels</a:t>
            </a:r>
          </a:p>
          <a:p>
            <a:pPr marL="742950" lvl="1" indent="-285750">
              <a:spcBef>
                <a:spcPts val="600"/>
              </a:spcBef>
              <a:buFont typeface="Arial" panose="020B0604020202020204" pitchFamily="34" charset="0"/>
              <a:buChar char="•"/>
            </a:pPr>
            <a:r>
              <a:rPr lang="fr-FR" sz="1300" dirty="0"/>
              <a:t>Dynamique : Lots ; stocks ; calendrier des disponibilités</a:t>
            </a:r>
          </a:p>
          <a:p>
            <a:pPr marL="742950" lvl="1" indent="-285750">
              <a:spcBef>
                <a:spcPts val="600"/>
              </a:spcBef>
              <a:buFont typeface="Arial" panose="020B0604020202020204" pitchFamily="34" charset="0"/>
              <a:buChar char="•"/>
            </a:pPr>
            <a:r>
              <a:rPr lang="fr-FR" sz="1300" dirty="0"/>
              <a:t>Paramètres spécifiques à des acteurs et/ou catégories d’acheteurs</a:t>
            </a:r>
          </a:p>
          <a:p>
            <a:pPr marL="285750" indent="-285750">
              <a:spcBef>
                <a:spcPts val="600"/>
              </a:spcBef>
              <a:buFont typeface="Wingdings" panose="05000000000000000000" pitchFamily="2" charset="2"/>
              <a:buChar char="Ø"/>
            </a:pPr>
            <a:r>
              <a:rPr lang="fr-FR" sz="1300" b="1" dirty="0"/>
              <a:t>Fonctionnalité 2 - Gestion et harmonisation dynamique des données </a:t>
            </a:r>
            <a:r>
              <a:rPr lang="fr-BE" sz="1300" b="1" dirty="0"/>
              <a:t>produits :</a:t>
            </a:r>
          </a:p>
          <a:p>
            <a:pPr marL="742950" lvl="1" indent="-285750">
              <a:spcBef>
                <a:spcPts val="600"/>
              </a:spcBef>
              <a:buFont typeface="Arial" panose="020B0604020202020204" pitchFamily="34" charset="0"/>
              <a:buChar char="•"/>
            </a:pPr>
            <a:r>
              <a:rPr lang="fr-FR" sz="1300" dirty="0"/>
              <a:t>Connexion unique du fournisseur de produits sur compte sécurisé pour introduction de nouvelles références et adaptation dynamiques de </a:t>
            </a:r>
            <a:r>
              <a:rPr lang="fr-BE" sz="1300" dirty="0"/>
              <a:t>paramètres</a:t>
            </a:r>
          </a:p>
          <a:p>
            <a:pPr marL="742950" lvl="1" indent="-285750">
              <a:spcBef>
                <a:spcPts val="600"/>
              </a:spcBef>
              <a:buFont typeface="Arial" panose="020B0604020202020204" pitchFamily="34" charset="0"/>
              <a:buChar char="•"/>
            </a:pPr>
            <a:r>
              <a:rPr lang="fr-FR" sz="1300" dirty="0"/>
              <a:t>Délégation possible à un acteur intermédiaire de l’insertion des données du </a:t>
            </a:r>
            <a:r>
              <a:rPr lang="fr-BE" sz="1300" dirty="0"/>
              <a:t>fournisseur de produits</a:t>
            </a:r>
          </a:p>
          <a:p>
            <a:pPr marL="742950" lvl="1" indent="-285750">
              <a:spcBef>
                <a:spcPts val="600"/>
              </a:spcBef>
              <a:buFont typeface="Arial" panose="020B0604020202020204" pitchFamily="34" charset="0"/>
              <a:buChar char="•"/>
            </a:pPr>
            <a:r>
              <a:rPr lang="fr-FR" sz="1300" dirty="0"/>
              <a:t>Interconnexion avec des BD intermédiaires existantes (échange de données sur des références existantes et harmonisation automatisée des références)</a:t>
            </a:r>
          </a:p>
          <a:p>
            <a:pPr marL="742950" lvl="1" indent="-285750">
              <a:spcBef>
                <a:spcPts val="600"/>
              </a:spcBef>
              <a:buFont typeface="Arial" panose="020B0604020202020204" pitchFamily="34" charset="0"/>
              <a:buChar char="•"/>
            </a:pPr>
            <a:r>
              <a:rPr lang="fr-BE" sz="1300" dirty="0"/>
              <a:t>Politiques de prix ; politiques de confidentialités ; politiques de priorisation/exclusivité</a:t>
            </a:r>
          </a:p>
          <a:p>
            <a:pPr marL="742950" lvl="1" indent="-285750">
              <a:spcBef>
                <a:spcPts val="600"/>
              </a:spcBef>
              <a:buFont typeface="Arial" panose="020B0604020202020204" pitchFamily="34" charset="0"/>
              <a:buChar char="•"/>
            </a:pPr>
            <a:r>
              <a:rPr lang="fr-FR" sz="1300" dirty="0"/>
              <a:t>Introduction nouvelles références et interconnexion/API échange avec </a:t>
            </a:r>
            <a:r>
              <a:rPr lang="fr-BE" sz="1300" dirty="0"/>
              <a:t>références existantes</a:t>
            </a:r>
          </a:p>
          <a:p>
            <a:pPr marL="742950" lvl="1" indent="-285750">
              <a:spcBef>
                <a:spcPts val="600"/>
              </a:spcBef>
              <a:buFont typeface="Arial" panose="020B0604020202020204" pitchFamily="34" charset="0"/>
              <a:buChar char="•"/>
            </a:pPr>
            <a:r>
              <a:rPr lang="fr-FR" sz="1300" dirty="0"/>
              <a:t>Fourniture d’éléments de compatibilité EDI/API/ PEPPOL/autres… (et </a:t>
            </a:r>
            <a:r>
              <a:rPr lang="fr-BE" sz="1300" dirty="0"/>
              <a:t>capacité)</a:t>
            </a:r>
          </a:p>
          <a:p>
            <a:pPr marL="742950" lvl="1" indent="-285750">
              <a:spcBef>
                <a:spcPts val="600"/>
              </a:spcBef>
              <a:buFont typeface="Arial" panose="020B0604020202020204" pitchFamily="34" charset="0"/>
              <a:buChar char="•"/>
            </a:pPr>
            <a:r>
              <a:rPr lang="fr-FR" sz="1300" dirty="0"/>
              <a:t>Fourniture d’éléments de compatibilité avec les nouvelles obligations d’émission de factures au format PEPPOL</a:t>
            </a:r>
          </a:p>
        </p:txBody>
      </p:sp>
    </p:spTree>
    <p:extLst>
      <p:ext uri="{BB962C8B-B14F-4D97-AF65-F5344CB8AC3E}">
        <p14:creationId xmlns:p14="http://schemas.microsoft.com/office/powerpoint/2010/main" val="35091494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8">
            <a:extLst>
              <a:ext uri="{FF2B5EF4-FFF2-40B4-BE49-F238E27FC236}">
                <a16:creationId xmlns:a16="http://schemas.microsoft.com/office/drawing/2014/main" id="{AF75EDA7-2538-4F1B-BC7E-E2B445132C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84634" y="5899937"/>
            <a:ext cx="964882" cy="964882"/>
          </a:xfrm>
          <a:prstGeom prst="rect">
            <a:avLst/>
          </a:prstGeom>
        </p:spPr>
      </p:pic>
      <p:pic>
        <p:nvPicPr>
          <p:cNvPr id="11" name="Image 10">
            <a:extLst>
              <a:ext uri="{FF2B5EF4-FFF2-40B4-BE49-F238E27FC236}">
                <a16:creationId xmlns:a16="http://schemas.microsoft.com/office/drawing/2014/main" id="{833FF01E-9BCD-413A-806E-37CBDFF648E1}"/>
              </a:ext>
            </a:extLst>
          </p:cNvPr>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8912225" y="5856581"/>
            <a:ext cx="753384" cy="979016"/>
          </a:xfrm>
          <a:prstGeom prst="rect">
            <a:avLst/>
          </a:prstGeom>
        </p:spPr>
      </p:pic>
      <p:pic>
        <p:nvPicPr>
          <p:cNvPr id="13" name="Image 12">
            <a:extLst>
              <a:ext uri="{FF2B5EF4-FFF2-40B4-BE49-F238E27FC236}">
                <a16:creationId xmlns:a16="http://schemas.microsoft.com/office/drawing/2014/main" id="{C2E798E2-F12F-42EA-AE6C-5D899DA50D6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718278" y="5969397"/>
            <a:ext cx="753384" cy="753384"/>
          </a:xfrm>
          <a:prstGeom prst="rect">
            <a:avLst/>
          </a:prstGeom>
        </p:spPr>
      </p:pic>
      <p:pic>
        <p:nvPicPr>
          <p:cNvPr id="15" name="Image 14">
            <a:extLst>
              <a:ext uri="{FF2B5EF4-FFF2-40B4-BE49-F238E27FC236}">
                <a16:creationId xmlns:a16="http://schemas.microsoft.com/office/drawing/2014/main" id="{02B998D8-A17B-40FB-82B8-EA0FFD59D21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30094" y="6018819"/>
            <a:ext cx="654540" cy="654540"/>
          </a:xfrm>
          <a:prstGeom prst="rect">
            <a:avLst/>
          </a:prstGeom>
        </p:spPr>
      </p:pic>
      <p:sp>
        <p:nvSpPr>
          <p:cNvPr id="39" name="Espace réservé du contenu 2">
            <a:extLst>
              <a:ext uri="{FF2B5EF4-FFF2-40B4-BE49-F238E27FC236}">
                <a16:creationId xmlns:a16="http://schemas.microsoft.com/office/drawing/2014/main" id="{BC2FC47A-DA39-4C92-9646-D592E40D438A}"/>
              </a:ext>
            </a:extLst>
          </p:cNvPr>
          <p:cNvSpPr txBox="1">
            <a:spLocks/>
          </p:cNvSpPr>
          <p:nvPr/>
        </p:nvSpPr>
        <p:spPr>
          <a:xfrm>
            <a:off x="1522683" y="184641"/>
            <a:ext cx="10239293" cy="630177"/>
          </a:xfrm>
          <a:prstGeom prst="rect">
            <a:avLst/>
          </a:prstGeom>
          <a:solidFill>
            <a:schemeClr val="bg1">
              <a:lumMod val="85000"/>
              <a:alpha val="50000"/>
            </a:schemeClr>
          </a:solidFill>
          <a:ln>
            <a:noFill/>
          </a:ln>
        </p:spPr>
        <p:style>
          <a:lnRef idx="0">
            <a:scrgbClr r="0" g="0" b="0"/>
          </a:lnRef>
          <a:fillRef idx="0">
            <a:scrgbClr r="0" g="0" b="0"/>
          </a:fillRef>
          <a:effectRef idx="0">
            <a:scrgbClr r="0" g="0" b="0"/>
          </a:effectRef>
          <a:fontRef idx="minor">
            <a:schemeClr val="lt1"/>
          </a:fontRef>
        </p:style>
        <p:txBody>
          <a:bodyPr anchor="ctr"/>
          <a:lst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sz="1700" b="1" spc="-1" dirty="0">
                <a:solidFill>
                  <a:schemeClr val="bg2">
                    <a:lumMod val="25000"/>
                  </a:schemeClr>
                </a:solidFill>
                <a:cs typeface="Arial" panose="020B0604020202020204" pitchFamily="34" charset="0"/>
              </a:rPr>
              <a:t>Base de données (BD) centrale d’harmonisation et d’interconnexion des produits locaux - Attentes techniques</a:t>
            </a:r>
          </a:p>
        </p:txBody>
      </p:sp>
      <p:pic>
        <p:nvPicPr>
          <p:cNvPr id="25" name="Image 24">
            <a:extLst>
              <a:ext uri="{FF2B5EF4-FFF2-40B4-BE49-F238E27FC236}">
                <a16:creationId xmlns:a16="http://schemas.microsoft.com/office/drawing/2014/main" id="{31C89D5A-E219-455A-A18F-CD98270FB933}"/>
              </a:ext>
            </a:extLst>
          </p:cNvPr>
          <p:cNvPicPr>
            <a:picLocks noChangeAspect="1"/>
          </p:cNvPicPr>
          <p:nvPr/>
        </p:nvPicPr>
        <p:blipFill rotWithShape="1">
          <a:blip r:embed="rId6">
            <a:extLst>
              <a:ext uri="{28A0092B-C50C-407E-A947-70E740481C1C}">
                <a14:useLocalDpi xmlns:a14="http://schemas.microsoft.com/office/drawing/2010/main" val="0"/>
              </a:ext>
            </a:extLst>
          </a:blip>
          <a:srcRect l="16145" t="39409" r="16841" b="38387"/>
          <a:stretch/>
        </p:blipFill>
        <p:spPr>
          <a:xfrm>
            <a:off x="7629381" y="6133570"/>
            <a:ext cx="1282844" cy="425037"/>
          </a:xfrm>
          <a:prstGeom prst="rect">
            <a:avLst/>
          </a:prstGeom>
        </p:spPr>
      </p:pic>
      <p:pic>
        <p:nvPicPr>
          <p:cNvPr id="3" name="Image 2">
            <a:extLst>
              <a:ext uri="{FF2B5EF4-FFF2-40B4-BE49-F238E27FC236}">
                <a16:creationId xmlns:a16="http://schemas.microsoft.com/office/drawing/2014/main" id="{03648794-42C3-43E9-8AF1-0891EAE5AF11}"/>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7201" y="70390"/>
            <a:ext cx="1253600" cy="858677"/>
          </a:xfrm>
          <a:prstGeom prst="rect">
            <a:avLst/>
          </a:prstGeom>
        </p:spPr>
      </p:pic>
      <p:sp>
        <p:nvSpPr>
          <p:cNvPr id="2" name="Rectangle 1">
            <a:extLst>
              <a:ext uri="{FF2B5EF4-FFF2-40B4-BE49-F238E27FC236}">
                <a16:creationId xmlns:a16="http://schemas.microsoft.com/office/drawing/2014/main" id="{2E1A654E-2D32-4A7F-A984-54A243E30D86}"/>
              </a:ext>
            </a:extLst>
          </p:cNvPr>
          <p:cNvSpPr/>
          <p:nvPr/>
        </p:nvSpPr>
        <p:spPr>
          <a:xfrm>
            <a:off x="359897" y="1086374"/>
            <a:ext cx="11704856" cy="4939814"/>
          </a:xfrm>
          <a:prstGeom prst="rect">
            <a:avLst/>
          </a:prstGeom>
        </p:spPr>
        <p:txBody>
          <a:bodyPr wrap="square">
            <a:spAutoFit/>
          </a:bodyPr>
          <a:lstStyle/>
          <a:p>
            <a:pPr>
              <a:spcBef>
                <a:spcPts val="600"/>
              </a:spcBef>
            </a:pPr>
            <a:r>
              <a:rPr lang="fr-FR" sz="1250" b="1" u="sng" dirty="0">
                <a:latin typeface="CIDFont+F7"/>
              </a:rPr>
              <a:t>Exigences de résultats de la base de données sont caractérisées par les fonctionnalités suivantes qui ont été identifiées comme les éléments clefs minimums de structuration technique de la BD :</a:t>
            </a:r>
          </a:p>
          <a:p>
            <a:pPr marL="285750" indent="-285750">
              <a:spcBef>
                <a:spcPts val="600"/>
              </a:spcBef>
              <a:buFont typeface="Wingdings" panose="05000000000000000000" pitchFamily="2" charset="2"/>
              <a:buChar char="Ø"/>
            </a:pPr>
            <a:r>
              <a:rPr lang="fr-FR" sz="1250" b="1" dirty="0"/>
              <a:t>Fonctionnalité 3 - Gestion des droits et limites d’usage des données :</a:t>
            </a:r>
          </a:p>
          <a:p>
            <a:pPr marL="742950" lvl="1" indent="-285750">
              <a:spcBef>
                <a:spcPts val="600"/>
              </a:spcBef>
              <a:buFont typeface="Arial" panose="020B0604020202020204" pitchFamily="34" charset="0"/>
              <a:buChar char="•"/>
            </a:pPr>
            <a:r>
              <a:rPr lang="fr-FR" sz="1250" dirty="0"/>
              <a:t>Méthodologie de validation de l’identité du fournisseur de données (n° BCE, authentification type « </a:t>
            </a:r>
            <a:r>
              <a:rPr lang="fr-FR" sz="1250" dirty="0" err="1"/>
              <a:t>itsme</a:t>
            </a:r>
            <a:r>
              <a:rPr lang="fr-FR" sz="1250" dirty="0"/>
              <a:t> », vérification humaine…)</a:t>
            </a:r>
          </a:p>
          <a:p>
            <a:pPr marL="742950" lvl="1" indent="-285750">
              <a:spcBef>
                <a:spcPts val="600"/>
              </a:spcBef>
              <a:buFont typeface="Arial" panose="020B0604020202020204" pitchFamily="34" charset="0"/>
              <a:buChar char="•"/>
            </a:pPr>
            <a:r>
              <a:rPr lang="fr-FR" sz="1250" dirty="0"/>
              <a:t>Règles d’usage BD ; sécurité d’accès aux données ; prévention et identification de fraudes ; sauvegarde de sécurité des données</a:t>
            </a:r>
          </a:p>
          <a:p>
            <a:pPr marL="285750" indent="-285750">
              <a:spcBef>
                <a:spcPts val="600"/>
              </a:spcBef>
              <a:buFont typeface="Wingdings" panose="05000000000000000000" pitchFamily="2" charset="2"/>
              <a:buChar char="Ø"/>
            </a:pPr>
            <a:r>
              <a:rPr lang="fr-FR" sz="1250" b="1" dirty="0"/>
              <a:t>Fonctionnalité 4 - Flux externes ad hoc des données produits :</a:t>
            </a:r>
          </a:p>
          <a:p>
            <a:pPr marL="742950" lvl="1" indent="-285750">
              <a:spcBef>
                <a:spcPts val="600"/>
              </a:spcBef>
              <a:buFont typeface="Arial" panose="020B0604020202020204" pitchFamily="34" charset="0"/>
              <a:buChar char="•"/>
            </a:pPr>
            <a:r>
              <a:rPr lang="fr-FR" sz="1250" dirty="0"/>
              <a:t>Interconnexion et échange avec des bases de données de parties prenantes de l’initiative (éditeurs de catalogues </a:t>
            </a:r>
            <a:r>
              <a:rPr lang="fr-FR" sz="1250" dirty="0" err="1"/>
              <a:t>BtB</a:t>
            </a:r>
            <a:r>
              <a:rPr lang="fr-FR" sz="1250" dirty="0"/>
              <a:t>) permettant d’intégrer l’offre dynamique à des catalogues commerciaux (API, autres…)</a:t>
            </a:r>
          </a:p>
          <a:p>
            <a:pPr marL="742950" lvl="1" indent="-285750">
              <a:spcBef>
                <a:spcPts val="600"/>
              </a:spcBef>
              <a:buFont typeface="Arial" panose="020B0604020202020204" pitchFamily="34" charset="0"/>
              <a:buChar char="•"/>
            </a:pPr>
            <a:r>
              <a:rPr lang="fr-FR" sz="1250" dirty="0"/>
              <a:t>Fourniture d’éléments de compatibilité/traduction permettant aux éditeurs de catalogues </a:t>
            </a:r>
            <a:r>
              <a:rPr lang="fr-FR" sz="1250" dirty="0" err="1"/>
              <a:t>BtB</a:t>
            </a:r>
            <a:r>
              <a:rPr lang="fr-FR" sz="1250" dirty="0"/>
              <a:t> d’éditer l’information dans la forme adéquate aux relations commerciales et logistiques avec leurs acheteurs (EDI, autres,…) – Capacité de solution sur mesure pour une gestion des flux en fonction des besoins </a:t>
            </a:r>
            <a:r>
              <a:rPr lang="fr-BE" sz="1250" dirty="0"/>
              <a:t>spécifiques</a:t>
            </a:r>
          </a:p>
          <a:p>
            <a:pPr marL="742950" lvl="1" indent="-285750">
              <a:spcBef>
                <a:spcPts val="600"/>
              </a:spcBef>
              <a:buFont typeface="Arial" panose="020B0604020202020204" pitchFamily="34" charset="0"/>
              <a:buChar char="•"/>
            </a:pPr>
            <a:r>
              <a:rPr lang="fr-FR" sz="1250" dirty="0"/>
              <a:t>Fourniture d’éléments de compatibilité/traduction permettant à des fournisseurs ne passant pas par des intermédiaires de gérer l’information dans la forme adéquate aux relations commerciales et logistiques avec leurs acheteurs (plateforme d’intégration qui s’interface avec d’autres applicatifs de type marketplace, solutions logistiques…)</a:t>
            </a:r>
          </a:p>
          <a:p>
            <a:pPr marL="285750" indent="-285750">
              <a:spcBef>
                <a:spcPts val="600"/>
              </a:spcBef>
              <a:buFont typeface="Wingdings" panose="05000000000000000000" pitchFamily="2" charset="2"/>
              <a:buChar char="Ø"/>
            </a:pPr>
            <a:r>
              <a:rPr lang="fr-FR" sz="1250" b="1" dirty="0"/>
              <a:t>Fonctionnalités complémentaires :</a:t>
            </a:r>
          </a:p>
          <a:p>
            <a:pPr marL="742950" lvl="1" indent="-285750">
              <a:spcBef>
                <a:spcPts val="600"/>
              </a:spcBef>
              <a:buFont typeface="Arial" panose="020B0604020202020204" pitchFamily="34" charset="0"/>
              <a:buChar char="•"/>
            </a:pPr>
            <a:r>
              <a:rPr lang="fr-FR" sz="1250" dirty="0"/>
              <a:t>Les actions de flux entrants et sortants générant des interactions directes avec des usagers sont envisagées de manière à assurer un accès « user </a:t>
            </a:r>
            <a:r>
              <a:rPr lang="fr-FR" sz="1250" dirty="0" err="1"/>
              <a:t>friendly</a:t>
            </a:r>
            <a:r>
              <a:rPr lang="fr-FR" sz="1250" dirty="0"/>
              <a:t> » à l’outil.</a:t>
            </a:r>
          </a:p>
          <a:p>
            <a:pPr marL="742950" lvl="1" indent="-285750">
              <a:spcBef>
                <a:spcPts val="600"/>
              </a:spcBef>
              <a:buFont typeface="Arial" panose="020B0604020202020204" pitchFamily="34" charset="0"/>
              <a:buChar char="•"/>
            </a:pPr>
            <a:r>
              <a:rPr lang="fr-FR" sz="1250" dirty="0"/>
              <a:t>Les conceptions permettant d’assurer le développement de fonctionnalités adaptées à d’autres segments de vente des produits locaux </a:t>
            </a:r>
            <a:r>
              <a:rPr lang="fr-FR" sz="1250" dirty="0" err="1"/>
              <a:t>BtB</a:t>
            </a:r>
            <a:r>
              <a:rPr lang="fr-FR" sz="1250" dirty="0"/>
              <a:t> (notamment restauration et initiatives gastronomiques à valeur ajoutée) sont un plus.</a:t>
            </a:r>
          </a:p>
          <a:p>
            <a:pPr marL="742950" lvl="1" indent="-285750">
              <a:spcBef>
                <a:spcPts val="600"/>
              </a:spcBef>
              <a:buFont typeface="Arial" panose="020B0604020202020204" pitchFamily="34" charset="0"/>
              <a:buChar char="•"/>
            </a:pPr>
            <a:r>
              <a:rPr lang="fr-FR" sz="1250" dirty="0"/>
              <a:t>Les conceptions permettant d’intégrer des fonctions facilitant le développement d’un portefeuille d’usagers large sont un plus.</a:t>
            </a:r>
          </a:p>
          <a:p>
            <a:pPr marL="742950" lvl="1" indent="-285750">
              <a:spcBef>
                <a:spcPts val="600"/>
              </a:spcBef>
              <a:buFont typeface="Arial" panose="020B0604020202020204" pitchFamily="34" charset="0"/>
              <a:buChar char="•"/>
            </a:pPr>
            <a:r>
              <a:rPr lang="fr-FR" sz="1250" dirty="0"/>
              <a:t>Les conceptions permettant d’intégrer des liens avec des fonctions commerciales/administratives utilisées par les éditeurs de catalogues </a:t>
            </a:r>
            <a:r>
              <a:rPr lang="fr-FR" sz="1250" dirty="0" err="1"/>
              <a:t>BtB</a:t>
            </a:r>
            <a:r>
              <a:rPr lang="fr-FR" sz="1250" dirty="0"/>
              <a:t> sont un plus.</a:t>
            </a:r>
          </a:p>
          <a:p>
            <a:pPr marL="742950" lvl="1" indent="-285750">
              <a:spcBef>
                <a:spcPts val="600"/>
              </a:spcBef>
              <a:buFont typeface="Arial" panose="020B0604020202020204" pitchFamily="34" charset="0"/>
              <a:buChar char="•"/>
            </a:pPr>
            <a:r>
              <a:rPr lang="fr-FR" sz="1250" dirty="0"/>
              <a:t>Les conceptions permettant d’envisager une transition de la gestion quotidienne de l’outil vers des modes de gouvernance en partenariat public privé sont un plus.</a:t>
            </a:r>
            <a:endParaRPr lang="fr-BE" sz="1250" dirty="0"/>
          </a:p>
        </p:txBody>
      </p:sp>
    </p:spTree>
    <p:extLst>
      <p:ext uri="{BB962C8B-B14F-4D97-AF65-F5344CB8AC3E}">
        <p14:creationId xmlns:p14="http://schemas.microsoft.com/office/powerpoint/2010/main" val="35737419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8">
            <a:extLst>
              <a:ext uri="{FF2B5EF4-FFF2-40B4-BE49-F238E27FC236}">
                <a16:creationId xmlns:a16="http://schemas.microsoft.com/office/drawing/2014/main" id="{AF75EDA7-2538-4F1B-BC7E-E2B445132C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84634" y="5899937"/>
            <a:ext cx="964882" cy="964882"/>
          </a:xfrm>
          <a:prstGeom prst="rect">
            <a:avLst/>
          </a:prstGeom>
        </p:spPr>
      </p:pic>
      <p:pic>
        <p:nvPicPr>
          <p:cNvPr id="11" name="Image 10">
            <a:extLst>
              <a:ext uri="{FF2B5EF4-FFF2-40B4-BE49-F238E27FC236}">
                <a16:creationId xmlns:a16="http://schemas.microsoft.com/office/drawing/2014/main" id="{833FF01E-9BCD-413A-806E-37CBDFF648E1}"/>
              </a:ext>
            </a:extLst>
          </p:cNvPr>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8912225" y="5856581"/>
            <a:ext cx="753384" cy="979016"/>
          </a:xfrm>
          <a:prstGeom prst="rect">
            <a:avLst/>
          </a:prstGeom>
        </p:spPr>
      </p:pic>
      <p:pic>
        <p:nvPicPr>
          <p:cNvPr id="13" name="Image 12">
            <a:extLst>
              <a:ext uri="{FF2B5EF4-FFF2-40B4-BE49-F238E27FC236}">
                <a16:creationId xmlns:a16="http://schemas.microsoft.com/office/drawing/2014/main" id="{C2E798E2-F12F-42EA-AE6C-5D899DA50D6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718278" y="5969397"/>
            <a:ext cx="753384" cy="753384"/>
          </a:xfrm>
          <a:prstGeom prst="rect">
            <a:avLst/>
          </a:prstGeom>
        </p:spPr>
      </p:pic>
      <p:pic>
        <p:nvPicPr>
          <p:cNvPr id="15" name="Image 14">
            <a:extLst>
              <a:ext uri="{FF2B5EF4-FFF2-40B4-BE49-F238E27FC236}">
                <a16:creationId xmlns:a16="http://schemas.microsoft.com/office/drawing/2014/main" id="{02B998D8-A17B-40FB-82B8-EA0FFD59D21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30094" y="6018819"/>
            <a:ext cx="654540" cy="654540"/>
          </a:xfrm>
          <a:prstGeom prst="rect">
            <a:avLst/>
          </a:prstGeom>
        </p:spPr>
      </p:pic>
      <p:sp>
        <p:nvSpPr>
          <p:cNvPr id="39" name="Espace réservé du contenu 2">
            <a:extLst>
              <a:ext uri="{FF2B5EF4-FFF2-40B4-BE49-F238E27FC236}">
                <a16:creationId xmlns:a16="http://schemas.microsoft.com/office/drawing/2014/main" id="{BC2FC47A-DA39-4C92-9646-D592E40D438A}"/>
              </a:ext>
            </a:extLst>
          </p:cNvPr>
          <p:cNvSpPr txBox="1">
            <a:spLocks/>
          </p:cNvSpPr>
          <p:nvPr/>
        </p:nvSpPr>
        <p:spPr>
          <a:xfrm>
            <a:off x="1522683" y="184641"/>
            <a:ext cx="10239293" cy="630177"/>
          </a:xfrm>
          <a:prstGeom prst="rect">
            <a:avLst/>
          </a:prstGeom>
          <a:solidFill>
            <a:schemeClr val="bg1">
              <a:lumMod val="85000"/>
              <a:alpha val="50000"/>
            </a:schemeClr>
          </a:solidFill>
          <a:ln>
            <a:noFill/>
          </a:ln>
        </p:spPr>
        <p:style>
          <a:lnRef idx="0">
            <a:scrgbClr r="0" g="0" b="0"/>
          </a:lnRef>
          <a:fillRef idx="0">
            <a:scrgbClr r="0" g="0" b="0"/>
          </a:fillRef>
          <a:effectRef idx="0">
            <a:scrgbClr r="0" g="0" b="0"/>
          </a:effectRef>
          <a:fontRef idx="minor">
            <a:schemeClr val="lt1"/>
          </a:fontRef>
        </p:style>
        <p:txBody>
          <a:bodyPr anchor="ctr"/>
          <a:lst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sz="1700" b="1" spc="-1" dirty="0">
                <a:solidFill>
                  <a:schemeClr val="bg2">
                    <a:lumMod val="25000"/>
                  </a:schemeClr>
                </a:solidFill>
                <a:cs typeface="Arial" panose="020B0604020202020204" pitchFamily="34" charset="0"/>
              </a:rPr>
              <a:t>Base de données (BD) centrale d’harmonisation et d’interconnexion des produits locaux - Dialogue compétitif</a:t>
            </a:r>
          </a:p>
        </p:txBody>
      </p:sp>
      <p:pic>
        <p:nvPicPr>
          <p:cNvPr id="25" name="Image 24">
            <a:extLst>
              <a:ext uri="{FF2B5EF4-FFF2-40B4-BE49-F238E27FC236}">
                <a16:creationId xmlns:a16="http://schemas.microsoft.com/office/drawing/2014/main" id="{31C89D5A-E219-455A-A18F-CD98270FB933}"/>
              </a:ext>
            </a:extLst>
          </p:cNvPr>
          <p:cNvPicPr>
            <a:picLocks noChangeAspect="1"/>
          </p:cNvPicPr>
          <p:nvPr/>
        </p:nvPicPr>
        <p:blipFill rotWithShape="1">
          <a:blip r:embed="rId6">
            <a:extLst>
              <a:ext uri="{28A0092B-C50C-407E-A947-70E740481C1C}">
                <a14:useLocalDpi xmlns:a14="http://schemas.microsoft.com/office/drawing/2010/main" val="0"/>
              </a:ext>
            </a:extLst>
          </a:blip>
          <a:srcRect l="16145" t="39409" r="16841" b="38387"/>
          <a:stretch/>
        </p:blipFill>
        <p:spPr>
          <a:xfrm>
            <a:off x="7629381" y="6133570"/>
            <a:ext cx="1282844" cy="425037"/>
          </a:xfrm>
          <a:prstGeom prst="rect">
            <a:avLst/>
          </a:prstGeom>
        </p:spPr>
      </p:pic>
      <p:pic>
        <p:nvPicPr>
          <p:cNvPr id="3" name="Image 2">
            <a:extLst>
              <a:ext uri="{FF2B5EF4-FFF2-40B4-BE49-F238E27FC236}">
                <a16:creationId xmlns:a16="http://schemas.microsoft.com/office/drawing/2014/main" id="{03648794-42C3-43E9-8AF1-0891EAE5AF11}"/>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7201" y="70390"/>
            <a:ext cx="1253600" cy="858677"/>
          </a:xfrm>
          <a:prstGeom prst="rect">
            <a:avLst/>
          </a:prstGeom>
        </p:spPr>
      </p:pic>
      <p:sp>
        <p:nvSpPr>
          <p:cNvPr id="2" name="Rectangle 1">
            <a:extLst>
              <a:ext uri="{FF2B5EF4-FFF2-40B4-BE49-F238E27FC236}">
                <a16:creationId xmlns:a16="http://schemas.microsoft.com/office/drawing/2014/main" id="{A80FA125-203A-433D-A679-90D8CAB9D549}"/>
              </a:ext>
            </a:extLst>
          </p:cNvPr>
          <p:cNvSpPr/>
          <p:nvPr/>
        </p:nvSpPr>
        <p:spPr>
          <a:xfrm>
            <a:off x="456717" y="1494340"/>
            <a:ext cx="11621778" cy="3477875"/>
          </a:xfrm>
          <a:prstGeom prst="rect">
            <a:avLst/>
          </a:prstGeom>
        </p:spPr>
        <p:txBody>
          <a:bodyPr wrap="square">
            <a:spAutoFit/>
          </a:bodyPr>
          <a:lstStyle/>
          <a:p>
            <a:pPr>
              <a:spcBef>
                <a:spcPts val="1200"/>
              </a:spcBef>
            </a:pPr>
            <a:r>
              <a:rPr lang="fr-BE" b="1" u="sng" dirty="0"/>
              <a:t>Vu la complexité </a:t>
            </a:r>
            <a:r>
              <a:rPr lang="fr-FR" b="1" u="sng" dirty="0"/>
              <a:t>des montages organisationnels, techniques et opérationnels supports à la conception de la base de données et notamment :</a:t>
            </a:r>
          </a:p>
          <a:p>
            <a:pPr marL="285750" indent="-285750">
              <a:spcBef>
                <a:spcPts val="1200"/>
              </a:spcBef>
              <a:buFont typeface="Arial" panose="020B0604020202020204" pitchFamily="34" charset="0"/>
              <a:buChar char="•"/>
            </a:pPr>
            <a:r>
              <a:rPr lang="fr-FR" dirty="0"/>
              <a:t>Possibilités variées de partage des rôles (</a:t>
            </a:r>
            <a:r>
              <a:rPr lang="fr-FR" dirty="0" err="1"/>
              <a:t>internalisables</a:t>
            </a:r>
            <a:r>
              <a:rPr lang="fr-FR" dirty="0"/>
              <a:t> ou </a:t>
            </a:r>
            <a:r>
              <a:rPr lang="fr-FR" dirty="0" err="1"/>
              <a:t>externalisables</a:t>
            </a:r>
            <a:r>
              <a:rPr lang="fr-FR" dirty="0"/>
              <a:t>), de responsabilités sur les données, de gestion vertueuse de la compétition entre les </a:t>
            </a:r>
            <a:r>
              <a:rPr lang="fr-BE" dirty="0"/>
              <a:t>différentes parties prenantes</a:t>
            </a:r>
          </a:p>
          <a:p>
            <a:pPr marL="285750" indent="-285750">
              <a:spcBef>
                <a:spcPts val="1200"/>
              </a:spcBef>
              <a:buFont typeface="Arial" panose="020B0604020202020204" pitchFamily="34" charset="0"/>
              <a:buChar char="•"/>
            </a:pPr>
            <a:r>
              <a:rPr lang="fr-FR" dirty="0"/>
              <a:t>Possibilités variées de services numériques, de structures de coûts et de modèles </a:t>
            </a:r>
            <a:r>
              <a:rPr lang="fr-BE" dirty="0"/>
              <a:t>économiques</a:t>
            </a:r>
          </a:p>
          <a:p>
            <a:pPr marL="285750" indent="-285750">
              <a:spcBef>
                <a:spcPts val="1200"/>
              </a:spcBef>
              <a:buFont typeface="Arial" panose="020B0604020202020204" pitchFamily="34" charset="0"/>
              <a:buChar char="•"/>
            </a:pPr>
            <a:r>
              <a:rPr lang="fr-FR" dirty="0"/>
              <a:t>Variabilité des besoins/fonctionnalités numériques spécifiques aux différents acteurs (EDI, Liens GS1, codes barres, API spécifiques, GDSN, connexion sécurisée, </a:t>
            </a:r>
            <a:r>
              <a:rPr lang="fr-BE" dirty="0"/>
              <a:t>exclusivité,…), </a:t>
            </a:r>
            <a:r>
              <a:rPr lang="fr-FR" dirty="0"/>
              <a:t>possibilités de couplage de l’initiative à différents services numériques existants et déjà partiellement actifs selon différents modèles économiques sur des domaines liés </a:t>
            </a:r>
            <a:r>
              <a:rPr lang="fr-BE" dirty="0"/>
              <a:t>aux besoins en services</a:t>
            </a:r>
            <a:endParaRPr lang="fr-FR" dirty="0">
              <a:latin typeface="Calibri" panose="020F0502020204030204" pitchFamily="34" charset="0"/>
              <a:ea typeface="Calibri" panose="020F0502020204030204" pitchFamily="34" charset="0"/>
              <a:cs typeface="Times New Roman" panose="02020603050405020304" pitchFamily="18" charset="0"/>
            </a:endParaRPr>
          </a:p>
          <a:p>
            <a:pPr>
              <a:spcBef>
                <a:spcPts val="1200"/>
              </a:spcBef>
            </a:pPr>
            <a:r>
              <a:rPr lang="fr-FR"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fr-BE"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Choix de recourir à une p</a:t>
            </a:r>
            <a:r>
              <a:rPr lang="fr-BE" dirty="0">
                <a:latin typeface="Calibri" panose="020F0502020204030204" pitchFamily="34" charset="0"/>
                <a:ea typeface="Calibri" panose="020F0502020204030204" pitchFamily="34" charset="0"/>
                <a:cs typeface="Times New Roman" panose="02020603050405020304" pitchFamily="18" charset="0"/>
              </a:rPr>
              <a:t>rocédure</a:t>
            </a:r>
            <a:r>
              <a:rPr lang="fr-FR" dirty="0">
                <a:latin typeface="Calibri" panose="020F0502020204030204" pitchFamily="34" charset="0"/>
                <a:ea typeface="Calibri" panose="020F0502020204030204" pitchFamily="34" charset="0"/>
                <a:cs typeface="Times New Roman" panose="02020603050405020304" pitchFamily="18" charset="0"/>
              </a:rPr>
              <a:t> marché public en dialogue compétitif</a:t>
            </a:r>
            <a:endParaRPr lang="fr-BE"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261089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8">
            <a:extLst>
              <a:ext uri="{FF2B5EF4-FFF2-40B4-BE49-F238E27FC236}">
                <a16:creationId xmlns:a16="http://schemas.microsoft.com/office/drawing/2014/main" id="{AF75EDA7-2538-4F1B-BC7E-E2B445132C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84634" y="5899937"/>
            <a:ext cx="964882" cy="964882"/>
          </a:xfrm>
          <a:prstGeom prst="rect">
            <a:avLst/>
          </a:prstGeom>
        </p:spPr>
      </p:pic>
      <p:pic>
        <p:nvPicPr>
          <p:cNvPr id="11" name="Image 10">
            <a:extLst>
              <a:ext uri="{FF2B5EF4-FFF2-40B4-BE49-F238E27FC236}">
                <a16:creationId xmlns:a16="http://schemas.microsoft.com/office/drawing/2014/main" id="{833FF01E-9BCD-413A-806E-37CBDFF648E1}"/>
              </a:ext>
            </a:extLst>
          </p:cNvPr>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8912225" y="5856581"/>
            <a:ext cx="753384" cy="979016"/>
          </a:xfrm>
          <a:prstGeom prst="rect">
            <a:avLst/>
          </a:prstGeom>
        </p:spPr>
      </p:pic>
      <p:pic>
        <p:nvPicPr>
          <p:cNvPr id="13" name="Image 12">
            <a:extLst>
              <a:ext uri="{FF2B5EF4-FFF2-40B4-BE49-F238E27FC236}">
                <a16:creationId xmlns:a16="http://schemas.microsoft.com/office/drawing/2014/main" id="{C2E798E2-F12F-42EA-AE6C-5D899DA50D6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718278" y="5969397"/>
            <a:ext cx="753384" cy="753384"/>
          </a:xfrm>
          <a:prstGeom prst="rect">
            <a:avLst/>
          </a:prstGeom>
        </p:spPr>
      </p:pic>
      <p:pic>
        <p:nvPicPr>
          <p:cNvPr id="15" name="Image 14">
            <a:extLst>
              <a:ext uri="{FF2B5EF4-FFF2-40B4-BE49-F238E27FC236}">
                <a16:creationId xmlns:a16="http://schemas.microsoft.com/office/drawing/2014/main" id="{02B998D8-A17B-40FB-82B8-EA0FFD59D21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30094" y="6018819"/>
            <a:ext cx="654540" cy="654540"/>
          </a:xfrm>
          <a:prstGeom prst="rect">
            <a:avLst/>
          </a:prstGeom>
        </p:spPr>
      </p:pic>
      <p:sp>
        <p:nvSpPr>
          <p:cNvPr id="39" name="Espace réservé du contenu 2">
            <a:extLst>
              <a:ext uri="{FF2B5EF4-FFF2-40B4-BE49-F238E27FC236}">
                <a16:creationId xmlns:a16="http://schemas.microsoft.com/office/drawing/2014/main" id="{BC2FC47A-DA39-4C92-9646-D592E40D438A}"/>
              </a:ext>
            </a:extLst>
          </p:cNvPr>
          <p:cNvSpPr txBox="1">
            <a:spLocks/>
          </p:cNvSpPr>
          <p:nvPr/>
        </p:nvSpPr>
        <p:spPr>
          <a:xfrm>
            <a:off x="1522683" y="246787"/>
            <a:ext cx="10239293" cy="630177"/>
          </a:xfrm>
          <a:prstGeom prst="rect">
            <a:avLst/>
          </a:prstGeom>
          <a:solidFill>
            <a:schemeClr val="bg1">
              <a:lumMod val="85000"/>
              <a:alpha val="50000"/>
            </a:schemeClr>
          </a:solidFill>
          <a:ln>
            <a:noFill/>
          </a:ln>
        </p:spPr>
        <p:style>
          <a:lnRef idx="0">
            <a:scrgbClr r="0" g="0" b="0"/>
          </a:lnRef>
          <a:fillRef idx="0">
            <a:scrgbClr r="0" g="0" b="0"/>
          </a:fillRef>
          <a:effectRef idx="0">
            <a:scrgbClr r="0" g="0" b="0"/>
          </a:effectRef>
          <a:fontRef idx="minor">
            <a:schemeClr val="lt1"/>
          </a:fontRef>
        </p:style>
        <p:txBody>
          <a:bodyPr anchor="ctr"/>
          <a:lst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sz="1700" b="1" spc="-1" dirty="0">
                <a:solidFill>
                  <a:schemeClr val="bg2">
                    <a:lumMod val="25000"/>
                  </a:schemeClr>
                </a:solidFill>
                <a:cs typeface="Arial" panose="020B0604020202020204" pitchFamily="34" charset="0"/>
              </a:rPr>
              <a:t>Base de données (BD) centrale d’harmonisation et d’interconnexion des produits locaux - Dialogue compétitif</a:t>
            </a:r>
          </a:p>
          <a:p>
            <a:pPr marL="0" indent="0">
              <a:buNone/>
            </a:pPr>
            <a:r>
              <a:rPr lang="fr-FR" sz="1700" b="1" spc="-1" dirty="0">
                <a:solidFill>
                  <a:schemeClr val="bg2">
                    <a:lumMod val="25000"/>
                  </a:schemeClr>
                </a:solidFill>
                <a:cs typeface="Arial" panose="020B0604020202020204" pitchFamily="34" charset="0"/>
              </a:rPr>
              <a:t>Calendrier indicatif</a:t>
            </a:r>
          </a:p>
        </p:txBody>
      </p:sp>
      <p:pic>
        <p:nvPicPr>
          <p:cNvPr id="25" name="Image 24">
            <a:extLst>
              <a:ext uri="{FF2B5EF4-FFF2-40B4-BE49-F238E27FC236}">
                <a16:creationId xmlns:a16="http://schemas.microsoft.com/office/drawing/2014/main" id="{31C89D5A-E219-455A-A18F-CD98270FB933}"/>
              </a:ext>
            </a:extLst>
          </p:cNvPr>
          <p:cNvPicPr>
            <a:picLocks noChangeAspect="1"/>
          </p:cNvPicPr>
          <p:nvPr/>
        </p:nvPicPr>
        <p:blipFill rotWithShape="1">
          <a:blip r:embed="rId6">
            <a:extLst>
              <a:ext uri="{28A0092B-C50C-407E-A947-70E740481C1C}">
                <a14:useLocalDpi xmlns:a14="http://schemas.microsoft.com/office/drawing/2010/main" val="0"/>
              </a:ext>
            </a:extLst>
          </a:blip>
          <a:srcRect l="16145" t="39409" r="16841" b="38387"/>
          <a:stretch/>
        </p:blipFill>
        <p:spPr>
          <a:xfrm>
            <a:off x="7629381" y="6133570"/>
            <a:ext cx="1282844" cy="425037"/>
          </a:xfrm>
          <a:prstGeom prst="rect">
            <a:avLst/>
          </a:prstGeom>
        </p:spPr>
      </p:pic>
      <p:pic>
        <p:nvPicPr>
          <p:cNvPr id="3" name="Image 2">
            <a:extLst>
              <a:ext uri="{FF2B5EF4-FFF2-40B4-BE49-F238E27FC236}">
                <a16:creationId xmlns:a16="http://schemas.microsoft.com/office/drawing/2014/main" id="{03648794-42C3-43E9-8AF1-0891EAE5AF11}"/>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7201" y="70390"/>
            <a:ext cx="1253600" cy="858677"/>
          </a:xfrm>
          <a:prstGeom prst="rect">
            <a:avLst/>
          </a:prstGeom>
        </p:spPr>
      </p:pic>
      <p:graphicFrame>
        <p:nvGraphicFramePr>
          <p:cNvPr id="2" name="Tableau 1">
            <a:extLst>
              <a:ext uri="{FF2B5EF4-FFF2-40B4-BE49-F238E27FC236}">
                <a16:creationId xmlns:a16="http://schemas.microsoft.com/office/drawing/2014/main" id="{27F11354-33FA-4F03-839D-52E58340B0BA}"/>
              </a:ext>
            </a:extLst>
          </p:cNvPr>
          <p:cNvGraphicFramePr>
            <a:graphicFrameLocks noGrp="1"/>
          </p:cNvGraphicFramePr>
          <p:nvPr>
            <p:extLst>
              <p:ext uri="{D42A27DB-BD31-4B8C-83A1-F6EECF244321}">
                <p14:modId xmlns:p14="http://schemas.microsoft.com/office/powerpoint/2010/main" val="1065938941"/>
              </p:ext>
            </p:extLst>
          </p:nvPr>
        </p:nvGraphicFramePr>
        <p:xfrm>
          <a:off x="1087018" y="1254312"/>
          <a:ext cx="9384643" cy="4523623"/>
        </p:xfrm>
        <a:graphic>
          <a:graphicData uri="http://schemas.openxmlformats.org/drawingml/2006/table">
            <a:tbl>
              <a:tblPr firstRow="1" firstCol="1" bandRow="1">
                <a:tableStyleId>{5C22544A-7EE6-4342-B048-85BDC9FD1C3A}</a:tableStyleId>
              </a:tblPr>
              <a:tblGrid>
                <a:gridCol w="5235884">
                  <a:extLst>
                    <a:ext uri="{9D8B030D-6E8A-4147-A177-3AD203B41FA5}">
                      <a16:colId xmlns:a16="http://schemas.microsoft.com/office/drawing/2014/main" val="940577756"/>
                    </a:ext>
                  </a:extLst>
                </a:gridCol>
                <a:gridCol w="4148759">
                  <a:extLst>
                    <a:ext uri="{9D8B030D-6E8A-4147-A177-3AD203B41FA5}">
                      <a16:colId xmlns:a16="http://schemas.microsoft.com/office/drawing/2014/main" val="310567795"/>
                    </a:ext>
                  </a:extLst>
                </a:gridCol>
              </a:tblGrid>
              <a:tr h="492084">
                <a:tc>
                  <a:txBody>
                    <a:bodyPr/>
                    <a:lstStyle/>
                    <a:p>
                      <a:pPr algn="ctr">
                        <a:spcAft>
                          <a:spcPts val="0"/>
                        </a:spcAft>
                      </a:pPr>
                      <a:r>
                        <a:rPr lang="fr-BE" sz="2000">
                          <a:effectLst/>
                        </a:rPr>
                        <a:t>Étape</a:t>
                      </a:r>
                      <a:endParaRPr lang="fr-BE" sz="2000">
                        <a:effectLst/>
                        <a:latin typeface="Calibri" panose="020F0502020204030204" pitchFamily="34" charset="0"/>
                        <a:ea typeface="Calibri" panose="020F0502020204030204" pitchFamily="34" charset="0"/>
                      </a:endParaRPr>
                    </a:p>
                  </a:txBody>
                  <a:tcPr marL="26289" marR="26289" marT="0" marB="0" anchor="ctr"/>
                </a:tc>
                <a:tc>
                  <a:txBody>
                    <a:bodyPr/>
                    <a:lstStyle/>
                    <a:p>
                      <a:pPr algn="ctr">
                        <a:spcAft>
                          <a:spcPts val="0"/>
                        </a:spcAft>
                      </a:pPr>
                      <a:r>
                        <a:rPr lang="fr-BE" sz="2000" dirty="0">
                          <a:effectLst/>
                        </a:rPr>
                        <a:t>Quand</a:t>
                      </a:r>
                      <a:endParaRPr lang="fr-BE" sz="2000" dirty="0">
                        <a:effectLst/>
                        <a:latin typeface="Calibri" panose="020F0502020204030204" pitchFamily="34" charset="0"/>
                        <a:ea typeface="Calibri" panose="020F0502020204030204" pitchFamily="34" charset="0"/>
                      </a:endParaRPr>
                    </a:p>
                  </a:txBody>
                  <a:tcPr marL="26289" marR="26289" marT="0" marB="0" anchor="ctr"/>
                </a:tc>
                <a:extLst>
                  <a:ext uri="{0D108BD9-81ED-4DB2-BD59-A6C34878D82A}">
                    <a16:rowId xmlns:a16="http://schemas.microsoft.com/office/drawing/2014/main" val="764428765"/>
                  </a:ext>
                </a:extLst>
              </a:tr>
              <a:tr h="492084">
                <a:tc>
                  <a:txBody>
                    <a:bodyPr/>
                    <a:lstStyle/>
                    <a:p>
                      <a:pPr>
                        <a:spcAft>
                          <a:spcPts val="0"/>
                        </a:spcAft>
                      </a:pPr>
                      <a:r>
                        <a:rPr lang="fr-BE" sz="2000">
                          <a:effectLst/>
                        </a:rPr>
                        <a:t>Avis de marché</a:t>
                      </a:r>
                      <a:endParaRPr lang="fr-BE" sz="2000">
                        <a:effectLst/>
                        <a:latin typeface="Calibri" panose="020F0502020204030204" pitchFamily="34" charset="0"/>
                        <a:ea typeface="Calibri" panose="020F0502020204030204" pitchFamily="34" charset="0"/>
                      </a:endParaRPr>
                    </a:p>
                  </a:txBody>
                  <a:tcPr marL="26289" marR="26289" marT="0" marB="0" anchor="ctr"/>
                </a:tc>
                <a:tc>
                  <a:txBody>
                    <a:bodyPr/>
                    <a:lstStyle/>
                    <a:p>
                      <a:pPr algn="ctr">
                        <a:spcAft>
                          <a:spcPts val="0"/>
                        </a:spcAft>
                      </a:pPr>
                      <a:r>
                        <a:rPr lang="fr-BE" sz="2000" dirty="0">
                          <a:effectLst/>
                        </a:rPr>
                        <a:t>Lu. 3/7</a:t>
                      </a:r>
                      <a:endParaRPr lang="fr-BE" sz="2000" dirty="0">
                        <a:effectLst/>
                        <a:latin typeface="Calibri" panose="020F0502020204030204" pitchFamily="34" charset="0"/>
                        <a:ea typeface="Calibri" panose="020F0502020204030204" pitchFamily="34" charset="0"/>
                      </a:endParaRPr>
                    </a:p>
                  </a:txBody>
                  <a:tcPr marL="26289" marR="26289" marT="0" marB="0" anchor="ctr"/>
                </a:tc>
                <a:extLst>
                  <a:ext uri="{0D108BD9-81ED-4DB2-BD59-A6C34878D82A}">
                    <a16:rowId xmlns:a16="http://schemas.microsoft.com/office/drawing/2014/main" val="555974394"/>
                  </a:ext>
                </a:extLst>
              </a:tr>
              <a:tr h="738127">
                <a:tc>
                  <a:txBody>
                    <a:bodyPr/>
                    <a:lstStyle/>
                    <a:p>
                      <a:pPr>
                        <a:spcAft>
                          <a:spcPts val="0"/>
                        </a:spcAft>
                      </a:pPr>
                      <a:r>
                        <a:rPr lang="fr-BE" sz="2000" dirty="0">
                          <a:effectLst/>
                        </a:rPr>
                        <a:t>Réception des offres initiales</a:t>
                      </a:r>
                      <a:endParaRPr lang="fr-BE" sz="2000" dirty="0">
                        <a:effectLst/>
                        <a:latin typeface="Calibri" panose="020F0502020204030204" pitchFamily="34" charset="0"/>
                        <a:ea typeface="Calibri" panose="020F0502020204030204" pitchFamily="34" charset="0"/>
                      </a:endParaRPr>
                    </a:p>
                  </a:txBody>
                  <a:tcPr marL="26289" marR="26289" marT="0" marB="0" anchor="ctr"/>
                </a:tc>
                <a:tc>
                  <a:txBody>
                    <a:bodyPr/>
                    <a:lstStyle/>
                    <a:p>
                      <a:pPr algn="ctr">
                        <a:spcAft>
                          <a:spcPts val="0"/>
                        </a:spcAft>
                      </a:pPr>
                      <a:r>
                        <a:rPr lang="fr-BE" sz="2000" dirty="0">
                          <a:effectLst/>
                        </a:rPr>
                        <a:t>Je. 3/8 (11h)</a:t>
                      </a:r>
                      <a:endParaRPr lang="fr-BE" sz="2000" dirty="0">
                        <a:effectLst/>
                        <a:latin typeface="Calibri" panose="020F0502020204030204" pitchFamily="34" charset="0"/>
                        <a:ea typeface="Calibri" panose="020F0502020204030204" pitchFamily="34" charset="0"/>
                      </a:endParaRPr>
                    </a:p>
                  </a:txBody>
                  <a:tcPr marL="26289" marR="26289" marT="0" marB="0" anchor="ctr"/>
                </a:tc>
                <a:extLst>
                  <a:ext uri="{0D108BD9-81ED-4DB2-BD59-A6C34878D82A}">
                    <a16:rowId xmlns:a16="http://schemas.microsoft.com/office/drawing/2014/main" val="1817688348"/>
                  </a:ext>
                </a:extLst>
              </a:tr>
              <a:tr h="738127">
                <a:tc>
                  <a:txBody>
                    <a:bodyPr/>
                    <a:lstStyle/>
                    <a:p>
                      <a:pPr>
                        <a:spcAft>
                          <a:spcPts val="0"/>
                        </a:spcAft>
                      </a:pPr>
                      <a:r>
                        <a:rPr lang="fr-BE" sz="2000" dirty="0">
                          <a:effectLst/>
                        </a:rPr>
                        <a:t>Atelier de dialogue 1 - Réunion de contexte</a:t>
                      </a:r>
                      <a:endParaRPr lang="fr-BE" sz="2000" dirty="0">
                        <a:effectLst/>
                        <a:latin typeface="Calibri" panose="020F0502020204030204" pitchFamily="34" charset="0"/>
                        <a:ea typeface="Calibri" panose="020F0502020204030204" pitchFamily="34" charset="0"/>
                      </a:endParaRPr>
                    </a:p>
                  </a:txBody>
                  <a:tcPr marL="26289" marR="26289" marT="0" marB="0" anchor="ctr"/>
                </a:tc>
                <a:tc>
                  <a:txBody>
                    <a:bodyPr/>
                    <a:lstStyle/>
                    <a:p>
                      <a:pPr algn="ctr">
                        <a:spcAft>
                          <a:spcPts val="0"/>
                        </a:spcAft>
                      </a:pPr>
                      <a:r>
                        <a:rPr lang="fr-BE" sz="1800" b="0" i="0" u="none" strike="noStrike" kern="1200" baseline="0" dirty="0">
                          <a:solidFill>
                            <a:schemeClr val="dk1"/>
                          </a:solidFill>
                          <a:latin typeface="+mn-lt"/>
                          <a:ea typeface="+mn-ea"/>
                          <a:cs typeface="+mn-cs"/>
                        </a:rPr>
                        <a:t>Première quinzaine août 2023</a:t>
                      </a:r>
                      <a:endParaRPr lang="fr-BE" sz="2000" dirty="0">
                        <a:effectLst/>
                        <a:latin typeface="Calibri" panose="020F0502020204030204" pitchFamily="34" charset="0"/>
                        <a:ea typeface="Calibri" panose="020F0502020204030204" pitchFamily="34" charset="0"/>
                      </a:endParaRPr>
                    </a:p>
                  </a:txBody>
                  <a:tcPr marL="26289" marR="26289" marT="0" marB="0" anchor="ctr"/>
                </a:tc>
                <a:extLst>
                  <a:ext uri="{0D108BD9-81ED-4DB2-BD59-A6C34878D82A}">
                    <a16:rowId xmlns:a16="http://schemas.microsoft.com/office/drawing/2014/main" val="3876740523"/>
                  </a:ext>
                </a:extLst>
              </a:tr>
              <a:tr h="738127">
                <a:tc>
                  <a:txBody>
                    <a:bodyPr/>
                    <a:lstStyle/>
                    <a:p>
                      <a:pPr>
                        <a:spcAft>
                          <a:spcPts val="0"/>
                        </a:spcAft>
                      </a:pPr>
                      <a:r>
                        <a:rPr lang="fr-BE" sz="2000">
                          <a:effectLst/>
                        </a:rPr>
                        <a:t>Atelier de dialogue 2</a:t>
                      </a:r>
                      <a:endParaRPr lang="fr-BE" sz="2000">
                        <a:effectLst/>
                        <a:latin typeface="Calibri" panose="020F0502020204030204" pitchFamily="34" charset="0"/>
                        <a:ea typeface="Calibri" panose="020F0502020204030204" pitchFamily="34" charset="0"/>
                      </a:endParaRPr>
                    </a:p>
                  </a:txBody>
                  <a:tcPr marL="26289" marR="26289" marT="0" marB="0" anchor="ctr"/>
                </a:tc>
                <a:tc>
                  <a:txBody>
                    <a:bodyPr/>
                    <a:lstStyle/>
                    <a:p>
                      <a:pPr algn="ctr">
                        <a:spcAft>
                          <a:spcPts val="0"/>
                        </a:spcAft>
                      </a:pPr>
                      <a:r>
                        <a:rPr lang="fr-BE" sz="1800" b="0" i="0" u="none" strike="noStrike" kern="1200" baseline="0" dirty="0">
                          <a:solidFill>
                            <a:schemeClr val="dk1"/>
                          </a:solidFill>
                          <a:latin typeface="+mn-lt"/>
                          <a:ea typeface="+mn-ea"/>
                          <a:cs typeface="+mn-cs"/>
                        </a:rPr>
                        <a:t>Seconde quinzaine août 2023</a:t>
                      </a:r>
                      <a:endParaRPr lang="fr-BE" sz="2000" dirty="0">
                        <a:effectLst/>
                        <a:latin typeface="Calibri" panose="020F0502020204030204" pitchFamily="34" charset="0"/>
                        <a:ea typeface="Calibri" panose="020F0502020204030204" pitchFamily="34" charset="0"/>
                      </a:endParaRPr>
                    </a:p>
                  </a:txBody>
                  <a:tcPr marL="26289" marR="26289" marT="0" marB="0" anchor="ctr"/>
                </a:tc>
                <a:extLst>
                  <a:ext uri="{0D108BD9-81ED-4DB2-BD59-A6C34878D82A}">
                    <a16:rowId xmlns:a16="http://schemas.microsoft.com/office/drawing/2014/main" val="1945636229"/>
                  </a:ext>
                </a:extLst>
              </a:tr>
              <a:tr h="328602">
                <a:tc>
                  <a:txBody>
                    <a:bodyPr/>
                    <a:lstStyle/>
                    <a:p>
                      <a:pPr>
                        <a:spcAft>
                          <a:spcPts val="0"/>
                        </a:spcAft>
                      </a:pPr>
                      <a:r>
                        <a:rPr lang="fr-BE" sz="2000" dirty="0">
                          <a:effectLst/>
                        </a:rPr>
                        <a:t>Publication CSC final</a:t>
                      </a:r>
                      <a:endParaRPr lang="fr-BE" sz="2000" dirty="0">
                        <a:effectLst/>
                        <a:latin typeface="Calibri" panose="020F0502020204030204" pitchFamily="34" charset="0"/>
                        <a:ea typeface="Calibri" panose="020F0502020204030204" pitchFamily="34" charset="0"/>
                      </a:endParaRPr>
                    </a:p>
                  </a:txBody>
                  <a:tcPr marL="26289" marR="26289" marT="0" marB="0" anchor="ctr"/>
                </a:tc>
                <a:tc>
                  <a:txBody>
                    <a:bodyPr/>
                    <a:lstStyle/>
                    <a:p>
                      <a:pPr algn="ctr">
                        <a:spcAft>
                          <a:spcPts val="0"/>
                        </a:spcAft>
                      </a:pPr>
                      <a:r>
                        <a:rPr lang="fr-BE" sz="2000" dirty="0">
                          <a:effectLst/>
                        </a:rPr>
                        <a:t>Fin août / début septembre 2023</a:t>
                      </a:r>
                      <a:endParaRPr lang="fr-BE" sz="2000" dirty="0">
                        <a:effectLst/>
                        <a:latin typeface="Calibri" panose="020F0502020204030204" pitchFamily="34" charset="0"/>
                        <a:ea typeface="Calibri" panose="020F0502020204030204" pitchFamily="34" charset="0"/>
                      </a:endParaRPr>
                    </a:p>
                  </a:txBody>
                  <a:tcPr marL="26289" marR="26289" marT="0" marB="0" anchor="ctr"/>
                </a:tc>
                <a:extLst>
                  <a:ext uri="{0D108BD9-81ED-4DB2-BD59-A6C34878D82A}">
                    <a16:rowId xmlns:a16="http://schemas.microsoft.com/office/drawing/2014/main" val="1205579863"/>
                  </a:ext>
                </a:extLst>
              </a:tr>
              <a:tr h="492084">
                <a:tc>
                  <a:txBody>
                    <a:bodyPr/>
                    <a:lstStyle/>
                    <a:p>
                      <a:pPr>
                        <a:spcAft>
                          <a:spcPts val="0"/>
                        </a:spcAft>
                      </a:pPr>
                      <a:r>
                        <a:rPr lang="fr-BE" sz="2000" dirty="0">
                          <a:effectLst/>
                        </a:rPr>
                        <a:t>Réception des offres finales</a:t>
                      </a:r>
                      <a:endParaRPr lang="fr-BE" sz="2000" dirty="0">
                        <a:effectLst/>
                        <a:latin typeface="Calibri" panose="020F0502020204030204" pitchFamily="34" charset="0"/>
                        <a:ea typeface="Calibri" panose="020F0502020204030204" pitchFamily="34" charset="0"/>
                      </a:endParaRPr>
                    </a:p>
                  </a:txBody>
                  <a:tcPr marL="26289" marR="26289" marT="0" marB="0" anchor="ctr"/>
                </a:tc>
                <a:tc>
                  <a:txBody>
                    <a:bodyPr/>
                    <a:lstStyle/>
                    <a:p>
                      <a:pPr algn="ctr">
                        <a:spcAft>
                          <a:spcPts val="0"/>
                        </a:spcAft>
                      </a:pPr>
                      <a:r>
                        <a:rPr lang="fr-BE" sz="2000" b="0" i="0" u="none" strike="noStrike" kern="1200" baseline="0" dirty="0">
                          <a:solidFill>
                            <a:schemeClr val="dk1"/>
                          </a:solidFill>
                          <a:latin typeface="+mn-lt"/>
                          <a:ea typeface="+mn-ea"/>
                          <a:cs typeface="+mn-cs"/>
                        </a:rPr>
                        <a:t>Seconde quinzaine septembre 2023</a:t>
                      </a:r>
                      <a:endParaRPr lang="fr-BE" sz="2400" dirty="0">
                        <a:effectLst/>
                        <a:latin typeface="Calibri" panose="020F0502020204030204" pitchFamily="34" charset="0"/>
                        <a:ea typeface="Calibri" panose="020F0502020204030204" pitchFamily="34" charset="0"/>
                      </a:endParaRPr>
                    </a:p>
                  </a:txBody>
                  <a:tcPr marL="26289" marR="26289" marT="0" marB="0" anchor="ctr"/>
                </a:tc>
                <a:extLst>
                  <a:ext uri="{0D108BD9-81ED-4DB2-BD59-A6C34878D82A}">
                    <a16:rowId xmlns:a16="http://schemas.microsoft.com/office/drawing/2014/main" val="1326147112"/>
                  </a:ext>
                </a:extLst>
              </a:tr>
              <a:tr h="504388">
                <a:tc>
                  <a:txBody>
                    <a:bodyPr/>
                    <a:lstStyle/>
                    <a:p>
                      <a:pPr>
                        <a:spcAft>
                          <a:spcPts val="0"/>
                        </a:spcAft>
                      </a:pPr>
                      <a:r>
                        <a:rPr lang="fr-BE" sz="2000" dirty="0">
                          <a:effectLst/>
                        </a:rPr>
                        <a:t>Notification</a:t>
                      </a:r>
                      <a:endParaRPr lang="fr-BE" sz="2000" dirty="0">
                        <a:effectLst/>
                        <a:latin typeface="Calibri" panose="020F0502020204030204" pitchFamily="34" charset="0"/>
                        <a:ea typeface="Calibri" panose="020F0502020204030204" pitchFamily="34" charset="0"/>
                      </a:endParaRPr>
                    </a:p>
                  </a:txBody>
                  <a:tcPr marL="26289" marR="26289"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BE" sz="2000">
                          <a:effectLst/>
                        </a:rPr>
                        <a:t>Fin septembre 2023</a:t>
                      </a:r>
                      <a:endParaRPr lang="fr-BE" sz="2000" dirty="0">
                        <a:effectLst/>
                        <a:latin typeface="Calibri" panose="020F0502020204030204" pitchFamily="34" charset="0"/>
                        <a:ea typeface="Calibri" panose="020F0502020204030204" pitchFamily="34" charset="0"/>
                      </a:endParaRPr>
                    </a:p>
                  </a:txBody>
                  <a:tcPr marL="26289" marR="26289" marT="0" marB="0" anchor="ctr"/>
                </a:tc>
                <a:extLst>
                  <a:ext uri="{0D108BD9-81ED-4DB2-BD59-A6C34878D82A}">
                    <a16:rowId xmlns:a16="http://schemas.microsoft.com/office/drawing/2014/main" val="2873857993"/>
                  </a:ext>
                </a:extLst>
              </a:tr>
            </a:tbl>
          </a:graphicData>
        </a:graphic>
      </p:graphicFrame>
    </p:spTree>
    <p:extLst>
      <p:ext uri="{BB962C8B-B14F-4D97-AF65-F5344CB8AC3E}">
        <p14:creationId xmlns:p14="http://schemas.microsoft.com/office/powerpoint/2010/main" val="1534575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8">
            <a:extLst>
              <a:ext uri="{FF2B5EF4-FFF2-40B4-BE49-F238E27FC236}">
                <a16:creationId xmlns:a16="http://schemas.microsoft.com/office/drawing/2014/main" id="{AF75EDA7-2538-4F1B-BC7E-E2B445132C9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4634" y="5899937"/>
            <a:ext cx="964882" cy="964882"/>
          </a:xfrm>
          <a:prstGeom prst="rect">
            <a:avLst/>
          </a:prstGeom>
        </p:spPr>
      </p:pic>
      <p:pic>
        <p:nvPicPr>
          <p:cNvPr id="11" name="Image 10">
            <a:extLst>
              <a:ext uri="{FF2B5EF4-FFF2-40B4-BE49-F238E27FC236}">
                <a16:creationId xmlns:a16="http://schemas.microsoft.com/office/drawing/2014/main" id="{833FF01E-9BCD-413A-806E-37CBDFF648E1}"/>
              </a:ext>
            </a:extLst>
          </p:cNvPr>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8912225" y="5856581"/>
            <a:ext cx="753384" cy="979016"/>
          </a:xfrm>
          <a:prstGeom prst="rect">
            <a:avLst/>
          </a:prstGeom>
        </p:spPr>
      </p:pic>
      <p:pic>
        <p:nvPicPr>
          <p:cNvPr id="13" name="Image 12">
            <a:extLst>
              <a:ext uri="{FF2B5EF4-FFF2-40B4-BE49-F238E27FC236}">
                <a16:creationId xmlns:a16="http://schemas.microsoft.com/office/drawing/2014/main" id="{C2E798E2-F12F-42EA-AE6C-5D899DA50D6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718278" y="5969397"/>
            <a:ext cx="753384" cy="753384"/>
          </a:xfrm>
          <a:prstGeom prst="rect">
            <a:avLst/>
          </a:prstGeom>
        </p:spPr>
      </p:pic>
      <p:pic>
        <p:nvPicPr>
          <p:cNvPr id="15" name="Image 14">
            <a:extLst>
              <a:ext uri="{FF2B5EF4-FFF2-40B4-BE49-F238E27FC236}">
                <a16:creationId xmlns:a16="http://schemas.microsoft.com/office/drawing/2014/main" id="{02B998D8-A17B-40FB-82B8-EA0FFD59D21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530094" y="6018819"/>
            <a:ext cx="654540" cy="654540"/>
          </a:xfrm>
          <a:prstGeom prst="rect">
            <a:avLst/>
          </a:prstGeom>
        </p:spPr>
      </p:pic>
      <p:sp>
        <p:nvSpPr>
          <p:cNvPr id="39" name="Espace réservé du contenu 2">
            <a:extLst>
              <a:ext uri="{FF2B5EF4-FFF2-40B4-BE49-F238E27FC236}">
                <a16:creationId xmlns:a16="http://schemas.microsoft.com/office/drawing/2014/main" id="{BC2FC47A-DA39-4C92-9646-D592E40D438A}"/>
              </a:ext>
            </a:extLst>
          </p:cNvPr>
          <p:cNvSpPr txBox="1">
            <a:spLocks/>
          </p:cNvSpPr>
          <p:nvPr/>
        </p:nvSpPr>
        <p:spPr>
          <a:xfrm>
            <a:off x="1522683" y="184641"/>
            <a:ext cx="10239293" cy="630177"/>
          </a:xfrm>
          <a:prstGeom prst="rect">
            <a:avLst/>
          </a:prstGeom>
          <a:solidFill>
            <a:schemeClr val="bg1">
              <a:lumMod val="85000"/>
              <a:alpha val="50000"/>
            </a:schemeClr>
          </a:solidFill>
          <a:ln>
            <a:noFill/>
          </a:ln>
        </p:spPr>
        <p:style>
          <a:lnRef idx="0">
            <a:scrgbClr r="0" g="0" b="0"/>
          </a:lnRef>
          <a:fillRef idx="0">
            <a:scrgbClr r="0" g="0" b="0"/>
          </a:fillRef>
          <a:effectRef idx="0">
            <a:scrgbClr r="0" g="0" b="0"/>
          </a:effectRef>
          <a:fontRef idx="minor">
            <a:schemeClr val="lt1"/>
          </a:fontRef>
        </p:style>
        <p:txBody>
          <a:bodyPr anchor="ctr"/>
          <a:lst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sz="1700" b="1" spc="-1" dirty="0">
                <a:solidFill>
                  <a:schemeClr val="bg2">
                    <a:lumMod val="25000"/>
                  </a:schemeClr>
                </a:solidFill>
                <a:cs typeface="Arial" panose="020B0604020202020204" pitchFamily="34" charset="0"/>
              </a:rPr>
              <a:t>Base de données (BD) centrale d’harmonisation et d’interconnexion des produits locaux - Pièces à fournir pour l’offre initiale</a:t>
            </a:r>
          </a:p>
        </p:txBody>
      </p:sp>
      <p:pic>
        <p:nvPicPr>
          <p:cNvPr id="25" name="Image 24">
            <a:extLst>
              <a:ext uri="{FF2B5EF4-FFF2-40B4-BE49-F238E27FC236}">
                <a16:creationId xmlns:a16="http://schemas.microsoft.com/office/drawing/2014/main" id="{31C89D5A-E219-455A-A18F-CD98270FB933}"/>
              </a:ext>
            </a:extLst>
          </p:cNvPr>
          <p:cNvPicPr>
            <a:picLocks noChangeAspect="1"/>
          </p:cNvPicPr>
          <p:nvPr/>
        </p:nvPicPr>
        <p:blipFill rotWithShape="1">
          <a:blip r:embed="rId7">
            <a:extLst>
              <a:ext uri="{28A0092B-C50C-407E-A947-70E740481C1C}">
                <a14:useLocalDpi xmlns:a14="http://schemas.microsoft.com/office/drawing/2010/main" val="0"/>
              </a:ext>
            </a:extLst>
          </a:blip>
          <a:srcRect l="16145" t="39409" r="16841" b="38387"/>
          <a:stretch/>
        </p:blipFill>
        <p:spPr>
          <a:xfrm>
            <a:off x="7629381" y="6133570"/>
            <a:ext cx="1282844" cy="425037"/>
          </a:xfrm>
          <a:prstGeom prst="rect">
            <a:avLst/>
          </a:prstGeom>
        </p:spPr>
      </p:pic>
      <p:pic>
        <p:nvPicPr>
          <p:cNvPr id="3" name="Image 2">
            <a:extLst>
              <a:ext uri="{FF2B5EF4-FFF2-40B4-BE49-F238E27FC236}">
                <a16:creationId xmlns:a16="http://schemas.microsoft.com/office/drawing/2014/main" id="{03648794-42C3-43E9-8AF1-0891EAE5AF11}"/>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7201" y="70390"/>
            <a:ext cx="1253600" cy="858677"/>
          </a:xfrm>
          <a:prstGeom prst="rect">
            <a:avLst/>
          </a:prstGeom>
        </p:spPr>
      </p:pic>
      <p:sp>
        <p:nvSpPr>
          <p:cNvPr id="4" name="Rectangle 3">
            <a:extLst>
              <a:ext uri="{FF2B5EF4-FFF2-40B4-BE49-F238E27FC236}">
                <a16:creationId xmlns:a16="http://schemas.microsoft.com/office/drawing/2014/main" id="{F59EE236-D129-4FA0-B45E-36B5E3062361}"/>
              </a:ext>
            </a:extLst>
          </p:cNvPr>
          <p:cNvSpPr/>
          <p:nvPr/>
        </p:nvSpPr>
        <p:spPr>
          <a:xfrm>
            <a:off x="897058" y="1379029"/>
            <a:ext cx="10927997" cy="4524315"/>
          </a:xfrm>
          <a:prstGeom prst="rect">
            <a:avLst/>
          </a:prstGeom>
        </p:spPr>
        <p:txBody>
          <a:bodyPr wrap="square">
            <a:spAutoFit/>
          </a:bodyPr>
          <a:lstStyle/>
          <a:p>
            <a:r>
              <a:rPr lang="fr-FR" b="1" spc="-1" dirty="0">
                <a:solidFill>
                  <a:schemeClr val="bg2">
                    <a:lumMod val="25000"/>
                  </a:schemeClr>
                </a:solidFill>
                <a:cs typeface="Arial" panose="020B0604020202020204" pitchFamily="34" charset="0"/>
              </a:rPr>
              <a:t>Pièces à fournir pour l’offre initiale :</a:t>
            </a:r>
            <a:endParaRPr lang="fr-FR" dirty="0"/>
          </a:p>
          <a:p>
            <a:pPr marL="285750" indent="-285750">
              <a:buFont typeface="Arial" panose="020B0604020202020204" pitchFamily="34" charset="0"/>
              <a:buChar char="•"/>
            </a:pPr>
            <a:r>
              <a:rPr lang="fr-FR" dirty="0"/>
              <a:t>Formulaires d’identification pour l’offre initiale</a:t>
            </a:r>
          </a:p>
          <a:p>
            <a:pPr marL="285750" indent="-285750">
              <a:buFont typeface="Arial" panose="020B0604020202020204" pitchFamily="34" charset="0"/>
              <a:buChar char="•"/>
            </a:pPr>
            <a:r>
              <a:rPr lang="fr-FR" dirty="0"/>
              <a:t>Demande de participation au dialogue compétitif pour l’offre</a:t>
            </a:r>
          </a:p>
          <a:p>
            <a:pPr marL="285750" indent="-285750">
              <a:buFont typeface="Arial" panose="020B0604020202020204" pitchFamily="34" charset="0"/>
              <a:buChar char="•"/>
            </a:pPr>
            <a:r>
              <a:rPr lang="fr-FR" dirty="0"/>
              <a:t>Initiale</a:t>
            </a:r>
          </a:p>
          <a:p>
            <a:pPr marL="285750" indent="-285750">
              <a:buFont typeface="Arial" panose="020B0604020202020204" pitchFamily="34" charset="0"/>
              <a:buChar char="•"/>
            </a:pPr>
            <a:r>
              <a:rPr lang="fr-FR" dirty="0"/>
              <a:t>Proposition technique pour l’offre initiale (max. 15 pages)</a:t>
            </a:r>
          </a:p>
          <a:p>
            <a:pPr marL="285750" indent="-285750">
              <a:buFont typeface="Arial" panose="020B0604020202020204" pitchFamily="34" charset="0"/>
              <a:buChar char="•"/>
            </a:pPr>
            <a:r>
              <a:rPr lang="fr-FR" dirty="0"/>
              <a:t>Proposition financière pour l’offre initiale</a:t>
            </a:r>
          </a:p>
          <a:p>
            <a:pPr marL="285750" indent="-285750">
              <a:buFont typeface="Arial" panose="020B0604020202020204" pitchFamily="34" charset="0"/>
              <a:buChar char="•"/>
            </a:pPr>
            <a:r>
              <a:rPr lang="fr-FR" dirty="0"/>
              <a:t>Déclaration d’intégrité pour les soumissionnaires (offre initiale)</a:t>
            </a:r>
          </a:p>
          <a:p>
            <a:endParaRPr lang="fr-FR" dirty="0"/>
          </a:p>
          <a:p>
            <a:r>
              <a:rPr lang="fr-FR" b="1" spc="-1" dirty="0">
                <a:solidFill>
                  <a:schemeClr val="bg2">
                    <a:lumMod val="25000"/>
                  </a:schemeClr>
                </a:solidFill>
                <a:cs typeface="Arial" panose="020B0604020202020204" pitchFamily="34" charset="0"/>
              </a:rPr>
              <a:t>3 critères de sélection pondérés :</a:t>
            </a:r>
          </a:p>
          <a:p>
            <a:pPr marL="285750" indent="-285750">
              <a:buFont typeface="Arial" panose="020B0604020202020204" pitchFamily="34" charset="0"/>
              <a:buChar char="•"/>
            </a:pPr>
            <a:r>
              <a:rPr lang="fr-FR" dirty="0"/>
              <a:t>20% : capacités professionnelles dans les secteurs du numérique et des systèmes alimentaires, jugées par la qualité et le volume financier des références des 3 dernières années présentées par le soumissionnaire</a:t>
            </a:r>
          </a:p>
          <a:p>
            <a:pPr marL="285750" indent="-285750">
              <a:buFont typeface="Arial" panose="020B0604020202020204" pitchFamily="34" charset="0"/>
              <a:buChar char="•"/>
            </a:pPr>
            <a:r>
              <a:rPr lang="fr-FR" dirty="0"/>
              <a:t>30% : expertise mobilisée pour l'exécution du marché évaluées au regard de la liste des RH assignées à l’exécution du marché, de la clarté sur la répartition des tâches et de leur CV</a:t>
            </a:r>
          </a:p>
          <a:p>
            <a:pPr marL="285750" indent="-285750">
              <a:buFont typeface="Arial" panose="020B0604020202020204" pitchFamily="34" charset="0"/>
              <a:buChar char="•"/>
            </a:pPr>
            <a:r>
              <a:rPr lang="fr-FR" dirty="0"/>
              <a:t>50% : capacités techniques pour le réalisme et la qualité des modes opératoires de services proposés en regard des exigences de résultat, en ce compris les éléments méthodologiques et de calendrier ainsi que l’efficacité de l’investissement public lié au présent marché</a:t>
            </a:r>
            <a:endParaRPr lang="fr-BE" dirty="0"/>
          </a:p>
        </p:txBody>
      </p:sp>
    </p:spTree>
    <p:extLst>
      <p:ext uri="{BB962C8B-B14F-4D97-AF65-F5344CB8AC3E}">
        <p14:creationId xmlns:p14="http://schemas.microsoft.com/office/powerpoint/2010/main" val="368334240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04B7F4653F4234DB466375FA68298E7" ma:contentTypeVersion="15" ma:contentTypeDescription="Crée un document." ma:contentTypeScope="" ma:versionID="58ddd916a9d528a9a93029bd2a817e53">
  <xsd:schema xmlns:xsd="http://www.w3.org/2001/XMLSchema" xmlns:xs="http://www.w3.org/2001/XMLSchema" xmlns:p="http://schemas.microsoft.com/office/2006/metadata/properties" xmlns:ns2="8b92b556-844f-43ae-b020-ceb0bc858b28" xmlns:ns3="4611f71d-d994-4467-8943-d1be0091a3ca" targetNamespace="http://schemas.microsoft.com/office/2006/metadata/properties" ma:root="true" ma:fieldsID="23d3fbe1d1099c991fe44c8711175e15" ns2:_="" ns3:_="">
    <xsd:import namespace="8b92b556-844f-43ae-b020-ceb0bc858b28"/>
    <xsd:import namespace="4611f71d-d994-4467-8943-d1be0091a3ca"/>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ServiceAutoKeyPoints" minOccurs="0"/>
                <xsd:element ref="ns2:MediaServiceKeyPoints" minOccurs="0"/>
                <xsd:element ref="ns2:MediaServiceOCR" minOccurs="0"/>
                <xsd:element ref="ns2:MediaLengthInSecond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b92b556-844f-43ae-b020-ceb0bc858b2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Balises d’images" ma:readOnly="false" ma:fieldId="{5cf76f15-5ced-4ddc-b409-7134ff3c332f}" ma:taxonomyMulti="true" ma:sspId="a5500e20-b0a3-4a49-aca7-661af1fa99d9"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OCR" ma:index="20" nillable="true" ma:displayName="Extracted Text" ma:internalName="MediaServiceOCR"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element name="MediaServiceLocation" ma:index="22"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611f71d-d994-4467-8943-d1be0091a3ca" elementFormDefault="qualified">
    <xsd:import namespace="http://schemas.microsoft.com/office/2006/documentManagement/types"/>
    <xsd:import namespace="http://schemas.microsoft.com/office/infopath/2007/PartnerControls"/>
    <xsd:element name="SharedWithUsers" ma:index="10"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Partagé avec détails" ma:internalName="SharedWithDetails" ma:readOnly="true">
      <xsd:simpleType>
        <xsd:restriction base="dms:Note">
          <xsd:maxLength value="255"/>
        </xsd:restriction>
      </xsd:simpleType>
    </xsd:element>
    <xsd:element name="TaxCatchAll" ma:index="14" nillable="true" ma:displayName="Taxonomy Catch All Column" ma:hidden="true" ma:list="{b3a58897-8169-4b05-8ccb-d9a090162e2a}" ma:internalName="TaxCatchAll" ma:showField="CatchAllData" ma:web="4611f71d-d994-4467-8943-d1be0091a3c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7992BB8-C7D7-4ED2-8BA1-BFB78B4D65C0}">
  <ds:schemaRefs>
    <ds:schemaRef ds:uri="http://schemas.microsoft.com/sharepoint/v3/contenttype/forms"/>
  </ds:schemaRefs>
</ds:datastoreItem>
</file>

<file path=customXml/itemProps2.xml><?xml version="1.0" encoding="utf-8"?>
<ds:datastoreItem xmlns:ds="http://schemas.openxmlformats.org/officeDocument/2006/customXml" ds:itemID="{37F1EE92-8543-4B6E-9613-6D3383233D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2b556-844f-43ae-b020-ceb0bc858b28"/>
    <ds:schemaRef ds:uri="4611f71d-d994-4467-8943-d1be0091a3c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4845</TotalTime>
  <Words>1499</Words>
  <Application>Microsoft Office PowerPoint</Application>
  <PresentationFormat>Grand écran</PresentationFormat>
  <Paragraphs>95</Paragraphs>
  <Slides>8</Slides>
  <Notes>3</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8</vt:i4>
      </vt:variant>
    </vt:vector>
  </HeadingPairs>
  <TitlesOfParts>
    <vt:vector size="17" baseType="lpstr">
      <vt:lpstr>Arial</vt:lpstr>
      <vt:lpstr>Calibri</vt:lpstr>
      <vt:lpstr>Calibri Light</vt:lpstr>
      <vt:lpstr>CIDFont+F2</vt:lpstr>
      <vt:lpstr>CIDFont+F4</vt:lpstr>
      <vt:lpstr>CIDFont+F7</vt:lpstr>
      <vt:lpstr>Times New Roman</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Emmanuel Grosjean</dc:creator>
  <cp:lastModifiedBy>Arnaud Vanderbeck</cp:lastModifiedBy>
  <cp:revision>85</cp:revision>
  <dcterms:created xsi:type="dcterms:W3CDTF">2022-07-19T15:43:38Z</dcterms:created>
  <dcterms:modified xsi:type="dcterms:W3CDTF">2023-07-10T08:49:47Z</dcterms:modified>
</cp:coreProperties>
</file>