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60" r:id="rId5"/>
    <p:sldId id="313" r:id="rId6"/>
    <p:sldId id="277" r:id="rId7"/>
    <p:sldId id="314" r:id="rId8"/>
    <p:sldId id="315" r:id="rId9"/>
    <p:sldId id="293" r:id="rId10"/>
    <p:sldId id="295" r:id="rId11"/>
    <p:sldId id="318" r:id="rId12"/>
    <p:sldId id="319" r:id="rId13"/>
    <p:sldId id="320" r:id="rId14"/>
    <p:sldId id="321" r:id="rId15"/>
    <p:sldId id="322" r:id="rId16"/>
    <p:sldId id="323" r:id="rId17"/>
    <p:sldId id="324" r:id="rId18"/>
    <p:sldId id="325" r:id="rId19"/>
    <p:sldId id="1568938531" r:id="rId20"/>
    <p:sldId id="303" r:id="rId21"/>
    <p:sldId id="1568938545" r:id="rId22"/>
    <p:sldId id="1568938546" r:id="rId23"/>
    <p:sldId id="1568938547" r:id="rId24"/>
    <p:sldId id="1568938548" r:id="rId25"/>
    <p:sldId id="1568938530" r:id="rId26"/>
    <p:sldId id="1568938549" r:id="rId27"/>
    <p:sldId id="262" r:id="rId28"/>
    <p:sldId id="1568938535" r:id="rId29"/>
    <p:sldId id="1568938536" r:id="rId30"/>
    <p:sldId id="1568938537" r:id="rId31"/>
    <p:sldId id="272" r:id="rId32"/>
    <p:sldId id="1568938540" r:id="rId33"/>
    <p:sldId id="1568938542" r:id="rId34"/>
    <p:sldId id="1568938519" r:id="rId35"/>
    <p:sldId id="1568938543" r:id="rId36"/>
    <p:sldId id="1568938520" r:id="rId37"/>
    <p:sldId id="1568938521" r:id="rId38"/>
    <p:sldId id="1568938544"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57" autoAdjust="0"/>
    <p:restoredTop sz="94704"/>
  </p:normalViewPr>
  <p:slideViewPr>
    <p:cSldViewPr snapToGrid="0">
      <p:cViewPr varScale="1">
        <p:scale>
          <a:sx n="106" d="100"/>
          <a:sy n="106" d="100"/>
        </p:scale>
        <p:origin x="19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326589985453567"/>
          <c:y val="0.22858835957738152"/>
          <c:w val="0.4503686596783788"/>
          <c:h val="0.623708392695695"/>
        </c:manualLayout>
      </c:layout>
      <c:pieChart>
        <c:varyColors val="1"/>
        <c:ser>
          <c:idx val="0"/>
          <c:order val="0"/>
          <c:tx>
            <c:strRef>
              <c:f>Feuil1!$B$1</c:f>
              <c:strCache>
                <c:ptCount val="1"/>
                <c:pt idx="0">
                  <c:v>Image des produits viandeux</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D3C3-5640-8582-D9BB6B2D3966}"/>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D3C3-5640-8582-D9BB6B2D3966}"/>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D3C3-5640-8582-D9BB6B2D3966}"/>
              </c:ext>
            </c:extLst>
          </c:dPt>
          <c:dPt>
            <c:idx val="3"/>
            <c:bubble3D val="0"/>
            <c:spPr>
              <a:solidFill>
                <a:srgbClr val="FF6F05"/>
              </a:solidFill>
              <a:ln w="19050">
                <a:solidFill>
                  <a:schemeClr val="lt1"/>
                </a:solidFill>
              </a:ln>
              <a:effectLst/>
            </c:spPr>
            <c:extLst>
              <c:ext xmlns:c16="http://schemas.microsoft.com/office/drawing/2014/chart" uri="{C3380CC4-5D6E-409C-BE32-E72D297353CC}">
                <c16:uniqueId val="{00000007-D3C3-5640-8582-D9BB6B2D3966}"/>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D3C3-5640-8582-D9BB6B2D3966}"/>
              </c:ext>
            </c:extLst>
          </c:dPt>
          <c:dLbls>
            <c:dLbl>
              <c:idx val="0"/>
              <c:layout>
                <c:manualLayout>
                  <c:x val="-5.0282162503686591E-2"/>
                  <c:y val="0.1168122153610439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C3-5640-8582-D9BB6B2D3966}"/>
                </c:ext>
              </c:extLst>
            </c:dLbl>
            <c:dLbl>
              <c:idx val="1"/>
              <c:layout>
                <c:manualLayout>
                  <c:x val="-0.10863547821910638"/>
                  <c:y val="-0.1368316282117216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C3-5640-8582-D9BB6B2D3966}"/>
                </c:ext>
              </c:extLst>
            </c:dLbl>
            <c:dLbl>
              <c:idx val="2"/>
              <c:layout>
                <c:manualLayout>
                  <c:x val="0.13784482480589791"/>
                  <c:y val="-6.105713486638107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C3-5640-8582-D9BB6B2D3966}"/>
                </c:ext>
              </c:extLst>
            </c:dLbl>
            <c:dLbl>
              <c:idx val="3"/>
              <c:layout>
                <c:manualLayout>
                  <c:x val="4.5132691954240051E-2"/>
                  <c:y val="0.1093120883978532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C3-5640-8582-D9BB6B2D3966}"/>
                </c:ext>
              </c:extLst>
            </c:dLbl>
            <c:dLbl>
              <c:idx val="4"/>
              <c:layout>
                <c:manualLayout>
                  <c:x val="2.4382974738451976E-4"/>
                  <c:y val="4.762371400593544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C3-5640-8582-D9BB6B2D396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Très positive</c:v>
                </c:pt>
                <c:pt idx="1">
                  <c:v>Positive</c:v>
                </c:pt>
                <c:pt idx="2">
                  <c:v>Neutre</c:v>
                </c:pt>
                <c:pt idx="3">
                  <c:v>Plutôt négative</c:v>
                </c:pt>
                <c:pt idx="4">
                  <c:v>Très négative</c:v>
                </c:pt>
              </c:strCache>
            </c:strRef>
          </c:cat>
          <c:val>
            <c:numRef>
              <c:f>Feuil1!$B$2:$B$6</c:f>
              <c:numCache>
                <c:formatCode>0%</c:formatCode>
                <c:ptCount val="5"/>
                <c:pt idx="0">
                  <c:v>0.11</c:v>
                </c:pt>
                <c:pt idx="1">
                  <c:v>0.41</c:v>
                </c:pt>
                <c:pt idx="2">
                  <c:v>0.37</c:v>
                </c:pt>
                <c:pt idx="3">
                  <c:v>0.09</c:v>
                </c:pt>
                <c:pt idx="4">
                  <c:v>0.02</c:v>
                </c:pt>
              </c:numCache>
            </c:numRef>
          </c:val>
          <c:extLst>
            <c:ext xmlns:c16="http://schemas.microsoft.com/office/drawing/2014/chart" uri="{C3380CC4-5D6E-409C-BE32-E72D297353CC}">
              <c16:uniqueId val="{0000000A-D3C3-5640-8582-D9BB6B2D396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2.3148200888107155E-2"/>
          <c:y val="0.30727810231874125"/>
          <c:w val="0.32710503951826225"/>
          <c:h val="0.49445331795946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11582530399098E-2"/>
          <c:y val="0.22858846258663001"/>
          <c:w val="0.4503686596783788"/>
          <c:h val="0.623708392695695"/>
        </c:manualLayout>
      </c:layout>
      <c:pieChart>
        <c:varyColors val="1"/>
        <c:ser>
          <c:idx val="0"/>
          <c:order val="0"/>
          <c:tx>
            <c:strRef>
              <c:f>Feuil1!$B$1</c:f>
              <c:strCache>
                <c:ptCount val="1"/>
                <c:pt idx="0">
                  <c:v>Consommation future de produits viandeux</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497E-AB4F-A485-A0C1D4D9FD4C}"/>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497E-AB4F-A485-A0C1D4D9FD4C}"/>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497E-AB4F-A485-A0C1D4D9FD4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Augmenter</c:v>
                </c:pt>
                <c:pt idx="1">
                  <c:v>Rester identique</c:v>
                </c:pt>
                <c:pt idx="2">
                  <c:v>Diminuer</c:v>
                </c:pt>
              </c:strCache>
            </c:strRef>
          </c:cat>
          <c:val>
            <c:numRef>
              <c:f>Feuil1!$B$2:$B$4</c:f>
              <c:numCache>
                <c:formatCode>0%</c:formatCode>
                <c:ptCount val="3"/>
                <c:pt idx="0">
                  <c:v>0.09</c:v>
                </c:pt>
                <c:pt idx="1">
                  <c:v>0.73</c:v>
                </c:pt>
                <c:pt idx="2">
                  <c:v>0.18</c:v>
                </c:pt>
              </c:numCache>
            </c:numRef>
          </c:val>
          <c:extLst>
            <c:ext xmlns:c16="http://schemas.microsoft.com/office/drawing/2014/chart" uri="{C3380CC4-5D6E-409C-BE32-E72D297353CC}">
              <c16:uniqueId val="{00000006-497E-AB4F-A485-A0C1D4D9FD4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0.52083451998241104"/>
          <c:y val="0.29365191199412322"/>
          <c:w val="0.38208201662751667"/>
          <c:h val="0.49445331795946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4041782152032475"/>
          <c:y val="7.5645611861814399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50189995263386245"/>
          <c:y val="0.35701554958042681"/>
          <c:w val="0.3032531823985487"/>
          <c:h val="0.49528131359735056"/>
        </c:manualLayout>
      </c:layout>
      <c:pieChart>
        <c:varyColors val="1"/>
        <c:ser>
          <c:idx val="0"/>
          <c:order val="0"/>
          <c:tx>
            <c:strRef>
              <c:f>Feuil1!$B$1</c:f>
              <c:strCache>
                <c:ptCount val="1"/>
                <c:pt idx="0">
                  <c:v>Consommation future de produits viandeux d'origine wallonne</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C050-8F40-8824-668BDD7A53F8}"/>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C050-8F40-8824-668BDD7A53F8}"/>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C050-8F40-8824-668BDD7A53F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Augmenter</c:v>
                </c:pt>
                <c:pt idx="1">
                  <c:v>Rester identique</c:v>
                </c:pt>
                <c:pt idx="2">
                  <c:v>Diminuer</c:v>
                </c:pt>
              </c:strCache>
            </c:strRef>
          </c:cat>
          <c:val>
            <c:numRef>
              <c:f>Feuil1!$B$2:$B$4</c:f>
              <c:numCache>
                <c:formatCode>0%</c:formatCode>
                <c:ptCount val="3"/>
                <c:pt idx="0">
                  <c:v>0.2</c:v>
                </c:pt>
                <c:pt idx="1">
                  <c:v>0.74</c:v>
                </c:pt>
                <c:pt idx="2">
                  <c:v>0.06</c:v>
                </c:pt>
              </c:numCache>
            </c:numRef>
          </c:val>
          <c:extLst>
            <c:ext xmlns:c16="http://schemas.microsoft.com/office/drawing/2014/chart" uri="{C3380CC4-5D6E-409C-BE32-E72D297353CC}">
              <c16:uniqueId val="{00000006-C050-8F40-8824-668BDD7A53F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2.3148154290660028E-2"/>
          <c:y val="0.33397590381707887"/>
          <c:w val="0.38208201662751667"/>
          <c:h val="0.494453317959461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245129422593646"/>
          <c:y val="0.13171983980464119"/>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4.1320677768385876E-2"/>
          <c:y val="0.31488766797587769"/>
          <c:w val="0.30763457739723998"/>
          <c:h val="0.48290431696306907"/>
        </c:manualLayout>
      </c:layout>
      <c:pieChart>
        <c:varyColors val="1"/>
        <c:ser>
          <c:idx val="0"/>
          <c:order val="0"/>
          <c:tx>
            <c:strRef>
              <c:f>Feuil1!$B$1</c:f>
              <c:strCache>
                <c:ptCount val="1"/>
                <c:pt idx="0">
                  <c:v>Consommation future d'alternatives végétales</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9FDC-5947-AB6F-D7161B4FC44D}"/>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9FDC-5947-AB6F-D7161B4FC44D}"/>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9FDC-5947-AB6F-D7161B4FC44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Augmenter</c:v>
                </c:pt>
                <c:pt idx="1">
                  <c:v>Rester identique</c:v>
                </c:pt>
                <c:pt idx="2">
                  <c:v>Diminuer</c:v>
                </c:pt>
              </c:strCache>
            </c:strRef>
          </c:cat>
          <c:val>
            <c:numRef>
              <c:f>Feuil1!$B$2:$B$4</c:f>
              <c:numCache>
                <c:formatCode>0%</c:formatCode>
                <c:ptCount val="3"/>
                <c:pt idx="0">
                  <c:v>0.2</c:v>
                </c:pt>
                <c:pt idx="1">
                  <c:v>0.69</c:v>
                </c:pt>
                <c:pt idx="2">
                  <c:v>0.11</c:v>
                </c:pt>
              </c:numCache>
            </c:numRef>
          </c:val>
          <c:extLst>
            <c:ext xmlns:c16="http://schemas.microsoft.com/office/drawing/2014/chart" uri="{C3380CC4-5D6E-409C-BE32-E72D297353CC}">
              <c16:uniqueId val="{00000006-9FDC-5947-AB6F-D7161B4FC44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0.52340726680974237"/>
          <c:y val="0.39430514786768289"/>
          <c:w val="0.38208201662751667"/>
          <c:h val="0.494453317959461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F08F4-AC97-3D4C-AEE2-17DFFAC74F82}" type="datetimeFigureOut">
              <a:rPr lang="fr-FR" smtClean="0"/>
              <a:t>16/01/2024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24E2E-E4AC-1942-B342-B322BE5004B1}" type="slidenum">
              <a:rPr lang="fr-FR" smtClean="0"/>
              <a:t>‹N°›</a:t>
            </a:fld>
            <a:endParaRPr lang="fr-FR"/>
          </a:p>
        </p:txBody>
      </p:sp>
    </p:spTree>
    <p:extLst>
      <p:ext uri="{BB962C8B-B14F-4D97-AF65-F5344CB8AC3E}">
        <p14:creationId xmlns:p14="http://schemas.microsoft.com/office/powerpoint/2010/main" val="69807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Photos propres à intégrer dans le côté gauche de la slide ;-) Présentation des actions 2023 réalisées </a:t>
            </a:r>
          </a:p>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1</a:t>
            </a:fld>
            <a:endParaRPr lang="fr-FR"/>
          </a:p>
        </p:txBody>
      </p:sp>
    </p:spTree>
    <p:extLst>
      <p:ext uri="{BB962C8B-B14F-4D97-AF65-F5344CB8AC3E}">
        <p14:creationId xmlns:p14="http://schemas.microsoft.com/office/powerpoint/2010/main" val="1141133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10</a:t>
            </a:fld>
            <a:endParaRPr lang="fr-FR"/>
          </a:p>
        </p:txBody>
      </p:sp>
    </p:spTree>
    <p:extLst>
      <p:ext uri="{BB962C8B-B14F-4D97-AF65-F5344CB8AC3E}">
        <p14:creationId xmlns:p14="http://schemas.microsoft.com/office/powerpoint/2010/main" val="468180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11</a:t>
            </a:fld>
            <a:endParaRPr lang="fr-FR"/>
          </a:p>
        </p:txBody>
      </p:sp>
    </p:spTree>
    <p:extLst>
      <p:ext uri="{BB962C8B-B14F-4D97-AF65-F5344CB8AC3E}">
        <p14:creationId xmlns:p14="http://schemas.microsoft.com/office/powerpoint/2010/main" val="2367430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Photos propres à intégrer dans le côté gauche de la slide ;-) Présentation des actions 2023 réalisées </a:t>
            </a:r>
          </a:p>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12</a:t>
            </a:fld>
            <a:endParaRPr lang="fr-FR"/>
          </a:p>
        </p:txBody>
      </p:sp>
    </p:spTree>
    <p:extLst>
      <p:ext uri="{BB962C8B-B14F-4D97-AF65-F5344CB8AC3E}">
        <p14:creationId xmlns:p14="http://schemas.microsoft.com/office/powerpoint/2010/main" val="3032652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13</a:t>
            </a:fld>
            <a:endParaRPr lang="fr-FR"/>
          </a:p>
        </p:txBody>
      </p:sp>
    </p:spTree>
    <p:extLst>
      <p:ext uri="{BB962C8B-B14F-4D97-AF65-F5344CB8AC3E}">
        <p14:creationId xmlns:p14="http://schemas.microsoft.com/office/powerpoint/2010/main" val="3437699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14</a:t>
            </a:fld>
            <a:endParaRPr lang="fr-FR"/>
          </a:p>
        </p:txBody>
      </p:sp>
    </p:spTree>
    <p:extLst>
      <p:ext uri="{BB962C8B-B14F-4D97-AF65-F5344CB8AC3E}">
        <p14:creationId xmlns:p14="http://schemas.microsoft.com/office/powerpoint/2010/main" val="2710156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15</a:t>
            </a:fld>
            <a:endParaRPr lang="fr-FR"/>
          </a:p>
        </p:txBody>
      </p:sp>
    </p:spTree>
    <p:extLst>
      <p:ext uri="{BB962C8B-B14F-4D97-AF65-F5344CB8AC3E}">
        <p14:creationId xmlns:p14="http://schemas.microsoft.com/office/powerpoint/2010/main" val="3380485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16</a:t>
            </a:fld>
            <a:endParaRPr lang="fr-FR"/>
          </a:p>
        </p:txBody>
      </p:sp>
    </p:spTree>
    <p:extLst>
      <p:ext uri="{BB962C8B-B14F-4D97-AF65-F5344CB8AC3E}">
        <p14:creationId xmlns:p14="http://schemas.microsoft.com/office/powerpoint/2010/main" val="2413436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Photos propres à intégrer dans le côté gauche de la slide ;-) Présentation des actions 2023 réalisées </a:t>
            </a:r>
          </a:p>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17</a:t>
            </a:fld>
            <a:endParaRPr lang="fr-FR"/>
          </a:p>
        </p:txBody>
      </p:sp>
    </p:spTree>
    <p:extLst>
      <p:ext uri="{BB962C8B-B14F-4D97-AF65-F5344CB8AC3E}">
        <p14:creationId xmlns:p14="http://schemas.microsoft.com/office/powerpoint/2010/main" val="1141133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18</a:t>
            </a:fld>
            <a:endParaRPr lang="fr-FR"/>
          </a:p>
        </p:txBody>
      </p:sp>
    </p:spTree>
    <p:extLst>
      <p:ext uri="{BB962C8B-B14F-4D97-AF65-F5344CB8AC3E}">
        <p14:creationId xmlns:p14="http://schemas.microsoft.com/office/powerpoint/2010/main" val="3886497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19</a:t>
            </a:fld>
            <a:endParaRPr lang="fr-FR"/>
          </a:p>
        </p:txBody>
      </p:sp>
    </p:spTree>
    <p:extLst>
      <p:ext uri="{BB962C8B-B14F-4D97-AF65-F5344CB8AC3E}">
        <p14:creationId xmlns:p14="http://schemas.microsoft.com/office/powerpoint/2010/main" val="228819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2</a:t>
            </a:fld>
            <a:endParaRPr lang="fr-FR"/>
          </a:p>
        </p:txBody>
      </p:sp>
    </p:spTree>
    <p:extLst>
      <p:ext uri="{BB962C8B-B14F-4D97-AF65-F5344CB8AC3E}">
        <p14:creationId xmlns:p14="http://schemas.microsoft.com/office/powerpoint/2010/main" val="1313942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20</a:t>
            </a:fld>
            <a:endParaRPr lang="fr-FR"/>
          </a:p>
        </p:txBody>
      </p:sp>
    </p:spTree>
    <p:extLst>
      <p:ext uri="{BB962C8B-B14F-4D97-AF65-F5344CB8AC3E}">
        <p14:creationId xmlns:p14="http://schemas.microsoft.com/office/powerpoint/2010/main" val="2076400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21</a:t>
            </a:fld>
            <a:endParaRPr lang="fr-FR"/>
          </a:p>
        </p:txBody>
      </p:sp>
    </p:spTree>
    <p:extLst>
      <p:ext uri="{BB962C8B-B14F-4D97-AF65-F5344CB8AC3E}">
        <p14:creationId xmlns:p14="http://schemas.microsoft.com/office/powerpoint/2010/main" val="1189372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22</a:t>
            </a:fld>
            <a:endParaRPr lang="fr-FR"/>
          </a:p>
        </p:txBody>
      </p:sp>
    </p:spTree>
    <p:extLst>
      <p:ext uri="{BB962C8B-B14F-4D97-AF65-F5344CB8AC3E}">
        <p14:creationId xmlns:p14="http://schemas.microsoft.com/office/powerpoint/2010/main" val="4097648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23</a:t>
            </a:fld>
            <a:endParaRPr lang="fr-FR"/>
          </a:p>
        </p:txBody>
      </p:sp>
    </p:spTree>
    <p:extLst>
      <p:ext uri="{BB962C8B-B14F-4D97-AF65-F5344CB8AC3E}">
        <p14:creationId xmlns:p14="http://schemas.microsoft.com/office/powerpoint/2010/main" val="2503333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24</a:t>
            </a:fld>
            <a:endParaRPr lang="fr-FR"/>
          </a:p>
        </p:txBody>
      </p:sp>
    </p:spTree>
    <p:extLst>
      <p:ext uri="{BB962C8B-B14F-4D97-AF65-F5344CB8AC3E}">
        <p14:creationId xmlns:p14="http://schemas.microsoft.com/office/powerpoint/2010/main" val="1783393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25</a:t>
            </a:fld>
            <a:endParaRPr lang="fr-FR"/>
          </a:p>
        </p:txBody>
      </p:sp>
    </p:spTree>
    <p:extLst>
      <p:ext uri="{BB962C8B-B14F-4D97-AF65-F5344CB8AC3E}">
        <p14:creationId xmlns:p14="http://schemas.microsoft.com/office/powerpoint/2010/main" val="1705424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26</a:t>
            </a:fld>
            <a:endParaRPr lang="fr-FR"/>
          </a:p>
        </p:txBody>
      </p:sp>
    </p:spTree>
    <p:extLst>
      <p:ext uri="{BB962C8B-B14F-4D97-AF65-F5344CB8AC3E}">
        <p14:creationId xmlns:p14="http://schemas.microsoft.com/office/powerpoint/2010/main" val="1227829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27</a:t>
            </a:fld>
            <a:endParaRPr lang="fr-FR"/>
          </a:p>
        </p:txBody>
      </p:sp>
    </p:spTree>
    <p:extLst>
      <p:ext uri="{BB962C8B-B14F-4D97-AF65-F5344CB8AC3E}">
        <p14:creationId xmlns:p14="http://schemas.microsoft.com/office/powerpoint/2010/main" val="2590045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28</a:t>
            </a:fld>
            <a:endParaRPr lang="fr-FR"/>
          </a:p>
        </p:txBody>
      </p:sp>
    </p:spTree>
    <p:extLst>
      <p:ext uri="{BB962C8B-B14F-4D97-AF65-F5344CB8AC3E}">
        <p14:creationId xmlns:p14="http://schemas.microsoft.com/office/powerpoint/2010/main" val="3769829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29</a:t>
            </a:fld>
            <a:endParaRPr lang="fr-FR"/>
          </a:p>
        </p:txBody>
      </p:sp>
    </p:spTree>
    <p:extLst>
      <p:ext uri="{BB962C8B-B14F-4D97-AF65-F5344CB8AC3E}">
        <p14:creationId xmlns:p14="http://schemas.microsoft.com/office/powerpoint/2010/main" val="32409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3</a:t>
            </a:fld>
            <a:endParaRPr lang="fr-FR"/>
          </a:p>
        </p:txBody>
      </p:sp>
    </p:spTree>
    <p:extLst>
      <p:ext uri="{BB962C8B-B14F-4D97-AF65-F5344CB8AC3E}">
        <p14:creationId xmlns:p14="http://schemas.microsoft.com/office/powerpoint/2010/main" val="1135128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30</a:t>
            </a:fld>
            <a:endParaRPr lang="fr-FR"/>
          </a:p>
        </p:txBody>
      </p:sp>
    </p:spTree>
    <p:extLst>
      <p:ext uri="{BB962C8B-B14F-4D97-AF65-F5344CB8AC3E}">
        <p14:creationId xmlns:p14="http://schemas.microsoft.com/office/powerpoint/2010/main" val="1099916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32</a:t>
            </a:fld>
            <a:endParaRPr lang="fr-FR"/>
          </a:p>
        </p:txBody>
      </p:sp>
    </p:spTree>
    <p:extLst>
      <p:ext uri="{BB962C8B-B14F-4D97-AF65-F5344CB8AC3E}">
        <p14:creationId xmlns:p14="http://schemas.microsoft.com/office/powerpoint/2010/main" val="1175695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33</a:t>
            </a:fld>
            <a:endParaRPr lang="fr-FR"/>
          </a:p>
        </p:txBody>
      </p:sp>
    </p:spTree>
    <p:extLst>
      <p:ext uri="{BB962C8B-B14F-4D97-AF65-F5344CB8AC3E}">
        <p14:creationId xmlns:p14="http://schemas.microsoft.com/office/powerpoint/2010/main" val="431580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Photos propres à intégrer dans le côté gauche de la slide ;-) Présentation des actions 2023 réalisées </a:t>
            </a:r>
          </a:p>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34</a:t>
            </a:fld>
            <a:endParaRPr lang="fr-FR"/>
          </a:p>
        </p:txBody>
      </p:sp>
    </p:spTree>
    <p:extLst>
      <p:ext uri="{BB962C8B-B14F-4D97-AF65-F5344CB8AC3E}">
        <p14:creationId xmlns:p14="http://schemas.microsoft.com/office/powerpoint/2010/main" val="3862860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35</a:t>
            </a:fld>
            <a:endParaRPr lang="fr-FR"/>
          </a:p>
        </p:txBody>
      </p:sp>
    </p:spTree>
    <p:extLst>
      <p:ext uri="{BB962C8B-B14F-4D97-AF65-F5344CB8AC3E}">
        <p14:creationId xmlns:p14="http://schemas.microsoft.com/office/powerpoint/2010/main" val="118851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4</a:t>
            </a:fld>
            <a:endParaRPr lang="fr-FR"/>
          </a:p>
        </p:txBody>
      </p:sp>
    </p:spTree>
    <p:extLst>
      <p:ext uri="{BB962C8B-B14F-4D97-AF65-F5344CB8AC3E}">
        <p14:creationId xmlns:p14="http://schemas.microsoft.com/office/powerpoint/2010/main" val="295647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5</a:t>
            </a:fld>
            <a:endParaRPr lang="fr-FR"/>
          </a:p>
        </p:txBody>
      </p:sp>
    </p:spTree>
    <p:extLst>
      <p:ext uri="{BB962C8B-B14F-4D97-AF65-F5344CB8AC3E}">
        <p14:creationId xmlns:p14="http://schemas.microsoft.com/office/powerpoint/2010/main" val="1662438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6</a:t>
            </a:fld>
            <a:endParaRPr lang="fr-FR"/>
          </a:p>
        </p:txBody>
      </p:sp>
    </p:spTree>
    <p:extLst>
      <p:ext uri="{BB962C8B-B14F-4D97-AF65-F5344CB8AC3E}">
        <p14:creationId xmlns:p14="http://schemas.microsoft.com/office/powerpoint/2010/main" val="922334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7</a:t>
            </a:fld>
            <a:endParaRPr lang="fr-FR"/>
          </a:p>
        </p:txBody>
      </p:sp>
    </p:spTree>
    <p:extLst>
      <p:ext uri="{BB962C8B-B14F-4D97-AF65-F5344CB8AC3E}">
        <p14:creationId xmlns:p14="http://schemas.microsoft.com/office/powerpoint/2010/main" val="193657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8</a:t>
            </a:fld>
            <a:endParaRPr lang="fr-FR"/>
          </a:p>
        </p:txBody>
      </p:sp>
    </p:spTree>
    <p:extLst>
      <p:ext uri="{BB962C8B-B14F-4D97-AF65-F5344CB8AC3E}">
        <p14:creationId xmlns:p14="http://schemas.microsoft.com/office/powerpoint/2010/main" val="2771513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E24E2E-E4AC-1942-B342-B322BE5004B1}" type="slidenum">
              <a:rPr lang="fr-FR" smtClean="0"/>
              <a:t>9</a:t>
            </a:fld>
            <a:endParaRPr lang="fr-FR"/>
          </a:p>
        </p:txBody>
      </p:sp>
    </p:spTree>
    <p:extLst>
      <p:ext uri="{BB962C8B-B14F-4D97-AF65-F5344CB8AC3E}">
        <p14:creationId xmlns:p14="http://schemas.microsoft.com/office/powerpoint/2010/main" val="190748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6A29CF-A3E6-9530-2B43-0E682F8E69A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19E2685-CC92-42BE-2EA5-08FE98417C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6CF6725-77A3-9A61-5A6C-6DD475C7DAFB}"/>
              </a:ext>
            </a:extLst>
          </p:cNvPr>
          <p:cNvSpPr>
            <a:spLocks noGrp="1"/>
          </p:cNvSpPr>
          <p:nvPr>
            <p:ph type="dt" sz="half" idx="10"/>
          </p:nvPr>
        </p:nvSpPr>
        <p:spPr/>
        <p:txBody>
          <a:bodyPr/>
          <a:lstStyle/>
          <a:p>
            <a:fld id="{68825597-4E0F-B940-B4AE-1B52A379EEF6}" type="datetimeFigureOut">
              <a:rPr lang="fr-FR" smtClean="0"/>
              <a:t>16/01/2024</a:t>
            </a:fld>
            <a:endParaRPr lang="fr-FR"/>
          </a:p>
        </p:txBody>
      </p:sp>
      <p:sp>
        <p:nvSpPr>
          <p:cNvPr id="5" name="Espace réservé du pied de page 4">
            <a:extLst>
              <a:ext uri="{FF2B5EF4-FFF2-40B4-BE49-F238E27FC236}">
                <a16:creationId xmlns:a16="http://schemas.microsoft.com/office/drawing/2014/main" id="{0AC7CAA3-728C-3A15-D637-A6F28D183B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B00A54-791F-5224-6206-28ACA69CD86C}"/>
              </a:ext>
            </a:extLst>
          </p:cNvPr>
          <p:cNvSpPr>
            <a:spLocks noGrp="1"/>
          </p:cNvSpPr>
          <p:nvPr>
            <p:ph type="sldNum" sz="quarter" idx="12"/>
          </p:nvPr>
        </p:nvSpPr>
        <p:spPr/>
        <p:txBody>
          <a:bodyPr/>
          <a:lstStyle/>
          <a:p>
            <a:fld id="{81DC2182-0122-5748-AA1D-A9A1DDEE3231}" type="slidenum">
              <a:rPr lang="fr-FR" smtClean="0"/>
              <a:t>‹N°›</a:t>
            </a:fld>
            <a:endParaRPr lang="fr-FR"/>
          </a:p>
        </p:txBody>
      </p:sp>
    </p:spTree>
    <p:extLst>
      <p:ext uri="{BB962C8B-B14F-4D97-AF65-F5344CB8AC3E}">
        <p14:creationId xmlns:p14="http://schemas.microsoft.com/office/powerpoint/2010/main" val="29861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E66BE-CD50-867E-AF76-9AB2526661A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DE0A62C-8923-6A5F-0FE1-1D48891DDC0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F9E3E1-A556-4458-4EE0-78D64207C5CD}"/>
              </a:ext>
            </a:extLst>
          </p:cNvPr>
          <p:cNvSpPr>
            <a:spLocks noGrp="1"/>
          </p:cNvSpPr>
          <p:nvPr>
            <p:ph type="dt" sz="half" idx="10"/>
          </p:nvPr>
        </p:nvSpPr>
        <p:spPr/>
        <p:txBody>
          <a:bodyPr/>
          <a:lstStyle/>
          <a:p>
            <a:fld id="{68825597-4E0F-B940-B4AE-1B52A379EEF6}" type="datetimeFigureOut">
              <a:rPr lang="fr-FR" smtClean="0"/>
              <a:t>16/01/2024</a:t>
            </a:fld>
            <a:endParaRPr lang="fr-FR"/>
          </a:p>
        </p:txBody>
      </p:sp>
      <p:sp>
        <p:nvSpPr>
          <p:cNvPr id="5" name="Espace réservé du pied de page 4">
            <a:extLst>
              <a:ext uri="{FF2B5EF4-FFF2-40B4-BE49-F238E27FC236}">
                <a16:creationId xmlns:a16="http://schemas.microsoft.com/office/drawing/2014/main" id="{15ED5059-C309-0AD8-6916-892E445FDF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C7D967-9E01-38A0-7879-0D8BF6E64C7C}"/>
              </a:ext>
            </a:extLst>
          </p:cNvPr>
          <p:cNvSpPr>
            <a:spLocks noGrp="1"/>
          </p:cNvSpPr>
          <p:nvPr>
            <p:ph type="sldNum" sz="quarter" idx="12"/>
          </p:nvPr>
        </p:nvSpPr>
        <p:spPr/>
        <p:txBody>
          <a:bodyPr/>
          <a:lstStyle/>
          <a:p>
            <a:fld id="{81DC2182-0122-5748-AA1D-A9A1DDEE3231}" type="slidenum">
              <a:rPr lang="fr-FR" smtClean="0"/>
              <a:t>‹N°›</a:t>
            </a:fld>
            <a:endParaRPr lang="fr-FR"/>
          </a:p>
        </p:txBody>
      </p:sp>
    </p:spTree>
    <p:extLst>
      <p:ext uri="{BB962C8B-B14F-4D97-AF65-F5344CB8AC3E}">
        <p14:creationId xmlns:p14="http://schemas.microsoft.com/office/powerpoint/2010/main" val="12217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2738847-6540-305C-25E8-A02385B6FC6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442641-856D-4ACE-E9E8-38440604A33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664742-5FF2-6717-B98D-0E185AE12169}"/>
              </a:ext>
            </a:extLst>
          </p:cNvPr>
          <p:cNvSpPr>
            <a:spLocks noGrp="1"/>
          </p:cNvSpPr>
          <p:nvPr>
            <p:ph type="dt" sz="half" idx="10"/>
          </p:nvPr>
        </p:nvSpPr>
        <p:spPr/>
        <p:txBody>
          <a:bodyPr/>
          <a:lstStyle/>
          <a:p>
            <a:fld id="{68825597-4E0F-B940-B4AE-1B52A379EEF6}" type="datetimeFigureOut">
              <a:rPr lang="fr-FR" smtClean="0"/>
              <a:t>16/01/2024</a:t>
            </a:fld>
            <a:endParaRPr lang="fr-FR"/>
          </a:p>
        </p:txBody>
      </p:sp>
      <p:sp>
        <p:nvSpPr>
          <p:cNvPr id="5" name="Espace réservé du pied de page 4">
            <a:extLst>
              <a:ext uri="{FF2B5EF4-FFF2-40B4-BE49-F238E27FC236}">
                <a16:creationId xmlns:a16="http://schemas.microsoft.com/office/drawing/2014/main" id="{1EEB7F56-56B3-BD91-69A3-B121795C10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045A2E-C15C-E542-F813-10239D319A53}"/>
              </a:ext>
            </a:extLst>
          </p:cNvPr>
          <p:cNvSpPr>
            <a:spLocks noGrp="1"/>
          </p:cNvSpPr>
          <p:nvPr>
            <p:ph type="sldNum" sz="quarter" idx="12"/>
          </p:nvPr>
        </p:nvSpPr>
        <p:spPr/>
        <p:txBody>
          <a:bodyPr/>
          <a:lstStyle/>
          <a:p>
            <a:fld id="{81DC2182-0122-5748-AA1D-A9A1DDEE3231}" type="slidenum">
              <a:rPr lang="fr-FR" smtClean="0"/>
              <a:t>‹N°›</a:t>
            </a:fld>
            <a:endParaRPr lang="fr-FR"/>
          </a:p>
        </p:txBody>
      </p:sp>
    </p:spTree>
    <p:extLst>
      <p:ext uri="{BB962C8B-B14F-4D97-AF65-F5344CB8AC3E}">
        <p14:creationId xmlns:p14="http://schemas.microsoft.com/office/powerpoint/2010/main" val="239651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B70614-4BD7-E762-1907-5B5AC745DA9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DA643C6-AB3C-4AB2-8135-1D89151DCA2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79E68C-849F-28C6-B637-A11B36F5208F}"/>
              </a:ext>
            </a:extLst>
          </p:cNvPr>
          <p:cNvSpPr>
            <a:spLocks noGrp="1"/>
          </p:cNvSpPr>
          <p:nvPr>
            <p:ph type="dt" sz="half" idx="10"/>
          </p:nvPr>
        </p:nvSpPr>
        <p:spPr/>
        <p:txBody>
          <a:bodyPr/>
          <a:lstStyle/>
          <a:p>
            <a:fld id="{68825597-4E0F-B940-B4AE-1B52A379EEF6}" type="datetimeFigureOut">
              <a:rPr lang="fr-FR" smtClean="0"/>
              <a:t>16/01/2024</a:t>
            </a:fld>
            <a:endParaRPr lang="fr-FR"/>
          </a:p>
        </p:txBody>
      </p:sp>
      <p:sp>
        <p:nvSpPr>
          <p:cNvPr id="5" name="Espace réservé du pied de page 4">
            <a:extLst>
              <a:ext uri="{FF2B5EF4-FFF2-40B4-BE49-F238E27FC236}">
                <a16:creationId xmlns:a16="http://schemas.microsoft.com/office/drawing/2014/main" id="{1C36C40D-E343-6954-F986-867D5E9C55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984733B-224A-9986-630A-536C8638ED7A}"/>
              </a:ext>
            </a:extLst>
          </p:cNvPr>
          <p:cNvSpPr>
            <a:spLocks noGrp="1"/>
          </p:cNvSpPr>
          <p:nvPr>
            <p:ph type="sldNum" sz="quarter" idx="12"/>
          </p:nvPr>
        </p:nvSpPr>
        <p:spPr/>
        <p:txBody>
          <a:bodyPr/>
          <a:lstStyle/>
          <a:p>
            <a:fld id="{81DC2182-0122-5748-AA1D-A9A1DDEE3231}" type="slidenum">
              <a:rPr lang="fr-FR" smtClean="0"/>
              <a:t>‹N°›</a:t>
            </a:fld>
            <a:endParaRPr lang="fr-FR"/>
          </a:p>
        </p:txBody>
      </p:sp>
    </p:spTree>
    <p:extLst>
      <p:ext uri="{BB962C8B-B14F-4D97-AF65-F5344CB8AC3E}">
        <p14:creationId xmlns:p14="http://schemas.microsoft.com/office/powerpoint/2010/main" val="424149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58E7B-B8F2-8E85-2CB3-F226D4AA2EC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23B3829-3F2F-99CE-B804-AD13B6A903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8ADEBDA-D023-979A-933B-7BBC1A3D8167}"/>
              </a:ext>
            </a:extLst>
          </p:cNvPr>
          <p:cNvSpPr>
            <a:spLocks noGrp="1"/>
          </p:cNvSpPr>
          <p:nvPr>
            <p:ph type="dt" sz="half" idx="10"/>
          </p:nvPr>
        </p:nvSpPr>
        <p:spPr/>
        <p:txBody>
          <a:bodyPr/>
          <a:lstStyle/>
          <a:p>
            <a:fld id="{68825597-4E0F-B940-B4AE-1B52A379EEF6}" type="datetimeFigureOut">
              <a:rPr lang="fr-FR" smtClean="0"/>
              <a:t>16/01/2024</a:t>
            </a:fld>
            <a:endParaRPr lang="fr-FR"/>
          </a:p>
        </p:txBody>
      </p:sp>
      <p:sp>
        <p:nvSpPr>
          <p:cNvPr id="5" name="Espace réservé du pied de page 4">
            <a:extLst>
              <a:ext uri="{FF2B5EF4-FFF2-40B4-BE49-F238E27FC236}">
                <a16:creationId xmlns:a16="http://schemas.microsoft.com/office/drawing/2014/main" id="{8C0B8E7B-391B-7CC7-E84B-17C07D3C9E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63D14D-CE4D-0C57-24EF-C940415B9A42}"/>
              </a:ext>
            </a:extLst>
          </p:cNvPr>
          <p:cNvSpPr>
            <a:spLocks noGrp="1"/>
          </p:cNvSpPr>
          <p:nvPr>
            <p:ph type="sldNum" sz="quarter" idx="12"/>
          </p:nvPr>
        </p:nvSpPr>
        <p:spPr/>
        <p:txBody>
          <a:bodyPr/>
          <a:lstStyle/>
          <a:p>
            <a:fld id="{81DC2182-0122-5748-AA1D-A9A1DDEE3231}" type="slidenum">
              <a:rPr lang="fr-FR" smtClean="0"/>
              <a:t>‹N°›</a:t>
            </a:fld>
            <a:endParaRPr lang="fr-FR"/>
          </a:p>
        </p:txBody>
      </p:sp>
    </p:spTree>
    <p:extLst>
      <p:ext uri="{BB962C8B-B14F-4D97-AF65-F5344CB8AC3E}">
        <p14:creationId xmlns:p14="http://schemas.microsoft.com/office/powerpoint/2010/main" val="362417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E6DA1-7302-C0D1-EDC9-1EA573B5645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DFA1B6-8FDA-DE33-5A5D-71CB9F9BFBA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BC2A015-11EB-EF9B-A3CE-5C16D58EBEE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80AC621-5EED-99AC-C464-7648207C55BE}"/>
              </a:ext>
            </a:extLst>
          </p:cNvPr>
          <p:cNvSpPr>
            <a:spLocks noGrp="1"/>
          </p:cNvSpPr>
          <p:nvPr>
            <p:ph type="dt" sz="half" idx="10"/>
          </p:nvPr>
        </p:nvSpPr>
        <p:spPr/>
        <p:txBody>
          <a:bodyPr/>
          <a:lstStyle/>
          <a:p>
            <a:fld id="{68825597-4E0F-B940-B4AE-1B52A379EEF6}" type="datetimeFigureOut">
              <a:rPr lang="fr-FR" smtClean="0"/>
              <a:t>16/01/2024</a:t>
            </a:fld>
            <a:endParaRPr lang="fr-FR"/>
          </a:p>
        </p:txBody>
      </p:sp>
      <p:sp>
        <p:nvSpPr>
          <p:cNvPr id="6" name="Espace réservé du pied de page 5">
            <a:extLst>
              <a:ext uri="{FF2B5EF4-FFF2-40B4-BE49-F238E27FC236}">
                <a16:creationId xmlns:a16="http://schemas.microsoft.com/office/drawing/2014/main" id="{88DF3447-1479-191F-C62D-4D2A8A0453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AD7C56D-E372-E376-E07B-EDE8A05253A7}"/>
              </a:ext>
            </a:extLst>
          </p:cNvPr>
          <p:cNvSpPr>
            <a:spLocks noGrp="1"/>
          </p:cNvSpPr>
          <p:nvPr>
            <p:ph type="sldNum" sz="quarter" idx="12"/>
          </p:nvPr>
        </p:nvSpPr>
        <p:spPr/>
        <p:txBody>
          <a:bodyPr/>
          <a:lstStyle/>
          <a:p>
            <a:fld id="{81DC2182-0122-5748-AA1D-A9A1DDEE3231}" type="slidenum">
              <a:rPr lang="fr-FR" smtClean="0"/>
              <a:t>‹N°›</a:t>
            </a:fld>
            <a:endParaRPr lang="fr-FR"/>
          </a:p>
        </p:txBody>
      </p:sp>
    </p:spTree>
    <p:extLst>
      <p:ext uri="{BB962C8B-B14F-4D97-AF65-F5344CB8AC3E}">
        <p14:creationId xmlns:p14="http://schemas.microsoft.com/office/powerpoint/2010/main" val="151231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BB482A-F568-270F-A77C-CD1B4379C21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6929B7F-5DE3-F937-7B07-09945DF6DF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1AF5C0D-1EDB-143E-4D9D-8CEF02F9286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896E2C7-2024-3D1E-9A3C-F38A67642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00C6AE5-53E5-0697-632D-C84053143FA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BE98A0C-1599-60D5-A9C3-7200856340F9}"/>
              </a:ext>
            </a:extLst>
          </p:cNvPr>
          <p:cNvSpPr>
            <a:spLocks noGrp="1"/>
          </p:cNvSpPr>
          <p:nvPr>
            <p:ph type="dt" sz="half" idx="10"/>
          </p:nvPr>
        </p:nvSpPr>
        <p:spPr/>
        <p:txBody>
          <a:bodyPr/>
          <a:lstStyle/>
          <a:p>
            <a:fld id="{68825597-4E0F-B940-B4AE-1B52A379EEF6}" type="datetimeFigureOut">
              <a:rPr lang="fr-FR" smtClean="0"/>
              <a:t>16/01/2024</a:t>
            </a:fld>
            <a:endParaRPr lang="fr-FR"/>
          </a:p>
        </p:txBody>
      </p:sp>
      <p:sp>
        <p:nvSpPr>
          <p:cNvPr id="8" name="Espace réservé du pied de page 7">
            <a:extLst>
              <a:ext uri="{FF2B5EF4-FFF2-40B4-BE49-F238E27FC236}">
                <a16:creationId xmlns:a16="http://schemas.microsoft.com/office/drawing/2014/main" id="{26B4D10D-B164-7321-8D03-62D1B38AEC4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C6DB4B8-E402-5444-7626-3EBA971751C9}"/>
              </a:ext>
            </a:extLst>
          </p:cNvPr>
          <p:cNvSpPr>
            <a:spLocks noGrp="1"/>
          </p:cNvSpPr>
          <p:nvPr>
            <p:ph type="sldNum" sz="quarter" idx="12"/>
          </p:nvPr>
        </p:nvSpPr>
        <p:spPr/>
        <p:txBody>
          <a:bodyPr/>
          <a:lstStyle/>
          <a:p>
            <a:fld id="{81DC2182-0122-5748-AA1D-A9A1DDEE3231}" type="slidenum">
              <a:rPr lang="fr-FR" smtClean="0"/>
              <a:t>‹N°›</a:t>
            </a:fld>
            <a:endParaRPr lang="fr-FR"/>
          </a:p>
        </p:txBody>
      </p:sp>
    </p:spTree>
    <p:extLst>
      <p:ext uri="{BB962C8B-B14F-4D97-AF65-F5344CB8AC3E}">
        <p14:creationId xmlns:p14="http://schemas.microsoft.com/office/powerpoint/2010/main" val="38396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9D604-74FE-4F3D-8D5C-1B44AD5355D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4FE8417-F168-9D81-EC10-BCBB4A940978}"/>
              </a:ext>
            </a:extLst>
          </p:cNvPr>
          <p:cNvSpPr>
            <a:spLocks noGrp="1"/>
          </p:cNvSpPr>
          <p:nvPr>
            <p:ph type="dt" sz="half" idx="10"/>
          </p:nvPr>
        </p:nvSpPr>
        <p:spPr/>
        <p:txBody>
          <a:bodyPr/>
          <a:lstStyle/>
          <a:p>
            <a:fld id="{68825597-4E0F-B940-B4AE-1B52A379EEF6}" type="datetimeFigureOut">
              <a:rPr lang="fr-FR" smtClean="0"/>
              <a:t>16/01/2024</a:t>
            </a:fld>
            <a:endParaRPr lang="fr-FR"/>
          </a:p>
        </p:txBody>
      </p:sp>
      <p:sp>
        <p:nvSpPr>
          <p:cNvPr id="4" name="Espace réservé du pied de page 3">
            <a:extLst>
              <a:ext uri="{FF2B5EF4-FFF2-40B4-BE49-F238E27FC236}">
                <a16:creationId xmlns:a16="http://schemas.microsoft.com/office/drawing/2014/main" id="{D840E60A-BDEA-DB46-7BB8-436960A704F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5005C53-DB54-5AAD-8AB4-E140A95F4F6E}"/>
              </a:ext>
            </a:extLst>
          </p:cNvPr>
          <p:cNvSpPr>
            <a:spLocks noGrp="1"/>
          </p:cNvSpPr>
          <p:nvPr>
            <p:ph type="sldNum" sz="quarter" idx="12"/>
          </p:nvPr>
        </p:nvSpPr>
        <p:spPr/>
        <p:txBody>
          <a:bodyPr/>
          <a:lstStyle/>
          <a:p>
            <a:fld id="{81DC2182-0122-5748-AA1D-A9A1DDEE3231}" type="slidenum">
              <a:rPr lang="fr-FR" smtClean="0"/>
              <a:t>‹N°›</a:t>
            </a:fld>
            <a:endParaRPr lang="fr-FR"/>
          </a:p>
        </p:txBody>
      </p:sp>
    </p:spTree>
    <p:extLst>
      <p:ext uri="{BB962C8B-B14F-4D97-AF65-F5344CB8AC3E}">
        <p14:creationId xmlns:p14="http://schemas.microsoft.com/office/powerpoint/2010/main" val="3335864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FC98714-DAF3-2F99-5BBC-5B0D1617B458}"/>
              </a:ext>
            </a:extLst>
          </p:cNvPr>
          <p:cNvSpPr>
            <a:spLocks noGrp="1"/>
          </p:cNvSpPr>
          <p:nvPr>
            <p:ph type="dt" sz="half" idx="10"/>
          </p:nvPr>
        </p:nvSpPr>
        <p:spPr/>
        <p:txBody>
          <a:bodyPr/>
          <a:lstStyle/>
          <a:p>
            <a:fld id="{68825597-4E0F-B940-B4AE-1B52A379EEF6}" type="datetimeFigureOut">
              <a:rPr lang="fr-FR" smtClean="0"/>
              <a:t>16/01/2024</a:t>
            </a:fld>
            <a:endParaRPr lang="fr-FR"/>
          </a:p>
        </p:txBody>
      </p:sp>
      <p:sp>
        <p:nvSpPr>
          <p:cNvPr id="3" name="Espace réservé du pied de page 2">
            <a:extLst>
              <a:ext uri="{FF2B5EF4-FFF2-40B4-BE49-F238E27FC236}">
                <a16:creationId xmlns:a16="http://schemas.microsoft.com/office/drawing/2014/main" id="{2D0B77F5-6BB5-0029-EAB2-49482E4E311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C624E9B-B7F4-5D0A-ABFF-9559B009F819}"/>
              </a:ext>
            </a:extLst>
          </p:cNvPr>
          <p:cNvSpPr>
            <a:spLocks noGrp="1"/>
          </p:cNvSpPr>
          <p:nvPr>
            <p:ph type="sldNum" sz="quarter" idx="12"/>
          </p:nvPr>
        </p:nvSpPr>
        <p:spPr/>
        <p:txBody>
          <a:bodyPr/>
          <a:lstStyle/>
          <a:p>
            <a:fld id="{81DC2182-0122-5748-AA1D-A9A1DDEE3231}" type="slidenum">
              <a:rPr lang="fr-FR" smtClean="0"/>
              <a:t>‹N°›</a:t>
            </a:fld>
            <a:endParaRPr lang="fr-FR"/>
          </a:p>
        </p:txBody>
      </p:sp>
    </p:spTree>
    <p:extLst>
      <p:ext uri="{BB962C8B-B14F-4D97-AF65-F5344CB8AC3E}">
        <p14:creationId xmlns:p14="http://schemas.microsoft.com/office/powerpoint/2010/main" val="217625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81D57F-C52C-A45A-93B9-FD69E55C1F8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15C58E3-45AA-E252-A84A-B3320C6A4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4555EB2-6678-6E94-55CB-C4E0132FD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B59762A-615B-43A3-89A6-E4BF0F5964AC}"/>
              </a:ext>
            </a:extLst>
          </p:cNvPr>
          <p:cNvSpPr>
            <a:spLocks noGrp="1"/>
          </p:cNvSpPr>
          <p:nvPr>
            <p:ph type="dt" sz="half" idx="10"/>
          </p:nvPr>
        </p:nvSpPr>
        <p:spPr/>
        <p:txBody>
          <a:bodyPr/>
          <a:lstStyle/>
          <a:p>
            <a:fld id="{68825597-4E0F-B940-B4AE-1B52A379EEF6}" type="datetimeFigureOut">
              <a:rPr lang="fr-FR" smtClean="0"/>
              <a:t>16/01/2024</a:t>
            </a:fld>
            <a:endParaRPr lang="fr-FR"/>
          </a:p>
        </p:txBody>
      </p:sp>
      <p:sp>
        <p:nvSpPr>
          <p:cNvPr id="6" name="Espace réservé du pied de page 5">
            <a:extLst>
              <a:ext uri="{FF2B5EF4-FFF2-40B4-BE49-F238E27FC236}">
                <a16:creationId xmlns:a16="http://schemas.microsoft.com/office/drawing/2014/main" id="{1B529A50-E73E-E567-084E-63EFEB9753B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D36BB07-3A20-9C9D-7C7E-7A00C2C08C63}"/>
              </a:ext>
            </a:extLst>
          </p:cNvPr>
          <p:cNvSpPr>
            <a:spLocks noGrp="1"/>
          </p:cNvSpPr>
          <p:nvPr>
            <p:ph type="sldNum" sz="quarter" idx="12"/>
          </p:nvPr>
        </p:nvSpPr>
        <p:spPr/>
        <p:txBody>
          <a:bodyPr/>
          <a:lstStyle/>
          <a:p>
            <a:fld id="{81DC2182-0122-5748-AA1D-A9A1DDEE3231}" type="slidenum">
              <a:rPr lang="fr-FR" smtClean="0"/>
              <a:t>‹N°›</a:t>
            </a:fld>
            <a:endParaRPr lang="fr-FR"/>
          </a:p>
        </p:txBody>
      </p:sp>
    </p:spTree>
    <p:extLst>
      <p:ext uri="{BB962C8B-B14F-4D97-AF65-F5344CB8AC3E}">
        <p14:creationId xmlns:p14="http://schemas.microsoft.com/office/powerpoint/2010/main" val="27032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E9F924-F7E3-3F38-3E6B-D8426BA8E04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09FEE7A-065B-EE77-1D04-F0D88BBD8D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69D8654-A723-CCF8-B1AE-379AE4AF0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9178AE1-988B-B261-3AB0-168233683A25}"/>
              </a:ext>
            </a:extLst>
          </p:cNvPr>
          <p:cNvSpPr>
            <a:spLocks noGrp="1"/>
          </p:cNvSpPr>
          <p:nvPr>
            <p:ph type="dt" sz="half" idx="10"/>
          </p:nvPr>
        </p:nvSpPr>
        <p:spPr/>
        <p:txBody>
          <a:bodyPr/>
          <a:lstStyle/>
          <a:p>
            <a:fld id="{68825597-4E0F-B940-B4AE-1B52A379EEF6}" type="datetimeFigureOut">
              <a:rPr lang="fr-FR" smtClean="0"/>
              <a:t>16/01/2024</a:t>
            </a:fld>
            <a:endParaRPr lang="fr-FR"/>
          </a:p>
        </p:txBody>
      </p:sp>
      <p:sp>
        <p:nvSpPr>
          <p:cNvPr id="6" name="Espace réservé du pied de page 5">
            <a:extLst>
              <a:ext uri="{FF2B5EF4-FFF2-40B4-BE49-F238E27FC236}">
                <a16:creationId xmlns:a16="http://schemas.microsoft.com/office/drawing/2014/main" id="{1F6B2226-F9C3-01EA-2C04-3E823FA4F3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AAFA6D-8E0C-7842-2FB4-FB7F53C7742F}"/>
              </a:ext>
            </a:extLst>
          </p:cNvPr>
          <p:cNvSpPr>
            <a:spLocks noGrp="1"/>
          </p:cNvSpPr>
          <p:nvPr>
            <p:ph type="sldNum" sz="quarter" idx="12"/>
          </p:nvPr>
        </p:nvSpPr>
        <p:spPr/>
        <p:txBody>
          <a:bodyPr/>
          <a:lstStyle/>
          <a:p>
            <a:fld id="{81DC2182-0122-5748-AA1D-A9A1DDEE3231}" type="slidenum">
              <a:rPr lang="fr-FR" smtClean="0"/>
              <a:t>‹N°›</a:t>
            </a:fld>
            <a:endParaRPr lang="fr-FR"/>
          </a:p>
        </p:txBody>
      </p:sp>
    </p:spTree>
    <p:extLst>
      <p:ext uri="{BB962C8B-B14F-4D97-AF65-F5344CB8AC3E}">
        <p14:creationId xmlns:p14="http://schemas.microsoft.com/office/powerpoint/2010/main" val="194411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6E34EC4-DD79-8822-CBF3-FDA32912F5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CE475B2-20CF-8FD8-8F0A-9DF363F53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C3AE00-5BEA-F849-4D66-1341816527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25597-4E0F-B940-B4AE-1B52A379EEF6}" type="datetimeFigureOut">
              <a:rPr lang="fr-FR" smtClean="0"/>
              <a:t>16/01/2024</a:t>
            </a:fld>
            <a:endParaRPr lang="fr-FR"/>
          </a:p>
        </p:txBody>
      </p:sp>
      <p:sp>
        <p:nvSpPr>
          <p:cNvPr id="5" name="Espace réservé du pied de page 4">
            <a:extLst>
              <a:ext uri="{FF2B5EF4-FFF2-40B4-BE49-F238E27FC236}">
                <a16:creationId xmlns:a16="http://schemas.microsoft.com/office/drawing/2014/main" id="{9FB36ADC-ACFD-8528-FD99-ABA220F1C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CCB74A9-30EB-EC50-9B35-95022F53F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C2182-0122-5748-AA1D-A9A1DDEE3231}" type="slidenum">
              <a:rPr lang="fr-FR" smtClean="0"/>
              <a:t>‹N°›</a:t>
            </a:fld>
            <a:endParaRPr lang="fr-FR"/>
          </a:p>
        </p:txBody>
      </p:sp>
    </p:spTree>
    <p:extLst>
      <p:ext uri="{BB962C8B-B14F-4D97-AF65-F5344CB8AC3E}">
        <p14:creationId xmlns:p14="http://schemas.microsoft.com/office/powerpoint/2010/main" val="2323695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jecliquelocal.be/" TargetMode="External"/><Relationship Id="rId5" Type="http://schemas.openxmlformats.org/officeDocument/2006/relationships/image" Target="../media/image43.jpe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hyperlink" Target="http://www.tabledeterroir.be/"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png"/><Relationship Id="rId7" Type="http://schemas.openxmlformats.org/officeDocument/2006/relationships/image" Target="../media/image58.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2.png"/><Relationship Id="rId7" Type="http://schemas.openxmlformats.org/officeDocument/2006/relationships/hyperlink" Target="https://www.jecuisinelocal.be/endirectdelaferme/"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www.jecuisinelocal.be/session/endirectdelaferme/" TargetMode="External"/><Relationship Id="rId5" Type="http://schemas.openxmlformats.org/officeDocument/2006/relationships/image" Target="../media/image6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herbe, plein air, galliformes, volaille&#10;&#10;Description générée automatiquement">
            <a:extLst>
              <a:ext uri="{FF2B5EF4-FFF2-40B4-BE49-F238E27FC236}">
                <a16:creationId xmlns:a16="http://schemas.microsoft.com/office/drawing/2014/main" id="{E7A83D85-CD15-B45A-7039-1E926F2CBC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953662" cy="6858000"/>
          </a:xfrm>
          <a:prstGeom prst="rect">
            <a:avLst/>
          </a:prstGeom>
        </p:spPr>
      </p:pic>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 y="3299"/>
            <a:ext cx="12192000" cy="6858000"/>
          </a:xfrm>
          <a:prstGeom prst="rect">
            <a:avLst/>
          </a:prstGeom>
        </p:spPr>
      </p:pic>
      <p:sp>
        <p:nvSpPr>
          <p:cNvPr id="2" name="Titre 1">
            <a:extLst>
              <a:ext uri="{FF2B5EF4-FFF2-40B4-BE49-F238E27FC236}">
                <a16:creationId xmlns:a16="http://schemas.microsoft.com/office/drawing/2014/main" id="{5D25B633-0A02-193F-F2A6-00E01459AB1A}"/>
              </a:ext>
            </a:extLst>
          </p:cNvPr>
          <p:cNvSpPr>
            <a:spLocks noGrp="1"/>
          </p:cNvSpPr>
          <p:nvPr>
            <p:ph type="ctrTitle"/>
          </p:nvPr>
        </p:nvSpPr>
        <p:spPr>
          <a:xfrm>
            <a:off x="6074664" y="621792"/>
            <a:ext cx="6096000" cy="4397510"/>
          </a:xfrm>
        </p:spPr>
        <p:txBody>
          <a:bodyPr anchor="ctr">
            <a:normAutofit/>
          </a:bodyPr>
          <a:lstStyle/>
          <a:p>
            <a:pPr fontAlgn="ctr"/>
            <a:r>
              <a:rPr lang="fr-FR" sz="4000" dirty="0" err="1">
                <a:latin typeface="Basic Sans ExtraLight"/>
                <a:cs typeface="Co Headline" panose="020B0603060202020204" pitchFamily="34" charset="0"/>
              </a:rPr>
              <a:t>Reporting</a:t>
            </a:r>
            <a:br>
              <a:rPr lang="fr-FR" sz="4000" dirty="0">
                <a:latin typeface="Basic Sans ExtraLight"/>
                <a:cs typeface="Co Headline" panose="020B0603060202020204" pitchFamily="34" charset="0"/>
              </a:rPr>
            </a:br>
            <a:r>
              <a:rPr lang="fr-FR" sz="4000" dirty="0">
                <a:latin typeface="Basic Sans ExtraLight"/>
                <a:cs typeface="Co Headline" panose="020B0603060202020204" pitchFamily="34" charset="0"/>
              </a:rPr>
              <a:t>2023</a:t>
            </a:r>
          </a:p>
        </p:txBody>
      </p:sp>
    </p:spTree>
    <p:extLst>
      <p:ext uri="{BB962C8B-B14F-4D97-AF65-F5344CB8AC3E}">
        <p14:creationId xmlns:p14="http://schemas.microsoft.com/office/powerpoint/2010/main" val="3470036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5003"/>
            <a:ext cx="12192000" cy="6858000"/>
          </a:xfrm>
          <a:prstGeom prst="rect">
            <a:avLst/>
          </a:prstGeom>
        </p:spPr>
      </p:pic>
      <p:sp>
        <p:nvSpPr>
          <p:cNvPr id="8" name="ZoneTexte 7">
            <a:extLst>
              <a:ext uri="{FF2B5EF4-FFF2-40B4-BE49-F238E27FC236}">
                <a16:creationId xmlns:a16="http://schemas.microsoft.com/office/drawing/2014/main" id="{75895200-E811-C760-70F2-AD3568DA2CA5}"/>
              </a:ext>
            </a:extLst>
          </p:cNvPr>
          <p:cNvSpPr txBox="1"/>
          <p:nvPr/>
        </p:nvSpPr>
        <p:spPr>
          <a:xfrm>
            <a:off x="6415600" y="412118"/>
            <a:ext cx="5411639" cy="2246769"/>
          </a:xfrm>
          <a:prstGeom prst="rect">
            <a:avLst/>
          </a:prstGeom>
          <a:noFill/>
        </p:spPr>
        <p:txBody>
          <a:bodyPr wrap="square" lIns="91440" tIns="45720" rIns="91440" bIns="45720" rtlCol="0" anchor="t">
            <a:spAutoFit/>
          </a:bodyPr>
          <a:lstStyle/>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800100" lvl="1" indent="-342900">
              <a:buFont typeface="Wingdings" pitchFamily="2" charset="2"/>
              <a:buChar char="ü"/>
            </a:pPr>
            <a:r>
              <a:rPr lang="nl-BE" sz="2000" dirty="0">
                <a:latin typeface="Arial" panose="020B0604020202020204" pitchFamily="34" charset="0"/>
                <a:ea typeface="Roboto Condensed" panose="02000000000000000000" pitchFamily="2" charset="0"/>
                <a:cs typeface="Arial" panose="020B0604020202020204" pitchFamily="34" charset="0"/>
              </a:rPr>
              <a:t>4 articles  : 2 dans le Soir et 2 dans Sudpresse (19/06 et 13/07)</a:t>
            </a:r>
          </a:p>
          <a:p>
            <a:pPr marL="800100" lvl="1" indent="-342900">
              <a:buFont typeface="Wingdings" pitchFamily="2" charset="2"/>
              <a:buChar char="ü"/>
            </a:pPr>
            <a:r>
              <a:rPr lang="nl-BE" sz="2000" dirty="0">
                <a:latin typeface="Arial" panose="020B0604020202020204" pitchFamily="34" charset="0"/>
                <a:ea typeface="Roboto Condensed" panose="02000000000000000000" pitchFamily="2" charset="0"/>
                <a:cs typeface="Arial" panose="020B0604020202020204" pitchFamily="34" charset="0"/>
              </a:rPr>
              <a:t>+ publication sur les sites respectifs</a:t>
            </a:r>
          </a:p>
          <a:p>
            <a:pPr marL="800100" lvl="1" indent="-342900">
              <a:buFont typeface="Wingdings" pitchFamily="2" charset="2"/>
              <a:buChar char="ü"/>
            </a:pPr>
            <a:r>
              <a:rPr lang="nl-BE" sz="2000" dirty="0">
                <a:latin typeface="Arial" panose="020B0604020202020204" pitchFamily="34" charset="0"/>
                <a:ea typeface="Roboto Condensed" panose="02000000000000000000" pitchFamily="2" charset="0"/>
                <a:cs typeface="Arial" panose="020B0604020202020204" pitchFamily="34" charset="0"/>
              </a:rPr>
              <a:t>+ 2 vidéos</a:t>
            </a:r>
          </a:p>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285750" indent="-285750">
              <a:buFont typeface="Arial"/>
              <a:buChar char="•"/>
            </a:pPr>
            <a:endParaRPr lang="fr-BE" sz="2000" dirty="0">
              <a:latin typeface="Basic Sans ExtraLight"/>
              <a:cs typeface="Calibri" panose="020F0502020204030204"/>
            </a:endParaRPr>
          </a:p>
        </p:txBody>
      </p:sp>
      <p:pic>
        <p:nvPicPr>
          <p:cNvPr id="10" name="Image 9" descr="Une image contenant texte, journal, capture d’écran, Publication&#10;&#10;Description générée automatiquement">
            <a:extLst>
              <a:ext uri="{FF2B5EF4-FFF2-40B4-BE49-F238E27FC236}">
                <a16:creationId xmlns:a16="http://schemas.microsoft.com/office/drawing/2014/main" id="{DBA73326-D1D8-48C0-4098-DB17A334CF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3340" y="463299"/>
            <a:ext cx="3121640" cy="4767210"/>
          </a:xfrm>
          <a:prstGeom prst="rect">
            <a:avLst/>
          </a:prstGeom>
        </p:spPr>
      </p:pic>
      <p:pic>
        <p:nvPicPr>
          <p:cNvPr id="12" name="Image 11" descr="Une image contenant journal, texte, Actualités, Coupure de presse&#10;&#10;Description générée automatiquement">
            <a:extLst>
              <a:ext uri="{FF2B5EF4-FFF2-40B4-BE49-F238E27FC236}">
                <a16:creationId xmlns:a16="http://schemas.microsoft.com/office/drawing/2014/main" id="{1E607118-546E-BA35-6A87-7D31A46D6D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3429000"/>
            <a:ext cx="2485910" cy="3253711"/>
          </a:xfrm>
          <a:prstGeom prst="rect">
            <a:avLst/>
          </a:prstGeom>
        </p:spPr>
      </p:pic>
      <p:pic>
        <p:nvPicPr>
          <p:cNvPr id="14" name="Image 13" descr="Une image contenant herbe, plein air, texte, bétail&#10;&#10;Description générée automatiquement">
            <a:extLst>
              <a:ext uri="{FF2B5EF4-FFF2-40B4-BE49-F238E27FC236}">
                <a16:creationId xmlns:a16="http://schemas.microsoft.com/office/drawing/2014/main" id="{FF38C32D-CF0B-5862-924B-CBC5DBD43E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4109" y="232232"/>
            <a:ext cx="1269924" cy="6071132"/>
          </a:xfrm>
          <a:prstGeom prst="rect">
            <a:avLst/>
          </a:prstGeom>
        </p:spPr>
      </p:pic>
    </p:spTree>
    <p:extLst>
      <p:ext uri="{BB962C8B-B14F-4D97-AF65-F5344CB8AC3E}">
        <p14:creationId xmlns:p14="http://schemas.microsoft.com/office/powerpoint/2010/main" val="44310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ZoneTexte 7">
            <a:extLst>
              <a:ext uri="{FF2B5EF4-FFF2-40B4-BE49-F238E27FC236}">
                <a16:creationId xmlns:a16="http://schemas.microsoft.com/office/drawing/2014/main" id="{75895200-E811-C760-70F2-AD3568DA2CA5}"/>
              </a:ext>
            </a:extLst>
          </p:cNvPr>
          <p:cNvSpPr txBox="1"/>
          <p:nvPr/>
        </p:nvSpPr>
        <p:spPr>
          <a:xfrm>
            <a:off x="6096000" y="786868"/>
            <a:ext cx="5896131" cy="4401205"/>
          </a:xfrm>
          <a:prstGeom prst="rect">
            <a:avLst/>
          </a:prstGeom>
          <a:noFill/>
        </p:spPr>
        <p:txBody>
          <a:bodyPr wrap="square" lIns="91440" tIns="45720" rIns="91440" bIns="45720" rtlCol="0" anchor="t">
            <a:spAutoFit/>
          </a:bodyPr>
          <a:lstStyle/>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r>
              <a:rPr lang="nl-BE" sz="2000" b="1" dirty="0">
                <a:latin typeface="Arial" panose="020B0604020202020204" pitchFamily="34" charset="0"/>
                <a:ea typeface="Roboto Condensed" panose="02000000000000000000" pitchFamily="2" charset="0"/>
                <a:cs typeface="Arial" panose="020B0604020202020204" pitchFamily="34" charset="0"/>
              </a:rPr>
              <a:t>Bouchers: charte, atelier, matériel promo </a:t>
            </a:r>
          </a:p>
          <a:p>
            <a:pPr marL="742950" lvl="1" indent="-28575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lvl="1"/>
            <a:r>
              <a:rPr lang="nl-BE" sz="2000" dirty="0">
                <a:latin typeface="Arial" panose="020B0604020202020204" pitchFamily="34" charset="0"/>
                <a:ea typeface="Roboto Condensed" panose="02000000000000000000" pitchFamily="2" charset="0"/>
                <a:cs typeface="Arial" panose="020B0604020202020204" pitchFamily="34" charset="0"/>
              </a:rPr>
              <a:t>La charte est terminée. </a:t>
            </a:r>
          </a:p>
          <a:p>
            <a:pPr lvl="1"/>
            <a:r>
              <a:rPr lang="nl-BE" sz="2000" dirty="0">
                <a:latin typeface="Arial" panose="020B0604020202020204" pitchFamily="34" charset="0"/>
                <a:cs typeface="Arial" panose="020B0604020202020204" pitchFamily="34" charset="0"/>
              </a:rPr>
              <a:t>Prochaine étape, approbation par les représentants des producteurs et soumission dans un premier temps aux membres de la Fédération des bouchers et charcutiers de Belgique ainsi qu’au réseau de bouchers indépendants via PQA et de boucheries à la ferme.</a:t>
            </a:r>
          </a:p>
          <a:p>
            <a:pPr lvl="1"/>
            <a:endParaRPr lang="nl-BE" sz="2000" dirty="0">
              <a:latin typeface="Arial" panose="020B0604020202020204" pitchFamily="34" charset="0"/>
              <a:cs typeface="Arial" panose="020B0604020202020204" pitchFamily="34" charset="0"/>
            </a:endParaRPr>
          </a:p>
          <a:p>
            <a:pPr lvl="1"/>
            <a:r>
              <a:rPr lang="nl-BE" sz="2000" dirty="0">
                <a:latin typeface="Arial" panose="020B0604020202020204" pitchFamily="34" charset="0"/>
                <a:cs typeface="Arial" panose="020B0604020202020204" pitchFamily="34" charset="0"/>
              </a:rPr>
              <a:t>Ensuite, </a:t>
            </a:r>
            <a:r>
              <a:rPr lang="nl-BE" sz="2000" dirty="0" err="1">
                <a:latin typeface="Arial" panose="020B0604020202020204" pitchFamily="34" charset="0"/>
                <a:cs typeface="Arial" panose="020B0604020202020204" pitchFamily="34" charset="0"/>
              </a:rPr>
              <a:t>envoi</a:t>
            </a:r>
            <a:r>
              <a:rPr lang="nl-BE" sz="2000" dirty="0">
                <a:latin typeface="Arial" panose="020B0604020202020204" pitchFamily="34" charset="0"/>
                <a:cs typeface="Arial" panose="020B0604020202020204" pitchFamily="34" charset="0"/>
              </a:rPr>
              <a:t> d’un pack comprenant (poster, papier emballage, brochures, …)</a:t>
            </a:r>
            <a:endParaRPr lang="fr-BE" sz="2000" dirty="0">
              <a:latin typeface="Basic Sans ExtraLight"/>
              <a:cs typeface="Calibri" panose="020F0502020204030204"/>
            </a:endParaRPr>
          </a:p>
        </p:txBody>
      </p:sp>
      <p:pic>
        <p:nvPicPr>
          <p:cNvPr id="6" name="Image 5" descr="Une image contenant texte, capture d’écran, Police, Graphique&#10;&#10;Description générée automatiquement">
            <a:extLst>
              <a:ext uri="{FF2B5EF4-FFF2-40B4-BE49-F238E27FC236}">
                <a16:creationId xmlns:a16="http://schemas.microsoft.com/office/drawing/2014/main" id="{82AF351A-4496-27B7-E0BB-32EC97977A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0527" y="1632630"/>
            <a:ext cx="2765219" cy="2381161"/>
          </a:xfrm>
          <a:prstGeom prst="rect">
            <a:avLst/>
          </a:prstGeom>
        </p:spPr>
      </p:pic>
    </p:spTree>
    <p:extLst>
      <p:ext uri="{BB962C8B-B14F-4D97-AF65-F5344CB8AC3E}">
        <p14:creationId xmlns:p14="http://schemas.microsoft.com/office/powerpoint/2010/main" val="532550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oiseau, galliformes, poulet, volaille&#10;&#10;Description générée automatiquement">
            <a:extLst>
              <a:ext uri="{FF2B5EF4-FFF2-40B4-BE49-F238E27FC236}">
                <a16:creationId xmlns:a16="http://schemas.microsoft.com/office/drawing/2014/main" id="{9A539F4C-30B6-53F7-F337-3F706AC006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 y="0"/>
            <a:ext cx="10287000" cy="6858000"/>
          </a:xfrm>
          <a:prstGeom prst="rect">
            <a:avLst/>
          </a:prstGeom>
        </p:spPr>
      </p:pic>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661" y="0"/>
            <a:ext cx="12192000" cy="6858000"/>
          </a:xfrm>
          <a:prstGeom prst="rect">
            <a:avLst/>
          </a:prstGeom>
        </p:spPr>
      </p:pic>
      <p:sp>
        <p:nvSpPr>
          <p:cNvPr id="2" name="Titre 1">
            <a:extLst>
              <a:ext uri="{FF2B5EF4-FFF2-40B4-BE49-F238E27FC236}">
                <a16:creationId xmlns:a16="http://schemas.microsoft.com/office/drawing/2014/main" id="{5D25B633-0A02-193F-F2A6-00E01459AB1A}"/>
              </a:ext>
            </a:extLst>
          </p:cNvPr>
          <p:cNvSpPr>
            <a:spLocks noGrp="1"/>
          </p:cNvSpPr>
          <p:nvPr>
            <p:ph type="ctrTitle"/>
          </p:nvPr>
        </p:nvSpPr>
        <p:spPr>
          <a:xfrm>
            <a:off x="6074664" y="621792"/>
            <a:ext cx="6096000" cy="4397510"/>
          </a:xfrm>
        </p:spPr>
        <p:txBody>
          <a:bodyPr anchor="ctr">
            <a:normAutofit/>
          </a:bodyPr>
          <a:lstStyle/>
          <a:p>
            <a:pPr fontAlgn="ctr"/>
            <a:r>
              <a:rPr lang="fr-FR" sz="4800" dirty="0">
                <a:latin typeface="Basic Sans ExtraLight"/>
                <a:cs typeface="Co Headline" panose="020B0603060202020204" pitchFamily="34" charset="0"/>
              </a:rPr>
              <a:t>Actions sectorielles</a:t>
            </a:r>
            <a:br>
              <a:rPr lang="fr-FR" sz="4800" dirty="0">
                <a:latin typeface="Basic Sans ExtraLight"/>
                <a:cs typeface="Co Headline" panose="020B0603060202020204" pitchFamily="34" charset="0"/>
              </a:rPr>
            </a:br>
            <a:r>
              <a:rPr lang="fr-FR" sz="4800" dirty="0">
                <a:latin typeface="Basic Sans ExtraLight"/>
                <a:cs typeface="Co Headline" panose="020B0603060202020204" pitchFamily="34" charset="0"/>
              </a:rPr>
              <a:t>2023</a:t>
            </a:r>
          </a:p>
        </p:txBody>
      </p:sp>
    </p:spTree>
    <p:extLst>
      <p:ext uri="{BB962C8B-B14F-4D97-AF65-F5344CB8AC3E}">
        <p14:creationId xmlns:p14="http://schemas.microsoft.com/office/powerpoint/2010/main" val="2468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EF5E772-7D01-6E21-30BD-FAF4C2AC8E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12016"/>
            <a:ext cx="9054472" cy="3739244"/>
          </a:xfrm>
          <a:prstGeom prst="rect">
            <a:avLst/>
          </a:prstGeom>
        </p:spPr>
      </p:pic>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ZoneTexte 7">
            <a:extLst>
              <a:ext uri="{FF2B5EF4-FFF2-40B4-BE49-F238E27FC236}">
                <a16:creationId xmlns:a16="http://schemas.microsoft.com/office/drawing/2014/main" id="{75895200-E811-C760-70F2-AD3568DA2CA5}"/>
              </a:ext>
            </a:extLst>
          </p:cNvPr>
          <p:cNvSpPr txBox="1"/>
          <p:nvPr/>
        </p:nvSpPr>
        <p:spPr>
          <a:xfrm>
            <a:off x="5769428" y="23652"/>
            <a:ext cx="5896131" cy="6278642"/>
          </a:xfrm>
          <a:prstGeom prst="rect">
            <a:avLst/>
          </a:prstGeom>
          <a:noFill/>
        </p:spPr>
        <p:txBody>
          <a:bodyPr wrap="square" lIns="91440" tIns="45720" rIns="91440" bIns="45720" rtlCol="0" anchor="t">
            <a:spAutoFit/>
          </a:bodyPr>
          <a:lstStyle/>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r>
              <a:rPr lang="nl-BE" sz="2000" b="1" dirty="0">
                <a:latin typeface="Arial" panose="020B0604020202020204" pitchFamily="34" charset="0"/>
                <a:ea typeface="Roboto Condensed" panose="02000000000000000000" pitchFamily="2" charset="0"/>
                <a:cs typeface="Arial" panose="020B0604020202020204" pitchFamily="34" charset="0"/>
              </a:rPr>
              <a:t>Concours </a:t>
            </a:r>
            <a:r>
              <a:rPr lang="nl-BE" sz="2000" b="1" dirty="0" err="1">
                <a:latin typeface="Arial" panose="020B0604020202020204" pitchFamily="34" charset="0"/>
                <a:ea typeface="Roboto Condensed" panose="02000000000000000000" pitchFamily="2" charset="0"/>
                <a:cs typeface="Arial" panose="020B0604020202020204" pitchFamily="34" charset="0"/>
              </a:rPr>
              <a:t>foie</a:t>
            </a:r>
            <a:r>
              <a:rPr lang="nl-BE" sz="2000" b="1" dirty="0">
                <a:latin typeface="Arial" panose="020B0604020202020204" pitchFamily="34" charset="0"/>
                <a:ea typeface="Roboto Condensed" panose="02000000000000000000" pitchFamily="2" charset="0"/>
                <a:cs typeface="Arial" panose="020B0604020202020204" pitchFamily="34" charset="0"/>
              </a:rPr>
              <a:t> gras</a:t>
            </a:r>
          </a:p>
          <a:p>
            <a:pPr marL="742950" lvl="1" indent="-28575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lvl="1"/>
            <a:r>
              <a:rPr lang="nl-BE" dirty="0">
                <a:latin typeface="Arial" panose="020B0604020202020204" pitchFamily="34" charset="0"/>
                <a:ea typeface="Roboto Condensed" panose="02000000000000000000" pitchFamily="2" charset="0"/>
                <a:cs typeface="Arial" panose="020B0604020202020204" pitchFamily="34" charset="0"/>
              </a:rPr>
              <a:t>Concours </a:t>
            </a:r>
            <a:r>
              <a:rPr lang="nl-BE" dirty="0" err="1">
                <a:latin typeface="Arial" panose="020B0604020202020204" pitchFamily="34" charset="0"/>
                <a:ea typeface="Roboto Condensed" panose="02000000000000000000" pitchFamily="2" charset="0"/>
                <a:cs typeface="Arial" panose="020B0604020202020204" pitchFamily="34" charset="0"/>
              </a:rPr>
              <a:t>organisé</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avec</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l’hebdomadaire</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Deuzio</a:t>
            </a:r>
            <a:r>
              <a:rPr lang="nl-BE" dirty="0">
                <a:latin typeface="Arial" panose="020B0604020202020204" pitchFamily="34" charset="0"/>
                <a:ea typeface="Roboto Condensed" panose="02000000000000000000" pitchFamily="2" charset="0"/>
                <a:cs typeface="Arial" panose="020B0604020202020204" pitchFamily="34" charset="0"/>
              </a:rPr>
              <a:t> et </a:t>
            </a:r>
            <a:r>
              <a:rPr lang="nl-BE" dirty="0" err="1">
                <a:latin typeface="Arial" panose="020B0604020202020204" pitchFamily="34" charset="0"/>
                <a:ea typeface="Roboto Condensed" panose="02000000000000000000" pitchFamily="2" charset="0"/>
                <a:cs typeface="Arial" panose="020B0604020202020204" pitchFamily="34" charset="0"/>
              </a:rPr>
              <a:t>distribué</a:t>
            </a:r>
            <a:r>
              <a:rPr lang="nl-BE" dirty="0">
                <a:latin typeface="Arial" panose="020B0604020202020204" pitchFamily="34" charset="0"/>
                <a:ea typeface="Roboto Condensed" panose="02000000000000000000" pitchFamily="2" charset="0"/>
                <a:cs typeface="Arial" panose="020B0604020202020204" pitchFamily="34" charset="0"/>
              </a:rPr>
              <a:t> via la Libre </a:t>
            </a:r>
            <a:r>
              <a:rPr lang="nl-BE" dirty="0" err="1">
                <a:latin typeface="Arial" panose="020B0604020202020204" pitchFamily="34" charset="0"/>
                <a:ea typeface="Roboto Condensed" panose="02000000000000000000" pitchFamily="2" charset="0"/>
                <a:cs typeface="Arial" panose="020B0604020202020204" pitchFamily="34" charset="0"/>
              </a:rPr>
              <a:t>Belgique</a:t>
            </a:r>
            <a:r>
              <a:rPr lang="nl-BE" dirty="0">
                <a:latin typeface="Arial" panose="020B0604020202020204" pitchFamily="34" charset="0"/>
                <a:ea typeface="Roboto Condensed" panose="02000000000000000000" pitchFamily="2" charset="0"/>
                <a:cs typeface="Arial" panose="020B0604020202020204" pitchFamily="34" charset="0"/>
              </a:rPr>
              <a:t>, La </a:t>
            </a:r>
            <a:r>
              <a:rPr lang="nl-BE" dirty="0" err="1">
                <a:latin typeface="Arial" panose="020B0604020202020204" pitchFamily="34" charset="0"/>
                <a:ea typeface="Roboto Condensed" panose="02000000000000000000" pitchFamily="2" charset="0"/>
                <a:cs typeface="Arial" panose="020B0604020202020204" pitchFamily="34" charset="0"/>
              </a:rPr>
              <a:t>Dernière</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Heure</a:t>
            </a:r>
            <a:r>
              <a:rPr lang="nl-BE" dirty="0">
                <a:latin typeface="Arial" panose="020B0604020202020204" pitchFamily="34" charset="0"/>
                <a:ea typeface="Roboto Condensed" panose="02000000000000000000" pitchFamily="2" charset="0"/>
                <a:cs typeface="Arial" panose="020B0604020202020204" pitchFamily="34" charset="0"/>
              </a:rPr>
              <a:t> et </a:t>
            </a:r>
            <a:r>
              <a:rPr lang="nl-BE" dirty="0" err="1">
                <a:latin typeface="Arial" panose="020B0604020202020204" pitchFamily="34" charset="0"/>
                <a:ea typeface="Roboto Condensed" panose="02000000000000000000" pitchFamily="2" charset="0"/>
                <a:cs typeface="Arial" panose="020B0604020202020204" pitchFamily="34" charset="0"/>
              </a:rPr>
              <a:t>l’Avenir</a:t>
            </a:r>
            <a:r>
              <a:rPr lang="nl-BE" dirty="0">
                <a:latin typeface="Arial" panose="020B0604020202020204" pitchFamily="34" charset="0"/>
                <a:ea typeface="Roboto Condensed" panose="02000000000000000000" pitchFamily="2" charset="0"/>
                <a:cs typeface="Arial" panose="020B0604020202020204" pitchFamily="34" charset="0"/>
              </a:rPr>
              <a:t>.</a:t>
            </a:r>
          </a:p>
          <a:p>
            <a:pPr lvl="1"/>
            <a:endParaRPr lang="nl-BE" dirty="0">
              <a:latin typeface="Arial" panose="020B0604020202020204" pitchFamily="34" charset="0"/>
              <a:ea typeface="Roboto Condensed" panose="02000000000000000000" pitchFamily="2" charset="0"/>
              <a:cs typeface="Arial" panose="020B0604020202020204" pitchFamily="34" charset="0"/>
            </a:endParaRPr>
          </a:p>
          <a:p>
            <a:pPr lvl="1"/>
            <a:r>
              <a:rPr lang="nl-BE" dirty="0">
                <a:latin typeface="Arial" panose="020B0604020202020204" pitchFamily="34" charset="0"/>
                <a:ea typeface="Roboto Condensed" panose="02000000000000000000" pitchFamily="2" charset="0"/>
                <a:cs typeface="Arial" panose="020B0604020202020204" pitchFamily="34" charset="0"/>
              </a:rPr>
              <a:t>- 1/1 </a:t>
            </a:r>
            <a:r>
              <a:rPr lang="nl-BE" dirty="0" err="1">
                <a:latin typeface="Arial" panose="020B0604020202020204" pitchFamily="34" charset="0"/>
                <a:ea typeface="Roboto Condensed" panose="02000000000000000000" pitchFamily="2" charset="0"/>
                <a:cs typeface="Arial" panose="020B0604020202020204" pitchFamily="34" charset="0"/>
              </a:rPr>
              <a:t>publireportage</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sur</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un</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éleveur</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témoignage</a:t>
            </a:r>
            <a:r>
              <a:rPr lang="nl-BE" dirty="0">
                <a:latin typeface="Arial" panose="020B0604020202020204" pitchFamily="34" charset="0"/>
                <a:ea typeface="Roboto Condensed" panose="02000000000000000000" pitchFamily="2" charset="0"/>
                <a:cs typeface="Arial" panose="020B0604020202020204" pitchFamily="34" charset="0"/>
              </a:rPr>
              <a:t>, recette, …) à </a:t>
            </a:r>
            <a:r>
              <a:rPr lang="nl-BE" dirty="0" err="1">
                <a:latin typeface="Arial" panose="020B0604020202020204" pitchFamily="34" charset="0"/>
                <a:ea typeface="Roboto Condensed" panose="02000000000000000000" pitchFamily="2" charset="0"/>
                <a:cs typeface="Arial" panose="020B0604020202020204" pitchFamily="34" charset="0"/>
              </a:rPr>
              <a:t>paraître</a:t>
            </a:r>
            <a:r>
              <a:rPr lang="nl-BE" dirty="0">
                <a:latin typeface="Arial" panose="020B0604020202020204" pitchFamily="34" charset="0"/>
                <a:ea typeface="Roboto Condensed" panose="02000000000000000000" pitchFamily="2" charset="0"/>
                <a:cs typeface="Arial" panose="020B0604020202020204" pitchFamily="34" charset="0"/>
              </a:rPr>
              <a:t> dans la </a:t>
            </a:r>
            <a:r>
              <a:rPr lang="nl-BE" dirty="0" err="1">
                <a:latin typeface="Arial" panose="020B0604020202020204" pitchFamily="34" charset="0"/>
                <a:ea typeface="Roboto Condensed" panose="02000000000000000000" pitchFamily="2" charset="0"/>
                <a:cs typeface="Arial" panose="020B0604020202020204" pitchFamily="34" charset="0"/>
              </a:rPr>
              <a:t>version</a:t>
            </a:r>
            <a:r>
              <a:rPr lang="nl-BE" dirty="0">
                <a:latin typeface="Arial" panose="020B0604020202020204" pitchFamily="34" charset="0"/>
                <a:ea typeface="Roboto Condensed" panose="02000000000000000000" pitchFamily="2" charset="0"/>
                <a:cs typeface="Arial" panose="020B0604020202020204" pitchFamily="34" charset="0"/>
              </a:rPr>
              <a:t> papier de </a:t>
            </a:r>
            <a:r>
              <a:rPr lang="nl-BE" dirty="0" err="1">
                <a:latin typeface="Arial" panose="020B0604020202020204" pitchFamily="34" charset="0"/>
                <a:ea typeface="Roboto Condensed" panose="02000000000000000000" pitchFamily="2" charset="0"/>
                <a:cs typeface="Arial" panose="020B0604020202020204" pitchFamily="34" charset="0"/>
              </a:rPr>
              <a:t>Deuzio</a:t>
            </a:r>
            <a:endParaRPr lang="nl-BE" dirty="0">
              <a:latin typeface="Arial" panose="020B0604020202020204" pitchFamily="34" charset="0"/>
              <a:ea typeface="Roboto Condensed" panose="02000000000000000000" pitchFamily="2" charset="0"/>
              <a:cs typeface="Arial" panose="020B0604020202020204" pitchFamily="34" charset="0"/>
            </a:endParaRPr>
          </a:p>
          <a:p>
            <a:pPr lvl="1"/>
            <a:endParaRPr lang="nl-BE" dirty="0">
              <a:latin typeface="Arial" panose="020B0604020202020204" pitchFamily="34" charset="0"/>
              <a:ea typeface="Roboto Condensed" panose="02000000000000000000" pitchFamily="2" charset="0"/>
              <a:cs typeface="Arial" panose="020B0604020202020204" pitchFamily="34" charset="0"/>
            </a:endParaRPr>
          </a:p>
          <a:p>
            <a:pPr lvl="1"/>
            <a:r>
              <a:rPr lang="nl-BE" dirty="0">
                <a:latin typeface="Arial" panose="020B0604020202020204" pitchFamily="34" charset="0"/>
                <a:ea typeface="Roboto Condensed" panose="02000000000000000000" pitchFamily="2" charset="0"/>
                <a:cs typeface="Arial" panose="020B0604020202020204" pitchFamily="34" charset="0"/>
              </a:rPr>
              <a:t>-1/1 le </a:t>
            </a:r>
            <a:r>
              <a:rPr lang="nl-BE" dirty="0" err="1">
                <a:latin typeface="Arial" panose="020B0604020202020204" pitchFamily="34" charset="0"/>
                <a:ea typeface="Roboto Condensed" panose="02000000000000000000" pitchFamily="2" charset="0"/>
                <a:cs typeface="Arial" panose="020B0604020202020204" pitchFamily="34" charset="0"/>
              </a:rPr>
              <a:t>même</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publireportage</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sur</a:t>
            </a:r>
            <a:r>
              <a:rPr lang="nl-BE" dirty="0">
                <a:latin typeface="Arial" panose="020B0604020202020204" pitchFamily="34" charset="0"/>
                <a:ea typeface="Roboto Condensed" panose="02000000000000000000" pitchFamily="2" charset="0"/>
                <a:cs typeface="Arial" panose="020B0604020202020204" pitchFamily="34" charset="0"/>
              </a:rPr>
              <a:t> le site lalibre.be </a:t>
            </a:r>
            <a:r>
              <a:rPr lang="nl-BE" dirty="0" err="1">
                <a:latin typeface="Arial" panose="020B0604020202020204" pitchFamily="34" charset="0"/>
                <a:ea typeface="Roboto Condensed" panose="02000000000000000000" pitchFamily="2" charset="0"/>
                <a:cs typeface="Arial" panose="020B0604020202020204" pitchFamily="34" charset="0"/>
              </a:rPr>
              <a:t>ou</a:t>
            </a:r>
            <a:r>
              <a:rPr lang="nl-BE" dirty="0">
                <a:latin typeface="Arial" panose="020B0604020202020204" pitchFamily="34" charset="0"/>
                <a:ea typeface="Roboto Condensed" panose="02000000000000000000" pitchFamily="2" charset="0"/>
                <a:cs typeface="Arial" panose="020B0604020202020204" pitchFamily="34" charset="0"/>
              </a:rPr>
              <a:t> dhnet.be</a:t>
            </a:r>
          </a:p>
          <a:p>
            <a:pPr lvl="1"/>
            <a:endParaRPr lang="nl-BE" dirty="0">
              <a:latin typeface="Arial" panose="020B0604020202020204" pitchFamily="34" charset="0"/>
              <a:ea typeface="Roboto Condensed" panose="02000000000000000000" pitchFamily="2" charset="0"/>
              <a:cs typeface="Arial" panose="020B0604020202020204" pitchFamily="34" charset="0"/>
            </a:endParaRPr>
          </a:p>
          <a:p>
            <a:pPr lvl="1"/>
            <a:r>
              <a:rPr lang="nl-BE" dirty="0">
                <a:latin typeface="Arial" panose="020B0604020202020204" pitchFamily="34" charset="0"/>
                <a:ea typeface="Roboto Condensed" panose="02000000000000000000" pitchFamily="2" charset="0"/>
                <a:cs typeface="Arial" panose="020B0604020202020204" pitchFamily="34" charset="0"/>
              </a:rPr>
              <a:t>- 1 page concours : 3 </a:t>
            </a:r>
            <a:r>
              <a:rPr lang="nl-BE" dirty="0" err="1">
                <a:latin typeface="Arial" panose="020B0604020202020204" pitchFamily="34" charset="0"/>
                <a:ea typeface="Roboto Condensed" panose="02000000000000000000" pitchFamily="2" charset="0"/>
                <a:cs typeface="Arial" panose="020B0604020202020204" pitchFamily="34" charset="0"/>
              </a:rPr>
              <a:t>questions</a:t>
            </a:r>
            <a:r>
              <a:rPr lang="nl-BE" dirty="0">
                <a:latin typeface="Arial" panose="020B0604020202020204" pitchFamily="34" charset="0"/>
                <a:ea typeface="Roboto Condensed" panose="02000000000000000000" pitchFamily="2" charset="0"/>
                <a:cs typeface="Arial" panose="020B0604020202020204" pitchFamily="34" charset="0"/>
              </a:rPr>
              <a:t> et 1 question </a:t>
            </a:r>
            <a:r>
              <a:rPr lang="nl-BE" dirty="0" err="1">
                <a:latin typeface="Arial" panose="020B0604020202020204" pitchFamily="34" charset="0"/>
                <a:ea typeface="Roboto Condensed" panose="02000000000000000000" pitchFamily="2" charset="0"/>
                <a:cs typeface="Arial" panose="020B0604020202020204" pitchFamily="34" charset="0"/>
              </a:rPr>
              <a:t>subsididaire</a:t>
            </a:r>
            <a:r>
              <a:rPr lang="nl-BE" dirty="0">
                <a:latin typeface="Arial" panose="020B0604020202020204" pitchFamily="34" charset="0"/>
                <a:ea typeface="Roboto Condensed" panose="02000000000000000000" pitchFamily="2" charset="0"/>
                <a:cs typeface="Arial" panose="020B0604020202020204" pitchFamily="34" charset="0"/>
              </a:rPr>
              <a:t>.</a:t>
            </a:r>
          </a:p>
          <a:p>
            <a:pPr lvl="1"/>
            <a:r>
              <a:rPr lang="nl-BE" dirty="0">
                <a:latin typeface="Arial" panose="020B0604020202020204" pitchFamily="34" charset="0"/>
                <a:ea typeface="Roboto Condensed" panose="02000000000000000000" pitchFamily="2" charset="0"/>
                <a:cs typeface="Arial" panose="020B0604020202020204" pitchFamily="34" charset="0"/>
              </a:rPr>
              <a:t>2 </a:t>
            </a:r>
            <a:r>
              <a:rPr lang="nl-BE" dirty="0" err="1">
                <a:latin typeface="Arial" panose="020B0604020202020204" pitchFamily="34" charset="0"/>
                <a:ea typeface="Roboto Condensed" panose="02000000000000000000" pitchFamily="2" charset="0"/>
                <a:cs typeface="Arial" panose="020B0604020202020204" pitchFamily="34" charset="0"/>
              </a:rPr>
              <a:t>semaines</a:t>
            </a:r>
            <a:r>
              <a:rPr lang="nl-BE" dirty="0">
                <a:latin typeface="Arial" panose="020B0604020202020204" pitchFamily="34" charset="0"/>
                <a:ea typeface="Roboto Condensed" panose="02000000000000000000" pitchFamily="2" charset="0"/>
                <a:cs typeface="Arial" panose="020B0604020202020204" pitchFamily="34" charset="0"/>
              </a:rPr>
              <a:t> de concours, </a:t>
            </a:r>
            <a:r>
              <a:rPr lang="nl-BE" dirty="0" err="1">
                <a:latin typeface="Arial" panose="020B0604020202020204" pitchFamily="34" charset="0"/>
                <a:ea typeface="Roboto Condensed" panose="02000000000000000000" pitchFamily="2" charset="0"/>
                <a:cs typeface="Arial" panose="020B0604020202020204" pitchFamily="34" charset="0"/>
              </a:rPr>
              <a:t>tous</a:t>
            </a:r>
            <a:r>
              <a:rPr lang="nl-BE" dirty="0">
                <a:latin typeface="Arial" panose="020B0604020202020204" pitchFamily="34" charset="0"/>
                <a:ea typeface="Roboto Condensed" panose="02000000000000000000" pitchFamily="2" charset="0"/>
                <a:cs typeface="Arial" panose="020B0604020202020204" pitchFamily="34" charset="0"/>
              </a:rPr>
              <a:t> les jours </a:t>
            </a:r>
            <a:r>
              <a:rPr lang="nl-BE" dirty="0" err="1">
                <a:latin typeface="Arial" panose="020B0604020202020204" pitchFamily="34" charset="0"/>
                <a:ea typeface="Roboto Condensed" panose="02000000000000000000" pitchFamily="2" charset="0"/>
                <a:cs typeface="Arial" panose="020B0604020202020204" pitchFamily="34" charset="0"/>
              </a:rPr>
              <a:t>un</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panier</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composé</a:t>
            </a:r>
            <a:r>
              <a:rPr lang="nl-BE" dirty="0">
                <a:latin typeface="Arial" panose="020B0604020202020204" pitchFamily="34" charset="0"/>
                <a:ea typeface="Roboto Condensed" panose="02000000000000000000" pitchFamily="2" charset="0"/>
                <a:cs typeface="Arial" panose="020B0604020202020204" pitchFamily="34" charset="0"/>
              </a:rPr>
              <a:t> de </a:t>
            </a:r>
            <a:r>
              <a:rPr lang="nl-BE" dirty="0" err="1">
                <a:latin typeface="Arial" panose="020B0604020202020204" pitchFamily="34" charset="0"/>
                <a:ea typeface="Roboto Condensed" panose="02000000000000000000" pitchFamily="2" charset="0"/>
                <a:cs typeface="Arial" panose="020B0604020202020204" pitchFamily="34" charset="0"/>
              </a:rPr>
              <a:t>produits</a:t>
            </a:r>
            <a:r>
              <a:rPr lang="nl-BE" dirty="0">
                <a:latin typeface="Arial" panose="020B0604020202020204" pitchFamily="34" charset="0"/>
                <a:ea typeface="Roboto Condensed" panose="02000000000000000000" pitchFamily="2" charset="0"/>
                <a:cs typeface="Arial" panose="020B0604020202020204" pitchFamily="34" charset="0"/>
              </a:rPr>
              <a:t> “canard” et de </a:t>
            </a:r>
            <a:r>
              <a:rPr lang="nl-BE" dirty="0" err="1">
                <a:latin typeface="Arial" panose="020B0604020202020204" pitchFamily="34" charset="0"/>
                <a:ea typeface="Roboto Condensed" panose="02000000000000000000" pitchFamily="2" charset="0"/>
                <a:cs typeface="Arial" panose="020B0604020202020204" pitchFamily="34" charset="0"/>
              </a:rPr>
              <a:t>produits</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locaux</a:t>
            </a:r>
            <a:r>
              <a:rPr lang="nl-BE" dirty="0">
                <a:latin typeface="Arial" panose="020B0604020202020204" pitchFamily="34" charset="0"/>
                <a:ea typeface="Roboto Condensed" panose="02000000000000000000" pitchFamily="2" charset="0"/>
                <a:cs typeface="Arial" panose="020B0604020202020204" pitchFamily="34" charset="0"/>
              </a:rPr>
              <a:t> à </a:t>
            </a:r>
            <a:r>
              <a:rPr lang="nl-BE" dirty="0" err="1">
                <a:latin typeface="Arial" panose="020B0604020202020204" pitchFamily="34" charset="0"/>
                <a:ea typeface="Roboto Condensed" panose="02000000000000000000" pitchFamily="2" charset="0"/>
                <a:cs typeface="Arial" panose="020B0604020202020204" pitchFamily="34" charset="0"/>
              </a:rPr>
              <a:t>gagner</a:t>
            </a:r>
            <a:r>
              <a:rPr lang="nl-BE" dirty="0">
                <a:latin typeface="Arial" panose="020B0604020202020204" pitchFamily="34" charset="0"/>
                <a:ea typeface="Roboto Condensed" panose="02000000000000000000" pitchFamily="2" charset="0"/>
                <a:cs typeface="Arial" panose="020B0604020202020204" pitchFamily="34" charset="0"/>
              </a:rPr>
              <a:t> et </a:t>
            </a:r>
            <a:r>
              <a:rPr lang="nl-BE" dirty="0" err="1">
                <a:latin typeface="Arial" panose="020B0604020202020204" pitchFamily="34" charset="0"/>
                <a:ea typeface="Roboto Condensed" panose="02000000000000000000" pitchFamily="2" charset="0"/>
                <a:cs typeface="Arial" panose="020B0604020202020204" pitchFamily="34" charset="0"/>
              </a:rPr>
              <a:t>un</a:t>
            </a:r>
            <a:r>
              <a:rPr lang="nl-BE" dirty="0">
                <a:latin typeface="Arial" panose="020B0604020202020204" pitchFamily="34" charset="0"/>
                <a:ea typeface="Roboto Condensed" panose="02000000000000000000" pitchFamily="2" charset="0"/>
                <a:cs typeface="Arial" panose="020B0604020202020204" pitchFamily="34" charset="0"/>
              </a:rPr>
              <a:t> grand prix à la fin des 2 </a:t>
            </a:r>
            <a:r>
              <a:rPr lang="nl-BE" dirty="0" err="1">
                <a:latin typeface="Arial" panose="020B0604020202020204" pitchFamily="34" charset="0"/>
                <a:ea typeface="Roboto Condensed" panose="02000000000000000000" pitchFamily="2" charset="0"/>
                <a:cs typeface="Arial" panose="020B0604020202020204" pitchFamily="34" charset="0"/>
              </a:rPr>
              <a:t>semaines</a:t>
            </a:r>
            <a:r>
              <a:rPr lang="nl-BE" dirty="0">
                <a:latin typeface="Arial" panose="020B0604020202020204" pitchFamily="34" charset="0"/>
                <a:ea typeface="Roboto Condensed" panose="02000000000000000000" pitchFamily="2" charset="0"/>
                <a:cs typeface="Arial" panose="020B0604020202020204" pitchFamily="34" charset="0"/>
              </a:rPr>
              <a:t>, la </a:t>
            </a:r>
            <a:r>
              <a:rPr lang="nl-BE" dirty="0" err="1">
                <a:latin typeface="Arial" panose="020B0604020202020204" pitchFamily="34" charset="0"/>
                <a:ea typeface="Roboto Condensed" panose="02000000000000000000" pitchFamily="2" charset="0"/>
                <a:cs typeface="Arial" panose="020B0604020202020204" pitchFamily="34" charset="0"/>
              </a:rPr>
              <a:t>personne</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qui</a:t>
            </a:r>
            <a:r>
              <a:rPr lang="nl-BE" dirty="0">
                <a:latin typeface="Arial" panose="020B0604020202020204" pitchFamily="34" charset="0"/>
                <a:ea typeface="Roboto Condensed" panose="02000000000000000000" pitchFamily="2" charset="0"/>
                <a:cs typeface="Arial" panose="020B0604020202020204" pitchFamily="34" charset="0"/>
              </a:rPr>
              <a:t> sera la plus </a:t>
            </a:r>
            <a:r>
              <a:rPr lang="nl-BE" dirty="0" err="1">
                <a:latin typeface="Arial" panose="020B0604020202020204" pitchFamily="34" charset="0"/>
                <a:ea typeface="Roboto Condensed" panose="02000000000000000000" pitchFamily="2" charset="0"/>
                <a:cs typeface="Arial" panose="020B0604020202020204" pitchFamily="34" charset="0"/>
              </a:rPr>
              <a:t>proche</a:t>
            </a:r>
            <a:r>
              <a:rPr lang="nl-BE" dirty="0">
                <a:latin typeface="Arial" panose="020B0604020202020204" pitchFamily="34" charset="0"/>
                <a:ea typeface="Roboto Condensed" panose="02000000000000000000" pitchFamily="2" charset="0"/>
                <a:cs typeface="Arial" panose="020B0604020202020204" pitchFamily="34" charset="0"/>
              </a:rPr>
              <a:t> de la question subsidiaire </a:t>
            </a:r>
            <a:r>
              <a:rPr lang="nl-BE" dirty="0" err="1">
                <a:latin typeface="Arial" panose="020B0604020202020204" pitchFamily="34" charset="0"/>
                <a:ea typeface="Roboto Condensed" panose="02000000000000000000" pitchFamily="2" charset="0"/>
                <a:cs typeface="Arial" panose="020B0604020202020204" pitchFamily="34" charset="0"/>
              </a:rPr>
              <a:t>remportera</a:t>
            </a:r>
            <a:r>
              <a:rPr lang="nl-BE" dirty="0">
                <a:latin typeface="Arial" panose="020B0604020202020204" pitchFamily="34" charset="0"/>
                <a:ea typeface="Roboto Condensed" panose="02000000000000000000" pitchFamily="2" charset="0"/>
                <a:cs typeface="Arial" panose="020B0604020202020204" pitchFamily="34" charset="0"/>
              </a:rPr>
              <a:t> le 1er prix : </a:t>
            </a:r>
            <a:r>
              <a:rPr lang="nl-BE" dirty="0" err="1">
                <a:latin typeface="Arial" panose="020B0604020202020204" pitchFamily="34" charset="0"/>
                <a:ea typeface="Roboto Condensed" panose="02000000000000000000" pitchFamily="2" charset="0"/>
                <a:cs typeface="Arial" panose="020B0604020202020204" pitchFamily="34" charset="0"/>
              </a:rPr>
              <a:t>un</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dîner</a:t>
            </a:r>
            <a:r>
              <a:rPr lang="nl-BE" dirty="0">
                <a:latin typeface="Arial" panose="020B0604020202020204" pitchFamily="34" charset="0"/>
                <a:ea typeface="Roboto Condensed" panose="02000000000000000000" pitchFamily="2" charset="0"/>
                <a:cs typeface="Arial" panose="020B0604020202020204" pitchFamily="34" charset="0"/>
              </a:rPr>
              <a:t> canard </a:t>
            </a:r>
            <a:r>
              <a:rPr lang="nl-BE" dirty="0" err="1">
                <a:latin typeface="Arial" panose="020B0604020202020204" pitchFamily="34" charset="0"/>
                <a:ea typeface="Roboto Condensed" panose="02000000000000000000" pitchFamily="2" charset="0"/>
                <a:cs typeface="Arial" panose="020B0604020202020204" pitchFamily="34" charset="0"/>
              </a:rPr>
              <a:t>chez</a:t>
            </a:r>
            <a:r>
              <a:rPr lang="nl-BE" dirty="0">
                <a:latin typeface="Arial" panose="020B0604020202020204" pitchFamily="34" charset="0"/>
                <a:ea typeface="Roboto Condensed" panose="02000000000000000000" pitchFamily="2" charset="0"/>
                <a:cs typeface="Arial" panose="020B0604020202020204" pitchFamily="34" charset="0"/>
              </a:rPr>
              <a:t> Eric Boschman pour 8 </a:t>
            </a:r>
            <a:r>
              <a:rPr lang="nl-BE" dirty="0" err="1">
                <a:latin typeface="Arial" panose="020B0604020202020204" pitchFamily="34" charset="0"/>
                <a:ea typeface="Roboto Condensed" panose="02000000000000000000" pitchFamily="2" charset="0"/>
                <a:cs typeface="Arial" panose="020B0604020202020204" pitchFamily="34" charset="0"/>
              </a:rPr>
              <a:t>personnes</a:t>
            </a:r>
            <a:r>
              <a:rPr lang="nl-BE" dirty="0">
                <a:latin typeface="Arial" panose="020B0604020202020204" pitchFamily="34" charset="0"/>
                <a:ea typeface="Roboto Condensed" panose="02000000000000000000" pitchFamily="2" charset="0"/>
                <a:cs typeface="Arial" panose="020B0604020202020204" pitchFamily="34" charset="0"/>
              </a:rPr>
              <a:t>.</a:t>
            </a:r>
            <a:endParaRPr lang="fr-BE" dirty="0">
              <a:latin typeface="Basic Sans ExtraLight"/>
              <a:cs typeface="Calibri" panose="020F0502020204030204"/>
            </a:endParaRPr>
          </a:p>
        </p:txBody>
      </p:sp>
    </p:spTree>
    <p:extLst>
      <p:ext uri="{BB962C8B-B14F-4D97-AF65-F5344CB8AC3E}">
        <p14:creationId xmlns:p14="http://schemas.microsoft.com/office/powerpoint/2010/main" val="396531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47E154B-B439-CA3E-F347-15501C9AE0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6441" y="800843"/>
            <a:ext cx="3894666" cy="4160625"/>
          </a:xfrm>
          <a:prstGeom prst="rect">
            <a:avLst/>
          </a:prstGeom>
        </p:spPr>
      </p:pic>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ZoneTexte 7">
            <a:extLst>
              <a:ext uri="{FF2B5EF4-FFF2-40B4-BE49-F238E27FC236}">
                <a16:creationId xmlns:a16="http://schemas.microsoft.com/office/drawing/2014/main" id="{75895200-E811-C760-70F2-AD3568DA2CA5}"/>
              </a:ext>
            </a:extLst>
          </p:cNvPr>
          <p:cNvSpPr txBox="1"/>
          <p:nvPr/>
        </p:nvSpPr>
        <p:spPr>
          <a:xfrm>
            <a:off x="5906402" y="643635"/>
            <a:ext cx="5896131" cy="1015663"/>
          </a:xfrm>
          <a:prstGeom prst="rect">
            <a:avLst/>
          </a:prstGeom>
          <a:noFill/>
        </p:spPr>
        <p:txBody>
          <a:bodyPr wrap="square" lIns="91440" tIns="45720" rIns="91440" bIns="45720" rtlCol="0" anchor="t">
            <a:spAutoFit/>
          </a:bodyPr>
          <a:lstStyle/>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r>
              <a:rPr lang="nl-BE" sz="2000" b="1" dirty="0">
                <a:latin typeface="Arial" panose="020B0604020202020204" pitchFamily="34" charset="0"/>
                <a:ea typeface="Roboto Condensed" panose="02000000000000000000" pitchFamily="2" charset="0"/>
                <a:cs typeface="Arial" panose="020B0604020202020204" pitchFamily="34" charset="0"/>
              </a:rPr>
              <a:t>Stickers je </a:t>
            </a:r>
            <a:r>
              <a:rPr lang="nl-BE" sz="2000" b="1" dirty="0" err="1">
                <a:latin typeface="Arial" panose="020B0604020202020204" pitchFamily="34" charset="0"/>
                <a:ea typeface="Roboto Condensed" panose="02000000000000000000" pitchFamily="2" charset="0"/>
                <a:cs typeface="Arial" panose="020B0604020202020204" pitchFamily="34" charset="0"/>
              </a:rPr>
              <a:t>ponds</a:t>
            </a:r>
            <a:r>
              <a:rPr lang="nl-BE" sz="2000" b="1" dirty="0">
                <a:latin typeface="Arial" panose="020B0604020202020204" pitchFamily="34" charset="0"/>
                <a:ea typeface="Roboto Condensed" panose="02000000000000000000" pitchFamily="2" charset="0"/>
                <a:cs typeface="Arial" panose="020B0604020202020204" pitchFamily="34" charset="0"/>
              </a:rPr>
              <a:t> à </a:t>
            </a:r>
            <a:r>
              <a:rPr lang="nl-BE" sz="2000" b="1" dirty="0" err="1">
                <a:latin typeface="Arial" panose="020B0604020202020204" pitchFamily="34" charset="0"/>
                <a:ea typeface="Roboto Condensed" panose="02000000000000000000" pitchFamily="2" charset="0"/>
                <a:cs typeface="Arial" panose="020B0604020202020204" pitchFamily="34" charset="0"/>
              </a:rPr>
              <a:t>l’abri</a:t>
            </a:r>
            <a:endParaRPr lang="nl-BE" sz="2000" b="1"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p:txBody>
      </p:sp>
      <p:sp>
        <p:nvSpPr>
          <p:cNvPr id="2" name="ZoneTexte 1">
            <a:extLst>
              <a:ext uri="{FF2B5EF4-FFF2-40B4-BE49-F238E27FC236}">
                <a16:creationId xmlns:a16="http://schemas.microsoft.com/office/drawing/2014/main" id="{9B6EF80C-D133-F445-9464-1A3EE08DD3AD}"/>
              </a:ext>
            </a:extLst>
          </p:cNvPr>
          <p:cNvSpPr txBox="1"/>
          <p:nvPr/>
        </p:nvSpPr>
        <p:spPr>
          <a:xfrm>
            <a:off x="6231467" y="2302933"/>
            <a:ext cx="5571066" cy="369332"/>
          </a:xfrm>
          <a:prstGeom prst="rect">
            <a:avLst/>
          </a:prstGeom>
          <a:noFill/>
        </p:spPr>
        <p:txBody>
          <a:bodyPr wrap="square" rtlCol="0">
            <a:spAutoFit/>
          </a:bodyPr>
          <a:lstStyle/>
          <a:p>
            <a:r>
              <a:rPr lang="fr-FR" dirty="0" err="1">
                <a:latin typeface="Arial" panose="020B0604020202020204" pitchFamily="34" charset="0"/>
                <a:cs typeface="Arial" panose="020B0604020202020204" pitchFamily="34" charset="0"/>
              </a:rPr>
              <a:t>Ré-impression</a:t>
            </a:r>
            <a:r>
              <a:rPr lang="fr-FR" dirty="0">
                <a:latin typeface="Arial" panose="020B0604020202020204" pitchFamily="34" charset="0"/>
                <a:cs typeface="Arial" panose="020B0604020202020204" pitchFamily="34" charset="0"/>
              </a:rPr>
              <a:t> de 5.000 stickers</a:t>
            </a:r>
            <a:endParaRPr lang="fr-B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65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arte, nourriture&#10;&#10;Description générée automatiquement">
            <a:extLst>
              <a:ext uri="{FF2B5EF4-FFF2-40B4-BE49-F238E27FC236}">
                <a16:creationId xmlns:a16="http://schemas.microsoft.com/office/drawing/2014/main" id="{2597005F-D398-59A2-9BC5-F84B2C4BD4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457" y="643635"/>
            <a:ext cx="4992624" cy="3340136"/>
          </a:xfrm>
          <a:prstGeom prst="rect">
            <a:avLst/>
          </a:prstGeom>
        </p:spPr>
      </p:pic>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ZoneTexte 7">
            <a:extLst>
              <a:ext uri="{FF2B5EF4-FFF2-40B4-BE49-F238E27FC236}">
                <a16:creationId xmlns:a16="http://schemas.microsoft.com/office/drawing/2014/main" id="{75895200-E811-C760-70F2-AD3568DA2CA5}"/>
              </a:ext>
            </a:extLst>
          </p:cNvPr>
          <p:cNvSpPr txBox="1"/>
          <p:nvPr/>
        </p:nvSpPr>
        <p:spPr>
          <a:xfrm>
            <a:off x="5906402" y="643635"/>
            <a:ext cx="5896131" cy="1323439"/>
          </a:xfrm>
          <a:prstGeom prst="rect">
            <a:avLst/>
          </a:prstGeom>
          <a:noFill/>
        </p:spPr>
        <p:txBody>
          <a:bodyPr wrap="square" lIns="91440" tIns="45720" rIns="91440" bIns="45720" rtlCol="0" anchor="t">
            <a:spAutoFit/>
          </a:bodyPr>
          <a:lstStyle/>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r>
              <a:rPr lang="nl-BE" sz="2000" b="1" dirty="0">
                <a:latin typeface="Arial" panose="020B0604020202020204" pitchFamily="34" charset="0"/>
                <a:ea typeface="Roboto Condensed" panose="02000000000000000000" pitchFamily="2" charset="0"/>
                <a:cs typeface="Arial" panose="020B0604020202020204" pitchFamily="34" charset="0"/>
              </a:rPr>
              <a:t>Proposition de brochure sectorielle</a:t>
            </a:r>
          </a:p>
          <a:p>
            <a:pPr marL="742950" lvl="1" indent="-285750">
              <a:buFont typeface="Wingdings" pitchFamily="2" charset="2"/>
              <a:buChar char="ü"/>
            </a:pPr>
            <a:endParaRPr lang="nl-BE" sz="2000" b="1"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p:txBody>
      </p:sp>
    </p:spTree>
    <p:extLst>
      <p:ext uri="{BB962C8B-B14F-4D97-AF65-F5344CB8AC3E}">
        <p14:creationId xmlns:p14="http://schemas.microsoft.com/office/powerpoint/2010/main" val="499558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C2FD9BE-3CE8-E40A-6EA6-ECE8E3EA1F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00" y="3669630"/>
            <a:ext cx="5567055" cy="3182634"/>
          </a:xfrm>
          <a:prstGeom prst="rect">
            <a:avLst/>
          </a:prstGeom>
        </p:spPr>
      </p:pic>
      <p:pic>
        <p:nvPicPr>
          <p:cNvPr id="13" name="Image 12">
            <a:extLst>
              <a:ext uri="{FF2B5EF4-FFF2-40B4-BE49-F238E27FC236}">
                <a16:creationId xmlns:a16="http://schemas.microsoft.com/office/drawing/2014/main" id="{D1A05234-C95C-34FE-E76D-E440422556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78627" y="1834473"/>
            <a:ext cx="3617907" cy="2302689"/>
          </a:xfrm>
          <a:prstGeom prst="rect">
            <a:avLst/>
          </a:prstGeom>
        </p:spPr>
      </p:pic>
      <p:pic>
        <p:nvPicPr>
          <p:cNvPr id="6" name="Image 5">
            <a:extLst>
              <a:ext uri="{FF2B5EF4-FFF2-40B4-BE49-F238E27FC236}">
                <a16:creationId xmlns:a16="http://schemas.microsoft.com/office/drawing/2014/main" id="{DBCEAFB8-3943-39BE-D8A1-C8E44F02C8A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48602" y="0"/>
            <a:ext cx="4524368" cy="2405056"/>
          </a:xfrm>
          <a:prstGeom prst="rect">
            <a:avLst/>
          </a:prstGeom>
        </p:spPr>
      </p:pic>
      <p:pic>
        <p:nvPicPr>
          <p:cNvPr id="3" name="Image 2">
            <a:extLst>
              <a:ext uri="{FF2B5EF4-FFF2-40B4-BE49-F238E27FC236}">
                <a16:creationId xmlns:a16="http://schemas.microsoft.com/office/drawing/2014/main" id="{9AD63F41-01DD-C671-B3B6-4C06544252A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0"/>
            <a:ext cx="2248602" cy="2215534"/>
          </a:xfrm>
          <a:prstGeom prst="rect">
            <a:avLst/>
          </a:prstGeom>
        </p:spPr>
      </p:pic>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900" y="-5736"/>
            <a:ext cx="12192000" cy="6858000"/>
          </a:xfrm>
          <a:prstGeom prst="rect">
            <a:avLst/>
          </a:prstGeom>
        </p:spPr>
      </p:pic>
      <p:sp>
        <p:nvSpPr>
          <p:cNvPr id="8" name="ZoneTexte 7">
            <a:extLst>
              <a:ext uri="{FF2B5EF4-FFF2-40B4-BE49-F238E27FC236}">
                <a16:creationId xmlns:a16="http://schemas.microsoft.com/office/drawing/2014/main" id="{75895200-E811-C760-70F2-AD3568DA2CA5}"/>
              </a:ext>
            </a:extLst>
          </p:cNvPr>
          <p:cNvSpPr txBox="1"/>
          <p:nvPr/>
        </p:nvSpPr>
        <p:spPr>
          <a:xfrm>
            <a:off x="5906402" y="643635"/>
            <a:ext cx="5896131" cy="2246769"/>
          </a:xfrm>
          <a:prstGeom prst="rect">
            <a:avLst/>
          </a:prstGeom>
          <a:noFill/>
        </p:spPr>
        <p:txBody>
          <a:bodyPr wrap="square" lIns="91440" tIns="45720" rIns="91440" bIns="45720" rtlCol="0" anchor="t">
            <a:spAutoFit/>
          </a:bodyPr>
          <a:lstStyle/>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r>
              <a:rPr lang="nl-BE" sz="2000" b="1" dirty="0">
                <a:latin typeface="Arial" panose="020B0604020202020204" pitchFamily="34" charset="0"/>
                <a:ea typeface="Roboto Condensed" panose="02000000000000000000" pitchFamily="2" charset="0"/>
                <a:cs typeface="Arial" panose="020B0604020202020204" pitchFamily="34" charset="0"/>
              </a:rPr>
              <a:t>Emission “Du potager à l’assiette”</a:t>
            </a:r>
          </a:p>
          <a:p>
            <a:pPr marL="742950" lvl="1" indent="-285750">
              <a:buFont typeface="Wingdings" pitchFamily="2" charset="2"/>
              <a:buChar char="ü"/>
            </a:pPr>
            <a:endParaRPr lang="nl-BE" sz="2000" b="1" dirty="0">
              <a:latin typeface="Arial" panose="020B0604020202020204" pitchFamily="34" charset="0"/>
              <a:ea typeface="Roboto Condensed" panose="02000000000000000000" pitchFamily="2" charset="0"/>
              <a:cs typeface="Arial" panose="020B0604020202020204" pitchFamily="34" charset="0"/>
            </a:endParaRPr>
          </a:p>
          <a:p>
            <a:pPr lvl="1"/>
            <a:br>
              <a:rPr lang="fr-BE" sz="2000" dirty="0"/>
            </a:br>
            <a:r>
              <a:rPr lang="fr-BE" sz="2000" b="0" i="0" u="sng" dirty="0">
                <a:solidFill>
                  <a:srgbClr val="0000FF"/>
                </a:solidFill>
                <a:effectLst/>
                <a:latin typeface="Calibri" panose="020F0502020204030204" pitchFamily="34" charset="0"/>
              </a:rPr>
              <a:t>https://</a:t>
            </a:r>
            <a:r>
              <a:rPr lang="fr-BE" sz="2000" b="0" i="0" u="sng" dirty="0" err="1">
                <a:solidFill>
                  <a:srgbClr val="0000FF"/>
                </a:solidFill>
                <a:effectLst/>
                <a:latin typeface="Calibri" panose="020F0502020204030204" pitchFamily="34" charset="0"/>
              </a:rPr>
              <a:t>auvio.rtbf.be</a:t>
            </a:r>
            <a:r>
              <a:rPr lang="fr-BE" sz="2000" b="0" i="0" u="sng" dirty="0">
                <a:solidFill>
                  <a:srgbClr val="0000FF"/>
                </a:solidFill>
                <a:effectLst/>
                <a:latin typeface="Calibri" panose="020F0502020204030204" pitchFamily="34" charset="0"/>
              </a:rPr>
              <a:t>/</a:t>
            </a:r>
            <a:r>
              <a:rPr lang="fr-BE" sz="2000" b="0" i="0" u="sng" dirty="0" err="1">
                <a:solidFill>
                  <a:srgbClr val="0000FF"/>
                </a:solidFill>
                <a:effectLst/>
                <a:latin typeface="Calibri" panose="020F0502020204030204" pitchFamily="34" charset="0"/>
              </a:rPr>
              <a:t>emission</a:t>
            </a:r>
            <a:r>
              <a:rPr lang="fr-BE" sz="2000" b="0" i="0" u="sng" dirty="0">
                <a:solidFill>
                  <a:srgbClr val="0000FF"/>
                </a:solidFill>
                <a:effectLst/>
                <a:latin typeface="Calibri" panose="020F0502020204030204" pitchFamily="34" charset="0"/>
              </a:rPr>
              <a:t>/du-potager-a-lassiette-25464</a:t>
            </a:r>
            <a:endParaRPr lang="nl-BE" sz="2000" b="1"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p:txBody>
      </p:sp>
      <p:pic>
        <p:nvPicPr>
          <p:cNvPr id="11" name="Image 10">
            <a:extLst>
              <a:ext uri="{FF2B5EF4-FFF2-40B4-BE49-F238E27FC236}">
                <a16:creationId xmlns:a16="http://schemas.microsoft.com/office/drawing/2014/main" id="{6A25AE0F-FB57-D886-99F5-F5A2E0AF45F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0" y="1993310"/>
            <a:ext cx="3304673" cy="1985017"/>
          </a:xfrm>
          <a:prstGeom prst="rect">
            <a:avLst/>
          </a:prstGeom>
        </p:spPr>
      </p:pic>
    </p:spTree>
    <p:extLst>
      <p:ext uri="{BB962C8B-B14F-4D97-AF65-F5344CB8AC3E}">
        <p14:creationId xmlns:p14="http://schemas.microsoft.com/office/powerpoint/2010/main" val="3555498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herbe, plein air, paysage, nuage&#10;&#10;Description générée automatiquement">
            <a:extLst>
              <a:ext uri="{FF2B5EF4-FFF2-40B4-BE49-F238E27FC236}">
                <a16:creationId xmlns:a16="http://schemas.microsoft.com/office/drawing/2014/main" id="{9A19CDE9-C73B-AB3B-9FB5-FA390471F7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0281080" cy="6858000"/>
          </a:xfrm>
          <a:prstGeom prst="rect">
            <a:avLst/>
          </a:prstGeom>
        </p:spPr>
      </p:pic>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D25B633-0A02-193F-F2A6-00E01459AB1A}"/>
              </a:ext>
            </a:extLst>
          </p:cNvPr>
          <p:cNvSpPr>
            <a:spLocks noGrp="1"/>
          </p:cNvSpPr>
          <p:nvPr>
            <p:ph type="ctrTitle"/>
          </p:nvPr>
        </p:nvSpPr>
        <p:spPr>
          <a:xfrm>
            <a:off x="6074664" y="621792"/>
            <a:ext cx="6096000" cy="4397510"/>
          </a:xfrm>
        </p:spPr>
        <p:txBody>
          <a:bodyPr anchor="ctr">
            <a:normAutofit/>
          </a:bodyPr>
          <a:lstStyle/>
          <a:p>
            <a:pPr fontAlgn="ctr"/>
            <a:r>
              <a:rPr lang="fr-FR" sz="4800">
                <a:latin typeface="Basic Sans ExtraLight"/>
                <a:cs typeface="Co Headline" panose="020B0603060202020204" pitchFamily="34" charset="0"/>
              </a:rPr>
              <a:t>Actions transversales</a:t>
            </a:r>
            <a:br>
              <a:rPr lang="fr-FR" sz="4800">
                <a:latin typeface="Basic Sans ExtraLight"/>
                <a:cs typeface="Co Headline" panose="020B0603060202020204" pitchFamily="34" charset="0"/>
              </a:rPr>
            </a:br>
            <a:r>
              <a:rPr lang="fr-FR" sz="4800">
                <a:latin typeface="Basic Sans ExtraLight"/>
                <a:cs typeface="Co Headline" panose="020B0603060202020204" pitchFamily="34" charset="0"/>
              </a:rPr>
              <a:t>2023</a:t>
            </a:r>
          </a:p>
        </p:txBody>
      </p:sp>
    </p:spTree>
    <p:extLst>
      <p:ext uri="{BB962C8B-B14F-4D97-AF65-F5344CB8AC3E}">
        <p14:creationId xmlns:p14="http://schemas.microsoft.com/office/powerpoint/2010/main" val="1581630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26" name="Picture 2" descr="Plan de relance de la Wallonie">
            <a:extLst>
              <a:ext uri="{FF2B5EF4-FFF2-40B4-BE49-F238E27FC236}">
                <a16:creationId xmlns:a16="http://schemas.microsoft.com/office/drawing/2014/main" id="{CBADF5EE-71F1-B093-E852-7815AD78D7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4950" y="5586984"/>
            <a:ext cx="1254144" cy="12710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F5B6B3E-7F7F-076D-ED8B-3AC079F5210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765" y="185873"/>
            <a:ext cx="4517136" cy="116692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B3B715C5-378C-8009-2032-5533BE1F9DAB}"/>
              </a:ext>
            </a:extLst>
          </p:cNvPr>
          <p:cNvSpPr txBox="1"/>
          <p:nvPr/>
        </p:nvSpPr>
        <p:spPr>
          <a:xfrm>
            <a:off x="6415600" y="457088"/>
            <a:ext cx="5411639" cy="3477875"/>
          </a:xfrm>
          <a:prstGeom prst="rect">
            <a:avLst/>
          </a:prstGeom>
          <a:noFill/>
        </p:spPr>
        <p:txBody>
          <a:bodyPr wrap="square" lIns="91440" tIns="45720" rIns="91440" bIns="45720" rtlCol="0" anchor="t">
            <a:spAutoFit/>
          </a:bodyPr>
          <a:lstStyle/>
          <a:p>
            <a:pPr marL="800100" lvl="1" indent="-34290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800100" lvl="1" indent="-34290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800100" lvl="1" indent="-34290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800100" lvl="1" indent="-34290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800100" lvl="1" indent="-34290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800100" lvl="1" indent="-34290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800100" lvl="1" indent="-34290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800100" lvl="1" indent="-34290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800100" lvl="1" indent="-34290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800100" lvl="1" indent="-34290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endParaRPr lang="fr-BE" sz="2000" dirty="0">
              <a:latin typeface="Basic Sans ExtraLight"/>
              <a:cs typeface="Calibri" panose="020F0502020204030204"/>
            </a:endParaRPr>
          </a:p>
        </p:txBody>
      </p:sp>
      <p:sp>
        <p:nvSpPr>
          <p:cNvPr id="6" name="Titre 1">
            <a:extLst>
              <a:ext uri="{FF2B5EF4-FFF2-40B4-BE49-F238E27FC236}">
                <a16:creationId xmlns:a16="http://schemas.microsoft.com/office/drawing/2014/main" id="{5EE70B7D-AB9B-A7E0-6CE6-4FDC4B6CFF39}"/>
              </a:ext>
            </a:extLst>
          </p:cNvPr>
          <p:cNvSpPr txBox="1">
            <a:spLocks/>
          </p:cNvSpPr>
          <p:nvPr/>
        </p:nvSpPr>
        <p:spPr>
          <a:xfrm>
            <a:off x="6415600" y="547832"/>
            <a:ext cx="5144385" cy="3739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BE" sz="2000" b="1"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86748DA1-6EFD-02A0-8AA4-E59FE590B5C1}"/>
              </a:ext>
            </a:extLst>
          </p:cNvPr>
          <p:cNvSpPr txBox="1">
            <a:spLocks/>
          </p:cNvSpPr>
          <p:nvPr/>
        </p:nvSpPr>
        <p:spPr>
          <a:xfrm>
            <a:off x="6262727" y="665210"/>
            <a:ext cx="6153723" cy="373949"/>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b="1" dirty="0">
                <a:latin typeface="Arial" panose="020B0604020202020204" pitchFamily="34" charset="0"/>
                <a:cs typeface="Arial" panose="020B0604020202020204" pitchFamily="34" charset="0"/>
              </a:rPr>
              <a:t>Données principales</a:t>
            </a:r>
            <a:endParaRPr lang="fr-BE" b="1"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D94CABDB-446A-4DBC-074F-3C8889C0EA77}"/>
              </a:ext>
            </a:extLst>
          </p:cNvPr>
          <p:cNvSpPr txBox="1"/>
          <p:nvPr/>
        </p:nvSpPr>
        <p:spPr>
          <a:xfrm>
            <a:off x="6262727" y="1621231"/>
            <a:ext cx="5929273" cy="37888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b="1" dirty="0">
                <a:latin typeface="Arial" panose="020B0604020202020204" pitchFamily="34" charset="0"/>
                <a:cs typeface="Arial" panose="020B0604020202020204" pitchFamily="34" charset="0"/>
              </a:rPr>
              <a:t>97% des répondants ont consommé des produits viandeux </a:t>
            </a:r>
            <a:r>
              <a:rPr lang="fr-FR" dirty="0">
                <a:latin typeface="Arial" panose="020B0604020202020204" pitchFamily="34" charset="0"/>
                <a:cs typeface="Arial" panose="020B0604020202020204" pitchFamily="34" charset="0"/>
              </a:rPr>
              <a:t>dans les trois mois précédant l’étude; </a:t>
            </a:r>
          </a:p>
          <a:p>
            <a:pPr marL="285750" indent="-285750">
              <a:lnSpc>
                <a:spcPct val="150000"/>
              </a:lnSpc>
              <a:buFont typeface="Arial" panose="020B0604020202020204" pitchFamily="34" charset="0"/>
              <a:buChar char="•"/>
            </a:pPr>
            <a:r>
              <a:rPr lang="fr-FR" dirty="0">
                <a:latin typeface="Arial" panose="020B0604020202020204" pitchFamily="34" charset="0"/>
                <a:cs typeface="Arial" panose="020B0604020202020204" pitchFamily="34" charset="0"/>
              </a:rPr>
              <a:t>Bœuf (88%) – Volaille (88%) – Charcuterie (80%) – Porc (71%) – Agneau (47%) – Autres (1%)</a:t>
            </a:r>
          </a:p>
          <a:p>
            <a:pPr marL="285750" indent="-285750">
              <a:lnSpc>
                <a:spcPct val="150000"/>
              </a:lnSpc>
              <a:buFont typeface="Arial" panose="020B0604020202020204" pitchFamily="34" charset="0"/>
              <a:buChar char="•"/>
            </a:pPr>
            <a:r>
              <a:rPr lang="fr-FR" b="1" dirty="0">
                <a:latin typeface="Arial" panose="020B0604020202020204" pitchFamily="34" charset="0"/>
                <a:cs typeface="Arial" panose="020B0604020202020204" pitchFamily="34" charset="0"/>
              </a:rPr>
              <a:t>L’image de la viande est globalement positive</a:t>
            </a:r>
            <a:r>
              <a:rPr lang="fr-FR" dirty="0">
                <a:latin typeface="Arial" panose="020B0604020202020204" pitchFamily="34" charset="0"/>
                <a:cs typeface="Arial" panose="020B0604020202020204" pitchFamily="34" charset="0"/>
              </a:rPr>
              <a:t>: 52% des répondants ont une image positive. Seuls 11% en ont une image négative</a:t>
            </a:r>
          </a:p>
          <a:p>
            <a:pPr marL="285750" indent="-285750">
              <a:lnSpc>
                <a:spcPct val="150000"/>
              </a:lnSpc>
              <a:buFont typeface="Arial" panose="020B0604020202020204" pitchFamily="34" charset="0"/>
              <a:buChar char="•"/>
            </a:pPr>
            <a:r>
              <a:rPr lang="fr-FR" dirty="0">
                <a:latin typeface="Arial" panose="020B0604020202020204" pitchFamily="34" charset="0"/>
                <a:cs typeface="Arial" panose="020B0604020202020204" pitchFamily="34" charset="0"/>
              </a:rPr>
              <a:t>Néanmoins, la tendance se dirige vers une diminution de la consommation de viande.</a:t>
            </a:r>
          </a:p>
        </p:txBody>
      </p:sp>
      <p:graphicFrame>
        <p:nvGraphicFramePr>
          <p:cNvPr id="10" name="Graphique 9">
            <a:extLst>
              <a:ext uri="{FF2B5EF4-FFF2-40B4-BE49-F238E27FC236}">
                <a16:creationId xmlns:a16="http://schemas.microsoft.com/office/drawing/2014/main" id="{21815AD7-3450-8579-0ADC-64F52E47F0A0}"/>
              </a:ext>
            </a:extLst>
          </p:cNvPr>
          <p:cNvGraphicFramePr/>
          <p:nvPr/>
        </p:nvGraphicFramePr>
        <p:xfrm>
          <a:off x="34514" y="921782"/>
          <a:ext cx="5411639" cy="30131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Graphique 10">
            <a:extLst>
              <a:ext uri="{FF2B5EF4-FFF2-40B4-BE49-F238E27FC236}">
                <a16:creationId xmlns:a16="http://schemas.microsoft.com/office/drawing/2014/main" id="{895F5BE3-60F3-0928-D025-518FCC317D95}"/>
              </a:ext>
            </a:extLst>
          </p:cNvPr>
          <p:cNvGraphicFramePr/>
          <p:nvPr/>
        </p:nvGraphicFramePr>
        <p:xfrm>
          <a:off x="255716" y="3777520"/>
          <a:ext cx="4241334" cy="284960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61381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051" y="0"/>
            <a:ext cx="12192000" cy="6858000"/>
          </a:xfrm>
          <a:prstGeom prst="rect">
            <a:avLst/>
          </a:prstGeom>
        </p:spPr>
      </p:pic>
      <p:pic>
        <p:nvPicPr>
          <p:cNvPr id="1026" name="Picture 2" descr="Plan de relance de la Wallonie">
            <a:extLst>
              <a:ext uri="{FF2B5EF4-FFF2-40B4-BE49-F238E27FC236}">
                <a16:creationId xmlns:a16="http://schemas.microsoft.com/office/drawing/2014/main" id="{CBADF5EE-71F1-B093-E852-7815AD78D7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4950" y="5586984"/>
            <a:ext cx="1254144" cy="12710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F5B6B3E-7F7F-076D-ED8B-3AC079F5210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3819" y="95222"/>
            <a:ext cx="4517136" cy="1166927"/>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B108016F-0421-3EC6-4F3F-7CEEF5E42EAF}"/>
              </a:ext>
            </a:extLst>
          </p:cNvPr>
          <p:cNvSpPr txBox="1">
            <a:spLocks/>
          </p:cNvSpPr>
          <p:nvPr/>
        </p:nvSpPr>
        <p:spPr>
          <a:xfrm>
            <a:off x="6535712" y="404817"/>
            <a:ext cx="4738867" cy="373949"/>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b="1" dirty="0">
                <a:latin typeface="Arial" panose="020B0604020202020204" pitchFamily="34" charset="0"/>
                <a:cs typeface="Arial" panose="020B0604020202020204" pitchFamily="34" charset="0"/>
              </a:rPr>
              <a:t>Données principales</a:t>
            </a:r>
            <a:endParaRPr lang="fr-BE" b="1" dirty="0">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F332EB64-BE9B-D2AF-DB9A-D143D64A161B}"/>
              </a:ext>
            </a:extLst>
          </p:cNvPr>
          <p:cNvSpPr txBox="1"/>
          <p:nvPr/>
        </p:nvSpPr>
        <p:spPr>
          <a:xfrm>
            <a:off x="6259820" y="985284"/>
            <a:ext cx="5528877" cy="46198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dirty="0">
                <a:latin typeface="Arial" panose="020B0604020202020204" pitchFamily="34" charset="0"/>
                <a:cs typeface="Arial" panose="020B0604020202020204" pitchFamily="34" charset="0"/>
              </a:rPr>
              <a:t>53% des répondants affirment consommer des produits viandeux d’origine wallonne; </a:t>
            </a:r>
          </a:p>
          <a:p>
            <a:pPr marL="742950" lvl="1" indent="-285750">
              <a:lnSpc>
                <a:spcPct val="150000"/>
              </a:lnSpc>
              <a:buFont typeface="Arial" panose="020B0604020202020204" pitchFamily="34" charset="0"/>
              <a:buChar char="•"/>
            </a:pPr>
            <a:r>
              <a:rPr lang="fr-FR" dirty="0">
                <a:latin typeface="Arial" panose="020B0604020202020204" pitchFamily="34" charset="0"/>
                <a:cs typeface="Arial" panose="020B0604020202020204" pitchFamily="34" charset="0"/>
              </a:rPr>
              <a:t>La tendance se dirige vers une augmentation de la consommation de viande wallonne;</a:t>
            </a:r>
          </a:p>
          <a:p>
            <a:pPr marL="285750" indent="-285750">
              <a:lnSpc>
                <a:spcPct val="150000"/>
              </a:lnSpc>
              <a:buFont typeface="Arial" panose="020B0604020202020204" pitchFamily="34" charset="0"/>
              <a:buChar char="•"/>
            </a:pPr>
            <a:r>
              <a:rPr lang="fr-FR" dirty="0">
                <a:latin typeface="Arial" panose="020B0604020202020204" pitchFamily="34" charset="0"/>
                <a:cs typeface="Arial" panose="020B0604020202020204" pitchFamily="34" charset="0"/>
              </a:rPr>
              <a:t>44% des répondants affirment consommer des alternatives végétales</a:t>
            </a:r>
          </a:p>
          <a:p>
            <a:pPr marL="742950" lvl="1" indent="-285750">
              <a:lnSpc>
                <a:spcPct val="150000"/>
              </a:lnSpc>
              <a:buFont typeface="Arial" panose="020B0604020202020204" pitchFamily="34" charset="0"/>
              <a:buChar char="•"/>
            </a:pPr>
            <a:r>
              <a:rPr lang="fr-FR" dirty="0">
                <a:latin typeface="Arial" panose="020B0604020202020204" pitchFamily="34" charset="0"/>
                <a:cs typeface="Arial" panose="020B0604020202020204" pitchFamily="34" charset="0"/>
              </a:rPr>
              <a:t>La tendance se dirige vers une augmentation des alternatives végétales</a:t>
            </a:r>
          </a:p>
          <a:p>
            <a:pPr marL="742950" lvl="1" indent="-285750">
              <a:lnSpc>
                <a:spcPct val="150000"/>
              </a:lnSpc>
              <a:buFont typeface="Arial" panose="020B0604020202020204" pitchFamily="34" charset="0"/>
              <a:buChar char="•"/>
            </a:pPr>
            <a:r>
              <a:rPr lang="fr-FR" dirty="0">
                <a:latin typeface="Arial" panose="020B0604020202020204" pitchFamily="34" charset="0"/>
                <a:cs typeface="Arial" panose="020B0604020202020204" pitchFamily="34" charset="0"/>
              </a:rPr>
              <a:t>Dans les faits, les alternatives végétales représentent 1,35% des volumes totaux de viande et d’alternatives végétales vendus.</a:t>
            </a:r>
          </a:p>
        </p:txBody>
      </p:sp>
      <p:graphicFrame>
        <p:nvGraphicFramePr>
          <p:cNvPr id="11" name="Graphique 10">
            <a:extLst>
              <a:ext uri="{FF2B5EF4-FFF2-40B4-BE49-F238E27FC236}">
                <a16:creationId xmlns:a16="http://schemas.microsoft.com/office/drawing/2014/main" id="{805D85CB-FE46-542B-A0DB-FF54C7FE65A9}"/>
              </a:ext>
            </a:extLst>
          </p:cNvPr>
          <p:cNvGraphicFramePr/>
          <p:nvPr/>
        </p:nvGraphicFramePr>
        <p:xfrm>
          <a:off x="687716" y="1320657"/>
          <a:ext cx="4756620" cy="278164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aphique 11">
            <a:extLst>
              <a:ext uri="{FF2B5EF4-FFF2-40B4-BE49-F238E27FC236}">
                <a16:creationId xmlns:a16="http://schemas.microsoft.com/office/drawing/2014/main" id="{90DBC0B5-D2A2-66D5-F2CC-1D2B762B896B}"/>
              </a:ext>
            </a:extLst>
          </p:cNvPr>
          <p:cNvGraphicFramePr/>
          <p:nvPr/>
        </p:nvGraphicFramePr>
        <p:xfrm>
          <a:off x="-127768" y="3981129"/>
          <a:ext cx="5024972" cy="278164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27861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878"/>
            <a:ext cx="12192000" cy="6858000"/>
          </a:xfrm>
          <a:prstGeom prst="rect">
            <a:avLst/>
          </a:prstGeom>
        </p:spPr>
      </p:pic>
      <p:sp>
        <p:nvSpPr>
          <p:cNvPr id="8" name="ZoneTexte 7">
            <a:extLst>
              <a:ext uri="{FF2B5EF4-FFF2-40B4-BE49-F238E27FC236}">
                <a16:creationId xmlns:a16="http://schemas.microsoft.com/office/drawing/2014/main" id="{75895200-E811-C760-70F2-AD3568DA2CA5}"/>
              </a:ext>
            </a:extLst>
          </p:cNvPr>
          <p:cNvSpPr txBox="1"/>
          <p:nvPr/>
        </p:nvSpPr>
        <p:spPr>
          <a:xfrm>
            <a:off x="5811190" y="3443800"/>
            <a:ext cx="7395146" cy="830997"/>
          </a:xfrm>
          <a:prstGeom prst="rect">
            <a:avLst/>
          </a:prstGeom>
          <a:noFill/>
        </p:spPr>
        <p:txBody>
          <a:bodyPr wrap="square" lIns="91440" tIns="45720" rIns="91440" bIns="45720" rtlCol="0" anchor="t">
            <a:spAutoFit/>
          </a:bodyPr>
          <a:lstStyle/>
          <a:p>
            <a:pPr lvl="1"/>
            <a:r>
              <a:rPr lang="nl-BE" sz="2400" dirty="0">
                <a:latin typeface="Arial" panose="020B0604020202020204" pitchFamily="34" charset="0"/>
                <a:ea typeface="Roboto Condensed" panose="02000000000000000000" pitchFamily="2" charset="0"/>
                <a:cs typeface="Arial" panose="020B0604020202020204" pitchFamily="34" charset="0"/>
              </a:rPr>
              <a:t>Actions pour le petit et gros élevage</a:t>
            </a:r>
            <a:endParaRPr lang="fr-BE" sz="2400" dirty="0">
              <a:latin typeface="Calibri"/>
              <a:cs typeface="Calibri" panose="020F0502020204030204"/>
            </a:endParaRPr>
          </a:p>
          <a:p>
            <a:pPr marL="285750" indent="-285750">
              <a:buFont typeface="Arial"/>
              <a:buChar char="•"/>
            </a:pPr>
            <a:endParaRPr lang="fr-BE" sz="2400" dirty="0">
              <a:latin typeface="Basic Sans ExtraLight"/>
              <a:cs typeface="Calibri" panose="020F0502020204030204"/>
            </a:endParaRPr>
          </a:p>
        </p:txBody>
      </p:sp>
      <p:pic>
        <p:nvPicPr>
          <p:cNvPr id="3" name="Image 2" descr="Une image contenant texte, capture d’écran, Police, Graphique&#10;&#10;Description générée automatiquement">
            <a:extLst>
              <a:ext uri="{FF2B5EF4-FFF2-40B4-BE49-F238E27FC236}">
                <a16:creationId xmlns:a16="http://schemas.microsoft.com/office/drawing/2014/main" id="{FCF56097-F9C4-8D03-693E-E998072A95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9157" y="2089122"/>
            <a:ext cx="2538202" cy="2185675"/>
          </a:xfrm>
          <a:prstGeom prst="rect">
            <a:avLst/>
          </a:prstGeom>
        </p:spPr>
      </p:pic>
    </p:spTree>
    <p:extLst>
      <p:ext uri="{BB962C8B-B14F-4D97-AF65-F5344CB8AC3E}">
        <p14:creationId xmlns:p14="http://schemas.microsoft.com/office/powerpoint/2010/main" val="603340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1026" name="Picture 2" descr="Plan de relance de la Wallonie">
            <a:extLst>
              <a:ext uri="{FF2B5EF4-FFF2-40B4-BE49-F238E27FC236}">
                <a16:creationId xmlns:a16="http://schemas.microsoft.com/office/drawing/2014/main" id="{CBADF5EE-71F1-B093-E852-7815AD78D7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4950" y="5586984"/>
            <a:ext cx="1254144" cy="12710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F5B6B3E-7F7F-076D-ED8B-3AC079F5210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8711" y="2408291"/>
            <a:ext cx="4517136" cy="1166927"/>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3B6AE464-6BA4-70A3-62E5-FC0BCC99E543}"/>
              </a:ext>
            </a:extLst>
          </p:cNvPr>
          <p:cNvSpPr txBox="1">
            <a:spLocks/>
          </p:cNvSpPr>
          <p:nvPr/>
        </p:nvSpPr>
        <p:spPr>
          <a:xfrm>
            <a:off x="6702870" y="137684"/>
            <a:ext cx="4517136" cy="373949"/>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b="1" dirty="0">
                <a:latin typeface="Arial" panose="020B0604020202020204" pitchFamily="34" charset="0"/>
                <a:cs typeface="Arial" panose="020B0604020202020204" pitchFamily="34" charset="0"/>
              </a:rPr>
              <a:t>Conclusions</a:t>
            </a:r>
            <a:endParaRPr lang="fr-BE" b="1"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DBA35260-5678-4AC1-9BE6-9E4D19B97DF6}"/>
              </a:ext>
            </a:extLst>
          </p:cNvPr>
          <p:cNvSpPr txBox="1"/>
          <p:nvPr/>
        </p:nvSpPr>
        <p:spPr>
          <a:xfrm>
            <a:off x="6166204" y="577291"/>
            <a:ext cx="6025795" cy="5355312"/>
          </a:xfrm>
          <a:prstGeom prst="rect">
            <a:avLst/>
          </a:prstGeom>
          <a:noFill/>
        </p:spPr>
        <p:txBody>
          <a:bodyPr wrap="square" rtlCol="0">
            <a:spAutoFit/>
          </a:bodyPr>
          <a:lstStyle/>
          <a:p>
            <a:pPr marL="285750" indent="-285750">
              <a:buFont typeface="Arial" panose="020B0604020202020204" pitchFamily="34" charset="0"/>
              <a:buChar char="•"/>
            </a:pPr>
            <a:r>
              <a:rPr lang="fr-FR" b="1" dirty="0">
                <a:latin typeface="Arial" panose="020B0604020202020204" pitchFamily="34" charset="0"/>
                <a:cs typeface="Arial" panose="020B0604020202020204" pitchFamily="34" charset="0"/>
              </a:rPr>
              <a:t>La viande reste une catégorie alimentaire très présente dans l’alimentation des Belges francophones. </a:t>
            </a:r>
          </a:p>
          <a:p>
            <a:endParaRPr lang="fr-FR"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L’intention de diminution de la consommation ne doit pas forcément être vue comme une diminution du nombre de consommateurs, mais plutôt </a:t>
            </a:r>
            <a:r>
              <a:rPr lang="fr-FR" b="1" dirty="0">
                <a:latin typeface="Arial" panose="020B0604020202020204" pitchFamily="34" charset="0"/>
                <a:cs typeface="Arial" panose="020B0604020202020204" pitchFamily="34" charset="0"/>
              </a:rPr>
              <a:t>comme une diminution de la quantité de viande consommée</a:t>
            </a:r>
            <a:r>
              <a:rPr lang="fr-FR"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b="1" dirty="0">
                <a:latin typeface="Arial" panose="020B0604020202020204" pitchFamily="34" charset="0"/>
                <a:cs typeface="Arial" panose="020B0604020202020204" pitchFamily="34" charset="0"/>
              </a:rPr>
              <a:t>Et c’est là que les viandes locales peuvent tirer leur épingle du jeu: les consommateurs souhaitent manger moins, mais mieux ! </a:t>
            </a:r>
            <a:r>
              <a:rPr lang="fr-FR" dirty="0">
                <a:latin typeface="Arial" panose="020B0604020202020204" pitchFamily="34" charset="0"/>
                <a:cs typeface="Arial" panose="020B0604020202020204" pitchFamily="34" charset="0"/>
              </a:rPr>
              <a:t>La consommation de viandes locales se dirige donc vers une hausse</a:t>
            </a:r>
            <a:r>
              <a:rPr lang="fr-FR" b="1" dirty="0">
                <a:latin typeface="Arial" panose="020B0604020202020204" pitchFamily="34" charset="0"/>
                <a:cs typeface="Arial" panose="020B0604020202020204" pitchFamily="34" charset="0"/>
              </a:rPr>
              <a:t>;</a:t>
            </a:r>
          </a:p>
          <a:p>
            <a:endParaRPr lang="fr-FR"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b="1" dirty="0">
                <a:latin typeface="Arial" panose="020B0604020202020204" pitchFamily="34" charset="0"/>
                <a:cs typeface="Arial" panose="020B0604020202020204" pitchFamily="34" charset="0"/>
              </a:rPr>
              <a:t>Les alternatives végétales demeurent un marché marginal</a:t>
            </a:r>
            <a:r>
              <a:rPr lang="fr-FR" dirty="0">
                <a:latin typeface="Arial" panose="020B0604020202020204" pitchFamily="34" charset="0"/>
                <a:cs typeface="Arial" panose="020B0604020202020204" pitchFamily="34" charset="0"/>
              </a:rPr>
              <a:t>, et leur consommation n’est pas synonyme de renoncement aux produits viandeux: </a:t>
            </a:r>
            <a:r>
              <a:rPr lang="fr-FR" b="1" dirty="0">
                <a:latin typeface="Arial" panose="020B0604020202020204" pitchFamily="34" charset="0"/>
                <a:cs typeface="Arial" panose="020B0604020202020204" pitchFamily="34" charset="0"/>
              </a:rPr>
              <a:t>40% des consommateurs d’AV en mangent en complément avec les produits viandeux.</a:t>
            </a:r>
            <a:endParaRPr lang="fr-B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692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7384"/>
            <a:ext cx="12192000" cy="6858000"/>
          </a:xfrm>
          <a:prstGeom prst="rect">
            <a:avLst/>
          </a:prstGeom>
        </p:spPr>
      </p:pic>
      <p:pic>
        <p:nvPicPr>
          <p:cNvPr id="1026" name="Picture 2" descr="Plan de relance de la Wallonie">
            <a:extLst>
              <a:ext uri="{FF2B5EF4-FFF2-40B4-BE49-F238E27FC236}">
                <a16:creationId xmlns:a16="http://schemas.microsoft.com/office/drawing/2014/main" id="{CBADF5EE-71F1-B093-E852-7815AD78D7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4950" y="5586984"/>
            <a:ext cx="1254144" cy="12710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F5B6B3E-7F7F-076D-ED8B-3AC079F5210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2336" y="2140725"/>
            <a:ext cx="4517136" cy="116692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B3B715C5-378C-8009-2032-5533BE1F9DAB}"/>
              </a:ext>
            </a:extLst>
          </p:cNvPr>
          <p:cNvSpPr txBox="1"/>
          <p:nvPr/>
        </p:nvSpPr>
        <p:spPr>
          <a:xfrm>
            <a:off x="6415600" y="457088"/>
            <a:ext cx="5411639" cy="4401205"/>
          </a:xfrm>
          <a:prstGeom prst="rect">
            <a:avLst/>
          </a:prstGeom>
          <a:noFill/>
        </p:spPr>
        <p:txBody>
          <a:bodyPr wrap="square" lIns="91440" tIns="45720" rIns="91440" bIns="45720" rtlCol="0" anchor="t">
            <a:spAutoFit/>
          </a:bodyPr>
          <a:lstStyle/>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800100" lvl="1" indent="-342900">
              <a:buFont typeface="Wingdings" pitchFamily="2" charset="2"/>
              <a:buChar char="ü"/>
            </a:pPr>
            <a:r>
              <a:rPr lang="nl-BE" sz="2000" dirty="0">
                <a:latin typeface="Arial" panose="020B0604020202020204" pitchFamily="34" charset="0"/>
                <a:ea typeface="Roboto Condensed" panose="02000000000000000000" pitchFamily="2" charset="0"/>
                <a:cs typeface="Arial" panose="020B0604020202020204" pitchFamily="34" charset="0"/>
              </a:rPr>
              <a:t>Début décembre : tour de presse pour annoncer quelques résultats aux quotidiens en exclusivité : </a:t>
            </a:r>
          </a:p>
          <a:p>
            <a:pPr lvl="1"/>
            <a:r>
              <a:rPr lang="nl-BE" sz="2000" dirty="0">
                <a:latin typeface="Arial" panose="020B0604020202020204" pitchFamily="34" charset="0"/>
                <a:ea typeface="Roboto Condensed" panose="02000000000000000000" pitchFamily="2" charset="0"/>
                <a:cs typeface="Arial" panose="020B0604020202020204" pitchFamily="34" charset="0"/>
              </a:rPr>
              <a:t>- L’Avenir</a:t>
            </a:r>
          </a:p>
          <a:p>
            <a:pPr lvl="1"/>
            <a:r>
              <a:rPr lang="nl-BE" sz="2000" dirty="0">
                <a:latin typeface="Arial" panose="020B0604020202020204" pitchFamily="34" charset="0"/>
                <a:ea typeface="Roboto Condensed" panose="02000000000000000000" pitchFamily="2" charset="0"/>
                <a:cs typeface="Arial" panose="020B0604020202020204" pitchFamily="34" charset="0"/>
              </a:rPr>
              <a:t>- Sufdinfo</a:t>
            </a:r>
          </a:p>
          <a:p>
            <a:pPr lvl="1"/>
            <a:r>
              <a:rPr lang="nl-BE" sz="2000" dirty="0">
                <a:latin typeface="Arial" panose="020B0604020202020204" pitchFamily="34" charset="0"/>
                <a:ea typeface="Roboto Condensed" panose="02000000000000000000" pitchFamily="2" charset="0"/>
                <a:cs typeface="Arial" panose="020B0604020202020204" pitchFamily="34" charset="0"/>
              </a:rPr>
              <a:t>- La Libre</a:t>
            </a:r>
          </a:p>
          <a:p>
            <a:pPr lvl="1"/>
            <a:r>
              <a:rPr lang="nl-BE" sz="2000" dirty="0">
                <a:latin typeface="Arial" panose="020B0604020202020204" pitchFamily="34" charset="0"/>
                <a:ea typeface="Roboto Condensed" panose="02000000000000000000" pitchFamily="2" charset="0"/>
                <a:cs typeface="Arial" panose="020B0604020202020204" pitchFamily="34" charset="0"/>
              </a:rPr>
              <a:t>- La Dernière Heure</a:t>
            </a:r>
          </a:p>
          <a:p>
            <a:pPr lvl="1"/>
            <a:r>
              <a:rPr lang="nl-BE" sz="2000" dirty="0">
                <a:latin typeface="Arial" panose="020B0604020202020204" pitchFamily="34" charset="0"/>
                <a:ea typeface="Roboto Condensed" panose="02000000000000000000" pitchFamily="2" charset="0"/>
                <a:cs typeface="Arial" panose="020B0604020202020204" pitchFamily="34" charset="0"/>
              </a:rPr>
              <a:t>- Le Soir</a:t>
            </a:r>
          </a:p>
          <a:p>
            <a:pPr lvl="1"/>
            <a:r>
              <a:rPr lang="nl-BE" sz="2000" dirty="0">
                <a:latin typeface="Arial" panose="020B0604020202020204" pitchFamily="34" charset="0"/>
                <a:ea typeface="Roboto Condensed" panose="02000000000000000000" pitchFamily="2" charset="0"/>
                <a:cs typeface="Arial" panose="020B0604020202020204" pitchFamily="34" charset="0"/>
              </a:rPr>
              <a:t>- Trends-Tendances</a:t>
            </a:r>
          </a:p>
          <a:p>
            <a:pPr lvl="1"/>
            <a:r>
              <a:rPr lang="nl-BE" sz="2000" dirty="0">
                <a:latin typeface="Arial" panose="020B0604020202020204" pitchFamily="34" charset="0"/>
                <a:ea typeface="Roboto Condensed" panose="02000000000000000000" pitchFamily="2" charset="0"/>
                <a:cs typeface="Arial" panose="020B0604020202020204" pitchFamily="34" charset="0"/>
              </a:rPr>
              <a:t>- Le Vif</a:t>
            </a:r>
          </a:p>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285750" indent="-285750">
              <a:buFont typeface="Arial"/>
              <a:buChar char="•"/>
            </a:pPr>
            <a:endParaRPr lang="fr-BE" sz="2000" dirty="0">
              <a:latin typeface="Basic Sans ExtraLight"/>
              <a:cs typeface="Calibri" panose="020F0502020204030204"/>
            </a:endParaRPr>
          </a:p>
        </p:txBody>
      </p:sp>
    </p:spTree>
    <p:extLst>
      <p:ext uri="{BB962C8B-B14F-4D97-AF65-F5344CB8AC3E}">
        <p14:creationId xmlns:p14="http://schemas.microsoft.com/office/powerpoint/2010/main" val="831475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9147FAA-407B-8573-9BC6-131B9EEA31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2416" y="841248"/>
            <a:ext cx="3621024" cy="4279392"/>
          </a:xfrm>
          <a:prstGeom prst="rect">
            <a:avLst/>
          </a:prstGeom>
        </p:spPr>
      </p:pic>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7387"/>
            <a:ext cx="12192000" cy="6858000"/>
          </a:xfrm>
          <a:prstGeom prst="rect">
            <a:avLst/>
          </a:prstGeom>
        </p:spPr>
      </p:pic>
      <p:sp>
        <p:nvSpPr>
          <p:cNvPr id="8" name="ZoneTexte 7">
            <a:extLst>
              <a:ext uri="{FF2B5EF4-FFF2-40B4-BE49-F238E27FC236}">
                <a16:creationId xmlns:a16="http://schemas.microsoft.com/office/drawing/2014/main" id="{75895200-E811-C760-70F2-AD3568DA2CA5}"/>
              </a:ext>
            </a:extLst>
          </p:cNvPr>
          <p:cNvSpPr txBox="1"/>
          <p:nvPr/>
        </p:nvSpPr>
        <p:spPr>
          <a:xfrm>
            <a:off x="6360736" y="7387"/>
            <a:ext cx="5411639" cy="1938992"/>
          </a:xfrm>
          <a:prstGeom prst="rect">
            <a:avLst/>
          </a:prstGeom>
          <a:noFill/>
        </p:spPr>
        <p:txBody>
          <a:bodyPr wrap="square" lIns="91440" tIns="45720" rIns="91440" bIns="45720" rtlCol="0" anchor="t">
            <a:spAutoFit/>
          </a:bodyPr>
          <a:lstStyle/>
          <a:p>
            <a:pPr lvl="1"/>
            <a:endParaRPr lang="nl-BE" sz="2000" b="1" dirty="0">
              <a:latin typeface="Arial" panose="020B0604020202020204" pitchFamily="34" charset="0"/>
              <a:ea typeface="Roboto Condensed" panose="02000000000000000000" pitchFamily="2" charset="0"/>
              <a:cs typeface="Arial" panose="020B0604020202020204" pitchFamily="34" charset="0"/>
            </a:endParaRPr>
          </a:p>
          <a:p>
            <a:pPr lvl="1"/>
            <a:endParaRPr lang="nl-BE" sz="2000" b="1" dirty="0">
              <a:latin typeface="Arial" panose="020B0604020202020204" pitchFamily="34" charset="0"/>
              <a:ea typeface="Roboto Condensed" panose="02000000000000000000" pitchFamily="2" charset="0"/>
              <a:cs typeface="Arial" panose="020B0604020202020204" pitchFamily="34" charset="0"/>
            </a:endParaRPr>
          </a:p>
          <a:p>
            <a:pPr lvl="1"/>
            <a:r>
              <a:rPr lang="nl-BE" sz="2000" b="1" dirty="0" err="1">
                <a:latin typeface="Arial" panose="020B0604020202020204" pitchFamily="34" charset="0"/>
                <a:ea typeface="Roboto Condensed" panose="02000000000000000000" pitchFamily="2" charset="0"/>
                <a:cs typeface="Arial" panose="020B0604020202020204" pitchFamily="34" charset="0"/>
              </a:rPr>
              <a:t>Coq</a:t>
            </a:r>
            <a:r>
              <a:rPr lang="nl-BE" sz="2000" b="1" dirty="0">
                <a:latin typeface="Arial" panose="020B0604020202020204" pitchFamily="34" charset="0"/>
                <a:ea typeface="Roboto Condensed" panose="02000000000000000000" pitchFamily="2" charset="0"/>
                <a:cs typeface="Arial" panose="020B0604020202020204" pitchFamily="34" charset="0"/>
              </a:rPr>
              <a:t> de </a:t>
            </a:r>
            <a:r>
              <a:rPr lang="nl-BE" sz="2000" b="1" dirty="0" err="1">
                <a:latin typeface="Arial" panose="020B0604020202020204" pitchFamily="34" charset="0"/>
                <a:ea typeface="Roboto Condensed" panose="02000000000000000000" pitchFamily="2" charset="0"/>
                <a:cs typeface="Arial" panose="020B0604020202020204" pitchFamily="34" charset="0"/>
              </a:rPr>
              <a:t>Cristal</a:t>
            </a:r>
            <a:r>
              <a:rPr lang="nl-BE" sz="2000" b="1" dirty="0">
                <a:latin typeface="Arial" panose="020B0604020202020204" pitchFamily="34" charset="0"/>
                <a:ea typeface="Roboto Condensed" panose="02000000000000000000" pitchFamily="2" charset="0"/>
                <a:cs typeface="Arial" panose="020B0604020202020204" pitchFamily="34" charset="0"/>
              </a:rPr>
              <a:t> 23</a:t>
            </a:r>
          </a:p>
          <a:p>
            <a:pPr lvl="1"/>
            <a:endParaRPr lang="nl-BE" sz="2000" b="1" dirty="0">
              <a:latin typeface="Arial" panose="020B0604020202020204" pitchFamily="34" charset="0"/>
              <a:ea typeface="Roboto Condensed" panose="02000000000000000000" pitchFamily="2" charset="0"/>
              <a:cs typeface="Arial" panose="020B0604020202020204" pitchFamily="34" charset="0"/>
            </a:endParaRPr>
          </a:p>
          <a:p>
            <a:pPr lvl="1"/>
            <a:endParaRPr lang="nl-BE" sz="2000" b="1" dirty="0">
              <a:latin typeface="Arial" panose="020B0604020202020204" pitchFamily="34" charset="0"/>
              <a:ea typeface="Roboto Condensed" panose="02000000000000000000" pitchFamily="2" charset="0"/>
              <a:cs typeface="Arial" panose="020B0604020202020204" pitchFamily="34" charset="0"/>
            </a:endParaRPr>
          </a:p>
          <a:p>
            <a:pPr marL="285750" indent="-285750">
              <a:buFont typeface="Arial"/>
              <a:buChar char="•"/>
            </a:pPr>
            <a:endParaRPr lang="fr-BE" sz="2000" b="1" dirty="0">
              <a:latin typeface="Basic Sans ExtraLight"/>
              <a:cs typeface="Calibri" panose="020F0502020204030204"/>
            </a:endParaRPr>
          </a:p>
        </p:txBody>
      </p:sp>
      <p:sp>
        <p:nvSpPr>
          <p:cNvPr id="2" name="ZoneTexte 1">
            <a:extLst>
              <a:ext uri="{FF2B5EF4-FFF2-40B4-BE49-F238E27FC236}">
                <a16:creationId xmlns:a16="http://schemas.microsoft.com/office/drawing/2014/main" id="{B27EE6AC-81CC-DA71-1505-23062FA8884A}"/>
              </a:ext>
            </a:extLst>
          </p:cNvPr>
          <p:cNvSpPr txBox="1"/>
          <p:nvPr/>
        </p:nvSpPr>
        <p:spPr>
          <a:xfrm>
            <a:off x="6228367" y="2211555"/>
            <a:ext cx="5676375" cy="1200329"/>
          </a:xfrm>
          <a:prstGeom prst="rect">
            <a:avLst/>
          </a:prstGeom>
          <a:noFill/>
        </p:spPr>
        <p:txBody>
          <a:bodyPr wrap="square" rtlCol="0">
            <a:spAutoFit/>
          </a:bodyPr>
          <a:lstStyle/>
          <a:p>
            <a:r>
              <a:rPr lang="fr-FR" dirty="0"/>
              <a:t>Une catégorie pour l’édition 2023 du Coq de Cristal a été ouverte aux producteurs :</a:t>
            </a:r>
          </a:p>
          <a:p>
            <a:endParaRPr lang="fr-FR" dirty="0"/>
          </a:p>
          <a:p>
            <a:pPr algn="ctr"/>
            <a:r>
              <a:rPr lang="fr-FR" dirty="0"/>
              <a:t>« ŒUF BIO EN POULAILLER MOBILE»</a:t>
            </a:r>
            <a:endParaRPr lang="fr-BE" dirty="0"/>
          </a:p>
        </p:txBody>
      </p:sp>
    </p:spTree>
    <p:extLst>
      <p:ext uri="{BB962C8B-B14F-4D97-AF65-F5344CB8AC3E}">
        <p14:creationId xmlns:p14="http://schemas.microsoft.com/office/powerpoint/2010/main" val="3603174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744" y="18925"/>
            <a:ext cx="12192000" cy="6858000"/>
          </a:xfrm>
          <a:prstGeom prst="rect">
            <a:avLst/>
          </a:prstGeom>
        </p:spPr>
      </p:pic>
      <p:pic>
        <p:nvPicPr>
          <p:cNvPr id="5122" name="Picture 2" descr="Je clique local">
            <a:extLst>
              <a:ext uri="{FF2B5EF4-FFF2-40B4-BE49-F238E27FC236}">
                <a16:creationId xmlns:a16="http://schemas.microsoft.com/office/drawing/2014/main" id="{09318446-E6CB-70C9-50D9-26F304B58F6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50844" y="1656036"/>
            <a:ext cx="188595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u local dans les cantines - Manger Demain">
            <a:extLst>
              <a:ext uri="{FF2B5EF4-FFF2-40B4-BE49-F238E27FC236}">
                <a16:creationId xmlns:a16="http://schemas.microsoft.com/office/drawing/2014/main" id="{5CDA0C52-E38B-AAC5-8E89-BCFFF9851E5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63137" y="4510004"/>
            <a:ext cx="1885950" cy="121674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3554ECC-774D-D531-992B-2CAEDA43B814}"/>
              </a:ext>
            </a:extLst>
          </p:cNvPr>
          <p:cNvSpPr txBox="1"/>
          <p:nvPr/>
        </p:nvSpPr>
        <p:spPr>
          <a:xfrm>
            <a:off x="6165196" y="0"/>
            <a:ext cx="6031342" cy="6740307"/>
          </a:xfrm>
          <a:prstGeom prst="rect">
            <a:avLst/>
          </a:prstGeom>
          <a:noFill/>
        </p:spPr>
        <p:txBody>
          <a:bodyPr wrap="square" rtlCol="0">
            <a:spAutoFit/>
          </a:bodyPr>
          <a:lstStyle/>
          <a:p>
            <a:endParaRPr lang="fr-F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600" b="1" dirty="0">
                <a:latin typeface="Arial" panose="020B0604020202020204" pitchFamily="34" charset="0"/>
                <a:cs typeface="Arial" panose="020B0604020202020204" pitchFamily="34" charset="0"/>
              </a:rPr>
              <a:t>#jecliquelocal.be </a:t>
            </a:r>
            <a:r>
              <a:rPr lang="fr-FR" sz="1600" dirty="0">
                <a:latin typeface="Arial" panose="020B0604020202020204" pitchFamily="34" charset="0"/>
                <a:cs typeface="Arial" panose="020B0604020202020204" pitchFamily="34" charset="0"/>
              </a:rPr>
              <a:t>(en cours de développement, fonctionnel à partir de janvier 24) sera la nouvelle interface et </a:t>
            </a:r>
            <a:r>
              <a:rPr lang="fr-FR" sz="1600" b="1" dirty="0">
                <a:latin typeface="Arial" panose="020B0604020202020204" pitchFamily="34" charset="0"/>
                <a:cs typeface="Arial" panose="020B0604020202020204" pitchFamily="34" charset="0"/>
              </a:rPr>
              <a:t>LA référence de l’approvisionnement local</a:t>
            </a:r>
            <a:r>
              <a:rPr lang="fr-FR" sz="1600" dirty="0">
                <a:latin typeface="Arial" panose="020B0604020202020204" pitchFamily="34" charset="0"/>
                <a:cs typeface="Arial" panose="020B0604020202020204" pitchFamily="34" charset="0"/>
              </a:rPr>
              <a:t> et permettra :</a:t>
            </a:r>
          </a:p>
          <a:p>
            <a:pPr marL="285750" indent="-285750">
              <a:buFont typeface="Arial" panose="020B0604020202020204" pitchFamily="34" charset="0"/>
              <a:buChar char="•"/>
            </a:pPr>
            <a:endParaRPr lang="fr-FR" sz="1600" b="1" dirty="0">
              <a:latin typeface="Arial" panose="020B0604020202020204" pitchFamily="34" charset="0"/>
              <a:cs typeface="Arial" panose="020B0604020202020204" pitchFamily="34" charset="0"/>
            </a:endParaRPr>
          </a:p>
          <a:p>
            <a:pPr defTabSz="534988"/>
            <a:r>
              <a:rPr lang="fr-FR" sz="1600" b="1" dirty="0">
                <a:latin typeface="Arial" panose="020B0604020202020204" pitchFamily="34" charset="0"/>
                <a:cs typeface="Arial" panose="020B0604020202020204" pitchFamily="34" charset="0"/>
              </a:rPr>
              <a:t>	- </a:t>
            </a:r>
            <a:r>
              <a:rPr lang="fr-FR" sz="1600" dirty="0">
                <a:latin typeface="Arial" panose="020B0604020202020204" pitchFamily="34" charset="0"/>
                <a:cs typeface="Arial" panose="020B0604020202020204" pitchFamily="34" charset="0"/>
              </a:rPr>
              <a:t>de faciliter les échanges commerciaux </a:t>
            </a:r>
            <a:r>
              <a:rPr lang="fr-FR" sz="1600" b="1" dirty="0">
                <a:latin typeface="Arial" panose="020B0604020202020204" pitchFamily="34" charset="0"/>
                <a:cs typeface="Arial" panose="020B0604020202020204" pitchFamily="34" charset="0"/>
              </a:rPr>
              <a:t>favorisant les 	circuits-courts </a:t>
            </a:r>
            <a:r>
              <a:rPr lang="fr-FR" sz="1600" dirty="0">
                <a:latin typeface="Arial" panose="020B0604020202020204" pitchFamily="34" charset="0"/>
                <a:cs typeface="Arial" panose="020B0604020202020204" pitchFamily="34" charset="0"/>
              </a:rPr>
              <a:t>et en mettant en valeur les produits locaux 	de qualité.  </a:t>
            </a:r>
          </a:p>
          <a:p>
            <a:pPr defTabSz="534988"/>
            <a:endParaRPr lang="fr-FR" sz="1600" dirty="0">
              <a:latin typeface="Arial" panose="020B0604020202020204" pitchFamily="34" charset="0"/>
              <a:cs typeface="Arial" panose="020B0604020202020204" pitchFamily="34" charset="0"/>
            </a:endParaRPr>
          </a:p>
          <a:p>
            <a:pPr defTabSz="534988"/>
            <a:r>
              <a:rPr lang="fr-FR" sz="1600" dirty="0">
                <a:latin typeface="Arial" panose="020B0604020202020204" pitchFamily="34" charset="0"/>
                <a:cs typeface="Arial" panose="020B0604020202020204" pitchFamily="34" charset="0"/>
              </a:rPr>
              <a:t>	- de faciliter la mise en relation des producteurs locaux 	avec 	les acheteurs professionnels à travers un catalogue 	professionnel détaillé.  </a:t>
            </a:r>
          </a:p>
          <a:p>
            <a:pPr defTabSz="534988"/>
            <a:endParaRPr lang="fr-FR" sz="1600" dirty="0">
              <a:latin typeface="Arial" panose="020B0604020202020204" pitchFamily="34" charset="0"/>
              <a:cs typeface="Arial" panose="020B0604020202020204" pitchFamily="34" charset="0"/>
            </a:endParaRPr>
          </a:p>
          <a:p>
            <a:pPr marL="534988" indent="-92075"/>
            <a:r>
              <a:rPr lang="fr-FR" sz="1600" dirty="0">
                <a:latin typeface="Arial" panose="020B0604020202020204" pitchFamily="34" charset="0"/>
                <a:cs typeface="Arial" panose="020B0604020202020204" pitchFamily="34" charset="0"/>
              </a:rPr>
              <a:t>- d’offrir une vitrine virtuelle complète et gratuite aux producteurs pour présenter leurs produits et leurs exploitations agricoles, ainsi qu'un accès à des ressources et des outils spécialement conçus pour soutenir leur développement commercial.  </a:t>
            </a:r>
          </a:p>
          <a:p>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Les acheteurs professionnels peuvent explorer un vaste catalogue de produits locaux de qualité         </a:t>
            </a:r>
          </a:p>
          <a:p>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 soyez informés de la mise en ligne du site internet en        </a:t>
            </a:r>
          </a:p>
          <a:p>
            <a:r>
              <a:rPr lang="fr-FR" sz="1600" dirty="0">
                <a:latin typeface="Arial" panose="020B0604020202020204" pitchFamily="34" charset="0"/>
                <a:cs typeface="Arial" panose="020B0604020202020204" pitchFamily="34" charset="0"/>
              </a:rPr>
              <a:t>  rentrant votre adresse mail ici : </a:t>
            </a:r>
            <a:r>
              <a:rPr lang="fr-FR" sz="1600" b="1" dirty="0">
                <a:latin typeface="Arial" panose="020B0604020202020204" pitchFamily="34" charset="0"/>
                <a:cs typeface="Arial" panose="020B0604020202020204" pitchFamily="34" charset="0"/>
                <a:hlinkClick r:id="rId6"/>
              </a:rPr>
              <a:t># jecliquelocal.be</a:t>
            </a:r>
            <a:endParaRPr lang="fr-FR" sz="1600" dirty="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a:p>
            <a:endParaRPr lang="fr-BE" sz="1600" dirty="0">
              <a:latin typeface="Arial" panose="020B0604020202020204" pitchFamily="34" charset="0"/>
              <a:cs typeface="Arial" panose="020B0604020202020204" pitchFamily="34" charset="0"/>
            </a:endParaRPr>
          </a:p>
          <a:p>
            <a:endParaRPr lang="fr-B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453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Visage humain, homme&#10;&#10;Description générée automatiquement">
            <a:extLst>
              <a:ext uri="{FF2B5EF4-FFF2-40B4-BE49-F238E27FC236}">
                <a16:creationId xmlns:a16="http://schemas.microsoft.com/office/drawing/2014/main" id="{ED54F232-EE18-6400-5589-F1ECE22463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2024" y="-1"/>
            <a:ext cx="9318986" cy="6858000"/>
          </a:xfrm>
          <a:prstGeom prst="rect">
            <a:avLst/>
          </a:prstGeom>
        </p:spPr>
      </p:pic>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23943"/>
            <a:ext cx="12192000" cy="6858000"/>
          </a:xfrm>
          <a:prstGeom prst="rect">
            <a:avLst/>
          </a:prstGeom>
        </p:spPr>
      </p:pic>
      <p:pic>
        <p:nvPicPr>
          <p:cNvPr id="2050" name="Picture 2" descr="Jecuisinelocal | Facebook">
            <a:extLst>
              <a:ext uri="{FF2B5EF4-FFF2-40B4-BE49-F238E27FC236}">
                <a16:creationId xmlns:a16="http://schemas.microsoft.com/office/drawing/2014/main" id="{E5A8F074-97EE-1AA5-473E-FA3A0C6DB7B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77474" y="-14635"/>
            <a:ext cx="2250886" cy="15933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e image contenant texte, Police, symbole, logo&#10;&#10;Description générée automatiquement">
            <a:extLst>
              <a:ext uri="{FF2B5EF4-FFF2-40B4-BE49-F238E27FC236}">
                <a16:creationId xmlns:a16="http://schemas.microsoft.com/office/drawing/2014/main" id="{AFEC1E39-3D49-4CFA-B84A-2B3B4869408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00591" y="5635012"/>
            <a:ext cx="1625768" cy="122298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17114FD1-BA8F-D4B1-51B2-6847704DE5B5}"/>
              </a:ext>
            </a:extLst>
          </p:cNvPr>
          <p:cNvSpPr txBox="1"/>
          <p:nvPr/>
        </p:nvSpPr>
        <p:spPr>
          <a:xfrm>
            <a:off x="6265677" y="1419756"/>
            <a:ext cx="5771152" cy="5262979"/>
          </a:xfrm>
          <a:prstGeom prst="rect">
            <a:avLst/>
          </a:prstGeom>
          <a:noFill/>
        </p:spPr>
        <p:txBody>
          <a:bodyPr wrap="square" rtlCol="0">
            <a:spAutoFit/>
          </a:bodyPr>
          <a:lstStyle/>
          <a:p>
            <a:r>
              <a:rPr lang="fr-BE" sz="1400" dirty="0">
                <a:latin typeface="Arial" panose="020B0604020202020204" pitchFamily="34" charset="0"/>
                <a:cs typeface="Arial" panose="020B0604020202020204" pitchFamily="34" charset="0"/>
              </a:rPr>
              <a:t>- Site internet, réseaux sociaux, newsletter …ET sortie de la nouvelle application mobile !</a:t>
            </a:r>
          </a:p>
          <a:p>
            <a:r>
              <a:rPr lang="fr-BE" sz="1400" dirty="0">
                <a:latin typeface="Arial" panose="020B0604020202020204" pitchFamily="34" charset="0"/>
                <a:cs typeface="Arial" panose="020B0604020202020204" pitchFamily="34" charset="0"/>
              </a:rPr>
              <a:t>- Campagne d’influence : notamment avec </a:t>
            </a:r>
            <a:r>
              <a:rPr lang="fr-BE" sz="1400" dirty="0" err="1">
                <a:latin typeface="Arial" panose="020B0604020202020204" pitchFamily="34" charset="0"/>
                <a:cs typeface="Arial" panose="020B0604020202020204" pitchFamily="34" charset="0"/>
              </a:rPr>
              <a:t>Guihome</a:t>
            </a:r>
            <a:r>
              <a:rPr lang="fr-BE" sz="1400" dirty="0">
                <a:latin typeface="Arial" panose="020B0604020202020204" pitchFamily="34" charset="0"/>
                <a:cs typeface="Arial" panose="020B0604020202020204" pitchFamily="34" charset="0"/>
              </a:rPr>
              <a:t> et campagne en presse féminine et en digital</a:t>
            </a:r>
          </a:p>
          <a:p>
            <a:endParaRPr lang="fr-BE" sz="1400" dirty="0">
              <a:latin typeface="Arial" panose="020B0604020202020204" pitchFamily="34" charset="0"/>
              <a:cs typeface="Arial" panose="020B0604020202020204" pitchFamily="34" charset="0"/>
            </a:endParaRPr>
          </a:p>
          <a:p>
            <a:r>
              <a:rPr lang="fr-BE" sz="1400" dirty="0">
                <a:latin typeface="Arial" panose="020B0604020202020204" pitchFamily="34" charset="0"/>
                <a:cs typeface="Arial" panose="020B0604020202020204" pitchFamily="34" charset="0"/>
              </a:rPr>
              <a:t>Table de Terroir :</a:t>
            </a:r>
          </a:p>
          <a:p>
            <a:r>
              <a:rPr lang="fr-BE" sz="1400" dirty="0">
                <a:latin typeface="Arial" panose="020B0604020202020204" pitchFamily="34" charset="0"/>
                <a:cs typeface="Arial" panose="020B0604020202020204" pitchFamily="34" charset="0"/>
              </a:rPr>
              <a:t>Une campagne </a:t>
            </a:r>
            <a:r>
              <a:rPr lang="fr-BE" sz="1400" dirty="0" err="1">
                <a:latin typeface="Arial" panose="020B0604020202020204" pitchFamily="34" charset="0"/>
                <a:cs typeface="Arial" panose="020B0604020202020204" pitchFamily="34" charset="0"/>
              </a:rPr>
              <a:t>comm</a:t>
            </a:r>
            <a:r>
              <a:rPr lang="fr-BE" sz="1400" dirty="0">
                <a:latin typeface="Arial" panose="020B0604020202020204" pitchFamily="34" charset="0"/>
                <a:cs typeface="Arial" panose="020B0604020202020204" pitchFamily="34" charset="0"/>
              </a:rPr>
              <a:t>' 360° : </a:t>
            </a:r>
          </a:p>
          <a:p>
            <a:pPr marL="285750" indent="-285750">
              <a:buFont typeface="Arial"/>
              <a:buChar char="•"/>
            </a:pPr>
            <a:r>
              <a:rPr lang="fr-BE" sz="1400" dirty="0">
                <a:latin typeface="Arial" panose="020B0604020202020204" pitchFamily="34" charset="0"/>
                <a:cs typeface="Arial" panose="020B0604020202020204" pitchFamily="34" charset="0"/>
              </a:rPr>
              <a:t>TV, radio, presse </a:t>
            </a:r>
            <a:r>
              <a:rPr lang="fr-BE" sz="1400" dirty="0" err="1">
                <a:latin typeface="Arial" panose="020B0604020202020204" pitchFamily="34" charset="0"/>
                <a:cs typeface="Arial" panose="020B0604020202020204" pitchFamily="34" charset="0"/>
              </a:rPr>
              <a:t>print</a:t>
            </a:r>
            <a:r>
              <a:rPr lang="fr-BE" sz="1400" dirty="0">
                <a:latin typeface="Arial" panose="020B0604020202020204" pitchFamily="34" charset="0"/>
                <a:cs typeface="Arial" panose="020B0604020202020204" pitchFamily="34" charset="0"/>
              </a:rPr>
              <a:t> et digitale,</a:t>
            </a:r>
          </a:p>
          <a:p>
            <a:r>
              <a:rPr lang="fr-BE" sz="1400" dirty="0">
                <a:latin typeface="Arial" panose="020B0604020202020204" pitchFamily="34" charset="0"/>
                <a:cs typeface="Arial" panose="020B0604020202020204" pitchFamily="34" charset="0"/>
              </a:rPr>
              <a:t>     Influenceurs, réseaux sociaux, ...</a:t>
            </a:r>
          </a:p>
          <a:p>
            <a:pPr marL="285750" indent="-285750">
              <a:buFont typeface="Arial"/>
              <a:buChar char="•"/>
            </a:pPr>
            <a:r>
              <a:rPr lang="fr-BE" sz="1400" dirty="0">
                <a:latin typeface="Arial" panose="020B0604020202020204" pitchFamily="34" charset="0"/>
                <a:cs typeface="Arial" panose="020B0604020202020204" pitchFamily="34" charset="0"/>
              </a:rPr>
              <a:t>71 établissements labellisés</a:t>
            </a:r>
          </a:p>
          <a:p>
            <a:pPr marL="285750" indent="-285750">
              <a:buFont typeface="Arial"/>
              <a:buChar char="•"/>
            </a:pPr>
            <a:r>
              <a:rPr lang="fr-BE" sz="1400" dirty="0">
                <a:latin typeface="Arial" panose="020B0604020202020204" pitchFamily="34" charset="0"/>
                <a:cs typeface="Arial" panose="020B0604020202020204" pitchFamily="34" charset="0"/>
              </a:rPr>
              <a:t>Des partenariats avec des événements du secteur HoReCa</a:t>
            </a:r>
          </a:p>
          <a:p>
            <a:pPr marL="285750" indent="-285750">
              <a:buFont typeface="Arial"/>
              <a:buChar char="•"/>
            </a:pPr>
            <a:r>
              <a:rPr lang="fr-BE" sz="1400" dirty="0">
                <a:latin typeface="Arial" panose="020B0604020202020204" pitchFamily="34" charset="0"/>
                <a:cs typeface="Arial" panose="020B0604020202020204" pitchFamily="34" charset="0"/>
              </a:rPr>
              <a:t>Des présences sur salons </a:t>
            </a:r>
          </a:p>
          <a:p>
            <a:pPr marL="285750" indent="-285750">
              <a:buFont typeface="Arial"/>
              <a:buChar char="•"/>
            </a:pPr>
            <a:r>
              <a:rPr lang="fr-BE" sz="1400" dirty="0">
                <a:latin typeface="Arial" panose="020B0604020202020204" pitchFamily="34" charset="0"/>
                <a:cs typeface="Arial" panose="020B0604020202020204" pitchFamily="34" charset="0"/>
              </a:rPr>
              <a:t>Un site web propre </a:t>
            </a:r>
            <a:r>
              <a:rPr lang="fr-BE" sz="1400" dirty="0">
                <a:latin typeface="Arial" panose="020B0604020202020204" pitchFamily="34" charset="0"/>
                <a:cs typeface="Arial" panose="020B0604020202020204" pitchFamily="34" charset="0"/>
                <a:hlinkClick r:id="rId7"/>
              </a:rPr>
              <a:t>www.tabledeterroir.be</a:t>
            </a:r>
            <a:br>
              <a:rPr lang="fr-BE" sz="1400" dirty="0">
                <a:latin typeface="Arial" panose="020B0604020202020204" pitchFamily="34" charset="0"/>
                <a:cs typeface="Arial" panose="020B0604020202020204" pitchFamily="34" charset="0"/>
              </a:rPr>
            </a:br>
            <a:endParaRPr lang="fr-BE" sz="1400" dirty="0">
              <a:latin typeface="Arial" panose="020B0604020202020204" pitchFamily="34" charset="0"/>
              <a:cs typeface="Arial" panose="020B0604020202020204" pitchFamily="34" charset="0"/>
            </a:endParaRPr>
          </a:p>
          <a:p>
            <a:r>
              <a:rPr lang="fr-BE" sz="1400" dirty="0">
                <a:latin typeface="Arial" panose="020B0604020202020204" pitchFamily="34" charset="0"/>
                <a:cs typeface="Arial" panose="020B0604020202020204" pitchFamily="34" charset="0"/>
              </a:rPr>
              <a:t>Du réseautage:</a:t>
            </a:r>
          </a:p>
          <a:p>
            <a:pPr marL="285750" indent="-285750">
              <a:buFont typeface="Arial"/>
              <a:buChar char="•"/>
            </a:pPr>
            <a:r>
              <a:rPr lang="fr-BE" sz="1400" dirty="0">
                <a:latin typeface="Arial" panose="020B0604020202020204" pitchFamily="34" charset="0"/>
                <a:cs typeface="Arial" panose="020B0604020202020204" pitchFamily="34" charset="0"/>
              </a:rPr>
              <a:t>Des mises en relations entre producteurs et restaurateurs sur demande ou via des événements B2B</a:t>
            </a:r>
          </a:p>
          <a:p>
            <a:pPr marL="285750" indent="-285750">
              <a:buFont typeface="Arial"/>
              <a:buChar char="•"/>
            </a:pPr>
            <a:r>
              <a:rPr lang="nl-BE" sz="1400" dirty="0" err="1">
                <a:latin typeface="Arial" panose="020B0604020202020204" pitchFamily="34" charset="0"/>
                <a:ea typeface="Roboto Condensed" panose="02000000000000000000" pitchFamily="2" charset="0"/>
                <a:cs typeface="Arial" panose="020B0604020202020204" pitchFamily="34" charset="0"/>
              </a:rPr>
              <a:t>Près</a:t>
            </a:r>
            <a:r>
              <a:rPr lang="nl-BE" sz="1400" dirty="0">
                <a:latin typeface="Arial" panose="020B0604020202020204" pitchFamily="34" charset="0"/>
                <a:ea typeface="Roboto Condensed" panose="02000000000000000000" pitchFamily="2" charset="0"/>
                <a:cs typeface="Arial" panose="020B0604020202020204" pitchFamily="34" charset="0"/>
              </a:rPr>
              <a:t> de 15 nouveaux </a:t>
            </a:r>
            <a:r>
              <a:rPr lang="nl-BE" sz="1400" dirty="0" err="1">
                <a:latin typeface="Arial" panose="020B0604020202020204" pitchFamily="34" charset="0"/>
                <a:ea typeface="Roboto Condensed" panose="02000000000000000000" pitchFamily="2" charset="0"/>
                <a:cs typeface="Arial" panose="020B0604020202020204" pitchFamily="34" charset="0"/>
              </a:rPr>
              <a:t>restaus</a:t>
            </a:r>
            <a:r>
              <a:rPr lang="nl-BE" sz="1400" dirty="0">
                <a:latin typeface="Arial" panose="020B0604020202020204" pitchFamily="34" charset="0"/>
                <a:ea typeface="Roboto Condensed" panose="02000000000000000000" pitchFamily="2" charset="0"/>
                <a:cs typeface="Arial" panose="020B0604020202020204" pitchFamily="34" charset="0"/>
              </a:rPr>
              <a:t> en cours de </a:t>
            </a:r>
            <a:r>
              <a:rPr lang="nl-BE" sz="1400" dirty="0" err="1">
                <a:latin typeface="Arial" panose="020B0604020202020204" pitchFamily="34" charset="0"/>
                <a:ea typeface="Roboto Condensed" panose="02000000000000000000" pitchFamily="2" charset="0"/>
                <a:cs typeface="Arial" panose="020B0604020202020204" pitchFamily="34" charset="0"/>
              </a:rPr>
              <a:t>labellisation</a:t>
            </a:r>
            <a:r>
              <a:rPr lang="nl-BE" sz="1400" dirty="0">
                <a:latin typeface="Arial" panose="020B0604020202020204" pitchFamily="34" charset="0"/>
                <a:ea typeface="Roboto Condensed" panose="02000000000000000000" pitchFamily="2" charset="0"/>
                <a:cs typeface="Arial" panose="020B0604020202020204" pitchFamily="34" charset="0"/>
              </a:rPr>
              <a:t>, </a:t>
            </a:r>
            <a:r>
              <a:rPr lang="nl-BE" sz="1400" dirty="0" err="1">
                <a:latin typeface="Arial" panose="020B0604020202020204" pitchFamily="34" charset="0"/>
                <a:ea typeface="Roboto Condensed" panose="02000000000000000000" pitchFamily="2" charset="0"/>
                <a:cs typeface="Arial" panose="020B0604020202020204" pitchFamily="34" charset="0"/>
              </a:rPr>
              <a:t>dont</a:t>
            </a:r>
            <a:r>
              <a:rPr lang="nl-BE" sz="1400" dirty="0">
                <a:latin typeface="Arial" panose="020B0604020202020204" pitchFamily="34" charset="0"/>
                <a:ea typeface="Roboto Condensed" panose="02000000000000000000" pitchFamily="2" charset="0"/>
                <a:cs typeface="Arial" panose="020B0604020202020204" pitchFamily="34" charset="0"/>
              </a:rPr>
              <a:t> 3 à 4 </a:t>
            </a:r>
            <a:r>
              <a:rPr lang="nl-BE" sz="1400" dirty="0" err="1">
                <a:latin typeface="Arial" panose="020B0604020202020204" pitchFamily="34" charset="0"/>
                <a:ea typeface="Roboto Condensed" panose="02000000000000000000" pitchFamily="2" charset="0"/>
                <a:cs typeface="Arial" panose="020B0604020202020204" pitchFamily="34" charset="0"/>
              </a:rPr>
              <a:t>établissements</a:t>
            </a:r>
            <a:r>
              <a:rPr lang="nl-BE" sz="1400" dirty="0">
                <a:latin typeface="Arial" panose="020B0604020202020204" pitchFamily="34" charset="0"/>
                <a:ea typeface="Roboto Condensed" panose="02000000000000000000" pitchFamily="2" charset="0"/>
                <a:cs typeface="Arial" panose="020B0604020202020204" pitchFamily="34" charset="0"/>
              </a:rPr>
              <a:t> </a:t>
            </a:r>
            <a:r>
              <a:rPr lang="nl-BE" sz="1400" dirty="0" err="1">
                <a:latin typeface="Arial" panose="020B0604020202020204" pitchFamily="34" charset="0"/>
                <a:ea typeface="Roboto Condensed" panose="02000000000000000000" pitchFamily="2" charset="0"/>
                <a:cs typeface="Arial" panose="020B0604020202020204" pitchFamily="34" charset="0"/>
              </a:rPr>
              <a:t>sont</a:t>
            </a:r>
            <a:r>
              <a:rPr lang="nl-BE" sz="1400" dirty="0">
                <a:latin typeface="Arial" panose="020B0604020202020204" pitchFamily="34" charset="0"/>
                <a:ea typeface="Roboto Condensed" panose="02000000000000000000" pitchFamily="2" charset="0"/>
                <a:cs typeface="Arial" panose="020B0604020202020204" pitchFamily="34" charset="0"/>
              </a:rPr>
              <a:t> fort </a:t>
            </a:r>
            <a:r>
              <a:rPr lang="nl-BE" sz="1400" dirty="0" err="1">
                <a:latin typeface="Arial" panose="020B0604020202020204" pitchFamily="34" charset="0"/>
                <a:ea typeface="Roboto Condensed" panose="02000000000000000000" pitchFamily="2" charset="0"/>
                <a:cs typeface="Arial" panose="020B0604020202020204" pitchFamily="34" charset="0"/>
              </a:rPr>
              <a:t>ciblés</a:t>
            </a:r>
            <a:r>
              <a:rPr lang="nl-BE" sz="1400" dirty="0">
                <a:latin typeface="Arial" panose="020B0604020202020204" pitchFamily="34" charset="0"/>
                <a:ea typeface="Roboto Condensed" panose="02000000000000000000" pitchFamily="2" charset="0"/>
                <a:cs typeface="Arial" panose="020B0604020202020204" pitchFamily="34" charset="0"/>
              </a:rPr>
              <a:t> </a:t>
            </a:r>
            <a:r>
              <a:rPr lang="nl-BE" sz="1400" dirty="0" err="1">
                <a:latin typeface="Arial" panose="020B0604020202020204" pitchFamily="34" charset="0"/>
                <a:ea typeface="Roboto Condensed" panose="02000000000000000000" pitchFamily="2" charset="0"/>
                <a:cs typeface="Arial" panose="020B0604020202020204" pitchFamily="34" charset="0"/>
              </a:rPr>
              <a:t>viande</a:t>
            </a:r>
            <a:endParaRPr lang="nl-BE" sz="1400" dirty="0">
              <a:latin typeface="Arial" panose="020B0604020202020204" pitchFamily="34" charset="0"/>
              <a:ea typeface="Roboto Condensed" panose="02000000000000000000" pitchFamily="2" charset="0"/>
              <a:cs typeface="Arial" panose="020B0604020202020204" pitchFamily="34" charset="0"/>
            </a:endParaRPr>
          </a:p>
          <a:p>
            <a:pPr marL="285750" indent="-285750">
              <a:buFont typeface="Arial"/>
              <a:buChar char="•"/>
            </a:pPr>
            <a:r>
              <a:rPr lang="nl-BE" sz="1400" dirty="0">
                <a:latin typeface="Arial" panose="020B0604020202020204" pitchFamily="34" charset="0"/>
                <a:ea typeface="Roboto Condensed" panose="02000000000000000000" pitchFamily="2" charset="0"/>
                <a:cs typeface="Arial" panose="020B0604020202020204" pitchFamily="34" charset="0"/>
              </a:rPr>
              <a:t>Rencontre </a:t>
            </a:r>
            <a:r>
              <a:rPr lang="nl-BE" sz="1400" dirty="0" err="1">
                <a:latin typeface="Arial" panose="020B0604020202020204" pitchFamily="34" charset="0"/>
                <a:ea typeface="Roboto Condensed" panose="02000000000000000000" pitchFamily="2" charset="0"/>
                <a:cs typeface="Arial" panose="020B0604020202020204" pitchFamily="34" charset="0"/>
              </a:rPr>
              <a:t>avec</a:t>
            </a:r>
            <a:r>
              <a:rPr lang="nl-BE" sz="1400" dirty="0">
                <a:latin typeface="Arial" panose="020B0604020202020204" pitchFamily="34" charset="0"/>
                <a:ea typeface="Roboto Condensed" panose="02000000000000000000" pitchFamily="2" charset="0"/>
                <a:cs typeface="Arial" panose="020B0604020202020204" pitchFamily="34" charset="0"/>
              </a:rPr>
              <a:t> </a:t>
            </a:r>
            <a:r>
              <a:rPr lang="nl-BE" sz="1400" dirty="0" err="1">
                <a:latin typeface="Arial" panose="020B0604020202020204" pitchFamily="34" charset="0"/>
                <a:ea typeface="Roboto Condensed" panose="02000000000000000000" pitchFamily="2" charset="0"/>
                <a:cs typeface="Arial" panose="020B0604020202020204" pitchFamily="34" charset="0"/>
              </a:rPr>
              <a:t>producteurs</a:t>
            </a:r>
            <a:r>
              <a:rPr lang="nl-BE" sz="1400" dirty="0">
                <a:latin typeface="Arial" panose="020B0604020202020204" pitchFamily="34" charset="0"/>
                <a:ea typeface="Roboto Condensed" panose="02000000000000000000" pitchFamily="2" charset="0"/>
                <a:cs typeface="Arial" panose="020B0604020202020204" pitchFamily="34" charset="0"/>
              </a:rPr>
              <a:t> le 13 </a:t>
            </a:r>
            <a:r>
              <a:rPr lang="nl-BE" sz="1400" dirty="0" err="1">
                <a:latin typeface="Arial" panose="020B0604020202020204" pitchFamily="34" charset="0"/>
                <a:ea typeface="Roboto Condensed" panose="02000000000000000000" pitchFamily="2" charset="0"/>
                <a:cs typeface="Arial" panose="020B0604020202020204" pitchFamily="34" charset="0"/>
              </a:rPr>
              <a:t>novembre</a:t>
            </a:r>
            <a:endParaRPr lang="nl-BE" sz="1400" dirty="0">
              <a:latin typeface="Arial" panose="020B0604020202020204" pitchFamily="34" charset="0"/>
              <a:ea typeface="Roboto Condensed" panose="02000000000000000000" pitchFamily="2" charset="0"/>
              <a:cs typeface="Arial" panose="020B0604020202020204" pitchFamily="34" charset="0"/>
            </a:endParaRPr>
          </a:p>
          <a:p>
            <a:pPr marL="285750" indent="-285750">
              <a:buFont typeface="Arial"/>
              <a:buChar char="•"/>
            </a:pPr>
            <a:endParaRPr lang="nl-BE" sz="1400" dirty="0">
              <a:latin typeface="Arial" panose="020B0604020202020204" pitchFamily="34" charset="0"/>
              <a:ea typeface="Roboto Condensed" panose="02000000000000000000" pitchFamily="2" charset="0"/>
              <a:cs typeface="Arial" panose="020B0604020202020204" pitchFamily="34" charset="0"/>
            </a:endParaRPr>
          </a:p>
          <a:p>
            <a:pPr marL="285750" indent="-285750">
              <a:buFont typeface="Arial"/>
              <a:buChar char="•"/>
            </a:pPr>
            <a:endParaRPr lang="nl-BE" sz="1400" dirty="0">
              <a:latin typeface="Arial" panose="020B0604020202020204" pitchFamily="34" charset="0"/>
              <a:ea typeface="Roboto Condensed" panose="02000000000000000000" pitchFamily="2" charset="0"/>
              <a:cs typeface="Arial" panose="020B0604020202020204" pitchFamily="34" charset="0"/>
            </a:endParaRPr>
          </a:p>
          <a:p>
            <a:pPr marL="285750" indent="-285750">
              <a:buFont typeface="Arial"/>
              <a:buChar char="•"/>
            </a:pPr>
            <a:endParaRPr lang="fr-BE" sz="1400" dirty="0">
              <a:latin typeface="Arial" panose="020B0604020202020204" pitchFamily="34" charset="0"/>
              <a:cs typeface="Arial" panose="020B0604020202020204" pitchFamily="34" charset="0"/>
            </a:endParaRPr>
          </a:p>
          <a:p>
            <a:endParaRPr lang="fr-BE" sz="1400" dirty="0">
              <a:latin typeface="Arial" panose="020B0604020202020204" pitchFamily="34" charset="0"/>
              <a:cs typeface="Arial" panose="020B0604020202020204" pitchFamily="34" charset="0"/>
            </a:endParaRPr>
          </a:p>
        </p:txBody>
      </p:sp>
      <p:pic>
        <p:nvPicPr>
          <p:cNvPr id="2" name="Image 1" descr="Une image contenant Police, diagramme, écriture manuscrite, conception&#10;&#10;Description générée automatiquement">
            <a:extLst>
              <a:ext uri="{FF2B5EF4-FFF2-40B4-BE49-F238E27FC236}">
                <a16:creationId xmlns:a16="http://schemas.microsoft.com/office/drawing/2014/main" id="{8CD07444-6399-D8C0-61CF-3E6686E525F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26962" y="286594"/>
            <a:ext cx="1189470" cy="863836"/>
          </a:xfrm>
          <a:prstGeom prst="rect">
            <a:avLst/>
          </a:prstGeom>
        </p:spPr>
      </p:pic>
    </p:spTree>
    <p:extLst>
      <p:ext uri="{BB962C8B-B14F-4D97-AF65-F5344CB8AC3E}">
        <p14:creationId xmlns:p14="http://schemas.microsoft.com/office/powerpoint/2010/main" val="3679169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26" name="Picture 2" descr="Plan de relance de la Wallonie">
            <a:extLst>
              <a:ext uri="{FF2B5EF4-FFF2-40B4-BE49-F238E27FC236}">
                <a16:creationId xmlns:a16="http://schemas.microsoft.com/office/drawing/2014/main" id="{CBADF5EE-71F1-B093-E852-7815AD78D7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4950" y="5586984"/>
            <a:ext cx="1254144" cy="12710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nterface Producteurs Distributeurs - Le Collège des Producteurs">
            <a:extLst>
              <a:ext uri="{FF2B5EF4-FFF2-40B4-BE49-F238E27FC236}">
                <a16:creationId xmlns:a16="http://schemas.microsoft.com/office/drawing/2014/main" id="{8B108781-8A30-7FF9-030D-7B96A22A6A5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7512" y="1329786"/>
            <a:ext cx="3932492" cy="269357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FCB5244-B64C-775C-E9E2-8E76CA281BE4}"/>
              </a:ext>
            </a:extLst>
          </p:cNvPr>
          <p:cNvSpPr txBox="1"/>
          <p:nvPr/>
        </p:nvSpPr>
        <p:spPr>
          <a:xfrm>
            <a:off x="6066167" y="980321"/>
            <a:ext cx="5985925" cy="4524315"/>
          </a:xfrm>
          <a:prstGeom prst="rect">
            <a:avLst/>
          </a:prstGeom>
          <a:noFill/>
        </p:spPr>
        <p:txBody>
          <a:bodyPr wrap="square" rtlCol="0">
            <a:spAutoFit/>
          </a:bodyPr>
          <a:lstStyle/>
          <a:p>
            <a:pPr lvl="1"/>
            <a:endParaRPr lang="fr-BE" b="0" i="0" u="sng" strike="noStrike" dirty="0">
              <a:solidFill>
                <a:srgbClr val="000000"/>
              </a:solidFill>
              <a:effectLst/>
              <a:latin typeface="Arial" panose="020B0604020202020204" pitchFamily="34" charset="0"/>
              <a:cs typeface="Arial" panose="020B0604020202020204" pitchFamily="34" charset="0"/>
            </a:endParaRPr>
          </a:p>
          <a:p>
            <a:pPr lvl="1">
              <a:buFont typeface="Arial" panose="020B0604020202020204" pitchFamily="34" charset="0"/>
              <a:buChar char="•"/>
            </a:pPr>
            <a:r>
              <a:rPr lang="fr-BE" b="0" i="0" u="none" strike="noStrike" dirty="0">
                <a:solidFill>
                  <a:srgbClr val="000000"/>
                </a:solidFill>
                <a:effectLst/>
                <a:latin typeface="Arial" panose="020B0604020202020204" pitchFamily="34" charset="0"/>
                <a:cs typeface="Arial" panose="020B0604020202020204" pitchFamily="34" charset="0"/>
              </a:rPr>
              <a:t>15 magasins touchés par : dégustation, visites et </a:t>
            </a:r>
            <a:r>
              <a:rPr lang="fr-BE" b="0" i="0" u="none" strike="noStrike" dirty="0" err="1">
                <a:solidFill>
                  <a:srgbClr val="000000"/>
                </a:solidFill>
                <a:effectLst/>
                <a:latin typeface="Arial" panose="020B0604020202020204" pitchFamily="34" charset="0"/>
                <a:cs typeface="Arial" panose="020B0604020202020204" pitchFamily="34" charset="0"/>
              </a:rPr>
              <a:t>wobblers</a:t>
            </a:r>
            <a:r>
              <a:rPr lang="fr-BE" b="0" i="0" u="none" strike="noStrike" dirty="0">
                <a:solidFill>
                  <a:srgbClr val="000000"/>
                </a:solidFill>
                <a:effectLst/>
                <a:latin typeface="Arial" panose="020B0604020202020204" pitchFamily="34" charset="0"/>
                <a:cs typeface="Arial" panose="020B0604020202020204" pitchFamily="34" charset="0"/>
              </a:rPr>
              <a:t> Phase 1</a:t>
            </a:r>
          </a:p>
          <a:p>
            <a:pPr lvl="1"/>
            <a:endParaRPr lang="fr-BE" b="0" i="0" u="none" strike="noStrike" dirty="0">
              <a:solidFill>
                <a:srgbClr val="000000"/>
              </a:solidFill>
              <a:effectLst/>
              <a:latin typeface="Arial" panose="020B0604020202020204" pitchFamily="34" charset="0"/>
              <a:cs typeface="Arial" panose="020B0604020202020204" pitchFamily="34" charset="0"/>
            </a:endParaRPr>
          </a:p>
          <a:p>
            <a:pPr lvl="1">
              <a:buFont typeface="Arial" panose="020B0604020202020204" pitchFamily="34" charset="0"/>
              <a:buChar char="•"/>
            </a:pPr>
            <a:r>
              <a:rPr lang="fr-BE" b="0" i="0" u="none" strike="noStrike" dirty="0">
                <a:solidFill>
                  <a:srgbClr val="000000"/>
                </a:solidFill>
                <a:effectLst/>
                <a:latin typeface="Arial" panose="020B0604020202020204" pitchFamily="34" charset="0"/>
                <a:cs typeface="Arial" panose="020B0604020202020204" pitchFamily="34" charset="0"/>
              </a:rPr>
              <a:t>100 actions en magasin (1 visite, 10 placements de </a:t>
            </a:r>
            <a:r>
              <a:rPr lang="fr-BE" b="0" i="0" u="none" strike="noStrike" dirty="0" err="1">
                <a:solidFill>
                  <a:srgbClr val="000000"/>
                </a:solidFill>
                <a:effectLst/>
                <a:latin typeface="Arial" panose="020B0604020202020204" pitchFamily="34" charset="0"/>
                <a:cs typeface="Arial" panose="020B0604020202020204" pitchFamily="34" charset="0"/>
              </a:rPr>
              <a:t>wobbler</a:t>
            </a:r>
            <a:r>
              <a:rPr lang="fr-BE" b="0" i="0" u="none" strike="noStrike" dirty="0">
                <a:solidFill>
                  <a:srgbClr val="000000"/>
                </a:solidFill>
                <a:effectLst/>
                <a:latin typeface="Arial" panose="020B0604020202020204" pitchFamily="34" charset="0"/>
                <a:cs typeface="Arial" panose="020B0604020202020204" pitchFamily="34" charset="0"/>
              </a:rPr>
              <a:t>, 84 dégustations, 5 </a:t>
            </a:r>
            <a:r>
              <a:rPr lang="fr-BE" b="0" i="0" u="none" strike="noStrike" dirty="0" err="1">
                <a:solidFill>
                  <a:srgbClr val="000000"/>
                </a:solidFill>
                <a:effectLst/>
                <a:latin typeface="Arial" panose="020B0604020202020204" pitchFamily="34" charset="0"/>
                <a:cs typeface="Arial" panose="020B0604020202020204" pitchFamily="34" charset="0"/>
              </a:rPr>
              <a:t>darkpost</a:t>
            </a:r>
            <a:r>
              <a:rPr lang="fr-BE" b="0" i="0" u="none" strike="noStrike" dirty="0">
                <a:solidFill>
                  <a:srgbClr val="000000"/>
                </a:solidFill>
                <a:effectLst/>
                <a:latin typeface="Arial" panose="020B0604020202020204" pitchFamily="34" charset="0"/>
                <a:cs typeface="Arial" panose="020B0604020202020204" pitchFamily="34" charset="0"/>
              </a:rPr>
              <a:t> de 5 jours)</a:t>
            </a:r>
          </a:p>
          <a:p>
            <a:pPr lvl="1"/>
            <a:endParaRPr lang="fr-BE" b="0" i="0" u="none" strike="noStrike" dirty="0">
              <a:solidFill>
                <a:srgbClr val="000000"/>
              </a:solidFill>
              <a:effectLst/>
              <a:latin typeface="Arial" panose="020B0604020202020204" pitchFamily="34" charset="0"/>
              <a:cs typeface="Arial" panose="020B0604020202020204" pitchFamily="34" charset="0"/>
            </a:endParaRPr>
          </a:p>
          <a:p>
            <a:pPr lvl="1">
              <a:buFont typeface="Arial" panose="020B0604020202020204" pitchFamily="34" charset="0"/>
              <a:buChar char="•"/>
            </a:pPr>
            <a:r>
              <a:rPr lang="fr-BE" b="0" i="0" u="none" strike="noStrike" dirty="0">
                <a:solidFill>
                  <a:srgbClr val="000000"/>
                </a:solidFill>
                <a:effectLst/>
                <a:latin typeface="Arial" panose="020B0604020202020204" pitchFamily="34" charset="0"/>
                <a:cs typeface="Arial" panose="020B0604020202020204" pitchFamily="34" charset="0"/>
              </a:rPr>
              <a:t>4386 consommateurs touchés par dégustations + 401.322 personnes touchées par les </a:t>
            </a:r>
            <a:r>
              <a:rPr lang="fr-BE" b="0" i="0" u="none" strike="noStrike" dirty="0" err="1">
                <a:solidFill>
                  <a:srgbClr val="000000"/>
                </a:solidFill>
                <a:effectLst/>
                <a:latin typeface="Arial" panose="020B0604020202020204" pitchFamily="34" charset="0"/>
                <a:cs typeface="Arial" panose="020B0604020202020204" pitchFamily="34" charset="0"/>
              </a:rPr>
              <a:t>darkpost</a:t>
            </a:r>
            <a:r>
              <a:rPr lang="fr-BE" b="0" i="0" u="none" strike="noStrike" dirty="0">
                <a:solidFill>
                  <a:srgbClr val="000000"/>
                </a:solidFill>
                <a:effectLst/>
                <a:latin typeface="Arial" panose="020B0604020202020204" pitchFamily="34" charset="0"/>
                <a:cs typeface="Arial" panose="020B0604020202020204" pitchFamily="34" charset="0"/>
              </a:rPr>
              <a:t> FB en juin</a:t>
            </a:r>
          </a:p>
          <a:p>
            <a:pPr lvl="1"/>
            <a:endParaRPr lang="fr-BE" b="0" i="0" u="none" strike="noStrike" dirty="0">
              <a:solidFill>
                <a:srgbClr val="000000"/>
              </a:solidFill>
              <a:effectLst/>
              <a:latin typeface="Arial" panose="020B0604020202020204" pitchFamily="34" charset="0"/>
              <a:cs typeface="Arial" panose="020B0604020202020204" pitchFamily="34" charset="0"/>
            </a:endParaRPr>
          </a:p>
          <a:p>
            <a:pPr lvl="1">
              <a:buFont typeface="Arial" panose="020B0604020202020204" pitchFamily="34" charset="0"/>
              <a:buChar char="•"/>
            </a:pPr>
            <a:r>
              <a:rPr lang="fr-BE" b="0" i="0" u="none" strike="noStrike" dirty="0">
                <a:solidFill>
                  <a:srgbClr val="000000"/>
                </a:solidFill>
                <a:effectLst/>
                <a:latin typeface="Arial" panose="020B0604020202020204" pitchFamily="34" charset="0"/>
                <a:cs typeface="Arial" panose="020B0604020202020204" pitchFamily="34" charset="0"/>
              </a:rPr>
              <a:t>67 producteurs mis en avant lors des dégustations (2 charcuterie, 3 miel, 3 œufs, 3 canards, 2 porcs, 1 agneau, 3 bœufs)  + 5 (producteurs présents lors des visites et qui ne sont pas bénéficiaires d’autres actions) = 72</a:t>
            </a:r>
            <a:endParaRPr lang="fr-BE"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641246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2916"/>
            <a:ext cx="12192000" cy="6858000"/>
          </a:xfrm>
          <a:prstGeom prst="rect">
            <a:avLst/>
          </a:prstGeom>
        </p:spPr>
      </p:pic>
      <p:pic>
        <p:nvPicPr>
          <p:cNvPr id="1026" name="Picture 2" descr="Plan de relance de la Wallonie">
            <a:extLst>
              <a:ext uri="{FF2B5EF4-FFF2-40B4-BE49-F238E27FC236}">
                <a16:creationId xmlns:a16="http://schemas.microsoft.com/office/drawing/2014/main" id="{CBADF5EE-71F1-B093-E852-7815AD78D7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4950" y="5586984"/>
            <a:ext cx="1254144" cy="127101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994DE03B-8AAC-4679-A413-B0285F7960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7199" y="2202025"/>
            <a:ext cx="3620278" cy="2099388"/>
          </a:xfrm>
          <a:prstGeom prst="rect">
            <a:avLst/>
          </a:prstGeom>
        </p:spPr>
      </p:pic>
      <p:pic>
        <p:nvPicPr>
          <p:cNvPr id="6" name="Image 5">
            <a:extLst>
              <a:ext uri="{FF2B5EF4-FFF2-40B4-BE49-F238E27FC236}">
                <a16:creationId xmlns:a16="http://schemas.microsoft.com/office/drawing/2014/main" id="{8AACF9BC-8473-9F88-33E9-38B84D5951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31883" y="4672584"/>
            <a:ext cx="1684542" cy="1616250"/>
          </a:xfrm>
          <a:prstGeom prst="rect">
            <a:avLst/>
          </a:prstGeom>
        </p:spPr>
      </p:pic>
      <p:sp>
        <p:nvSpPr>
          <p:cNvPr id="4" name="ZoneTexte 3">
            <a:extLst>
              <a:ext uri="{FF2B5EF4-FFF2-40B4-BE49-F238E27FC236}">
                <a16:creationId xmlns:a16="http://schemas.microsoft.com/office/drawing/2014/main" id="{28EE2748-84CD-A99F-9184-7F6A0E80571A}"/>
              </a:ext>
            </a:extLst>
          </p:cNvPr>
          <p:cNvSpPr txBox="1"/>
          <p:nvPr/>
        </p:nvSpPr>
        <p:spPr>
          <a:xfrm>
            <a:off x="5807273" y="522582"/>
            <a:ext cx="6213422" cy="5632311"/>
          </a:xfrm>
          <a:prstGeom prst="rect">
            <a:avLst/>
          </a:prstGeom>
          <a:noFill/>
        </p:spPr>
        <p:txBody>
          <a:bodyPr wrap="square">
            <a:spAutoFit/>
          </a:bodyPr>
          <a:lstStyle/>
          <a:p>
            <a:pPr marL="742950" lvl="1" indent="-285750">
              <a:buFont typeface="Wingdings" pitchFamily="2" charset="2"/>
              <a:buChar char="ü"/>
            </a:pPr>
            <a:r>
              <a:rPr lang="nl-BE" sz="2000" b="1" dirty="0">
                <a:latin typeface="Arial" panose="020B0604020202020204" pitchFamily="34" charset="0"/>
                <a:ea typeface="Roboto Condensed" panose="02000000000000000000" pitchFamily="2" charset="0"/>
                <a:cs typeface="Arial" panose="020B0604020202020204" pitchFamily="34" charset="0"/>
              </a:rPr>
              <a:t>Création de supports de comm </a:t>
            </a:r>
            <a:r>
              <a:rPr lang="nl-BE" sz="2000" dirty="0">
                <a:latin typeface="Arial" panose="020B0604020202020204" pitchFamily="34" charset="0"/>
                <a:ea typeface="Roboto Condensed" panose="02000000000000000000" pitchFamily="2" charset="0"/>
                <a:cs typeface="Arial" panose="020B0604020202020204" pitchFamily="34" charset="0"/>
              </a:rPr>
              <a:t>:</a:t>
            </a:r>
          </a:p>
          <a:p>
            <a:pPr marL="742950" lvl="1" indent="-28575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1257300" lvl="2" indent="-342900">
              <a:buFont typeface=".PingFang SC Regular"/>
              <a:buChar char="﹣"/>
            </a:pPr>
            <a:r>
              <a:rPr lang="nl-BE" dirty="0">
                <a:latin typeface="Arial" panose="020B0604020202020204" pitchFamily="34" charset="0"/>
                <a:ea typeface="Roboto Condensed" panose="02000000000000000000" pitchFamily="2" charset="0"/>
                <a:cs typeface="Arial" panose="020B0604020202020204" pitchFamily="34" charset="0"/>
              </a:rPr>
              <a:t>Brochure</a:t>
            </a:r>
          </a:p>
          <a:p>
            <a:pPr marL="1257300" lvl="2" indent="-342900">
              <a:buFont typeface=".PingFang SC Regular"/>
              <a:buChar char="﹣"/>
            </a:pPr>
            <a:r>
              <a:rPr lang="nl-BE" dirty="0">
                <a:latin typeface="Arial" panose="020B0604020202020204" pitchFamily="34" charset="0"/>
                <a:ea typeface="Roboto Condensed" panose="02000000000000000000" pitchFamily="2" charset="0"/>
                <a:cs typeface="Arial" panose="020B0604020202020204" pitchFamily="34" charset="0"/>
              </a:rPr>
              <a:t>Roll-up</a:t>
            </a:r>
          </a:p>
          <a:p>
            <a:pPr marL="1257300" lvl="2" indent="-342900">
              <a:buFont typeface=".PingFang SC Regular"/>
              <a:buChar char="﹣"/>
            </a:pPr>
            <a:r>
              <a:rPr lang="nl-BE" dirty="0">
                <a:latin typeface="Arial" panose="020B0604020202020204" pitchFamily="34" charset="0"/>
                <a:ea typeface="Roboto Condensed" panose="02000000000000000000" pitchFamily="2" charset="0"/>
                <a:cs typeface="Arial" panose="020B0604020202020204" pitchFamily="34" charset="0"/>
              </a:rPr>
              <a:t>Présence à Anuga </a:t>
            </a:r>
          </a:p>
          <a:p>
            <a:pPr marL="1257300" lvl="2" indent="-342900">
              <a:buFont typeface=".PingFang SC Regular"/>
              <a:buChar char="﹣"/>
            </a:pPr>
            <a:r>
              <a:rPr lang="nl-BE" dirty="0">
                <a:latin typeface="Arial" panose="020B0604020202020204" pitchFamily="34" charset="0"/>
                <a:ea typeface="Roboto Condensed" panose="02000000000000000000" pitchFamily="2" charset="0"/>
                <a:cs typeface="Arial" panose="020B0604020202020204" pitchFamily="34" charset="0"/>
              </a:rPr>
              <a:t>(Cologne du 7 au 11/10)</a:t>
            </a:r>
          </a:p>
          <a:p>
            <a:pPr marL="1257300" lvl="2" indent="-342900">
              <a:buFont typeface=".PingFang SC Regular"/>
              <a:buChar char="﹣"/>
            </a:pPr>
            <a:r>
              <a:rPr lang="nl-BE" dirty="0">
                <a:latin typeface="Arial" panose="020B0604020202020204" pitchFamily="34" charset="0"/>
                <a:ea typeface="Roboto Condensed" panose="02000000000000000000" pitchFamily="2" charset="0"/>
                <a:cs typeface="Arial" panose="020B0604020202020204" pitchFamily="34" charset="0"/>
              </a:rPr>
              <a:t>Business Club </a:t>
            </a:r>
          </a:p>
          <a:p>
            <a:pPr marL="1257300" lvl="2" indent="-342900">
              <a:buFont typeface=".PingFang SC Regular"/>
              <a:buChar char="﹣"/>
            </a:pPr>
            <a:r>
              <a:rPr lang="nl-BE" dirty="0">
                <a:latin typeface="Arial" panose="020B0604020202020204" pitchFamily="34" charset="0"/>
                <a:ea typeface="Roboto Condensed" panose="02000000000000000000" pitchFamily="2" charset="0"/>
                <a:cs typeface="Arial" panose="020B0604020202020204" pitchFamily="34" charset="0"/>
              </a:rPr>
              <a:t>Développement stratégie</a:t>
            </a:r>
          </a:p>
          <a:p>
            <a:pPr marL="1257300" lvl="2" indent="-342900">
              <a:buFont typeface=".PingFang SC Regular"/>
              <a:buChar char="﹣"/>
            </a:pPr>
            <a:r>
              <a:rPr lang="nl-BE" dirty="0">
                <a:latin typeface="Arial" panose="020B0604020202020204" pitchFamily="34" charset="0"/>
                <a:ea typeface="Roboto Condensed" panose="02000000000000000000" pitchFamily="2" charset="0"/>
                <a:cs typeface="Arial" panose="020B0604020202020204" pitchFamily="34" charset="0"/>
              </a:rPr>
              <a:t> de comm pour 2024</a:t>
            </a:r>
          </a:p>
          <a:p>
            <a:pPr marL="742950" lvl="1" indent="-28575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p:txBody>
      </p:sp>
      <p:pic>
        <p:nvPicPr>
          <p:cNvPr id="8" name="Image 7" descr="Une image contenant texte, Police, logo, conception&#10;&#10;Description générée automatiquement">
            <a:extLst>
              <a:ext uri="{FF2B5EF4-FFF2-40B4-BE49-F238E27FC236}">
                <a16:creationId xmlns:a16="http://schemas.microsoft.com/office/drawing/2014/main" id="{A9BA0855-A27D-5477-58C9-09618E6B8E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54712" y="3957402"/>
            <a:ext cx="3761390" cy="1895879"/>
          </a:xfrm>
          <a:prstGeom prst="rect">
            <a:avLst/>
          </a:prstGeom>
        </p:spPr>
      </p:pic>
      <p:pic>
        <p:nvPicPr>
          <p:cNvPr id="10" name="Image 9" descr="Une image contenant texte, logo, Police, graphisme&#10;&#10;Description générée automatiquement">
            <a:extLst>
              <a:ext uri="{FF2B5EF4-FFF2-40B4-BE49-F238E27FC236}">
                <a16:creationId xmlns:a16="http://schemas.microsoft.com/office/drawing/2014/main" id="{8D49E6C6-1EEA-3539-0102-FD50C1B0398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81583" y="1439055"/>
            <a:ext cx="1928630" cy="4609098"/>
          </a:xfrm>
          <a:prstGeom prst="rect">
            <a:avLst/>
          </a:prstGeom>
        </p:spPr>
      </p:pic>
    </p:spTree>
    <p:extLst>
      <p:ext uri="{BB962C8B-B14F-4D97-AF65-F5344CB8AC3E}">
        <p14:creationId xmlns:p14="http://schemas.microsoft.com/office/powerpoint/2010/main" val="627162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4993"/>
            <a:ext cx="12192000" cy="6858000"/>
          </a:xfrm>
          <a:prstGeom prst="rect">
            <a:avLst/>
          </a:prstGeom>
        </p:spPr>
      </p:pic>
      <p:pic>
        <p:nvPicPr>
          <p:cNvPr id="1026" name="Picture 2" descr="Plan de relance de la Wallonie">
            <a:extLst>
              <a:ext uri="{FF2B5EF4-FFF2-40B4-BE49-F238E27FC236}">
                <a16:creationId xmlns:a16="http://schemas.microsoft.com/office/drawing/2014/main" id="{CBADF5EE-71F1-B093-E852-7815AD78D7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4950" y="5586984"/>
            <a:ext cx="1254144" cy="127101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iomonchoix.be">
            <a:extLst>
              <a:ext uri="{FF2B5EF4-FFF2-40B4-BE49-F238E27FC236}">
                <a16:creationId xmlns:a16="http://schemas.microsoft.com/office/drawing/2014/main" id="{608FE6B1-E0C4-DB24-B9F9-4EB64B0A110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6122" y="1755850"/>
            <a:ext cx="3334512" cy="31399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abel bio de l'Union européenne — Wikipédia">
            <a:extLst>
              <a:ext uri="{FF2B5EF4-FFF2-40B4-BE49-F238E27FC236}">
                <a16:creationId xmlns:a16="http://schemas.microsoft.com/office/drawing/2014/main" id="{C1436656-5349-273C-1259-22A6388F8A5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72784" y="5797296"/>
            <a:ext cx="1470594" cy="987552"/>
          </a:xfrm>
          <a:prstGeom prst="rect">
            <a:avLst/>
          </a:prstGeom>
          <a:noFill/>
          <a:extLst>
            <a:ext uri="{909E8E84-426E-40DD-AFC4-6F175D3DCCD1}">
              <a14:hiddenFill xmlns:a14="http://schemas.microsoft.com/office/drawing/2010/main">
                <a:solidFill>
                  <a:srgbClr val="FFFFFF"/>
                </a:solidFill>
              </a14:hiddenFill>
            </a:ext>
          </a:extLst>
        </p:spPr>
      </p:pic>
      <p:sp>
        <p:nvSpPr>
          <p:cNvPr id="2" name="Sous-titre 2">
            <a:extLst>
              <a:ext uri="{FF2B5EF4-FFF2-40B4-BE49-F238E27FC236}">
                <a16:creationId xmlns:a16="http://schemas.microsoft.com/office/drawing/2014/main" id="{5E177343-BB36-CADD-1178-A78EF4A0A1A6}"/>
              </a:ext>
            </a:extLst>
          </p:cNvPr>
          <p:cNvSpPr>
            <a:spLocks noGrp="1"/>
          </p:cNvSpPr>
          <p:nvPr>
            <p:ph type="subTitle" idx="1"/>
          </p:nvPr>
        </p:nvSpPr>
        <p:spPr>
          <a:xfrm>
            <a:off x="6248267" y="620185"/>
            <a:ext cx="5464366" cy="4056745"/>
          </a:xfrm>
        </p:spPr>
        <p:txBody>
          <a:bodyPr>
            <a:noAutofit/>
          </a:bodyPr>
          <a:lstStyle/>
          <a:p>
            <a:pPr algn="l"/>
            <a:endParaRPr lang="fr-FR" sz="2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nl-BE" sz="2000" dirty="0">
                <a:latin typeface="Arial" panose="020B0604020202020204" pitchFamily="34" charset="0"/>
                <a:cs typeface="Arial" panose="020B0604020202020204" pitchFamily="34" charset="0"/>
              </a:rPr>
              <a:t>Semaine Bio</a:t>
            </a:r>
          </a:p>
          <a:p>
            <a:pPr marL="285750" indent="-285750" algn="l">
              <a:buFont typeface="Arial" panose="020B0604020202020204" pitchFamily="34" charset="0"/>
              <a:buChar char="•"/>
            </a:pPr>
            <a:r>
              <a:rPr lang="nl-BE" sz="2000" dirty="0" err="1">
                <a:latin typeface="Arial" panose="020B0604020202020204" pitchFamily="34" charset="0"/>
                <a:cs typeface="Arial" panose="020B0604020202020204" pitchFamily="34" charset="0"/>
              </a:rPr>
              <a:t>Chapiteau</a:t>
            </a:r>
            <a:r>
              <a:rPr lang="nl-BE" sz="2000" dirty="0">
                <a:latin typeface="Arial" panose="020B0604020202020204" pitchFamily="34" charset="0"/>
                <a:cs typeface="Arial" panose="020B0604020202020204" pitchFamily="34" charset="0"/>
              </a:rPr>
              <a:t> En Terre Bio à Libramont: présence de producteurs</a:t>
            </a:r>
          </a:p>
          <a:p>
            <a:pPr marL="285750" indent="-285750" algn="l">
              <a:buFont typeface="Arial" panose="020B0604020202020204" pitchFamily="34" charset="0"/>
              <a:buChar char="•"/>
            </a:pPr>
            <a:r>
              <a:rPr lang="nl-BE" sz="2000" dirty="0">
                <a:latin typeface="Arial" panose="020B0604020202020204" pitchFamily="34" charset="0"/>
                <a:cs typeface="Arial" panose="020B0604020202020204" pitchFamily="34" charset="0"/>
              </a:rPr>
              <a:t>Campagne automnale : les transformateurs (1 ambassadeur viande)</a:t>
            </a:r>
          </a:p>
          <a:p>
            <a:pPr marL="285750" indent="-285750" algn="l">
              <a:buFont typeface="Arial" panose="020B0604020202020204" pitchFamily="34" charset="0"/>
              <a:buChar char="•"/>
            </a:pPr>
            <a:r>
              <a:rPr lang="nl-BE" sz="2000" dirty="0">
                <a:latin typeface="Arial" panose="020B0604020202020204" pitchFamily="34" charset="0"/>
                <a:cs typeface="Arial" panose="020B0604020202020204" pitchFamily="34" charset="0"/>
              </a:rPr>
              <a:t>Campagne transversale : “vide ton sac”</a:t>
            </a:r>
          </a:p>
          <a:p>
            <a:pPr marL="285750" indent="-285750" algn="l">
              <a:buFont typeface="Arial" panose="020B0604020202020204" pitchFamily="34" charset="0"/>
              <a:buChar char="•"/>
            </a:pPr>
            <a:r>
              <a:rPr lang="nl-BE" sz="2000" dirty="0">
                <a:latin typeface="Arial" panose="020B0604020202020204" pitchFamily="34" charset="0"/>
                <a:cs typeface="Arial" panose="020B0604020202020204" pitchFamily="34" charset="0"/>
              </a:rPr>
              <a:t>Campagne média en septembre et novembre</a:t>
            </a:r>
          </a:p>
          <a:p>
            <a:pPr marL="285750" indent="-285750" algn="l">
              <a:buFont typeface="Arial" panose="020B0604020202020204" pitchFamily="34" charset="0"/>
              <a:buChar char="•"/>
            </a:pPr>
            <a:endParaRPr lang="fr-FR" sz="2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fr-FR" sz="2000" dirty="0">
              <a:latin typeface="Arial" panose="020B0604020202020204" pitchFamily="34" charset="0"/>
              <a:cs typeface="Arial" panose="020B0604020202020204" pitchFamily="34" charset="0"/>
            </a:endParaRPr>
          </a:p>
          <a:p>
            <a:pPr algn="l"/>
            <a:endParaRPr lang="fr-FR" sz="2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fr-FR" sz="2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fr-FR" sz="2000" dirty="0">
              <a:latin typeface="Arial" panose="020B0604020202020204" pitchFamily="34" charset="0"/>
              <a:cs typeface="Arial" panose="020B0604020202020204" pitchFamily="34" charset="0"/>
            </a:endParaRPr>
          </a:p>
          <a:p>
            <a:pPr algn="l"/>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80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ordinateur, habits, femme, capture d’écran&#10;&#10;Description générée automatiquement">
            <a:extLst>
              <a:ext uri="{FF2B5EF4-FFF2-40B4-BE49-F238E27FC236}">
                <a16:creationId xmlns:a16="http://schemas.microsoft.com/office/drawing/2014/main" id="{BE6C3F9C-4ECF-9139-CE9D-28EB0A28A9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0609028" cy="6913726"/>
          </a:xfrm>
          <a:prstGeom prst="rect">
            <a:avLst/>
          </a:prstGeom>
        </p:spPr>
      </p:pic>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3535"/>
            <a:ext cx="12192000" cy="6858000"/>
          </a:xfrm>
          <a:prstGeom prst="rect">
            <a:avLst/>
          </a:prstGeom>
        </p:spPr>
      </p:pic>
      <p:sp>
        <p:nvSpPr>
          <p:cNvPr id="3" name="Sous-titre 2">
            <a:extLst>
              <a:ext uri="{FF2B5EF4-FFF2-40B4-BE49-F238E27FC236}">
                <a16:creationId xmlns:a16="http://schemas.microsoft.com/office/drawing/2014/main" id="{B35B6E9F-618B-AB15-6C6A-A898E7BDE394}"/>
              </a:ext>
            </a:extLst>
          </p:cNvPr>
          <p:cNvSpPr>
            <a:spLocks noGrp="1"/>
          </p:cNvSpPr>
          <p:nvPr>
            <p:ph type="subTitle" idx="1"/>
          </p:nvPr>
        </p:nvSpPr>
        <p:spPr>
          <a:xfrm>
            <a:off x="6224075" y="1071743"/>
            <a:ext cx="5464366" cy="4922684"/>
          </a:xfrm>
        </p:spPr>
        <p:txBody>
          <a:bodyPr vert="horz" lIns="91440" tIns="45720" rIns="91440" bIns="45720" rtlCol="0" anchor="t">
            <a:noAutofit/>
          </a:bodyPr>
          <a:lstStyle/>
          <a:p>
            <a:pPr algn="l"/>
            <a:endParaRPr lang="fr-FR" sz="18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fr-FR" sz="1800" dirty="0">
                <a:latin typeface="Arial" panose="020B0604020202020204" pitchFamily="34" charset="0"/>
                <a:cs typeface="Arial" panose="020B0604020202020204" pitchFamily="34" charset="0"/>
              </a:rPr>
              <a:t>JFO</a:t>
            </a:r>
          </a:p>
          <a:p>
            <a:pPr marL="285750" indent="-285750" algn="l">
              <a:buFont typeface="Arial" panose="020B0604020202020204" pitchFamily="34" charset="0"/>
              <a:buChar char="•"/>
            </a:pPr>
            <a:r>
              <a:rPr lang="fr-FR" sz="1800" dirty="0">
                <a:latin typeface="Arial" panose="020B0604020202020204" pitchFamily="34" charset="0"/>
                <a:cs typeface="Arial" panose="020B0604020202020204" pitchFamily="34" charset="0"/>
              </a:rPr>
              <a:t>C’est bon, c’est wallon : </a:t>
            </a:r>
            <a:r>
              <a:rPr lang="nl-BE" sz="1800" dirty="0">
                <a:latin typeface="Arial" panose="020B0604020202020204" pitchFamily="34" charset="0"/>
                <a:ea typeface="Roboto Condensed" panose="02000000000000000000" pitchFamily="2" charset="0"/>
                <a:cs typeface="Arial" panose="020B0604020202020204" pitchFamily="34" charset="0"/>
              </a:rPr>
              <a:t>dégustation</a:t>
            </a:r>
            <a:endParaRPr lang="fr-FR" sz="18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fr-FR" sz="1800" dirty="0">
                <a:latin typeface="Arial" panose="020B0604020202020204" pitchFamily="34" charset="0"/>
                <a:cs typeface="Arial" panose="020B0604020202020204" pitchFamily="34" charset="0"/>
              </a:rPr>
              <a:t>Foire agricole de Libramont: 5.000 consommateurs sensibilisés. </a:t>
            </a:r>
            <a:r>
              <a:rPr lang="nl-BE" sz="1800" dirty="0">
                <a:latin typeface="Arial" panose="020B0604020202020204" pitchFamily="34" charset="0"/>
                <a:cs typeface="Arial" panose="020B0604020202020204" pitchFamily="34" charset="0"/>
              </a:rPr>
              <a:t>I</a:t>
            </a:r>
            <a:r>
              <a:rPr lang="nl-BE" sz="1800" dirty="0">
                <a:latin typeface="Arial" panose="020B0604020202020204" pitchFamily="34" charset="0"/>
                <a:ea typeface="Roboto Condensed" panose="02000000000000000000" pitchFamily="2" charset="0"/>
                <a:cs typeface="Arial" panose="020B0604020202020204" pitchFamily="34" charset="0"/>
              </a:rPr>
              <a:t>nterviews d’éleveurs sur le grill pendant les dégustations</a:t>
            </a:r>
            <a:endParaRPr lang="fr-FR" sz="18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fr-FR" sz="1800" dirty="0">
                <a:latin typeface="Arial" panose="020B0604020202020204" pitchFamily="34" charset="0"/>
                <a:cs typeface="Arial" panose="020B0604020202020204" pitchFamily="34" charset="0"/>
              </a:rPr>
              <a:t>Foire agricole de </a:t>
            </a:r>
            <a:r>
              <a:rPr lang="fr-FR" sz="1800" dirty="0" err="1">
                <a:latin typeface="Arial" panose="020B0604020202020204" pitchFamily="34" charset="0"/>
                <a:cs typeface="Arial" panose="020B0604020202020204" pitchFamily="34" charset="0"/>
              </a:rPr>
              <a:t>Battice</a:t>
            </a:r>
            <a:r>
              <a:rPr lang="fr-FR" sz="1800" dirty="0">
                <a:latin typeface="Arial" panose="020B0604020202020204" pitchFamily="34" charset="0"/>
                <a:cs typeface="Arial" panose="020B0604020202020204" pitchFamily="34" charset="0"/>
              </a:rPr>
              <a:t>: 32.000 visiteurs – record d'affluence en 2023</a:t>
            </a:r>
          </a:p>
          <a:p>
            <a:pPr marL="285750" indent="-285750" algn="l">
              <a:buFont typeface="Arial" panose="020B0604020202020204" pitchFamily="34" charset="0"/>
              <a:buChar char="•"/>
            </a:pPr>
            <a:r>
              <a:rPr lang="fr-FR" sz="1800" dirty="0">
                <a:latin typeface="Arial" panose="020B0604020202020204" pitchFamily="34" charset="0"/>
                <a:cs typeface="Arial" panose="020B0604020202020204" pitchFamily="34" charset="0"/>
              </a:rPr>
              <a:t>EAT LOCAL : </a:t>
            </a:r>
            <a:r>
              <a:rPr lang="en-US" sz="1800" dirty="0" err="1">
                <a:latin typeface="Arial" panose="020B0604020202020204" pitchFamily="34" charset="0"/>
                <a:cs typeface="Arial" panose="020B0604020202020204" pitchFamily="34" charset="0"/>
              </a:rPr>
              <a:t>Visite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producteur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accueillant</a:t>
            </a:r>
            <a:r>
              <a:rPr lang="en-US" sz="1800" dirty="0">
                <a:latin typeface="Arial" panose="020B0604020202020204" pitchFamily="34" charset="0"/>
                <a:cs typeface="Arial" panose="020B0604020202020204" pitchFamily="34" charset="0"/>
              </a:rPr>
              <a:t> + village de </a:t>
            </a:r>
            <a:r>
              <a:rPr lang="en-US" sz="1800" dirty="0" err="1">
                <a:latin typeface="Arial" panose="020B0604020202020204" pitchFamily="34" charset="0"/>
                <a:cs typeface="Arial" panose="020B0604020202020204" pitchFamily="34" charset="0"/>
              </a:rPr>
              <a:t>producteurs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compl</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Dégustation</a:t>
            </a:r>
            <a:r>
              <a:rPr lang="en-US" sz="1800" dirty="0">
                <a:latin typeface="Arial" panose="020B0604020202020204" pitchFamily="34" charset="0"/>
                <a:cs typeface="Arial" panose="020B0604020202020204" pitchFamily="34" charset="0"/>
              </a:rPr>
              <a:t> 5 plats </a:t>
            </a:r>
            <a:r>
              <a:rPr lang="en-US" sz="1800" dirty="0" err="1">
                <a:latin typeface="Arial" panose="020B0604020202020204" pitchFamily="34" charset="0"/>
                <a:cs typeface="Arial" panose="020B0604020202020204" pitchFamily="34" charset="0"/>
              </a:rPr>
              <a:t>réalisés</a:t>
            </a:r>
            <a:r>
              <a:rPr lang="en-US" sz="1800" dirty="0">
                <a:latin typeface="Arial" panose="020B0604020202020204" pitchFamily="34" charset="0"/>
                <a:cs typeface="Arial" panose="020B0604020202020204" pitchFamily="34" charset="0"/>
              </a:rPr>
              <a:t> par chefs </a:t>
            </a:r>
            <a:r>
              <a:rPr lang="en-US" sz="1800" dirty="0" err="1">
                <a:latin typeface="Arial" panose="020B0604020202020204" pitchFamily="34" charset="0"/>
                <a:cs typeface="Arial" panose="020B0604020202020204" pitchFamily="34" charset="0"/>
              </a:rPr>
              <a:t>dont</a:t>
            </a:r>
            <a:r>
              <a:rPr lang="en-US" sz="1800" dirty="0">
                <a:latin typeface="Arial" panose="020B0604020202020204" pitchFamily="34" charset="0"/>
                <a:cs typeface="Arial" panose="020B0604020202020204" pitchFamily="34" charset="0"/>
              </a:rPr>
              <a:t> Table de Terroir</a:t>
            </a:r>
            <a:endParaRPr lang="fr-FR" sz="18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fr-FR" sz="1800" dirty="0" err="1">
                <a:latin typeface="Arial" panose="020B0604020202020204" pitchFamily="34" charset="0"/>
                <a:cs typeface="Arial" panose="020B0604020202020204" pitchFamily="34" charset="0"/>
              </a:rPr>
              <a:t>Horecatel</a:t>
            </a:r>
            <a:r>
              <a:rPr lang="fr-FR" sz="1800" dirty="0">
                <a:latin typeface="Arial" panose="020B0604020202020204" pitchFamily="34" charset="0"/>
                <a:cs typeface="Arial" panose="020B0604020202020204" pitchFamily="34" charset="0"/>
              </a:rPr>
              <a:t> : </a:t>
            </a:r>
            <a:r>
              <a:rPr lang="nl-BE" sz="1800" dirty="0" err="1">
                <a:latin typeface="Arial" panose="020B0604020202020204" pitchFamily="34" charset="0"/>
                <a:ea typeface="Roboto Condensed" panose="02000000000000000000" pitchFamily="2" charset="0"/>
                <a:cs typeface="Arial" panose="020B0604020202020204" pitchFamily="34" charset="0"/>
              </a:rPr>
              <a:t>dégustation</a:t>
            </a:r>
            <a:r>
              <a:rPr lang="nl-BE" sz="1800" dirty="0">
                <a:latin typeface="Arial" panose="020B0604020202020204" pitchFamily="34" charset="0"/>
                <a:ea typeface="Roboto Condensed" panose="02000000000000000000" pitchFamily="2" charset="0"/>
                <a:cs typeface="Arial" panose="020B0604020202020204" pitchFamily="34" charset="0"/>
              </a:rPr>
              <a:t> </a:t>
            </a:r>
            <a:r>
              <a:rPr lang="nl-BE" sz="1800" dirty="0" err="1">
                <a:latin typeface="Arial" panose="020B0604020202020204" pitchFamily="34" charset="0"/>
                <a:ea typeface="Roboto Condensed" panose="02000000000000000000" pitchFamily="2" charset="0"/>
                <a:cs typeface="Arial" panose="020B0604020202020204" pitchFamily="34" charset="0"/>
              </a:rPr>
              <a:t>sur</a:t>
            </a:r>
            <a:r>
              <a:rPr lang="nl-BE" sz="1800" dirty="0">
                <a:latin typeface="Arial" panose="020B0604020202020204" pitchFamily="34" charset="0"/>
                <a:ea typeface="Roboto Condensed" panose="02000000000000000000" pitchFamily="2" charset="0"/>
                <a:cs typeface="Arial" panose="020B0604020202020204" pitchFamily="34" charset="0"/>
              </a:rPr>
              <a:t> stand </a:t>
            </a:r>
            <a:r>
              <a:rPr lang="nl-BE" sz="1800" dirty="0" err="1">
                <a:latin typeface="Arial" panose="020B0604020202020204" pitchFamily="34" charset="0"/>
                <a:ea typeface="Roboto Condensed" panose="02000000000000000000" pitchFamily="2" charset="0"/>
                <a:cs typeface="Arial" panose="020B0604020202020204" pitchFamily="34" charset="0"/>
              </a:rPr>
              <a:t>Apaq</a:t>
            </a:r>
            <a:r>
              <a:rPr lang="nl-BE" sz="1800" dirty="0">
                <a:latin typeface="Arial" panose="020B0604020202020204" pitchFamily="34" charset="0"/>
                <a:ea typeface="Roboto Condensed" panose="02000000000000000000" pitchFamily="2" charset="0"/>
                <a:cs typeface="Arial" panose="020B0604020202020204" pitchFamily="34" charset="0"/>
              </a:rPr>
              <a:t>-W et </a:t>
            </a:r>
            <a:r>
              <a:rPr lang="nl-BE" sz="1800" dirty="0" err="1">
                <a:latin typeface="Arial" panose="020B0604020202020204" pitchFamily="34" charset="0"/>
                <a:ea typeface="Roboto Condensed" panose="02000000000000000000" pitchFamily="2" charset="0"/>
                <a:cs typeface="Arial" panose="020B0604020202020204" pitchFamily="34" charset="0"/>
              </a:rPr>
              <a:t>avec</a:t>
            </a:r>
            <a:r>
              <a:rPr lang="nl-BE" sz="1800" dirty="0">
                <a:latin typeface="Arial" panose="020B0604020202020204" pitchFamily="34" charset="0"/>
                <a:ea typeface="Roboto Condensed" panose="02000000000000000000" pitchFamily="2" charset="0"/>
                <a:cs typeface="Arial" panose="020B0604020202020204" pitchFamily="34" charset="0"/>
              </a:rPr>
              <a:t> la FWA à </a:t>
            </a:r>
            <a:r>
              <a:rPr lang="nl-BE" sz="1800" dirty="0" err="1">
                <a:latin typeface="Arial" panose="020B0604020202020204" pitchFamily="34" charset="0"/>
                <a:ea typeface="Roboto Condensed" panose="02000000000000000000" pitchFamily="2" charset="0"/>
                <a:cs typeface="Arial" panose="020B0604020202020204" pitchFamily="34" charset="0"/>
              </a:rPr>
              <a:t>l’ext</a:t>
            </a:r>
            <a:r>
              <a:rPr lang="nl-BE" sz="1800" dirty="0">
                <a:latin typeface="Arial" panose="020B0604020202020204" pitchFamily="34" charset="0"/>
                <a:ea typeface="Roboto Condensed" panose="02000000000000000000" pitchFamily="2" charset="0"/>
                <a:cs typeface="Arial" panose="020B0604020202020204" pitchFamily="34" charset="0"/>
              </a:rPr>
              <a:t>.</a:t>
            </a:r>
            <a:endParaRPr lang="fr-FR" sz="18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fr-FR" sz="1800" dirty="0">
                <a:latin typeface="Arial" panose="020B0604020202020204" pitchFamily="34" charset="0"/>
                <a:cs typeface="Arial" panose="020B0604020202020204" pitchFamily="34" charset="0"/>
              </a:rPr>
              <a:t>Business Club AOP/IGP/STG/QD</a:t>
            </a:r>
          </a:p>
          <a:p>
            <a:pPr algn="l"/>
            <a:endParaRPr lang="fr-FR" sz="18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fr-FR" sz="1800" dirty="0">
              <a:latin typeface="Arial" panose="020B0604020202020204" pitchFamily="34" charset="0"/>
              <a:cs typeface="Arial" panose="020B0604020202020204" pitchFamily="34" charset="0"/>
            </a:endParaRPr>
          </a:p>
          <a:p>
            <a:pPr algn="l"/>
            <a:endParaRPr lang="fr-FR" sz="1800" dirty="0">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90D1C794-5FEC-E482-6B8C-55D481232CD8}"/>
              </a:ext>
            </a:extLst>
          </p:cNvPr>
          <p:cNvSpPr>
            <a:spLocks noGrp="1"/>
          </p:cNvSpPr>
          <p:nvPr>
            <p:ph type="ctrTitle"/>
          </p:nvPr>
        </p:nvSpPr>
        <p:spPr>
          <a:xfrm>
            <a:off x="6521291" y="-102877"/>
            <a:ext cx="5167150" cy="1554887"/>
          </a:xfrm>
        </p:spPr>
        <p:txBody>
          <a:bodyPr anchor="b">
            <a:normAutofit/>
          </a:bodyPr>
          <a:lstStyle/>
          <a:p>
            <a:pPr algn="l" fontAlgn="ctr"/>
            <a:r>
              <a:rPr lang="fr-FR" sz="2400" b="1" dirty="0" err="1">
                <a:latin typeface="Arial" panose="020B0604020202020204" pitchFamily="34" charset="0"/>
                <a:cs typeface="Arial" panose="020B0604020202020204" pitchFamily="34" charset="0"/>
              </a:rPr>
              <a:t>Evènements</a:t>
            </a:r>
            <a:r>
              <a:rPr lang="fr-FR" sz="2400" b="1" dirty="0">
                <a:latin typeface="Arial" panose="020B0604020202020204" pitchFamily="34" charset="0"/>
                <a:cs typeface="Arial" panose="020B0604020202020204" pitchFamily="34" charset="0"/>
              </a:rPr>
              <a:t> Conso et événements pro</a:t>
            </a:r>
            <a:br>
              <a:rPr lang="fr-FR" sz="2400" b="1" dirty="0">
                <a:latin typeface="Arial" panose="020B0604020202020204" pitchFamily="34" charset="0"/>
                <a:cs typeface="Arial" panose="020B0604020202020204" pitchFamily="34" charset="0"/>
              </a:rPr>
            </a:br>
            <a:endParaRPr lang="fr-FR" sz="2400" dirty="0">
              <a:latin typeface="Arial" panose="020B0604020202020204" pitchFamily="34" charset="0"/>
              <a:cs typeface="Arial" panose="020B0604020202020204" pitchFamily="34" charset="0"/>
            </a:endParaRPr>
          </a:p>
        </p:txBody>
      </p:sp>
      <p:pic>
        <p:nvPicPr>
          <p:cNvPr id="7170" name="Picture 2" descr="FOIRE DE LIBRAMONT 2023 • Hainaut Terre de Goûts">
            <a:extLst>
              <a:ext uri="{FF2B5EF4-FFF2-40B4-BE49-F238E27FC236}">
                <a16:creationId xmlns:a16="http://schemas.microsoft.com/office/drawing/2014/main" id="{10E29699-E34F-764C-DA4C-A7E2BE0CD81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02587" y="5921348"/>
            <a:ext cx="1289109" cy="48341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ierre LHOAS - Les Jardins de Vertumne - Journées Fermes ouvertes">
            <a:extLst>
              <a:ext uri="{FF2B5EF4-FFF2-40B4-BE49-F238E27FC236}">
                <a16:creationId xmlns:a16="http://schemas.microsoft.com/office/drawing/2014/main" id="{8579BE49-6CBF-AF52-0E8A-CC577EDDD11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19178" y="6011268"/>
            <a:ext cx="1304353" cy="45309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Foire agricole de Battice 2023 - Programme | l'Apaq-W">
            <a:extLst>
              <a:ext uri="{FF2B5EF4-FFF2-40B4-BE49-F238E27FC236}">
                <a16:creationId xmlns:a16="http://schemas.microsoft.com/office/drawing/2014/main" id="{D69FD5D5-BFFC-A998-6FC7-1EB6153688E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878824" y="5809573"/>
            <a:ext cx="1128324" cy="595191"/>
          </a:xfrm>
          <a:prstGeom prst="rect">
            <a:avLst/>
          </a:prstGeom>
          <a:noFill/>
          <a:extLst>
            <a:ext uri="{909E8E84-426E-40DD-AFC4-6F175D3DCCD1}">
              <a14:hiddenFill xmlns:a14="http://schemas.microsoft.com/office/drawing/2010/main">
                <a:solidFill>
                  <a:srgbClr val="FFFFFF"/>
                </a:solidFill>
              </a14:hiddenFill>
            </a:ext>
          </a:extLst>
        </p:spPr>
      </p:pic>
      <p:pic>
        <p:nvPicPr>
          <p:cNvPr id="4" name="Espace réservé du contenu 3" descr="Une image contenant texte, Visage humain, habits, personne&#10;&#10;Description générée automatiquement">
            <a:extLst>
              <a:ext uri="{FF2B5EF4-FFF2-40B4-BE49-F238E27FC236}">
                <a16:creationId xmlns:a16="http://schemas.microsoft.com/office/drawing/2014/main" id="{36375A86-6F5C-C83A-83A2-33D88415DB8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97573" y="134666"/>
            <a:ext cx="3517482" cy="1758741"/>
          </a:xfrm>
          <a:prstGeom prst="rect">
            <a:avLst/>
          </a:prstGeom>
        </p:spPr>
      </p:pic>
    </p:spTree>
    <p:extLst>
      <p:ext uri="{BB962C8B-B14F-4D97-AF65-F5344CB8AC3E}">
        <p14:creationId xmlns:p14="http://schemas.microsoft.com/office/powerpoint/2010/main" val="888106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26" name="Picture 2" descr="Plan de relance de la Wallonie">
            <a:extLst>
              <a:ext uri="{FF2B5EF4-FFF2-40B4-BE49-F238E27FC236}">
                <a16:creationId xmlns:a16="http://schemas.microsoft.com/office/drawing/2014/main" id="{CBADF5EE-71F1-B093-E852-7815AD78D7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4950" y="5586984"/>
            <a:ext cx="1254144" cy="127101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n direct de la ferme - #jecuisinelocal">
            <a:extLst>
              <a:ext uri="{FF2B5EF4-FFF2-40B4-BE49-F238E27FC236}">
                <a16:creationId xmlns:a16="http://schemas.microsoft.com/office/drawing/2014/main" id="{C37F4936-EBE5-9F42-1B31-86556FF0735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14702" y="110833"/>
            <a:ext cx="1535816" cy="168951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FD4E8D90-78E1-A94D-33E6-07DFEC43DCE0}"/>
              </a:ext>
            </a:extLst>
          </p:cNvPr>
          <p:cNvSpPr txBox="1"/>
          <p:nvPr/>
        </p:nvSpPr>
        <p:spPr>
          <a:xfrm>
            <a:off x="6206840" y="799320"/>
            <a:ext cx="5855851" cy="4801314"/>
          </a:xfrm>
          <a:prstGeom prst="rect">
            <a:avLst/>
          </a:prstGeom>
          <a:noFill/>
        </p:spPr>
        <p:txBody>
          <a:bodyPr wrap="square" rtlCol="0">
            <a:spAutoFit/>
          </a:bodyPr>
          <a:lstStyle/>
          <a:p>
            <a:pPr marL="285750" indent="-285750">
              <a:buFont typeface="Arial" panose="020B0604020202020204" pitchFamily="34" charset="0"/>
              <a:buChar char="•"/>
            </a:pPr>
            <a:r>
              <a:rPr lang="fr-BE" b="1" dirty="0"/>
              <a:t>Les points de vente de produits majoritairement issus du circuit court </a:t>
            </a:r>
            <a:r>
              <a:rPr lang="fr-BE" dirty="0"/>
              <a:t>peuvent officiellement se labeliser afin d’accepter les </a:t>
            </a:r>
            <a:r>
              <a:rPr lang="fr-BE" b="1" dirty="0" err="1"/>
              <a:t>éco-chèques</a:t>
            </a:r>
            <a:r>
              <a:rPr lang="fr-BE" b="1" dirty="0"/>
              <a:t> comme moyen de payement</a:t>
            </a:r>
            <a:r>
              <a:rPr lang="fr-BE" dirty="0"/>
              <a:t>.</a:t>
            </a:r>
          </a:p>
          <a:p>
            <a:endParaRPr lang="fr-BE" dirty="0"/>
          </a:p>
          <a:p>
            <a:pPr marL="285750" indent="-285750">
              <a:buFont typeface="Arial" panose="020B0604020202020204" pitchFamily="34" charset="0"/>
              <a:buChar char="•"/>
            </a:pPr>
            <a:r>
              <a:rPr lang="fr-BE" b="1" dirty="0"/>
              <a:t>Lancement du site internet « En direct de la Ferme »: </a:t>
            </a:r>
          </a:p>
          <a:p>
            <a:r>
              <a:rPr lang="fr-BE" dirty="0"/>
              <a:t>	</a:t>
            </a:r>
            <a:r>
              <a:rPr lang="fr-FR" dirty="0">
                <a:hlinkClick r:id="rId6"/>
              </a:rPr>
              <a:t>Page Producteurs =&gt; Inscription au label</a:t>
            </a:r>
            <a:endParaRPr lang="fr-FR" dirty="0"/>
          </a:p>
          <a:p>
            <a:r>
              <a:rPr lang="fr-BE" dirty="0"/>
              <a:t>	</a:t>
            </a:r>
            <a:r>
              <a:rPr lang="fr-FR" dirty="0">
                <a:hlinkClick r:id="rId7"/>
              </a:rPr>
              <a:t>Page Consommateurs =&gt; Points de vente labellisés</a:t>
            </a:r>
            <a:endParaRPr lang="fr-FR" dirty="0"/>
          </a:p>
          <a:p>
            <a:endParaRPr lang="fr-FR" dirty="0"/>
          </a:p>
          <a:p>
            <a:pPr marL="285750" indent="-285750">
              <a:buFont typeface="Arial" panose="020B0604020202020204" pitchFamily="34" charset="0"/>
              <a:buChar char="•"/>
            </a:pPr>
            <a:r>
              <a:rPr lang="fr-FR" dirty="0"/>
              <a:t>Conférence de Presse et Communiqué de Presse.</a:t>
            </a:r>
          </a:p>
          <a:p>
            <a:endParaRPr lang="fr-FR" dirty="0"/>
          </a:p>
          <a:p>
            <a:pPr marL="285750" indent="-285750">
              <a:buFont typeface="Arial" panose="020B0604020202020204" pitchFamily="34" charset="0"/>
              <a:buChar char="•"/>
            </a:pPr>
            <a:r>
              <a:rPr lang="fr-FR" dirty="0"/>
              <a:t>Communication sur les réseaux sociaux (Facebook et LinkedIn) de l’</a:t>
            </a:r>
            <a:r>
              <a:rPr lang="fr-FR" dirty="0" err="1"/>
              <a:t>Apaq</a:t>
            </a:r>
            <a:r>
              <a:rPr lang="fr-FR" dirty="0"/>
              <a:t>-W, newsletter; relayée par nos partenaires agricoles, les émetteurs de chèques, la presse spécialisée, …</a:t>
            </a:r>
          </a:p>
          <a:p>
            <a:endParaRPr lang="fr-FR" dirty="0"/>
          </a:p>
          <a:p>
            <a:pPr marL="285750" indent="-285750">
              <a:buFont typeface="Arial" panose="020B0604020202020204" pitchFamily="34" charset="0"/>
              <a:buChar char="•"/>
            </a:pPr>
            <a:r>
              <a:rPr lang="fr-FR" dirty="0"/>
              <a:t>Présentation du label sur les foires et salons.</a:t>
            </a:r>
          </a:p>
          <a:p>
            <a:endParaRPr lang="fr-FR" dirty="0"/>
          </a:p>
        </p:txBody>
      </p:sp>
      <p:pic>
        <p:nvPicPr>
          <p:cNvPr id="4" name="Image 3" descr="Une image contenant texte, Téléphone mobile, capture d’écran, personne&#10;&#10;Description générée automatiquement">
            <a:extLst>
              <a:ext uri="{FF2B5EF4-FFF2-40B4-BE49-F238E27FC236}">
                <a16:creationId xmlns:a16="http://schemas.microsoft.com/office/drawing/2014/main" id="{9026156C-5D2C-CAD9-5EEB-A10DE5465BD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4036" y="573961"/>
            <a:ext cx="3953164" cy="5447861"/>
          </a:xfrm>
          <a:prstGeom prst="rect">
            <a:avLst/>
          </a:prstGeom>
        </p:spPr>
      </p:pic>
    </p:spTree>
    <p:extLst>
      <p:ext uri="{BB962C8B-B14F-4D97-AF65-F5344CB8AC3E}">
        <p14:creationId xmlns:p14="http://schemas.microsoft.com/office/powerpoint/2010/main" val="2615408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7864"/>
            <a:ext cx="12192000" cy="6858000"/>
          </a:xfrm>
          <a:prstGeom prst="rect">
            <a:avLst/>
          </a:prstGeom>
        </p:spPr>
      </p:pic>
      <p:sp>
        <p:nvSpPr>
          <p:cNvPr id="8" name="ZoneTexte 7">
            <a:extLst>
              <a:ext uri="{FF2B5EF4-FFF2-40B4-BE49-F238E27FC236}">
                <a16:creationId xmlns:a16="http://schemas.microsoft.com/office/drawing/2014/main" id="{75895200-E811-C760-70F2-AD3568DA2CA5}"/>
              </a:ext>
            </a:extLst>
          </p:cNvPr>
          <p:cNvSpPr txBox="1"/>
          <p:nvPr/>
        </p:nvSpPr>
        <p:spPr>
          <a:xfrm>
            <a:off x="6415600" y="454386"/>
            <a:ext cx="5411639" cy="6217087"/>
          </a:xfrm>
          <a:prstGeom prst="rect">
            <a:avLst/>
          </a:prstGeom>
          <a:noFill/>
        </p:spPr>
        <p:txBody>
          <a:bodyPr wrap="square" lIns="91440" tIns="45720" rIns="91440" bIns="45720" rtlCol="0" anchor="t">
            <a:spAutoFit/>
          </a:bodyPr>
          <a:lstStyle/>
          <a:p>
            <a:pPr marL="742950" lvl="1" indent="-285750">
              <a:buFont typeface="Wingdings" pitchFamily="2" charset="2"/>
              <a:buChar char="ü"/>
            </a:pPr>
            <a:r>
              <a:rPr lang="nl-BE" sz="2000" b="1" dirty="0">
                <a:latin typeface="Arial" panose="020B0604020202020204" pitchFamily="34" charset="0"/>
                <a:ea typeface="Roboto Condensed" panose="02000000000000000000" pitchFamily="2" charset="0"/>
                <a:cs typeface="Arial" panose="020B0604020202020204" pitchFamily="34" charset="0"/>
              </a:rPr>
              <a:t>Campagne de </a:t>
            </a:r>
            <a:r>
              <a:rPr lang="nl-BE" sz="2000" b="1" dirty="0" err="1">
                <a:latin typeface="Arial" panose="020B0604020202020204" pitchFamily="34" charset="0"/>
                <a:ea typeface="Roboto Condensed" panose="02000000000000000000" pitchFamily="2" charset="0"/>
                <a:cs typeface="Arial" panose="020B0604020202020204" pitchFamily="34" charset="0"/>
              </a:rPr>
              <a:t>sensibilisation</a:t>
            </a:r>
            <a:r>
              <a:rPr lang="nl-BE" sz="2000" b="1" dirty="0">
                <a:latin typeface="Arial" panose="020B0604020202020204" pitchFamily="34" charset="0"/>
                <a:ea typeface="Roboto Condensed" panose="02000000000000000000" pitchFamily="2" charset="0"/>
                <a:cs typeface="Arial" panose="020B0604020202020204" pitchFamily="34" charset="0"/>
              </a:rPr>
              <a:t> </a:t>
            </a:r>
            <a:r>
              <a:rPr lang="nl-BE" sz="2000" dirty="0">
                <a:latin typeface="Arial" panose="020B0604020202020204" pitchFamily="34" charset="0"/>
                <a:ea typeface="Roboto Condensed" panose="02000000000000000000" pitchFamily="2" charset="0"/>
                <a:cs typeface="Arial" panose="020B0604020202020204" pitchFamily="34" charset="0"/>
              </a:rPr>
              <a:t>: </a:t>
            </a:r>
          </a:p>
          <a:p>
            <a:pPr lvl="1"/>
            <a:endParaRPr lang="nl-BE" sz="1800" dirty="0">
              <a:latin typeface="Arial" panose="020B0604020202020204" pitchFamily="34" charset="0"/>
              <a:ea typeface="Roboto Condensed" panose="02000000000000000000" pitchFamily="2" charset="0"/>
              <a:cs typeface="Arial" panose="020B0604020202020204" pitchFamily="34" charset="0"/>
            </a:endParaRPr>
          </a:p>
          <a:p>
            <a:pPr marL="1200150" lvl="2" indent="-285750">
              <a:buFont typeface="Wingdings" pitchFamily="2" charset="2"/>
              <a:buChar char="v"/>
            </a:pPr>
            <a:r>
              <a:rPr lang="nl-BE" dirty="0" err="1">
                <a:latin typeface="Arial" panose="020B0604020202020204" pitchFamily="34" charset="0"/>
                <a:ea typeface="Roboto Condensed" panose="02000000000000000000" pitchFamily="2" charset="0"/>
                <a:cs typeface="Arial" panose="020B0604020202020204" pitchFamily="34" charset="0"/>
              </a:rPr>
              <a:t>Diffusée</a:t>
            </a:r>
            <a:r>
              <a:rPr lang="nl-BE" dirty="0">
                <a:latin typeface="Arial" panose="020B0604020202020204" pitchFamily="34" charset="0"/>
                <a:ea typeface="Roboto Condensed" panose="02000000000000000000" pitchFamily="2" charset="0"/>
                <a:cs typeface="Arial" panose="020B0604020202020204" pitchFamily="34" charset="0"/>
              </a:rPr>
              <a:t> (15 </a:t>
            </a:r>
            <a:r>
              <a:rPr lang="nl-BE" dirty="0" err="1">
                <a:latin typeface="Arial" panose="020B0604020202020204" pitchFamily="34" charset="0"/>
                <a:ea typeface="Roboto Condensed" panose="02000000000000000000" pitchFamily="2" charset="0"/>
                <a:cs typeface="Arial" panose="020B0604020202020204" pitchFamily="34" charset="0"/>
              </a:rPr>
              <a:t>oct</a:t>
            </a:r>
            <a:r>
              <a:rPr lang="nl-BE" dirty="0">
                <a:latin typeface="Arial" panose="020B0604020202020204" pitchFamily="34" charset="0"/>
                <a:ea typeface="Roboto Condensed" panose="02000000000000000000" pitchFamily="2" charset="0"/>
                <a:cs typeface="Arial" panose="020B0604020202020204" pitchFamily="34" charset="0"/>
              </a:rPr>
              <a:t>. au 15 nov.) </a:t>
            </a:r>
            <a:r>
              <a:rPr lang="nl-BE" dirty="0" err="1">
                <a:latin typeface="Arial" panose="020B0604020202020204" pitchFamily="34" charset="0"/>
                <a:ea typeface="Roboto Condensed" panose="02000000000000000000" pitchFamily="2" charset="0"/>
                <a:cs typeface="Arial" panose="020B0604020202020204" pitchFamily="34" charset="0"/>
              </a:rPr>
              <a:t>sur</a:t>
            </a:r>
            <a:r>
              <a:rPr lang="nl-BE" dirty="0">
                <a:latin typeface="Arial" panose="020B0604020202020204" pitchFamily="34" charset="0"/>
                <a:ea typeface="Roboto Condensed" panose="02000000000000000000" pitchFamily="2" charset="0"/>
                <a:cs typeface="Arial" panose="020B0604020202020204" pitchFamily="34" charset="0"/>
              </a:rPr>
              <a:t> RTL/Club RTL/RTL Plug/TF1/TMC</a:t>
            </a:r>
          </a:p>
          <a:p>
            <a:pPr lvl="2"/>
            <a:endParaRPr lang="nl-BE" dirty="0">
              <a:latin typeface="Arial" panose="020B0604020202020204" pitchFamily="34" charset="0"/>
              <a:ea typeface="Roboto Condensed" panose="02000000000000000000" pitchFamily="2" charset="0"/>
              <a:cs typeface="Arial" panose="020B0604020202020204" pitchFamily="34" charset="0"/>
            </a:endParaRPr>
          </a:p>
          <a:p>
            <a:pPr marL="1200150" lvl="2" indent="-285750">
              <a:buFont typeface="Wingdings" pitchFamily="2" charset="2"/>
              <a:buChar char="v"/>
            </a:pPr>
            <a:r>
              <a:rPr lang="nl-BE" dirty="0" err="1">
                <a:latin typeface="Arial" panose="020B0604020202020204" pitchFamily="34" charset="0"/>
                <a:ea typeface="Roboto Condensed" panose="02000000000000000000" pitchFamily="2" charset="0"/>
                <a:cs typeface="Arial" panose="020B0604020202020204" pitchFamily="34" charset="0"/>
              </a:rPr>
              <a:t>Diffusion</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planifiée</a:t>
            </a:r>
            <a:r>
              <a:rPr lang="nl-BE" dirty="0">
                <a:latin typeface="Arial" panose="020B0604020202020204" pitchFamily="34" charset="0"/>
                <a:ea typeface="Roboto Condensed" panose="02000000000000000000" pitchFamily="2" charset="0"/>
                <a:cs typeface="Arial" panose="020B0604020202020204" pitchFamily="34" charset="0"/>
              </a:rPr>
              <a:t> pendant la campagne </a:t>
            </a:r>
            <a:r>
              <a:rPr lang="nl-BE" dirty="0" err="1">
                <a:latin typeface="Arial" panose="020B0604020202020204" pitchFamily="34" charset="0"/>
                <a:ea typeface="Roboto Condensed" panose="02000000000000000000" pitchFamily="2" charset="0"/>
                <a:cs typeface="Arial" panose="020B0604020202020204" pitchFamily="34" charset="0"/>
              </a:rPr>
              <a:t>européenne</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semaine</a:t>
            </a:r>
            <a:r>
              <a:rPr lang="nl-BE" dirty="0">
                <a:latin typeface="Arial" panose="020B0604020202020204" pitchFamily="34" charset="0"/>
                <a:ea typeface="Roboto Condensed" panose="02000000000000000000" pitchFamily="2" charset="0"/>
                <a:cs typeface="Arial" panose="020B0604020202020204" pitchFamily="34" charset="0"/>
              </a:rPr>
              <a:t> sans </a:t>
            </a:r>
            <a:r>
              <a:rPr lang="nl-BE" dirty="0" err="1">
                <a:latin typeface="Arial" panose="020B0604020202020204" pitchFamily="34" charset="0"/>
                <a:ea typeface="Roboto Condensed" panose="02000000000000000000" pitchFamily="2" charset="0"/>
                <a:cs typeface="Arial" panose="020B0604020202020204" pitchFamily="34" charset="0"/>
              </a:rPr>
              <a:t>viande</a:t>
            </a:r>
            <a:r>
              <a:rPr lang="nl-BE" dirty="0">
                <a:latin typeface="Arial" panose="020B0604020202020204" pitchFamily="34" charset="0"/>
                <a:ea typeface="Roboto Condensed" panose="02000000000000000000" pitchFamily="2" charset="0"/>
                <a:cs typeface="Arial" panose="020B0604020202020204" pitchFamily="34" charset="0"/>
              </a:rPr>
              <a:t>”</a:t>
            </a:r>
          </a:p>
          <a:p>
            <a:pPr marL="742950" lvl="1" indent="-285750">
              <a:buFont typeface="Wingdings" pitchFamily="2" charset="2"/>
              <a:buChar char="ü"/>
            </a:pPr>
            <a:endParaRPr lang="nl-BE" sz="1800" dirty="0">
              <a:latin typeface="Arial" panose="020B0604020202020204" pitchFamily="34" charset="0"/>
              <a:ea typeface="Roboto Condensed" panose="02000000000000000000" pitchFamily="2" charset="0"/>
              <a:cs typeface="Arial" panose="020B0604020202020204" pitchFamily="34" charset="0"/>
            </a:endParaRPr>
          </a:p>
          <a:p>
            <a:pPr lvl="1"/>
            <a:r>
              <a:rPr lang="nl-BE" dirty="0" err="1">
                <a:latin typeface="Arial" panose="020B0604020202020204" pitchFamily="34" charset="0"/>
                <a:ea typeface="Roboto Condensed" panose="02000000000000000000" pitchFamily="2" charset="0"/>
                <a:cs typeface="Arial" panose="020B0604020202020204" pitchFamily="34" charset="0"/>
              </a:rPr>
              <a:t>Thématique</a:t>
            </a:r>
            <a:r>
              <a:rPr lang="nl-BE" dirty="0">
                <a:latin typeface="Arial" panose="020B0604020202020204" pitchFamily="34" charset="0"/>
                <a:ea typeface="Roboto Condensed" panose="02000000000000000000" pitchFamily="2" charset="0"/>
                <a:cs typeface="Arial" panose="020B0604020202020204" pitchFamily="34" charset="0"/>
              </a:rPr>
              <a:t> : la </a:t>
            </a:r>
            <a:r>
              <a:rPr lang="nl-BE" dirty="0" err="1">
                <a:latin typeface="Arial" panose="020B0604020202020204" pitchFamily="34" charset="0"/>
                <a:ea typeface="Roboto Condensed" panose="02000000000000000000" pitchFamily="2" charset="0"/>
                <a:cs typeface="Arial" panose="020B0604020202020204" pitchFamily="34" charset="0"/>
              </a:rPr>
              <a:t>nutrition</a:t>
            </a:r>
            <a:r>
              <a:rPr lang="nl-BE" dirty="0">
                <a:latin typeface="Arial" panose="020B0604020202020204" pitchFamily="34" charset="0"/>
                <a:ea typeface="Roboto Condensed" panose="02000000000000000000" pitchFamily="2" charset="0"/>
                <a:cs typeface="Arial" panose="020B0604020202020204" pitchFamily="34" charset="0"/>
              </a:rPr>
              <a:t> - équilibre dans </a:t>
            </a:r>
            <a:r>
              <a:rPr lang="nl-BE" dirty="0" err="1">
                <a:latin typeface="Arial" panose="020B0604020202020204" pitchFamily="34" charset="0"/>
                <a:ea typeface="Roboto Condensed" panose="02000000000000000000" pitchFamily="2" charset="0"/>
                <a:cs typeface="Arial" panose="020B0604020202020204" pitchFamily="34" charset="0"/>
              </a:rPr>
              <a:t>l’assiette</a:t>
            </a:r>
            <a:r>
              <a:rPr lang="nl-BE" dirty="0">
                <a:latin typeface="Arial" panose="020B0604020202020204" pitchFamily="34" charset="0"/>
                <a:ea typeface="Roboto Condensed" panose="02000000000000000000" pitchFamily="2" charset="0"/>
                <a:cs typeface="Arial" panose="020B0604020202020204" pitchFamily="34" charset="0"/>
              </a:rPr>
              <a:t> et </a:t>
            </a:r>
            <a:r>
              <a:rPr lang="nl-BE" dirty="0" err="1">
                <a:latin typeface="Arial" panose="020B0604020202020204" pitchFamily="34" charset="0"/>
                <a:ea typeface="Roboto Condensed" panose="02000000000000000000" pitchFamily="2" charset="0"/>
                <a:cs typeface="Arial" panose="020B0604020202020204" pitchFamily="34" charset="0"/>
              </a:rPr>
              <a:t>lien</a:t>
            </a:r>
            <a:r>
              <a:rPr lang="nl-BE" dirty="0">
                <a:latin typeface="Arial" panose="020B0604020202020204" pitchFamily="34" charset="0"/>
                <a:ea typeface="Roboto Condensed" panose="02000000000000000000" pitchFamily="2" charset="0"/>
                <a:cs typeface="Arial" panose="020B0604020202020204" pitchFamily="34" charset="0"/>
              </a:rPr>
              <a:t> </a:t>
            </a:r>
            <a:r>
              <a:rPr lang="nl-BE" dirty="0" err="1">
                <a:latin typeface="Arial" panose="020B0604020202020204" pitchFamily="34" charset="0"/>
                <a:ea typeface="Roboto Condensed" panose="02000000000000000000" pitchFamily="2" charset="0"/>
                <a:cs typeface="Arial" panose="020B0604020202020204" pitchFamily="34" charset="0"/>
              </a:rPr>
              <a:t>avec</a:t>
            </a:r>
            <a:r>
              <a:rPr lang="nl-BE" dirty="0">
                <a:latin typeface="Arial" panose="020B0604020202020204" pitchFamily="34" charset="0"/>
                <a:ea typeface="Roboto Condensed" panose="02000000000000000000" pitchFamily="2" charset="0"/>
                <a:cs typeface="Arial" panose="020B0604020202020204" pitchFamily="34" charset="0"/>
              </a:rPr>
              <a:t> le sport</a:t>
            </a:r>
          </a:p>
          <a:p>
            <a:pPr lvl="1"/>
            <a:endParaRPr lang="nl-BE" sz="1800" dirty="0">
              <a:latin typeface="Arial" panose="020B0604020202020204" pitchFamily="34" charset="0"/>
              <a:ea typeface="Roboto Condensed" panose="02000000000000000000" pitchFamily="2" charset="0"/>
              <a:cs typeface="Arial" panose="020B0604020202020204" pitchFamily="34" charset="0"/>
            </a:endParaRPr>
          </a:p>
          <a:p>
            <a:pPr lvl="1"/>
            <a:r>
              <a:rPr lang="nl-BE" dirty="0">
                <a:latin typeface="Arial" panose="020B0604020202020204" pitchFamily="34" charset="0"/>
                <a:ea typeface="Roboto Condensed" panose="02000000000000000000" pitchFamily="2" charset="0"/>
                <a:cs typeface="Arial" panose="020B0604020202020204" pitchFamily="34" charset="0"/>
              </a:rPr>
              <a:t>Secteur volaille et bovin</a:t>
            </a:r>
          </a:p>
          <a:p>
            <a:pPr lvl="1"/>
            <a:endParaRPr lang="nl-BE" sz="1800" dirty="0">
              <a:latin typeface="Arial" panose="020B0604020202020204" pitchFamily="34" charset="0"/>
              <a:ea typeface="Roboto Condensed" panose="02000000000000000000" pitchFamily="2" charset="0"/>
              <a:cs typeface="Arial" panose="020B0604020202020204" pitchFamily="34" charset="0"/>
            </a:endParaRPr>
          </a:p>
          <a:p>
            <a:pPr lvl="1"/>
            <a:r>
              <a:rPr lang="nl-BE" dirty="0">
                <a:latin typeface="Arial" panose="020B0604020202020204" pitchFamily="34" charset="0"/>
                <a:ea typeface="Roboto Condensed" panose="02000000000000000000" pitchFamily="2" charset="0"/>
                <a:cs typeface="Arial" panose="020B0604020202020204" pitchFamily="34" charset="0"/>
              </a:rPr>
              <a:t>ET</a:t>
            </a:r>
          </a:p>
          <a:p>
            <a:pPr lvl="1"/>
            <a:endParaRPr lang="nl-BE" sz="1800" dirty="0">
              <a:latin typeface="Arial" panose="020B0604020202020204" pitchFamily="34" charset="0"/>
              <a:ea typeface="Roboto Condensed" panose="02000000000000000000" pitchFamily="2" charset="0"/>
              <a:cs typeface="Arial" panose="020B0604020202020204" pitchFamily="34" charset="0"/>
            </a:endParaRPr>
          </a:p>
          <a:p>
            <a:pPr lvl="1"/>
            <a:r>
              <a:rPr lang="nl-BE" dirty="0">
                <a:latin typeface="Arial" panose="020B0604020202020204" pitchFamily="34" charset="0"/>
                <a:ea typeface="Roboto Condensed" panose="02000000000000000000" pitchFamily="2" charset="0"/>
                <a:cs typeface="Arial" panose="020B0604020202020204" pitchFamily="34" charset="0"/>
              </a:rPr>
              <a:t>Thématique : le local</a:t>
            </a:r>
          </a:p>
          <a:p>
            <a:pPr lvl="1"/>
            <a:endParaRPr lang="nl-BE" sz="1800" dirty="0">
              <a:latin typeface="Arial" panose="020B0604020202020204" pitchFamily="34" charset="0"/>
              <a:ea typeface="Roboto Condensed" panose="02000000000000000000" pitchFamily="2" charset="0"/>
              <a:cs typeface="Arial" panose="020B0604020202020204" pitchFamily="34" charset="0"/>
            </a:endParaRPr>
          </a:p>
          <a:p>
            <a:pPr lvl="1"/>
            <a:r>
              <a:rPr lang="nl-BE" dirty="0">
                <a:latin typeface="Arial" panose="020B0604020202020204" pitchFamily="34" charset="0"/>
                <a:ea typeface="Roboto Condensed" panose="02000000000000000000" pitchFamily="2" charset="0"/>
                <a:cs typeface="Arial" panose="020B0604020202020204" pitchFamily="34" charset="0"/>
              </a:rPr>
              <a:t>Secteur ovin, piscicole et volaille</a:t>
            </a:r>
            <a:endParaRPr lang="nl-BE" sz="1800" dirty="0">
              <a:latin typeface="Arial" panose="020B0604020202020204" pitchFamily="34" charset="0"/>
              <a:ea typeface="Roboto Condensed" panose="02000000000000000000" pitchFamily="2" charset="0"/>
              <a:cs typeface="Arial" panose="020B0604020202020204" pitchFamily="34" charset="0"/>
            </a:endParaRPr>
          </a:p>
          <a:p>
            <a:pPr lvl="1"/>
            <a:endParaRPr lang="nl-BE" sz="1800" dirty="0">
              <a:latin typeface="Arial" panose="020B0604020202020204" pitchFamily="34" charset="0"/>
              <a:ea typeface="Roboto Condensed" panose="02000000000000000000" pitchFamily="2" charset="0"/>
              <a:cs typeface="Arial" panose="020B0604020202020204" pitchFamily="34" charset="0"/>
            </a:endParaRPr>
          </a:p>
          <a:p>
            <a:endParaRPr lang="fr-BE" dirty="0">
              <a:latin typeface="Calibri"/>
              <a:cs typeface="Calibri" panose="020F0502020204030204"/>
            </a:endParaRPr>
          </a:p>
          <a:p>
            <a:pPr marL="285750" indent="-285750">
              <a:buFont typeface="Arial"/>
              <a:buChar char="•"/>
            </a:pPr>
            <a:endParaRPr lang="fr-BE" dirty="0">
              <a:latin typeface="Basic Sans ExtraLight"/>
              <a:cs typeface="Calibri" panose="020F0502020204030204"/>
            </a:endParaRPr>
          </a:p>
        </p:txBody>
      </p:sp>
    </p:spTree>
    <p:extLst>
      <p:ext uri="{BB962C8B-B14F-4D97-AF65-F5344CB8AC3E}">
        <p14:creationId xmlns:p14="http://schemas.microsoft.com/office/powerpoint/2010/main" val="3679291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406" y="5711"/>
            <a:ext cx="12192000" cy="6858000"/>
          </a:xfrm>
          <a:prstGeom prst="rect">
            <a:avLst/>
          </a:prstGeom>
        </p:spPr>
      </p:pic>
      <p:sp>
        <p:nvSpPr>
          <p:cNvPr id="9" name="Titre 8">
            <a:extLst>
              <a:ext uri="{FF2B5EF4-FFF2-40B4-BE49-F238E27FC236}">
                <a16:creationId xmlns:a16="http://schemas.microsoft.com/office/drawing/2014/main" id="{D76BC667-1CC1-6B70-8EF1-4A0EEB7F3277}"/>
              </a:ext>
            </a:extLst>
          </p:cNvPr>
          <p:cNvSpPr>
            <a:spLocks noGrp="1"/>
          </p:cNvSpPr>
          <p:nvPr>
            <p:ph type="ctrTitle"/>
          </p:nvPr>
        </p:nvSpPr>
        <p:spPr>
          <a:xfrm>
            <a:off x="6096001" y="1634319"/>
            <a:ext cx="6096000" cy="1646253"/>
          </a:xfrm>
        </p:spPr>
        <p:txBody>
          <a:bodyPr>
            <a:normAutofit/>
          </a:bodyPr>
          <a:lstStyle/>
          <a:p>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endParaRPr lang="fr-FR" sz="2000" b="1" dirty="0">
              <a:latin typeface="Arial" panose="020B0604020202020204" pitchFamily="34" charset="0"/>
              <a:cs typeface="Arial" panose="020B0604020202020204" pitchFamily="34" charset="0"/>
            </a:endParaRPr>
          </a:p>
        </p:txBody>
      </p:sp>
      <p:pic>
        <p:nvPicPr>
          <p:cNvPr id="3" name="Image 2" descr="Une image contenant horloge, regarder, réveil, mur&#10;&#10;Description générée automatiquement">
            <a:extLst>
              <a:ext uri="{FF2B5EF4-FFF2-40B4-BE49-F238E27FC236}">
                <a16:creationId xmlns:a16="http://schemas.microsoft.com/office/drawing/2014/main" id="{15D8CD88-D248-C101-7E28-7A5256856B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82993" y="865803"/>
            <a:ext cx="8838795" cy="3882461"/>
          </a:xfrm>
          <a:prstGeom prst="rect">
            <a:avLst/>
          </a:prstGeom>
        </p:spPr>
      </p:pic>
    </p:spTree>
    <p:extLst>
      <p:ext uri="{BB962C8B-B14F-4D97-AF65-F5344CB8AC3E}">
        <p14:creationId xmlns:p14="http://schemas.microsoft.com/office/powerpoint/2010/main" val="3045087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nvCxnSpPr>
        <p:spPr>
          <a:xfrm>
            <a:off x="581536" y="1220755"/>
            <a:ext cx="2688299" cy="0"/>
          </a:xfrm>
          <a:prstGeom prst="line">
            <a:avLst/>
          </a:prstGeom>
          <a:ln w="12700">
            <a:solidFill>
              <a:srgbClr val="00A551"/>
            </a:solidFill>
          </a:ln>
        </p:spPr>
        <p:style>
          <a:lnRef idx="1">
            <a:schemeClr val="accent1"/>
          </a:lnRef>
          <a:fillRef idx="0">
            <a:schemeClr val="accent1"/>
          </a:fillRef>
          <a:effectRef idx="0">
            <a:schemeClr val="accent1"/>
          </a:effectRef>
          <a:fontRef idx="minor">
            <a:schemeClr val="tx1"/>
          </a:fontRef>
        </p:style>
      </p:cxnSp>
      <p:sp>
        <p:nvSpPr>
          <p:cNvPr id="3" name="Titre 1"/>
          <p:cNvSpPr txBox="1">
            <a:spLocks/>
          </p:cNvSpPr>
          <p:nvPr/>
        </p:nvSpPr>
        <p:spPr>
          <a:xfrm>
            <a:off x="549864" y="365787"/>
            <a:ext cx="10972800" cy="854968"/>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defTabSz="1219170">
              <a:defRPr/>
            </a:pPr>
            <a:r>
              <a:rPr lang="fr-BE" dirty="0">
                <a:solidFill>
                  <a:prstClr val="black">
                    <a:lumMod val="85000"/>
                    <a:lumOff val="15000"/>
                  </a:prstClr>
                </a:solidFill>
                <a:latin typeface="Arial" panose="020B0604020202020204" pitchFamily="34" charset="0"/>
                <a:cs typeface="Arial" panose="020B0604020202020204" pitchFamily="34" charset="0"/>
              </a:rPr>
              <a:t>Publics cibles</a:t>
            </a:r>
          </a:p>
        </p:txBody>
      </p:sp>
      <p:grpSp>
        <p:nvGrpSpPr>
          <p:cNvPr id="137" name="Groupe 136">
            <a:extLst>
              <a:ext uri="{FF2B5EF4-FFF2-40B4-BE49-F238E27FC236}">
                <a16:creationId xmlns:a16="http://schemas.microsoft.com/office/drawing/2014/main" id="{9B28E402-52FC-1250-2371-4B0CFF0AF676}"/>
              </a:ext>
            </a:extLst>
          </p:cNvPr>
          <p:cNvGrpSpPr/>
          <p:nvPr/>
        </p:nvGrpSpPr>
        <p:grpSpPr>
          <a:xfrm>
            <a:off x="566806" y="740701"/>
            <a:ext cx="10411029" cy="5146227"/>
            <a:chOff x="821057" y="432752"/>
            <a:chExt cx="7808272" cy="3859670"/>
          </a:xfrm>
        </p:grpSpPr>
        <p:sp>
          <p:nvSpPr>
            <p:cNvPr id="48" name="ZoneTexte 47">
              <a:extLst>
                <a:ext uri="{FF2B5EF4-FFF2-40B4-BE49-F238E27FC236}">
                  <a16:creationId xmlns:a16="http://schemas.microsoft.com/office/drawing/2014/main" id="{5A85E8B4-D9EF-E75B-DE03-7E2D0D39447C}"/>
                </a:ext>
              </a:extLst>
            </p:cNvPr>
            <p:cNvSpPr txBox="1"/>
            <p:nvPr/>
          </p:nvSpPr>
          <p:spPr>
            <a:xfrm>
              <a:off x="1925818" y="1257480"/>
              <a:ext cx="862162" cy="253916"/>
            </a:xfrm>
            <a:prstGeom prst="rect">
              <a:avLst/>
            </a:prstGeom>
            <a:noFill/>
          </p:spPr>
          <p:txBody>
            <a:bodyPr wrap="square">
              <a:spAutoFit/>
            </a:bodyPr>
            <a:lstStyle/>
            <a:p>
              <a:r>
                <a:rPr lang="fr-FR" sz="1600" dirty="0">
                  <a:highlight>
                    <a:srgbClr val="FFFF00"/>
                  </a:highlight>
                  <a:latin typeface="Arial" panose="020B0604020202020204" pitchFamily="34" charset="0"/>
                  <a:cs typeface="Arial" panose="020B0604020202020204" pitchFamily="34" charset="0"/>
                </a:rPr>
                <a:t>Bouchers</a:t>
              </a:r>
            </a:p>
          </p:txBody>
        </p:sp>
        <p:grpSp>
          <p:nvGrpSpPr>
            <p:cNvPr id="136" name="Groupe 135">
              <a:extLst>
                <a:ext uri="{FF2B5EF4-FFF2-40B4-BE49-F238E27FC236}">
                  <a16:creationId xmlns:a16="http://schemas.microsoft.com/office/drawing/2014/main" id="{3763B7E2-ADEE-2483-2C65-0A462DF578F4}"/>
                </a:ext>
              </a:extLst>
            </p:cNvPr>
            <p:cNvGrpSpPr/>
            <p:nvPr/>
          </p:nvGrpSpPr>
          <p:grpSpPr>
            <a:xfrm>
              <a:off x="821057" y="432752"/>
              <a:ext cx="7808272" cy="3859670"/>
              <a:chOff x="821057" y="432752"/>
              <a:chExt cx="7808272" cy="3859670"/>
            </a:xfrm>
          </p:grpSpPr>
          <p:sp>
            <p:nvSpPr>
              <p:cNvPr id="103" name="Hexagone 102">
                <a:extLst>
                  <a:ext uri="{FF2B5EF4-FFF2-40B4-BE49-F238E27FC236}">
                    <a16:creationId xmlns:a16="http://schemas.microsoft.com/office/drawing/2014/main" id="{AB081BB2-E962-D654-6DE1-2DD795414BC7}"/>
                  </a:ext>
                </a:extLst>
              </p:cNvPr>
              <p:cNvSpPr/>
              <p:nvPr/>
            </p:nvSpPr>
            <p:spPr>
              <a:xfrm>
                <a:off x="3682142" y="3493061"/>
                <a:ext cx="922051" cy="799361"/>
              </a:xfrm>
              <a:prstGeom prst="hexagon">
                <a:avLst/>
              </a:prstGeom>
              <a:noFill/>
              <a:ln>
                <a:solidFill>
                  <a:srgbClr val="33A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grpSp>
            <p:nvGrpSpPr>
              <p:cNvPr id="135" name="Groupe 134">
                <a:extLst>
                  <a:ext uri="{FF2B5EF4-FFF2-40B4-BE49-F238E27FC236}">
                    <a16:creationId xmlns:a16="http://schemas.microsoft.com/office/drawing/2014/main" id="{DB3F3A37-69C2-8D25-0CC7-A4D8BBAE9AE3}"/>
                  </a:ext>
                </a:extLst>
              </p:cNvPr>
              <p:cNvGrpSpPr/>
              <p:nvPr/>
            </p:nvGrpSpPr>
            <p:grpSpPr>
              <a:xfrm>
                <a:off x="821057" y="432752"/>
                <a:ext cx="7808272" cy="3740201"/>
                <a:chOff x="947180" y="432752"/>
                <a:chExt cx="7808272" cy="3740201"/>
              </a:xfrm>
            </p:grpSpPr>
            <p:cxnSp>
              <p:nvCxnSpPr>
                <p:cNvPr id="8" name="Connecteur droit avec flèche 7">
                  <a:extLst>
                    <a:ext uri="{FF2B5EF4-FFF2-40B4-BE49-F238E27FC236}">
                      <a16:creationId xmlns:a16="http://schemas.microsoft.com/office/drawing/2014/main" id="{1FA4C62C-8F09-0D5F-7DAA-0855FD145539}"/>
                    </a:ext>
                  </a:extLst>
                </p:cNvPr>
                <p:cNvCxnSpPr>
                  <a:cxnSpLocks/>
                </p:cNvCxnSpPr>
                <p:nvPr/>
              </p:nvCxnSpPr>
              <p:spPr>
                <a:xfrm flipH="1">
                  <a:off x="2082183" y="2517909"/>
                  <a:ext cx="1337689" cy="0"/>
                </a:xfrm>
                <a:prstGeom prst="straightConnector1">
                  <a:avLst/>
                </a:prstGeom>
                <a:ln>
                  <a:solidFill>
                    <a:srgbClr val="00A55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A5218877-013A-5175-7BCC-74714E1064F0}"/>
                    </a:ext>
                  </a:extLst>
                </p:cNvPr>
                <p:cNvCxnSpPr>
                  <a:cxnSpLocks/>
                </p:cNvCxnSpPr>
                <p:nvPr/>
              </p:nvCxnSpPr>
              <p:spPr>
                <a:xfrm flipH="1">
                  <a:off x="3180970" y="2984012"/>
                  <a:ext cx="425570" cy="503905"/>
                </a:xfrm>
                <a:prstGeom prst="straightConnector1">
                  <a:avLst/>
                </a:prstGeom>
                <a:ln>
                  <a:solidFill>
                    <a:srgbClr val="00A55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E5E0AABE-2EF4-0745-EC0D-A226DD7815B8}"/>
                    </a:ext>
                  </a:extLst>
                </p:cNvPr>
                <p:cNvCxnSpPr>
                  <a:cxnSpLocks/>
                </p:cNvCxnSpPr>
                <p:nvPr/>
              </p:nvCxnSpPr>
              <p:spPr>
                <a:xfrm flipH="1" flipV="1">
                  <a:off x="3006761" y="1664161"/>
                  <a:ext cx="626063" cy="285209"/>
                </a:xfrm>
                <a:prstGeom prst="straightConnector1">
                  <a:avLst/>
                </a:prstGeom>
                <a:ln>
                  <a:solidFill>
                    <a:srgbClr val="00A55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95A700FB-C18F-A9F7-E780-84B04670E004}"/>
                    </a:ext>
                  </a:extLst>
                </p:cNvPr>
                <p:cNvCxnSpPr>
                  <a:cxnSpLocks/>
                </p:cNvCxnSpPr>
                <p:nvPr/>
              </p:nvCxnSpPr>
              <p:spPr>
                <a:xfrm flipV="1">
                  <a:off x="4229980" y="1383618"/>
                  <a:ext cx="0" cy="404856"/>
                </a:xfrm>
                <a:prstGeom prst="straightConnector1">
                  <a:avLst/>
                </a:prstGeom>
                <a:ln>
                  <a:solidFill>
                    <a:srgbClr val="00A551"/>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530E20A6-0E42-0203-6168-2B492110FAAA}"/>
                    </a:ext>
                  </a:extLst>
                </p:cNvPr>
                <p:cNvSpPr txBox="1"/>
                <p:nvPr/>
              </p:nvSpPr>
              <p:spPr>
                <a:xfrm>
                  <a:off x="3908446" y="3736178"/>
                  <a:ext cx="785221" cy="253916"/>
                </a:xfrm>
                <a:prstGeom prst="rect">
                  <a:avLst/>
                </a:prstGeom>
                <a:noFill/>
              </p:spPr>
              <p:txBody>
                <a:bodyPr wrap="square">
                  <a:spAutoFit/>
                </a:bodyPr>
                <a:lstStyle/>
                <a:p>
                  <a:r>
                    <a:rPr lang="fr-FR" sz="1600" dirty="0">
                      <a:latin typeface="Arial" panose="020B0604020202020204" pitchFamily="34" charset="0"/>
                      <a:cs typeface="Arial" panose="020B0604020202020204" pitchFamily="34" charset="0"/>
                    </a:rPr>
                    <a:t>Eleveurs</a:t>
                  </a:r>
                </a:p>
              </p:txBody>
            </p:sp>
            <p:cxnSp>
              <p:nvCxnSpPr>
                <p:cNvPr id="69" name="Connecteur droit avec flèche 68">
                  <a:extLst>
                    <a:ext uri="{FF2B5EF4-FFF2-40B4-BE49-F238E27FC236}">
                      <a16:creationId xmlns:a16="http://schemas.microsoft.com/office/drawing/2014/main" id="{E8FF3985-3B92-B08B-FFB1-BA95CCF6C240}"/>
                    </a:ext>
                  </a:extLst>
                </p:cNvPr>
                <p:cNvCxnSpPr>
                  <a:cxnSpLocks/>
                </p:cNvCxnSpPr>
                <p:nvPr/>
              </p:nvCxnSpPr>
              <p:spPr>
                <a:xfrm>
                  <a:off x="4172721" y="2935559"/>
                  <a:ext cx="10773" cy="438033"/>
                </a:xfrm>
                <a:prstGeom prst="straightConnector1">
                  <a:avLst/>
                </a:prstGeom>
                <a:ln>
                  <a:solidFill>
                    <a:srgbClr val="00A551"/>
                  </a:solidFill>
                  <a:tailEnd type="triangle"/>
                </a:ln>
              </p:spPr>
              <p:style>
                <a:lnRef idx="1">
                  <a:schemeClr val="accent1"/>
                </a:lnRef>
                <a:fillRef idx="0">
                  <a:schemeClr val="accent1"/>
                </a:fillRef>
                <a:effectRef idx="0">
                  <a:schemeClr val="accent1"/>
                </a:effectRef>
                <a:fontRef idx="minor">
                  <a:schemeClr val="tx1"/>
                </a:fontRef>
              </p:style>
            </p:cxnSp>
            <p:grpSp>
              <p:nvGrpSpPr>
                <p:cNvPr id="108" name="Groupe 107">
                  <a:extLst>
                    <a:ext uri="{FF2B5EF4-FFF2-40B4-BE49-F238E27FC236}">
                      <a16:creationId xmlns:a16="http://schemas.microsoft.com/office/drawing/2014/main" id="{F96986D5-048A-93AA-8F8E-33B6BBBA087F}"/>
                    </a:ext>
                  </a:extLst>
                </p:cNvPr>
                <p:cNvGrpSpPr/>
                <p:nvPr/>
              </p:nvGrpSpPr>
              <p:grpSpPr>
                <a:xfrm>
                  <a:off x="947180" y="2153671"/>
                  <a:ext cx="1032753" cy="799361"/>
                  <a:chOff x="1020963" y="2088936"/>
                  <a:chExt cx="1032753" cy="799361"/>
                </a:xfrm>
              </p:grpSpPr>
              <p:sp>
                <p:nvSpPr>
                  <p:cNvPr id="35" name="ZoneTexte 34">
                    <a:extLst>
                      <a:ext uri="{FF2B5EF4-FFF2-40B4-BE49-F238E27FC236}">
                        <a16:creationId xmlns:a16="http://schemas.microsoft.com/office/drawing/2014/main" id="{37EDBA79-482C-467E-4054-63272C562CD0}"/>
                      </a:ext>
                    </a:extLst>
                  </p:cNvPr>
                  <p:cNvSpPr txBox="1"/>
                  <p:nvPr/>
                </p:nvSpPr>
                <p:spPr>
                  <a:xfrm>
                    <a:off x="1191554" y="2374039"/>
                    <a:ext cx="862162" cy="253915"/>
                  </a:xfrm>
                  <a:prstGeom prst="rect">
                    <a:avLst/>
                  </a:prstGeom>
                  <a:noFill/>
                </p:spPr>
                <p:txBody>
                  <a:bodyPr wrap="square">
                    <a:spAutoFit/>
                  </a:bodyPr>
                  <a:lstStyle/>
                  <a:p>
                    <a:r>
                      <a:rPr lang="fr-FR" sz="1600" dirty="0">
                        <a:latin typeface="Arial" panose="020B0604020202020204" pitchFamily="34" charset="0"/>
                        <a:cs typeface="Arial" panose="020B0604020202020204" pitchFamily="34" charset="0"/>
                      </a:rPr>
                      <a:t>GMS</a:t>
                    </a:r>
                  </a:p>
                </p:txBody>
              </p:sp>
              <p:sp>
                <p:nvSpPr>
                  <p:cNvPr id="99" name="Hexagone 98">
                    <a:extLst>
                      <a:ext uri="{FF2B5EF4-FFF2-40B4-BE49-F238E27FC236}">
                        <a16:creationId xmlns:a16="http://schemas.microsoft.com/office/drawing/2014/main" id="{DAEE6567-A8F3-5AFA-DDDD-2EA3267E8DF6}"/>
                      </a:ext>
                    </a:extLst>
                  </p:cNvPr>
                  <p:cNvSpPr/>
                  <p:nvPr/>
                </p:nvSpPr>
                <p:spPr>
                  <a:xfrm>
                    <a:off x="1020963" y="2088936"/>
                    <a:ext cx="922051" cy="799361"/>
                  </a:xfrm>
                  <a:prstGeom prst="hexagon">
                    <a:avLst/>
                  </a:prstGeom>
                  <a:noFill/>
                  <a:ln>
                    <a:solidFill>
                      <a:srgbClr val="33A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grpSp>
            <p:grpSp>
              <p:nvGrpSpPr>
                <p:cNvPr id="112" name="Groupe 111">
                  <a:extLst>
                    <a:ext uri="{FF2B5EF4-FFF2-40B4-BE49-F238E27FC236}">
                      <a16:creationId xmlns:a16="http://schemas.microsoft.com/office/drawing/2014/main" id="{C1870FB6-A41D-17D8-51DC-E677E4FD9684}"/>
                    </a:ext>
                  </a:extLst>
                </p:cNvPr>
                <p:cNvGrpSpPr/>
                <p:nvPr/>
              </p:nvGrpSpPr>
              <p:grpSpPr>
                <a:xfrm>
                  <a:off x="2200168" y="3373592"/>
                  <a:ext cx="945972" cy="799361"/>
                  <a:chOff x="2200168" y="3373592"/>
                  <a:chExt cx="945972" cy="799361"/>
                </a:xfrm>
              </p:grpSpPr>
              <p:sp>
                <p:nvSpPr>
                  <p:cNvPr id="100" name="Hexagone 99">
                    <a:extLst>
                      <a:ext uri="{FF2B5EF4-FFF2-40B4-BE49-F238E27FC236}">
                        <a16:creationId xmlns:a16="http://schemas.microsoft.com/office/drawing/2014/main" id="{BF8CC42C-1E62-FF07-8C58-63F0F8B4B296}"/>
                      </a:ext>
                    </a:extLst>
                  </p:cNvPr>
                  <p:cNvSpPr/>
                  <p:nvPr/>
                </p:nvSpPr>
                <p:spPr>
                  <a:xfrm>
                    <a:off x="2200168" y="3373592"/>
                    <a:ext cx="945972" cy="799361"/>
                  </a:xfrm>
                  <a:prstGeom prst="hexagon">
                    <a:avLst/>
                  </a:prstGeom>
                  <a:noFill/>
                  <a:ln>
                    <a:solidFill>
                      <a:srgbClr val="33A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01" name="ZoneTexte 100">
                    <a:extLst>
                      <a:ext uri="{FF2B5EF4-FFF2-40B4-BE49-F238E27FC236}">
                        <a16:creationId xmlns:a16="http://schemas.microsoft.com/office/drawing/2014/main" id="{28EDBCD0-014F-9CB5-68CA-2715A715FE13}"/>
                      </a:ext>
                    </a:extLst>
                  </p:cNvPr>
                  <p:cNvSpPr txBox="1"/>
                  <p:nvPr/>
                </p:nvSpPr>
                <p:spPr>
                  <a:xfrm>
                    <a:off x="2283978" y="3607922"/>
                    <a:ext cx="862162" cy="253916"/>
                  </a:xfrm>
                  <a:prstGeom prst="rect">
                    <a:avLst/>
                  </a:prstGeom>
                  <a:noFill/>
                </p:spPr>
                <p:txBody>
                  <a:bodyPr wrap="square">
                    <a:spAutoFit/>
                  </a:bodyPr>
                  <a:lstStyle/>
                  <a:p>
                    <a:r>
                      <a:rPr lang="fr-FR" sz="1600" dirty="0">
                        <a:highlight>
                          <a:srgbClr val="FFFF00"/>
                        </a:highlight>
                        <a:latin typeface="Arial" panose="020B0604020202020204" pitchFamily="34" charset="0"/>
                        <a:cs typeface="Arial" panose="020B0604020202020204" pitchFamily="34" charset="0"/>
                      </a:rPr>
                      <a:t>HoReCa</a:t>
                    </a:r>
                  </a:p>
                </p:txBody>
              </p:sp>
            </p:grpSp>
            <p:sp>
              <p:nvSpPr>
                <p:cNvPr id="11" name="ZoneTexte 10">
                  <a:extLst>
                    <a:ext uri="{FF2B5EF4-FFF2-40B4-BE49-F238E27FC236}">
                      <a16:creationId xmlns:a16="http://schemas.microsoft.com/office/drawing/2014/main" id="{3CE6B415-A20A-906D-6C6D-2042998E28C5}"/>
                    </a:ext>
                  </a:extLst>
                </p:cNvPr>
                <p:cNvSpPr txBox="1"/>
                <p:nvPr/>
              </p:nvSpPr>
              <p:spPr>
                <a:xfrm rot="5400000">
                  <a:off x="7162708" y="2157446"/>
                  <a:ext cx="2908489" cy="276999"/>
                </a:xfrm>
                <a:prstGeom prst="rect">
                  <a:avLst/>
                </a:prstGeom>
                <a:noFill/>
              </p:spPr>
              <p:txBody>
                <a:bodyPr vert="vert270" wrap="square">
                  <a:spAutoFit/>
                </a:bodyPr>
                <a:lstStyle/>
                <a:p>
                  <a:r>
                    <a:rPr lang="fr-FR" sz="4800" dirty="0">
                      <a:latin typeface="Arial" panose="020B0604020202020204" pitchFamily="34" charset="0"/>
                      <a:cs typeface="Arial" panose="020B0604020202020204" pitchFamily="34" charset="0"/>
                    </a:rPr>
                    <a:t>CONSO</a:t>
                  </a:r>
                </a:p>
              </p:txBody>
            </p:sp>
            <p:grpSp>
              <p:nvGrpSpPr>
                <p:cNvPr id="109" name="Groupe 108">
                  <a:extLst>
                    <a:ext uri="{FF2B5EF4-FFF2-40B4-BE49-F238E27FC236}">
                      <a16:creationId xmlns:a16="http://schemas.microsoft.com/office/drawing/2014/main" id="{3434C2BD-F328-F104-D7A6-5476C4DD2720}"/>
                    </a:ext>
                  </a:extLst>
                </p:cNvPr>
                <p:cNvGrpSpPr/>
                <p:nvPr/>
              </p:nvGrpSpPr>
              <p:grpSpPr>
                <a:xfrm>
                  <a:off x="3771616" y="432752"/>
                  <a:ext cx="922051" cy="799361"/>
                  <a:chOff x="3771616" y="432752"/>
                  <a:chExt cx="922051" cy="799361"/>
                </a:xfrm>
              </p:grpSpPr>
              <p:sp>
                <p:nvSpPr>
                  <p:cNvPr id="61" name="ZoneTexte 60">
                    <a:extLst>
                      <a:ext uri="{FF2B5EF4-FFF2-40B4-BE49-F238E27FC236}">
                        <a16:creationId xmlns:a16="http://schemas.microsoft.com/office/drawing/2014/main" id="{84AEC3FB-B659-C566-8991-17F7B0EA6E97}"/>
                      </a:ext>
                    </a:extLst>
                  </p:cNvPr>
                  <p:cNvSpPr txBox="1"/>
                  <p:nvPr/>
                </p:nvSpPr>
                <p:spPr>
                  <a:xfrm>
                    <a:off x="3898616" y="720784"/>
                    <a:ext cx="716211" cy="253915"/>
                  </a:xfrm>
                  <a:prstGeom prst="rect">
                    <a:avLst/>
                  </a:prstGeom>
                  <a:noFill/>
                </p:spPr>
                <p:txBody>
                  <a:bodyPr wrap="square">
                    <a:spAutoFit/>
                  </a:bodyPr>
                  <a:lstStyle/>
                  <a:p>
                    <a:r>
                      <a:rPr lang="fr-FR" sz="1600" dirty="0">
                        <a:highlight>
                          <a:srgbClr val="FFFF00"/>
                        </a:highlight>
                        <a:latin typeface="Arial" panose="020B0604020202020204" pitchFamily="34" charset="0"/>
                        <a:cs typeface="Arial" panose="020B0604020202020204" pitchFamily="34" charset="0"/>
                      </a:rPr>
                      <a:t>Ecoles</a:t>
                    </a:r>
                  </a:p>
                </p:txBody>
              </p:sp>
              <p:sp>
                <p:nvSpPr>
                  <p:cNvPr id="104" name="Hexagone 103">
                    <a:extLst>
                      <a:ext uri="{FF2B5EF4-FFF2-40B4-BE49-F238E27FC236}">
                        <a16:creationId xmlns:a16="http://schemas.microsoft.com/office/drawing/2014/main" id="{5346DB77-5474-CB39-A823-C182159376DA}"/>
                      </a:ext>
                    </a:extLst>
                  </p:cNvPr>
                  <p:cNvSpPr/>
                  <p:nvPr/>
                </p:nvSpPr>
                <p:spPr>
                  <a:xfrm>
                    <a:off x="3771616" y="432752"/>
                    <a:ext cx="922051" cy="799361"/>
                  </a:xfrm>
                  <a:prstGeom prst="hexagon">
                    <a:avLst/>
                  </a:prstGeom>
                  <a:noFill/>
                  <a:ln>
                    <a:solidFill>
                      <a:srgbClr val="33A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grpSp>
            <p:sp>
              <p:nvSpPr>
                <p:cNvPr id="105" name="Hexagone 104">
                  <a:extLst>
                    <a:ext uri="{FF2B5EF4-FFF2-40B4-BE49-F238E27FC236}">
                      <a16:creationId xmlns:a16="http://schemas.microsoft.com/office/drawing/2014/main" id="{4824B4A1-BF50-9A20-8CDE-DDECB4CBA730}"/>
                    </a:ext>
                  </a:extLst>
                </p:cNvPr>
                <p:cNvSpPr/>
                <p:nvPr/>
              </p:nvSpPr>
              <p:spPr>
                <a:xfrm>
                  <a:off x="1979933" y="1008816"/>
                  <a:ext cx="922051" cy="799361"/>
                </a:xfrm>
                <a:prstGeom prst="hexagon">
                  <a:avLst/>
                </a:prstGeom>
                <a:noFill/>
                <a:ln>
                  <a:solidFill>
                    <a:srgbClr val="33A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grpSp>
        </p:grpSp>
      </p:grpSp>
      <p:grpSp>
        <p:nvGrpSpPr>
          <p:cNvPr id="111" name="Groupe 110">
            <a:extLst>
              <a:ext uri="{FF2B5EF4-FFF2-40B4-BE49-F238E27FC236}">
                <a16:creationId xmlns:a16="http://schemas.microsoft.com/office/drawing/2014/main" id="{39408833-9EBB-6B15-9582-694488704D4F}"/>
              </a:ext>
            </a:extLst>
          </p:cNvPr>
          <p:cNvGrpSpPr/>
          <p:nvPr/>
        </p:nvGrpSpPr>
        <p:grpSpPr>
          <a:xfrm>
            <a:off x="6498781" y="1595101"/>
            <a:ext cx="1229401" cy="1065814"/>
            <a:chOff x="7495350" y="316510"/>
            <a:chExt cx="922051" cy="799361"/>
          </a:xfrm>
        </p:grpSpPr>
        <p:sp>
          <p:nvSpPr>
            <p:cNvPr id="25" name="ZoneTexte 24">
              <a:extLst>
                <a:ext uri="{FF2B5EF4-FFF2-40B4-BE49-F238E27FC236}">
                  <a16:creationId xmlns:a16="http://schemas.microsoft.com/office/drawing/2014/main" id="{4D339A44-C9D9-7796-629A-99E007D07724}"/>
                </a:ext>
              </a:extLst>
            </p:cNvPr>
            <p:cNvSpPr txBox="1"/>
            <p:nvPr/>
          </p:nvSpPr>
          <p:spPr>
            <a:xfrm>
              <a:off x="7629182" y="467799"/>
              <a:ext cx="716211" cy="623248"/>
            </a:xfrm>
            <a:prstGeom prst="rect">
              <a:avLst/>
            </a:prstGeom>
            <a:noFill/>
          </p:spPr>
          <p:txBody>
            <a:bodyPr wrap="square">
              <a:spAutoFit/>
            </a:bodyPr>
            <a:lstStyle/>
            <a:p>
              <a:r>
                <a:rPr lang="fr-FR" sz="1600" dirty="0">
                  <a:latin typeface="Arial" panose="020B0604020202020204" pitchFamily="34" charset="0"/>
                  <a:cs typeface="Arial" panose="020B0604020202020204" pitchFamily="34" charset="0"/>
                </a:rPr>
                <a:t>Presse</a:t>
              </a:r>
            </a:p>
            <a:p>
              <a:r>
                <a:rPr lang="fr-FR" sz="1600" dirty="0">
                  <a:latin typeface="Arial" panose="020B0604020202020204" pitchFamily="34" charset="0"/>
                  <a:cs typeface="Arial" panose="020B0604020202020204" pitchFamily="34" charset="0"/>
                </a:rPr>
                <a:t>&amp;</a:t>
              </a:r>
            </a:p>
            <a:p>
              <a:r>
                <a:rPr lang="fr-FR" sz="1600" dirty="0">
                  <a:latin typeface="Arial" panose="020B0604020202020204" pitchFamily="34" charset="0"/>
                  <a:cs typeface="Arial" panose="020B0604020202020204" pitchFamily="34" charset="0"/>
                </a:rPr>
                <a:t>RS</a:t>
              </a:r>
            </a:p>
          </p:txBody>
        </p:sp>
        <p:sp>
          <p:nvSpPr>
            <p:cNvPr id="107" name="Hexagone 106">
              <a:extLst>
                <a:ext uri="{FF2B5EF4-FFF2-40B4-BE49-F238E27FC236}">
                  <a16:creationId xmlns:a16="http://schemas.microsoft.com/office/drawing/2014/main" id="{DAC099D9-FAF1-AB52-CB55-29CBDCC3BED7}"/>
                </a:ext>
              </a:extLst>
            </p:cNvPr>
            <p:cNvSpPr/>
            <p:nvPr/>
          </p:nvSpPr>
          <p:spPr>
            <a:xfrm>
              <a:off x="7495350" y="316510"/>
              <a:ext cx="922051" cy="799361"/>
            </a:xfrm>
            <a:prstGeom prst="hexagon">
              <a:avLst/>
            </a:prstGeom>
            <a:noFill/>
            <a:ln>
              <a:solidFill>
                <a:srgbClr val="33A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grpSp>
      <p:sp>
        <p:nvSpPr>
          <p:cNvPr id="139" name="Flèche vers la droite 138">
            <a:extLst>
              <a:ext uri="{FF2B5EF4-FFF2-40B4-BE49-F238E27FC236}">
                <a16:creationId xmlns:a16="http://schemas.microsoft.com/office/drawing/2014/main" id="{2573DB59-8F0D-2A6D-5613-0B71C8E04FDC}"/>
              </a:ext>
            </a:extLst>
          </p:cNvPr>
          <p:cNvSpPr/>
          <p:nvPr/>
        </p:nvSpPr>
        <p:spPr>
          <a:xfrm>
            <a:off x="7728182" y="2837097"/>
            <a:ext cx="1806540" cy="1059713"/>
          </a:xfrm>
          <a:prstGeom prst="rightArrow">
            <a:avLst/>
          </a:prstGeom>
          <a:solidFill>
            <a:srgbClr val="33A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52" name="Connecteur droit avec flèche 151">
            <a:extLst>
              <a:ext uri="{FF2B5EF4-FFF2-40B4-BE49-F238E27FC236}">
                <a16:creationId xmlns:a16="http://schemas.microsoft.com/office/drawing/2014/main" id="{EDF5E0D8-860A-132A-19C9-7AF07FA6A8BB}"/>
              </a:ext>
            </a:extLst>
          </p:cNvPr>
          <p:cNvCxnSpPr>
            <a:cxnSpLocks/>
          </p:cNvCxnSpPr>
          <p:nvPr/>
        </p:nvCxnSpPr>
        <p:spPr>
          <a:xfrm flipV="1">
            <a:off x="6115092" y="2548331"/>
            <a:ext cx="345289" cy="288765"/>
          </a:xfrm>
          <a:prstGeom prst="straightConnector1">
            <a:avLst/>
          </a:prstGeom>
          <a:ln>
            <a:solidFill>
              <a:srgbClr val="00A551"/>
            </a:solidFill>
            <a:tailEnd type="triangle"/>
          </a:ln>
        </p:spPr>
        <p:style>
          <a:lnRef idx="1">
            <a:schemeClr val="accent1"/>
          </a:lnRef>
          <a:fillRef idx="0">
            <a:schemeClr val="accent1"/>
          </a:fillRef>
          <a:effectRef idx="0">
            <a:schemeClr val="accent1"/>
          </a:effectRef>
          <a:fontRef idx="minor">
            <a:schemeClr val="tx1"/>
          </a:fontRef>
        </p:style>
      </p:cxnSp>
      <p:sp>
        <p:nvSpPr>
          <p:cNvPr id="4" name="Ellipse 3"/>
          <p:cNvSpPr/>
          <p:nvPr/>
        </p:nvSpPr>
        <p:spPr>
          <a:xfrm>
            <a:off x="9744406" y="644692"/>
            <a:ext cx="2275239" cy="5082945"/>
          </a:xfrm>
          <a:prstGeom prst="ellipse">
            <a:avLst/>
          </a:prstGeom>
          <a:noFill/>
          <a:ln>
            <a:solidFill>
              <a:srgbClr val="33A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1" name="Groupe 40">
            <a:extLst>
              <a:ext uri="{FF2B5EF4-FFF2-40B4-BE49-F238E27FC236}">
                <a16:creationId xmlns:a16="http://schemas.microsoft.com/office/drawing/2014/main" id="{39408833-9EBB-6B15-9582-694488704D4F}"/>
              </a:ext>
            </a:extLst>
          </p:cNvPr>
          <p:cNvGrpSpPr/>
          <p:nvPr/>
        </p:nvGrpSpPr>
        <p:grpSpPr>
          <a:xfrm>
            <a:off x="6313812" y="3836891"/>
            <a:ext cx="1229401" cy="1065814"/>
            <a:chOff x="7495350" y="316510"/>
            <a:chExt cx="922051" cy="799361"/>
          </a:xfrm>
        </p:grpSpPr>
        <p:sp>
          <p:nvSpPr>
            <p:cNvPr id="42" name="ZoneTexte 41">
              <a:extLst>
                <a:ext uri="{FF2B5EF4-FFF2-40B4-BE49-F238E27FC236}">
                  <a16:creationId xmlns:a16="http://schemas.microsoft.com/office/drawing/2014/main" id="{4D339A44-C9D9-7796-629A-99E007D07724}"/>
                </a:ext>
              </a:extLst>
            </p:cNvPr>
            <p:cNvSpPr txBox="1"/>
            <p:nvPr/>
          </p:nvSpPr>
          <p:spPr>
            <a:xfrm>
              <a:off x="7629182" y="597689"/>
              <a:ext cx="716211" cy="253916"/>
            </a:xfrm>
            <a:prstGeom prst="rect">
              <a:avLst/>
            </a:prstGeom>
            <a:noFill/>
          </p:spPr>
          <p:txBody>
            <a:bodyPr wrap="square">
              <a:spAutoFit/>
            </a:bodyPr>
            <a:lstStyle/>
            <a:p>
              <a:r>
                <a:rPr lang="fr-FR" sz="1600" dirty="0">
                  <a:latin typeface="Arial" panose="020B0604020202020204" pitchFamily="34" charset="0"/>
                  <a:cs typeface="Arial" panose="020B0604020202020204" pitchFamily="34" charset="0"/>
                </a:rPr>
                <a:t>Conso</a:t>
              </a:r>
            </a:p>
          </p:txBody>
        </p:sp>
        <p:sp>
          <p:nvSpPr>
            <p:cNvPr id="43" name="Hexagone 42">
              <a:extLst>
                <a:ext uri="{FF2B5EF4-FFF2-40B4-BE49-F238E27FC236}">
                  <a16:creationId xmlns:a16="http://schemas.microsoft.com/office/drawing/2014/main" id="{DAC099D9-FAF1-AB52-CB55-29CBDCC3BED7}"/>
                </a:ext>
              </a:extLst>
            </p:cNvPr>
            <p:cNvSpPr/>
            <p:nvPr/>
          </p:nvSpPr>
          <p:spPr>
            <a:xfrm>
              <a:off x="7495350" y="316510"/>
              <a:ext cx="922051" cy="799361"/>
            </a:xfrm>
            <a:prstGeom prst="hexagon">
              <a:avLst/>
            </a:prstGeom>
            <a:noFill/>
            <a:ln>
              <a:solidFill>
                <a:srgbClr val="33AC5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grpSp>
      <p:cxnSp>
        <p:nvCxnSpPr>
          <p:cNvPr id="44" name="Connecteur droit avec flèche 43">
            <a:extLst>
              <a:ext uri="{FF2B5EF4-FFF2-40B4-BE49-F238E27FC236}">
                <a16:creationId xmlns:a16="http://schemas.microsoft.com/office/drawing/2014/main" id="{EDF5E0D8-860A-132A-19C9-7AF07FA6A8BB}"/>
              </a:ext>
            </a:extLst>
          </p:cNvPr>
          <p:cNvCxnSpPr>
            <a:cxnSpLocks/>
          </p:cNvCxnSpPr>
          <p:nvPr/>
        </p:nvCxnSpPr>
        <p:spPr>
          <a:xfrm>
            <a:off x="5679557" y="3717032"/>
            <a:ext cx="608465" cy="305491"/>
          </a:xfrm>
          <a:prstGeom prst="straightConnector1">
            <a:avLst/>
          </a:prstGeom>
          <a:ln>
            <a:solidFill>
              <a:srgbClr val="00A55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7" name="Image 6" descr="Une image contenant chapeau, blanc, clipart, conception&#10;&#10;Description générée automatiquement">
            <a:extLst>
              <a:ext uri="{FF2B5EF4-FFF2-40B4-BE49-F238E27FC236}">
                <a16:creationId xmlns:a16="http://schemas.microsoft.com/office/drawing/2014/main" id="{ACF526A5-13A0-CBF3-82EE-C07056DD60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3439" y="2549924"/>
            <a:ext cx="1440160" cy="1680187"/>
          </a:xfrm>
          <a:prstGeom prst="rect">
            <a:avLst/>
          </a:prstGeom>
        </p:spPr>
      </p:pic>
    </p:spTree>
    <p:extLst>
      <p:ext uri="{BB962C8B-B14F-4D97-AF65-F5344CB8AC3E}">
        <p14:creationId xmlns:p14="http://schemas.microsoft.com/office/powerpoint/2010/main" val="1370123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viande, nourriture, intérieur&#10;&#10;Description générée automatiquement">
            <a:extLst>
              <a:ext uri="{FF2B5EF4-FFF2-40B4-BE49-F238E27FC236}">
                <a16:creationId xmlns:a16="http://schemas.microsoft.com/office/drawing/2014/main" id="{634E4FA9-631B-90E5-2F4D-EB8EABB00B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672"/>
            <a:ext cx="9474563" cy="6857999"/>
          </a:xfrm>
          <a:prstGeom prst="rect">
            <a:avLst/>
          </a:prstGeom>
        </p:spPr>
      </p:pic>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24692"/>
            <a:ext cx="12192000" cy="6858000"/>
          </a:xfrm>
          <a:prstGeom prst="rect">
            <a:avLst/>
          </a:prstGeom>
        </p:spPr>
      </p:pic>
      <p:sp>
        <p:nvSpPr>
          <p:cNvPr id="9" name="Titre 8">
            <a:extLst>
              <a:ext uri="{FF2B5EF4-FFF2-40B4-BE49-F238E27FC236}">
                <a16:creationId xmlns:a16="http://schemas.microsoft.com/office/drawing/2014/main" id="{D76BC667-1CC1-6B70-8EF1-4A0EEB7F3277}"/>
              </a:ext>
            </a:extLst>
          </p:cNvPr>
          <p:cNvSpPr>
            <a:spLocks noGrp="1"/>
          </p:cNvSpPr>
          <p:nvPr>
            <p:ph type="ctrTitle"/>
          </p:nvPr>
        </p:nvSpPr>
        <p:spPr>
          <a:xfrm>
            <a:off x="6200932" y="239841"/>
            <a:ext cx="5872535" cy="7333650"/>
          </a:xfrm>
        </p:spPr>
        <p:txBody>
          <a:bodyPr>
            <a:normAutofit fontScale="90000"/>
          </a:bodyPr>
          <a:lstStyle/>
          <a:p>
            <a:pPr algn="l"/>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Diffusion plus intense des spots (TV Nat + TV locales)</a:t>
            </a:r>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Dégustations GMS</a:t>
            </a:r>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Visite d’écoles hôtelières</a:t>
            </a:r>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Libramont : « Black Box »</a:t>
            </a:r>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Visite d’écoles (primaire/humanité) -&gt; sur l’agriculture en général </a:t>
            </a:r>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Charte des bouchers</a:t>
            </a:r>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Visite de restaurateurs</a:t>
            </a:r>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Etude de consommation </a:t>
            </a:r>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Business Club : viande </a:t>
            </a:r>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BBQ VDCN</a:t>
            </a:r>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br>
              <a:rPr lang="fr-FR" sz="2000" b="1" dirty="0">
                <a:latin typeface="Arial" panose="020B0604020202020204" pitchFamily="34" charset="0"/>
                <a:cs typeface="Arial" panose="020B0604020202020204" pitchFamily="34" charset="0"/>
              </a:rPr>
            </a:br>
            <a:endParaRPr lang="fr-FR" sz="2000" b="1" dirty="0">
              <a:latin typeface="Arial" panose="020B0604020202020204" pitchFamily="34" charset="0"/>
              <a:cs typeface="Arial" panose="020B0604020202020204" pitchFamily="34" charset="0"/>
            </a:endParaRPr>
          </a:p>
        </p:txBody>
      </p:sp>
      <p:pic>
        <p:nvPicPr>
          <p:cNvPr id="10" name="Image 9" descr="Une image contenant texte, capture d’écran, Police, Graphique&#10;&#10;Description générée automatiquement">
            <a:extLst>
              <a:ext uri="{FF2B5EF4-FFF2-40B4-BE49-F238E27FC236}">
                <a16:creationId xmlns:a16="http://schemas.microsoft.com/office/drawing/2014/main" id="{E627D53B-6E9D-474B-CDFE-2478DC7B77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8672"/>
            <a:ext cx="1441326" cy="1241142"/>
          </a:xfrm>
          <a:prstGeom prst="rect">
            <a:avLst/>
          </a:prstGeom>
        </p:spPr>
      </p:pic>
    </p:spTree>
    <p:extLst>
      <p:ext uri="{BB962C8B-B14F-4D97-AF65-F5344CB8AC3E}">
        <p14:creationId xmlns:p14="http://schemas.microsoft.com/office/powerpoint/2010/main" val="300869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œuf, nid, Nid d’oiseau, aire&#10;&#10;Description générée automatiquement">
            <a:extLst>
              <a:ext uri="{FF2B5EF4-FFF2-40B4-BE49-F238E27FC236}">
                <a16:creationId xmlns:a16="http://schemas.microsoft.com/office/drawing/2014/main" id="{DF19A81D-7E58-0DD5-8DCE-A4A3DF86BA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6517" y="0"/>
            <a:ext cx="7225552" cy="6858000"/>
          </a:xfrm>
          <a:prstGeom prst="rect">
            <a:avLst/>
          </a:prstGeom>
        </p:spPr>
      </p:pic>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3218" y="0"/>
            <a:ext cx="12192000" cy="6858000"/>
          </a:xfrm>
          <a:prstGeom prst="rect">
            <a:avLst/>
          </a:prstGeom>
        </p:spPr>
      </p:pic>
      <p:sp>
        <p:nvSpPr>
          <p:cNvPr id="9" name="Titre 8">
            <a:extLst>
              <a:ext uri="{FF2B5EF4-FFF2-40B4-BE49-F238E27FC236}">
                <a16:creationId xmlns:a16="http://schemas.microsoft.com/office/drawing/2014/main" id="{D76BC667-1CC1-6B70-8EF1-4A0EEB7F3277}"/>
              </a:ext>
            </a:extLst>
          </p:cNvPr>
          <p:cNvSpPr>
            <a:spLocks noGrp="1"/>
          </p:cNvSpPr>
          <p:nvPr>
            <p:ph type="ctrTitle"/>
          </p:nvPr>
        </p:nvSpPr>
        <p:spPr>
          <a:xfrm>
            <a:off x="6096000" y="896469"/>
            <a:ext cx="6096000" cy="4302697"/>
          </a:xfrm>
        </p:spPr>
        <p:txBody>
          <a:bodyPr>
            <a:noAutofit/>
          </a:bodyPr>
          <a:lstStyle/>
          <a:p>
            <a:pPr algn="l"/>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Création et production outils péda pour les jeunes</a:t>
            </a:r>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Création support visuel enseignant</a:t>
            </a: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a:t>
            </a: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Création de spots-recette avec nos Ambassadeurs, prêts à diffuser (4 soit 1 par saison) – photos de la recette et vidéos + création de courtes vidéos (shooting éleveur, mise en avant de leur savoir-faire, …)</a:t>
            </a:r>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Promotion foie gras</a:t>
            </a:r>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br>
              <a:rPr lang="fr-FR" sz="2000" b="1" dirty="0">
                <a:latin typeface="Arial" panose="020B0604020202020204" pitchFamily="34" charset="0"/>
                <a:cs typeface="Arial" panose="020B0604020202020204" pitchFamily="34" charset="0"/>
              </a:rPr>
            </a:b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3124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herbe, plein air, paysage, nuage&#10;&#10;Description générée automatiquement">
            <a:extLst>
              <a:ext uri="{FF2B5EF4-FFF2-40B4-BE49-F238E27FC236}">
                <a16:creationId xmlns:a16="http://schemas.microsoft.com/office/drawing/2014/main" id="{9A19CDE9-C73B-AB3B-9FB5-FA390471F7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0281080" cy="6858000"/>
          </a:xfrm>
          <a:prstGeom prst="rect">
            <a:avLst/>
          </a:prstGeom>
        </p:spPr>
      </p:pic>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D25B633-0A02-193F-F2A6-00E01459AB1A}"/>
              </a:ext>
            </a:extLst>
          </p:cNvPr>
          <p:cNvSpPr>
            <a:spLocks noGrp="1"/>
          </p:cNvSpPr>
          <p:nvPr>
            <p:ph type="ctrTitle"/>
          </p:nvPr>
        </p:nvSpPr>
        <p:spPr>
          <a:xfrm>
            <a:off x="6217100" y="76201"/>
            <a:ext cx="6096000" cy="6858000"/>
          </a:xfrm>
        </p:spPr>
        <p:txBody>
          <a:bodyPr anchor="ctr">
            <a:normAutofit/>
          </a:bodyPr>
          <a:lstStyle/>
          <a:p>
            <a:pPr algn="l" fontAlgn="ctr"/>
            <a:r>
              <a:rPr lang="fr-FR" sz="2200" b="1" dirty="0">
                <a:latin typeface="Arial" panose="020B0604020202020204" pitchFamily="34" charset="0"/>
                <a:cs typeface="Arial" panose="020B0604020202020204" pitchFamily="34" charset="0"/>
              </a:rPr>
              <a:t>Actions transversales 2024</a:t>
            </a:r>
            <a:br>
              <a:rPr lang="fr-FR" sz="2200" dirty="0">
                <a:latin typeface="Arial" panose="020B0604020202020204" pitchFamily="34" charset="0"/>
                <a:cs typeface="Arial" panose="020B0604020202020204" pitchFamily="34" charset="0"/>
              </a:rPr>
            </a:br>
            <a:br>
              <a:rPr lang="fr-FR" sz="2200" dirty="0">
                <a:latin typeface="Arial" panose="020B0604020202020204" pitchFamily="34" charset="0"/>
                <a:cs typeface="Arial" panose="020B0604020202020204" pitchFamily="34" charset="0"/>
              </a:rPr>
            </a:br>
            <a:r>
              <a:rPr lang="fr-FR" sz="2200" dirty="0">
                <a:latin typeface="Arial" panose="020B0604020202020204" pitchFamily="34" charset="0"/>
                <a:cs typeface="Arial" panose="020B0604020202020204" pitchFamily="34" charset="0"/>
              </a:rPr>
              <a:t>- #jecuisinelocal</a:t>
            </a:r>
            <a:br>
              <a:rPr lang="fr-FR" sz="2200" dirty="0">
                <a:latin typeface="Arial" panose="020B0604020202020204" pitchFamily="34" charset="0"/>
                <a:cs typeface="Arial" panose="020B0604020202020204" pitchFamily="34" charset="0"/>
              </a:rPr>
            </a:br>
            <a:br>
              <a:rPr lang="fr-FR" sz="2200" dirty="0">
                <a:latin typeface="Arial" panose="020B0604020202020204" pitchFamily="34" charset="0"/>
                <a:cs typeface="Arial" panose="020B0604020202020204" pitchFamily="34" charset="0"/>
              </a:rPr>
            </a:br>
            <a:r>
              <a:rPr lang="fr-FR" sz="2200" dirty="0">
                <a:latin typeface="Arial" panose="020B0604020202020204" pitchFamily="34" charset="0"/>
                <a:cs typeface="Arial" panose="020B0604020202020204" pitchFamily="34" charset="0"/>
              </a:rPr>
              <a:t>- #jecliquelocal</a:t>
            </a:r>
            <a:br>
              <a:rPr lang="fr-FR" sz="2200" dirty="0">
                <a:latin typeface="Arial" panose="020B0604020202020204" pitchFamily="34" charset="0"/>
                <a:cs typeface="Arial" panose="020B0604020202020204" pitchFamily="34" charset="0"/>
              </a:rPr>
            </a:br>
            <a:br>
              <a:rPr lang="fr-FR" sz="2200" dirty="0">
                <a:latin typeface="Arial" panose="020B0604020202020204" pitchFamily="34" charset="0"/>
                <a:cs typeface="Arial" panose="020B0604020202020204" pitchFamily="34" charset="0"/>
              </a:rPr>
            </a:br>
            <a:r>
              <a:rPr lang="fr-FR" sz="2200" dirty="0">
                <a:latin typeface="Arial" panose="020B0604020202020204" pitchFamily="34" charset="0"/>
                <a:cs typeface="Arial" panose="020B0604020202020204" pitchFamily="34" charset="0"/>
              </a:rPr>
              <a:t>- Table de terroir</a:t>
            </a:r>
            <a:br>
              <a:rPr lang="fr-FR" sz="2200" dirty="0">
                <a:latin typeface="Arial" panose="020B0604020202020204" pitchFamily="34" charset="0"/>
                <a:cs typeface="Arial" panose="020B0604020202020204" pitchFamily="34" charset="0"/>
              </a:rPr>
            </a:br>
            <a:br>
              <a:rPr lang="fr-FR" sz="2200" dirty="0">
                <a:latin typeface="Arial" panose="020B0604020202020204" pitchFamily="34" charset="0"/>
                <a:cs typeface="Arial" panose="020B0604020202020204" pitchFamily="34" charset="0"/>
              </a:rPr>
            </a:br>
            <a:r>
              <a:rPr lang="fr-FR" sz="2200" dirty="0">
                <a:latin typeface="Arial" panose="020B0604020202020204" pitchFamily="34" charset="0"/>
                <a:cs typeface="Arial" panose="020B0604020202020204" pitchFamily="34" charset="0"/>
              </a:rPr>
              <a:t>- </a:t>
            </a:r>
            <a:r>
              <a:rPr lang="fr-FR" sz="2200" dirty="0" err="1">
                <a:latin typeface="Arial" panose="020B0604020202020204" pitchFamily="34" charset="0"/>
                <a:cs typeface="Arial" panose="020B0604020202020204" pitchFamily="34" charset="0"/>
              </a:rPr>
              <a:t>Eat</a:t>
            </a:r>
            <a:r>
              <a:rPr lang="fr-FR" sz="2200" dirty="0">
                <a:latin typeface="Arial" panose="020B0604020202020204" pitchFamily="34" charset="0"/>
                <a:cs typeface="Arial" panose="020B0604020202020204" pitchFamily="34" charset="0"/>
              </a:rPr>
              <a:t> local</a:t>
            </a:r>
            <a:br>
              <a:rPr lang="fr-FR" sz="2200" dirty="0">
                <a:latin typeface="Arial" panose="020B0604020202020204" pitchFamily="34" charset="0"/>
                <a:cs typeface="Arial" panose="020B0604020202020204" pitchFamily="34" charset="0"/>
              </a:rPr>
            </a:br>
            <a:br>
              <a:rPr lang="fr-FR" sz="2200" dirty="0">
                <a:latin typeface="Arial" panose="020B0604020202020204" pitchFamily="34" charset="0"/>
                <a:cs typeface="Arial" panose="020B0604020202020204" pitchFamily="34" charset="0"/>
              </a:rPr>
            </a:br>
            <a:r>
              <a:rPr lang="fr-FR" sz="2200" dirty="0">
                <a:latin typeface="Arial" panose="020B0604020202020204" pitchFamily="34" charset="0"/>
                <a:cs typeface="Arial" panose="020B0604020202020204" pitchFamily="34" charset="0"/>
              </a:rPr>
              <a:t>- Interface Producteurs/distributeurs</a:t>
            </a:r>
            <a:br>
              <a:rPr lang="fr-FR" sz="2200" dirty="0">
                <a:latin typeface="Arial" panose="020B0604020202020204" pitchFamily="34" charset="0"/>
                <a:cs typeface="Arial" panose="020B0604020202020204" pitchFamily="34" charset="0"/>
              </a:rPr>
            </a:br>
            <a:br>
              <a:rPr lang="fr-FR" sz="2200" dirty="0">
                <a:latin typeface="Arial" panose="020B0604020202020204" pitchFamily="34" charset="0"/>
                <a:cs typeface="Arial" panose="020B0604020202020204" pitchFamily="34" charset="0"/>
              </a:rPr>
            </a:br>
            <a:r>
              <a:rPr lang="fr-FR" sz="2200" dirty="0">
                <a:latin typeface="Arial" panose="020B0604020202020204" pitchFamily="34" charset="0"/>
                <a:cs typeface="Arial" panose="020B0604020202020204" pitchFamily="34" charset="0"/>
              </a:rPr>
              <a:t>- Evénement pro : Business Club sur thème viande</a:t>
            </a:r>
            <a:br>
              <a:rPr lang="fr-FR" sz="2200" dirty="0">
                <a:latin typeface="Arial" panose="020B0604020202020204" pitchFamily="34" charset="0"/>
                <a:cs typeface="Arial" panose="020B0604020202020204" pitchFamily="34" charset="0"/>
              </a:rPr>
            </a:br>
            <a:br>
              <a:rPr lang="fr-FR" sz="2200" dirty="0">
                <a:latin typeface="Arial" panose="020B0604020202020204" pitchFamily="34" charset="0"/>
                <a:cs typeface="Arial" panose="020B0604020202020204" pitchFamily="34" charset="0"/>
              </a:rPr>
            </a:br>
            <a:r>
              <a:rPr lang="fr-FR" sz="2200" dirty="0">
                <a:latin typeface="Arial" panose="020B0604020202020204" pitchFamily="34" charset="0"/>
                <a:cs typeface="Arial" panose="020B0604020202020204" pitchFamily="34" charset="0"/>
              </a:rPr>
              <a:t>- Promotion QD – Label Qualité +</a:t>
            </a:r>
            <a:br>
              <a:rPr lang="fr-FR" sz="2200" dirty="0">
                <a:latin typeface="Arial" panose="020B0604020202020204" pitchFamily="34" charset="0"/>
                <a:cs typeface="Arial" panose="020B0604020202020204" pitchFamily="34" charset="0"/>
              </a:rPr>
            </a:br>
            <a:br>
              <a:rPr lang="fr-FR" sz="2200" dirty="0">
                <a:latin typeface="Arial" panose="020B0604020202020204" pitchFamily="34" charset="0"/>
                <a:cs typeface="Arial" panose="020B0604020202020204" pitchFamily="34" charset="0"/>
              </a:rPr>
            </a:br>
            <a:r>
              <a:rPr lang="fr-FR" sz="2200" dirty="0">
                <a:latin typeface="Arial" panose="020B0604020202020204" pitchFamily="34" charset="0"/>
                <a:cs typeface="Arial" panose="020B0604020202020204" pitchFamily="34" charset="0"/>
              </a:rPr>
              <a:t>- Campagnes BIO</a:t>
            </a:r>
            <a:br>
              <a:rPr lang="fr-FR" sz="2200" dirty="0">
                <a:latin typeface="Arial" panose="020B0604020202020204" pitchFamily="34" charset="0"/>
                <a:cs typeface="Arial" panose="020B0604020202020204" pitchFamily="34" charset="0"/>
              </a:rPr>
            </a:br>
            <a:br>
              <a:rPr lang="fr-FR" sz="2200" dirty="0">
                <a:latin typeface="Arial" panose="020B0604020202020204" pitchFamily="34" charset="0"/>
                <a:cs typeface="Arial" panose="020B0604020202020204" pitchFamily="34" charset="0"/>
              </a:rPr>
            </a:br>
            <a:r>
              <a:rPr lang="fr-FR" sz="2200" dirty="0">
                <a:latin typeface="Arial" panose="020B0604020202020204" pitchFamily="34" charset="0"/>
                <a:cs typeface="Arial" panose="020B0604020202020204" pitchFamily="34" charset="0"/>
              </a:rPr>
              <a:t>- En Direct de la Ferme</a:t>
            </a:r>
            <a:br>
              <a:rPr lang="fr-FR" sz="1800" dirty="0">
                <a:latin typeface="Arial" panose="020B0604020202020204" pitchFamily="34" charset="0"/>
                <a:cs typeface="Arial" panose="020B0604020202020204" pitchFamily="34" charset="0"/>
              </a:rPr>
            </a:b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714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3580"/>
            <a:ext cx="12192000" cy="6858000"/>
          </a:xfrm>
          <a:prstGeom prst="rect">
            <a:avLst/>
          </a:prstGeom>
        </p:spPr>
      </p:pic>
      <p:sp>
        <p:nvSpPr>
          <p:cNvPr id="9" name="Titre 8">
            <a:extLst>
              <a:ext uri="{FF2B5EF4-FFF2-40B4-BE49-F238E27FC236}">
                <a16:creationId xmlns:a16="http://schemas.microsoft.com/office/drawing/2014/main" id="{D76BC667-1CC1-6B70-8EF1-4A0EEB7F3277}"/>
              </a:ext>
            </a:extLst>
          </p:cNvPr>
          <p:cNvSpPr>
            <a:spLocks noGrp="1"/>
          </p:cNvSpPr>
          <p:nvPr>
            <p:ph type="ctrTitle"/>
          </p:nvPr>
        </p:nvSpPr>
        <p:spPr>
          <a:xfrm>
            <a:off x="3754256" y="1056395"/>
            <a:ext cx="9144000" cy="2387600"/>
          </a:xfrm>
        </p:spPr>
        <p:txBody>
          <a:bodyPr/>
          <a:lstStyle/>
          <a:p>
            <a:r>
              <a:rPr lang="fr-FR" b="1" dirty="0">
                <a:latin typeface="Arial" panose="020B0604020202020204" pitchFamily="34" charset="0"/>
                <a:cs typeface="Arial" panose="020B0604020202020204" pitchFamily="34" charset="0"/>
              </a:rPr>
              <a:t>MERCI</a:t>
            </a:r>
          </a:p>
        </p:txBody>
      </p:sp>
    </p:spTree>
    <p:extLst>
      <p:ext uri="{BB962C8B-B14F-4D97-AF65-F5344CB8AC3E}">
        <p14:creationId xmlns:p14="http://schemas.microsoft.com/office/powerpoint/2010/main" val="1951988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7864"/>
            <a:ext cx="12192000" cy="6858000"/>
          </a:xfrm>
          <a:prstGeom prst="rect">
            <a:avLst/>
          </a:prstGeom>
        </p:spPr>
      </p:pic>
      <p:sp>
        <p:nvSpPr>
          <p:cNvPr id="8" name="ZoneTexte 7">
            <a:extLst>
              <a:ext uri="{FF2B5EF4-FFF2-40B4-BE49-F238E27FC236}">
                <a16:creationId xmlns:a16="http://schemas.microsoft.com/office/drawing/2014/main" id="{75895200-E811-C760-70F2-AD3568DA2CA5}"/>
              </a:ext>
            </a:extLst>
          </p:cNvPr>
          <p:cNvSpPr txBox="1"/>
          <p:nvPr/>
        </p:nvSpPr>
        <p:spPr>
          <a:xfrm>
            <a:off x="6415600" y="936768"/>
            <a:ext cx="5411639" cy="4001095"/>
          </a:xfrm>
          <a:prstGeom prst="rect">
            <a:avLst/>
          </a:prstGeom>
          <a:noFill/>
        </p:spPr>
        <p:txBody>
          <a:bodyPr wrap="square" lIns="91440" tIns="45720" rIns="91440" bIns="45720" rtlCol="0" anchor="t">
            <a:spAutoFit/>
          </a:bodyPr>
          <a:lstStyle/>
          <a:p>
            <a:pPr marL="742950" lvl="1" indent="-285750">
              <a:buFont typeface="Wingdings" pitchFamily="2" charset="2"/>
              <a:buChar char="ü"/>
            </a:pPr>
            <a:r>
              <a:rPr lang="nl-BE" sz="2000" b="1" dirty="0">
                <a:latin typeface="Arial" panose="020B0604020202020204" pitchFamily="34" charset="0"/>
                <a:ea typeface="Roboto Condensed" panose="02000000000000000000" pitchFamily="2" charset="0"/>
                <a:cs typeface="Arial" panose="020B0604020202020204" pitchFamily="34" charset="0"/>
              </a:rPr>
              <a:t>Top Topical </a:t>
            </a:r>
            <a:r>
              <a:rPr lang="nl-BE" sz="2000" dirty="0">
                <a:latin typeface="Arial" panose="020B0604020202020204" pitchFamily="34" charset="0"/>
                <a:ea typeface="Roboto Condensed" panose="02000000000000000000" pitchFamily="2" charset="0"/>
                <a:cs typeface="Arial" panose="020B0604020202020204" pitchFamily="34" charset="0"/>
              </a:rPr>
              <a:t>: </a:t>
            </a:r>
          </a:p>
          <a:p>
            <a:pPr marL="742950" lvl="1" indent="-285750">
              <a:buFont typeface="Wingdings" pitchFamily="2" charset="2"/>
              <a:buChar char="ü"/>
            </a:pPr>
            <a:endParaRPr lang="nl-BE" dirty="0">
              <a:latin typeface="Arial" panose="020B0604020202020204" pitchFamily="34" charset="0"/>
              <a:ea typeface="Roboto Condensed" panose="02000000000000000000" pitchFamily="2" charset="0"/>
              <a:cs typeface="Arial" panose="020B0604020202020204" pitchFamily="34" charset="0"/>
            </a:endParaRPr>
          </a:p>
          <a:p>
            <a:pPr lvl="1"/>
            <a:r>
              <a:rPr lang="nl-BE" dirty="0">
                <a:latin typeface="Arial" panose="020B0604020202020204" pitchFamily="34" charset="0"/>
                <a:cs typeface="Arial" panose="020B0604020202020204" pitchFamily="34" charset="0"/>
              </a:rPr>
              <a:t>Pour maintenir une “présence” de l’élevage dans l’esprit du consommateur pendant la campagne de la semaine sans viande - sans pousser à la consommation, sans faire de la promotion pour la dite semaine -, nous avons pris une page entière dans l’édition nationale de l’Avenir qui reprend un message global, clair, objectif et neutre.</a:t>
            </a:r>
          </a:p>
          <a:p>
            <a:pPr lvl="1"/>
            <a:r>
              <a:rPr lang="nl-BE" dirty="0">
                <a:latin typeface="Arial" panose="020B0604020202020204" pitchFamily="34" charset="0"/>
                <a:cs typeface="Arial" panose="020B0604020202020204" pitchFamily="34" charset="0"/>
              </a:rPr>
              <a:t>La publication a été partagée plus de 4.500 fois sur les RS et a touché plus 3.000.000 de personnes</a:t>
            </a:r>
            <a:endParaRPr lang="fr-BE" dirty="0">
              <a:latin typeface="Arial" panose="020B0604020202020204" pitchFamily="34" charset="0"/>
              <a:cs typeface="Arial" panose="020B0604020202020204" pitchFamily="34" charset="0"/>
            </a:endParaRPr>
          </a:p>
          <a:p>
            <a:pPr marL="285750" indent="-285750">
              <a:buFont typeface="Arial"/>
              <a:buChar char="•"/>
            </a:pPr>
            <a:endParaRPr lang="fr-BE" dirty="0">
              <a:latin typeface="Basic Sans ExtraLight"/>
              <a:cs typeface="Calibri" panose="020F0502020204030204"/>
            </a:endParaRPr>
          </a:p>
        </p:txBody>
      </p:sp>
      <p:pic>
        <p:nvPicPr>
          <p:cNvPr id="3" name="Image 2" descr="Une image contenant mammifère, bétail, herbe, plein air&#10;&#10;Description générée automatiquement">
            <a:extLst>
              <a:ext uri="{FF2B5EF4-FFF2-40B4-BE49-F238E27FC236}">
                <a16:creationId xmlns:a16="http://schemas.microsoft.com/office/drawing/2014/main" id="{02283D1E-32E9-4224-CA78-C348999908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761" y="608872"/>
            <a:ext cx="3997377" cy="5640255"/>
          </a:xfrm>
          <a:prstGeom prst="rect">
            <a:avLst/>
          </a:prstGeom>
        </p:spPr>
      </p:pic>
    </p:spTree>
    <p:extLst>
      <p:ext uri="{BB962C8B-B14F-4D97-AF65-F5344CB8AC3E}">
        <p14:creationId xmlns:p14="http://schemas.microsoft.com/office/powerpoint/2010/main" val="3066784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ZoneTexte 7">
            <a:extLst>
              <a:ext uri="{FF2B5EF4-FFF2-40B4-BE49-F238E27FC236}">
                <a16:creationId xmlns:a16="http://schemas.microsoft.com/office/drawing/2014/main" id="{75895200-E811-C760-70F2-AD3568DA2CA5}"/>
              </a:ext>
            </a:extLst>
          </p:cNvPr>
          <p:cNvSpPr txBox="1"/>
          <p:nvPr/>
        </p:nvSpPr>
        <p:spPr>
          <a:xfrm>
            <a:off x="5881928" y="292195"/>
            <a:ext cx="6310072" cy="5601533"/>
          </a:xfrm>
          <a:prstGeom prst="rect">
            <a:avLst/>
          </a:prstGeom>
          <a:noFill/>
        </p:spPr>
        <p:txBody>
          <a:bodyPr wrap="square" lIns="91440" tIns="45720" rIns="91440" bIns="45720" rtlCol="0" anchor="t">
            <a:spAutoFit/>
          </a:bodyPr>
          <a:lstStyle/>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r>
              <a:rPr lang="nl-BE" sz="2000" b="1" dirty="0">
                <a:latin typeface="Arial" panose="020B0604020202020204" pitchFamily="34" charset="0"/>
                <a:ea typeface="Roboto Condensed" panose="02000000000000000000" pitchFamily="2" charset="0"/>
                <a:cs typeface="Arial" panose="020B0604020202020204" pitchFamily="34" charset="0"/>
              </a:rPr>
              <a:t>HoReCa et école hôtelière : Rencontres de terrain </a:t>
            </a:r>
          </a:p>
          <a:p>
            <a:pPr marL="742950" lvl="1" indent="-285750">
              <a:buFont typeface="Wingdings" pitchFamily="2" charset="2"/>
              <a:buChar char="ü"/>
            </a:pPr>
            <a:endParaRPr lang="nl-BE" sz="2000" b="1" dirty="0">
              <a:latin typeface="Arial" panose="020B0604020202020204" pitchFamily="34" charset="0"/>
              <a:ea typeface="Roboto Condensed" panose="02000000000000000000" pitchFamily="2" charset="0"/>
              <a:cs typeface="Arial" panose="020B0604020202020204" pitchFamily="34" charset="0"/>
            </a:endParaRPr>
          </a:p>
          <a:p>
            <a:pPr lvl="1"/>
            <a:r>
              <a:rPr lang="nl-BE" dirty="0">
                <a:latin typeface="Arial" panose="020B0604020202020204" pitchFamily="34" charset="0"/>
                <a:ea typeface="Roboto Condensed" panose="02000000000000000000" pitchFamily="2" charset="0"/>
                <a:cs typeface="Arial" panose="020B0604020202020204" pitchFamily="34" charset="0"/>
              </a:rPr>
              <a:t>Nombre d’écoles : 6</a:t>
            </a:r>
          </a:p>
          <a:p>
            <a:pPr lvl="1"/>
            <a:endParaRPr lang="nl-BE" dirty="0">
              <a:latin typeface="Arial" panose="020B0604020202020204" pitchFamily="34" charset="0"/>
              <a:ea typeface="Roboto Condensed" panose="02000000000000000000" pitchFamily="2" charset="0"/>
              <a:cs typeface="Arial" panose="020B0604020202020204" pitchFamily="34" charset="0"/>
            </a:endParaRPr>
          </a:p>
          <a:p>
            <a:pPr lvl="1"/>
            <a:r>
              <a:rPr lang="nl-BE" dirty="0">
                <a:latin typeface="Arial" panose="020B0604020202020204" pitchFamily="34" charset="0"/>
                <a:ea typeface="Roboto Condensed" panose="02000000000000000000" pitchFamily="2" charset="0"/>
                <a:cs typeface="Arial" panose="020B0604020202020204" pitchFamily="34" charset="0"/>
              </a:rPr>
              <a:t>Nombre d’éleves au total: 112</a:t>
            </a:r>
          </a:p>
          <a:p>
            <a:pPr lvl="1"/>
            <a:endParaRPr lang="nl-BE" dirty="0">
              <a:latin typeface="Arial" panose="020B0604020202020204" pitchFamily="34" charset="0"/>
              <a:ea typeface="Roboto Condensed" panose="02000000000000000000" pitchFamily="2" charset="0"/>
              <a:cs typeface="Arial" panose="020B0604020202020204" pitchFamily="34" charset="0"/>
            </a:endParaRPr>
          </a:p>
          <a:p>
            <a:pPr lvl="1"/>
            <a:r>
              <a:rPr lang="nl-BE" dirty="0">
                <a:latin typeface="Arial" panose="020B0604020202020204" pitchFamily="34" charset="0"/>
                <a:ea typeface="Roboto Condensed" panose="02000000000000000000" pitchFamily="2" charset="0"/>
                <a:cs typeface="Arial" panose="020B0604020202020204" pitchFamily="34" charset="0"/>
              </a:rPr>
              <a:t>Nombre de producteurs :  6 bovins, 3 porcins, 2 poulaillers mobiles, 4 piscicultures, 1 ovin, 1 héliciculteur</a:t>
            </a:r>
          </a:p>
          <a:p>
            <a:pPr lvl="1"/>
            <a:endParaRPr lang="nl-BE" dirty="0">
              <a:latin typeface="Arial" panose="020B0604020202020204" pitchFamily="34" charset="0"/>
              <a:ea typeface="Roboto Condensed" panose="02000000000000000000" pitchFamily="2" charset="0"/>
              <a:cs typeface="Arial" panose="020B0604020202020204" pitchFamily="34" charset="0"/>
            </a:endParaRPr>
          </a:p>
          <a:p>
            <a:pPr lvl="1"/>
            <a:r>
              <a:rPr lang="nl-BE" dirty="0">
                <a:latin typeface="Arial" panose="020B0604020202020204" pitchFamily="34" charset="0"/>
                <a:ea typeface="Roboto Condensed" panose="02000000000000000000" pitchFamily="2" charset="0"/>
                <a:cs typeface="Arial" panose="020B0604020202020204" pitchFamily="34" charset="0"/>
              </a:rPr>
              <a:t>Nombre de reportages : 2 TV locales Bouké et No Télé</a:t>
            </a:r>
          </a:p>
          <a:p>
            <a:pPr lvl="1"/>
            <a:endParaRPr lang="nl-BE" dirty="0">
              <a:latin typeface="Arial" panose="020B0604020202020204" pitchFamily="34" charset="0"/>
              <a:ea typeface="Roboto Condensed" panose="02000000000000000000" pitchFamily="2" charset="0"/>
              <a:cs typeface="Arial" panose="020B0604020202020204" pitchFamily="34" charset="0"/>
            </a:endParaRPr>
          </a:p>
          <a:p>
            <a:pPr lvl="1"/>
            <a:r>
              <a:rPr lang="nl-BE" dirty="0">
                <a:latin typeface="Arial" panose="020B0604020202020204" pitchFamily="34" charset="0"/>
                <a:ea typeface="Roboto Condensed" panose="02000000000000000000" pitchFamily="2" charset="0"/>
                <a:cs typeface="Arial" panose="020B0604020202020204" pitchFamily="34" charset="0"/>
              </a:rPr>
              <a:t>Nombre de restaurateurs : 1</a:t>
            </a:r>
          </a:p>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endParaRPr lang="fr-BE" sz="2000" dirty="0">
              <a:latin typeface="Calibri"/>
              <a:cs typeface="Calibri" panose="020F0502020204030204"/>
            </a:endParaRPr>
          </a:p>
          <a:p>
            <a:pPr marL="285750" indent="-285750">
              <a:buFont typeface="Arial"/>
              <a:buChar char="•"/>
            </a:pPr>
            <a:endParaRPr lang="fr-BE" sz="2000" dirty="0">
              <a:latin typeface="Basic Sans ExtraLight"/>
              <a:cs typeface="Calibri" panose="020F0502020204030204"/>
            </a:endParaRPr>
          </a:p>
        </p:txBody>
      </p:sp>
      <p:pic>
        <p:nvPicPr>
          <p:cNvPr id="2" name="Image 1" descr="Une image contenant habits, personne, homme, groupe&#10;&#10;Description générée automatiquement">
            <a:extLst>
              <a:ext uri="{FF2B5EF4-FFF2-40B4-BE49-F238E27FC236}">
                <a16:creationId xmlns:a16="http://schemas.microsoft.com/office/drawing/2014/main" id="{37F8F416-1FD1-1506-31A2-A384060617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60" y="119920"/>
            <a:ext cx="5562325" cy="2536420"/>
          </a:xfrm>
          <a:prstGeom prst="rect">
            <a:avLst/>
          </a:prstGeom>
        </p:spPr>
      </p:pic>
      <p:pic>
        <p:nvPicPr>
          <p:cNvPr id="3" name="Image 2" descr="Une image contenant habits, personne, plein air, homme&#10;&#10;Description générée automatiquement">
            <a:extLst>
              <a:ext uri="{FF2B5EF4-FFF2-40B4-BE49-F238E27FC236}">
                <a16:creationId xmlns:a16="http://schemas.microsoft.com/office/drawing/2014/main" id="{E5E359E9-D436-BF3D-6EA2-CA0366B951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820559" y="3918535"/>
            <a:ext cx="3735069" cy="1703191"/>
          </a:xfrm>
          <a:prstGeom prst="rect">
            <a:avLst/>
          </a:prstGeom>
        </p:spPr>
      </p:pic>
      <p:pic>
        <p:nvPicPr>
          <p:cNvPr id="4" name="Image 3" descr="Une image contenant habits, personne, homme, art&#10;&#10;Description générée automatiquement">
            <a:extLst>
              <a:ext uri="{FF2B5EF4-FFF2-40B4-BE49-F238E27FC236}">
                <a16:creationId xmlns:a16="http://schemas.microsoft.com/office/drawing/2014/main" id="{B731D1C2-24B1-CB83-B0AC-C47018CF05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1314344" y="3906715"/>
            <a:ext cx="3786912" cy="1726832"/>
          </a:xfrm>
          <a:prstGeom prst="rect">
            <a:avLst/>
          </a:prstGeom>
        </p:spPr>
      </p:pic>
    </p:spTree>
    <p:extLst>
      <p:ext uri="{BB962C8B-B14F-4D97-AF65-F5344CB8AC3E}">
        <p14:creationId xmlns:p14="http://schemas.microsoft.com/office/powerpoint/2010/main" val="3963267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mammifère, chat, intérieur&#10;&#10;Description générée automatiquement">
            <a:extLst>
              <a:ext uri="{FF2B5EF4-FFF2-40B4-BE49-F238E27FC236}">
                <a16:creationId xmlns:a16="http://schemas.microsoft.com/office/drawing/2014/main" id="{934E2914-854F-71EF-CF4D-08A5F1DD58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307073" y="-307073"/>
            <a:ext cx="3388893" cy="4003039"/>
          </a:xfrm>
          <a:prstGeom prst="rect">
            <a:avLst/>
          </a:prstGeom>
        </p:spPr>
      </p:pic>
      <p:pic>
        <p:nvPicPr>
          <p:cNvPr id="14" name="Image 13" descr="Une image contenant habits, plein air, personne, ciel&#10;&#10;Description générée automatiquement">
            <a:extLst>
              <a:ext uri="{FF2B5EF4-FFF2-40B4-BE49-F238E27FC236}">
                <a16:creationId xmlns:a16="http://schemas.microsoft.com/office/drawing/2014/main" id="{A6A5B2AE-F6C6-0ED5-A996-656828EA3E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4094479" y="10"/>
            <a:ext cx="4014047" cy="3383270"/>
          </a:xfrm>
          <a:prstGeom prst="rect">
            <a:avLst/>
          </a:prstGeom>
        </p:spPr>
      </p:pic>
      <p:pic>
        <p:nvPicPr>
          <p:cNvPr id="13" name="Image 12" descr="Une image contenant personne, habits, homme, herbe&#10;&#10;Description générée automatiquement">
            <a:extLst>
              <a:ext uri="{FF2B5EF4-FFF2-40B4-BE49-F238E27FC236}">
                <a16:creationId xmlns:a16="http://schemas.microsoft.com/office/drawing/2014/main" id="{5A214987-FE44-AE1C-B8CB-C13CE8156B8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
          <a:stretch/>
        </p:blipFill>
        <p:spPr>
          <a:xfrm>
            <a:off x="8188960" y="10"/>
            <a:ext cx="4003039" cy="3383270"/>
          </a:xfrm>
          <a:prstGeom prst="rect">
            <a:avLst/>
          </a:prstGeom>
        </p:spPr>
      </p:pic>
      <p:pic>
        <p:nvPicPr>
          <p:cNvPr id="7" name="Image 6" descr="Une image contenant plein air, bovin, ciel, bétail&#10;&#10;Description générée automatiquement">
            <a:extLst>
              <a:ext uri="{FF2B5EF4-FFF2-40B4-BE49-F238E27FC236}">
                <a16:creationId xmlns:a16="http://schemas.microsoft.com/office/drawing/2014/main" id="{B73CF052-AAAE-55C0-F9A4-38CB06AD15B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2"/>
          <a:stretch/>
        </p:blipFill>
        <p:spPr>
          <a:xfrm>
            <a:off x="20" y="3469102"/>
            <a:ext cx="4003019" cy="3388893"/>
          </a:xfrm>
          <a:prstGeom prst="rect">
            <a:avLst/>
          </a:prstGeom>
        </p:spPr>
      </p:pic>
      <p:pic>
        <p:nvPicPr>
          <p:cNvPr id="12" name="Image 11" descr="Une image contenant plein air, herbe, ciel, plante&#10;&#10;Description générée automatiquement">
            <a:extLst>
              <a:ext uri="{FF2B5EF4-FFF2-40B4-BE49-F238E27FC236}">
                <a16:creationId xmlns:a16="http://schemas.microsoft.com/office/drawing/2014/main" id="{2AFD96DF-FB1B-61AF-F9C2-24C492EFA9D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2"/>
          <a:stretch/>
        </p:blipFill>
        <p:spPr>
          <a:xfrm>
            <a:off x="4094479" y="3469102"/>
            <a:ext cx="4014047" cy="3383280"/>
          </a:xfrm>
          <a:prstGeom prst="rect">
            <a:avLst/>
          </a:prstGeom>
        </p:spPr>
      </p:pic>
      <p:pic>
        <p:nvPicPr>
          <p:cNvPr id="9" name="Image 8" descr="Une image contenant personne, Visage humain, vache, habits&#10;&#10;Description générée automatiquement">
            <a:extLst>
              <a:ext uri="{FF2B5EF4-FFF2-40B4-BE49-F238E27FC236}">
                <a16:creationId xmlns:a16="http://schemas.microsoft.com/office/drawing/2014/main" id="{B12D3359-6A13-38C4-BAE8-C9D26DF09C7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1"/>
          <a:stretch/>
        </p:blipFill>
        <p:spPr>
          <a:xfrm rot="5400000">
            <a:off x="8501536" y="3167531"/>
            <a:ext cx="3388893" cy="3992034"/>
          </a:xfrm>
          <a:prstGeom prst="rect">
            <a:avLst/>
          </a:prstGeom>
        </p:spPr>
      </p:pic>
      <p:sp>
        <p:nvSpPr>
          <p:cNvPr id="8" name="ZoneTexte 7">
            <a:extLst>
              <a:ext uri="{FF2B5EF4-FFF2-40B4-BE49-F238E27FC236}">
                <a16:creationId xmlns:a16="http://schemas.microsoft.com/office/drawing/2014/main" id="{75895200-E811-C760-70F2-AD3568DA2CA5}"/>
              </a:ext>
            </a:extLst>
          </p:cNvPr>
          <p:cNvSpPr txBox="1"/>
          <p:nvPr/>
        </p:nvSpPr>
        <p:spPr>
          <a:xfrm>
            <a:off x="6469248" y="1220894"/>
            <a:ext cx="4361874" cy="966418"/>
          </a:xfrm>
          <a:prstGeom prst="rect">
            <a:avLst/>
          </a:prstGeom>
          <a:noFill/>
        </p:spPr>
        <p:txBody>
          <a:bodyPr wrap="square" lIns="91440" tIns="45720" rIns="91440" bIns="45720" rtlCol="0" anchor="t">
            <a:spAutoFit/>
          </a:bodyPr>
          <a:lstStyle/>
          <a:p>
            <a:pPr marL="365760" lvl="1" defTabSz="731520">
              <a:spcAft>
                <a:spcPts val="600"/>
              </a:spcAft>
            </a:pPr>
            <a:endParaRPr lang="nl-BE" sz="1440" kern="1200">
              <a:solidFill>
                <a:schemeClr val="tx1"/>
              </a:solidFill>
              <a:latin typeface="Arial" panose="020B0604020202020204" pitchFamily="34" charset="0"/>
              <a:ea typeface="Roboto Condensed" panose="02000000000000000000" pitchFamily="2" charset="0"/>
              <a:cs typeface="Arial" panose="020B0604020202020204" pitchFamily="34" charset="0"/>
            </a:endParaRPr>
          </a:p>
          <a:p>
            <a:pPr marL="365760" lvl="1" defTabSz="731520">
              <a:spcAft>
                <a:spcPts val="600"/>
              </a:spcAft>
            </a:pPr>
            <a:endParaRPr lang="nl-BE" sz="1440" kern="1200">
              <a:solidFill>
                <a:schemeClr val="tx1"/>
              </a:solidFill>
              <a:latin typeface="Arial" panose="020B0604020202020204" pitchFamily="34" charset="0"/>
              <a:ea typeface="Roboto Condensed" panose="02000000000000000000" pitchFamily="2" charset="0"/>
              <a:cs typeface="Arial" panose="020B0604020202020204" pitchFamily="34" charset="0"/>
            </a:endParaRPr>
          </a:p>
          <a:p>
            <a:pPr marL="285750" indent="-285750">
              <a:spcAft>
                <a:spcPts val="600"/>
              </a:spcAft>
              <a:buFont typeface="Arial"/>
              <a:buChar char="•"/>
            </a:pPr>
            <a:endParaRPr lang="fr-BE">
              <a:latin typeface="Basic Sans ExtraLight"/>
              <a:cs typeface="Calibri" panose="020F0502020204030204"/>
            </a:endParaRPr>
          </a:p>
        </p:txBody>
      </p:sp>
    </p:spTree>
    <p:extLst>
      <p:ext uri="{BB962C8B-B14F-4D97-AF65-F5344CB8AC3E}">
        <p14:creationId xmlns:p14="http://schemas.microsoft.com/office/powerpoint/2010/main" val="2307989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Une image contenant personne, plein air, habits, arbre&#10;&#10;Description générée automatiquement">
            <a:extLst>
              <a:ext uri="{FF2B5EF4-FFF2-40B4-BE49-F238E27FC236}">
                <a16:creationId xmlns:a16="http://schemas.microsoft.com/office/drawing/2014/main" id="{8582DD69-8131-1A68-AEA3-CFCA140AC1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164375" y="1531559"/>
            <a:ext cx="6517096" cy="3794884"/>
          </a:xfrm>
          <a:prstGeom prst="rect">
            <a:avLst/>
          </a:prstGeom>
        </p:spPr>
      </p:pic>
      <p:pic>
        <p:nvPicPr>
          <p:cNvPr id="3" name="Image 2" descr="Une image contenant habits, personne, grange, bâtiment&#10;&#10;Description générée automatiquement">
            <a:extLst>
              <a:ext uri="{FF2B5EF4-FFF2-40B4-BE49-F238E27FC236}">
                <a16:creationId xmlns:a16="http://schemas.microsoft.com/office/drawing/2014/main" id="{8323226E-D356-946E-AE17-4DA16BF4327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84141" y="165371"/>
            <a:ext cx="3826711" cy="3176540"/>
          </a:xfrm>
          <a:prstGeom prst="rect">
            <a:avLst/>
          </a:prstGeom>
        </p:spPr>
      </p:pic>
      <p:pic>
        <p:nvPicPr>
          <p:cNvPr id="4" name="Image 3" descr="Une image contenant plein air, herbe, arbre, maison&#10;&#10;Description générée automatiquement">
            <a:extLst>
              <a:ext uri="{FF2B5EF4-FFF2-40B4-BE49-F238E27FC236}">
                <a16:creationId xmlns:a16="http://schemas.microsoft.com/office/drawing/2014/main" id="{495C2219-4DBD-0D63-F1BA-618816862E4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8516364" y="-162462"/>
            <a:ext cx="3181966" cy="3826711"/>
          </a:xfrm>
          <a:prstGeom prst="rect">
            <a:avLst/>
          </a:prstGeom>
        </p:spPr>
      </p:pic>
      <p:pic>
        <p:nvPicPr>
          <p:cNvPr id="2" name="Image 1" descr="Une image contenant habits, personne, plein air, ciel&#10;&#10;Description générée automatiquement">
            <a:extLst>
              <a:ext uri="{FF2B5EF4-FFF2-40B4-BE49-F238E27FC236}">
                <a16:creationId xmlns:a16="http://schemas.microsoft.com/office/drawing/2014/main" id="{A649BFED-7585-6518-7857-6A6413F5711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84141" y="3512234"/>
            <a:ext cx="3826711" cy="3175314"/>
          </a:xfrm>
          <a:prstGeom prst="rect">
            <a:avLst/>
          </a:prstGeom>
        </p:spPr>
      </p:pic>
      <p:pic>
        <p:nvPicPr>
          <p:cNvPr id="6" name="Image 5" descr="Une image contenant habits, arbre, plein air, personne&#10;&#10;Description générée automatiquement">
            <a:extLst>
              <a:ext uri="{FF2B5EF4-FFF2-40B4-BE49-F238E27FC236}">
                <a16:creationId xmlns:a16="http://schemas.microsoft.com/office/drawing/2014/main" id="{60A49EDC-AC04-773E-06CB-5ECFB2AA945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3" b="-3"/>
          <a:stretch/>
        </p:blipFill>
        <p:spPr>
          <a:xfrm>
            <a:off x="8193992" y="3505966"/>
            <a:ext cx="3826711" cy="3181582"/>
          </a:xfrm>
          <a:prstGeom prst="rect">
            <a:avLst/>
          </a:prstGeom>
        </p:spPr>
      </p:pic>
      <p:sp>
        <p:nvSpPr>
          <p:cNvPr id="8" name="ZoneTexte 7">
            <a:extLst>
              <a:ext uri="{FF2B5EF4-FFF2-40B4-BE49-F238E27FC236}">
                <a16:creationId xmlns:a16="http://schemas.microsoft.com/office/drawing/2014/main" id="{75895200-E811-C760-70F2-AD3568DA2CA5}"/>
              </a:ext>
            </a:extLst>
          </p:cNvPr>
          <p:cNvSpPr txBox="1"/>
          <p:nvPr/>
        </p:nvSpPr>
        <p:spPr>
          <a:xfrm>
            <a:off x="6415600" y="786868"/>
            <a:ext cx="5411639" cy="1077218"/>
          </a:xfrm>
          <a:prstGeom prst="rect">
            <a:avLst/>
          </a:prstGeom>
          <a:noFill/>
        </p:spPr>
        <p:txBody>
          <a:bodyPr wrap="square" lIns="91440" tIns="45720" rIns="91440" bIns="45720" rtlCol="0" anchor="t">
            <a:spAutoFit/>
          </a:bodyPr>
          <a:lstStyle/>
          <a:p>
            <a:pPr lvl="1">
              <a:spcAft>
                <a:spcPts val="600"/>
              </a:spcAft>
            </a:pPr>
            <a:endParaRPr lang="nl-BE">
              <a:latin typeface="Arial" panose="020B0604020202020204" pitchFamily="34" charset="0"/>
              <a:ea typeface="Roboto Condensed" panose="02000000000000000000" pitchFamily="2" charset="0"/>
              <a:cs typeface="Arial" panose="020B0604020202020204" pitchFamily="34" charset="0"/>
            </a:endParaRPr>
          </a:p>
          <a:p>
            <a:pPr lvl="1">
              <a:spcAft>
                <a:spcPts val="600"/>
              </a:spcAft>
            </a:pPr>
            <a:endParaRPr lang="nl-BE">
              <a:latin typeface="Arial" panose="020B0604020202020204" pitchFamily="34" charset="0"/>
              <a:ea typeface="Roboto Condensed" panose="02000000000000000000" pitchFamily="2" charset="0"/>
              <a:cs typeface="Arial" panose="020B0604020202020204" pitchFamily="34" charset="0"/>
            </a:endParaRPr>
          </a:p>
          <a:p>
            <a:pPr marL="285750" indent="-285750">
              <a:spcAft>
                <a:spcPts val="600"/>
              </a:spcAft>
              <a:buFont typeface="Arial"/>
              <a:buChar char="•"/>
            </a:pPr>
            <a:endParaRPr lang="fr-BE">
              <a:latin typeface="Basic Sans ExtraLight"/>
              <a:cs typeface="Calibri" panose="020F0502020204030204"/>
            </a:endParaRPr>
          </a:p>
        </p:txBody>
      </p:sp>
    </p:spTree>
    <p:extLst>
      <p:ext uri="{BB962C8B-B14F-4D97-AF65-F5344CB8AC3E}">
        <p14:creationId xmlns:p14="http://schemas.microsoft.com/office/powerpoint/2010/main" val="3638311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ZoneTexte 7">
            <a:extLst>
              <a:ext uri="{FF2B5EF4-FFF2-40B4-BE49-F238E27FC236}">
                <a16:creationId xmlns:a16="http://schemas.microsoft.com/office/drawing/2014/main" id="{75895200-E811-C760-70F2-AD3568DA2CA5}"/>
              </a:ext>
            </a:extLst>
          </p:cNvPr>
          <p:cNvSpPr txBox="1"/>
          <p:nvPr/>
        </p:nvSpPr>
        <p:spPr>
          <a:xfrm>
            <a:off x="6415600" y="786868"/>
            <a:ext cx="5411639" cy="3477875"/>
          </a:xfrm>
          <a:prstGeom prst="rect">
            <a:avLst/>
          </a:prstGeom>
          <a:noFill/>
        </p:spPr>
        <p:txBody>
          <a:bodyPr wrap="square" lIns="91440" tIns="45720" rIns="91440" bIns="45720" rtlCol="0" anchor="t">
            <a:spAutoFit/>
          </a:bodyPr>
          <a:lstStyle/>
          <a:p>
            <a:pPr lvl="2"/>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742950" lvl="1" indent="-285750">
              <a:buFont typeface="Wingdings" pitchFamily="2" charset="2"/>
              <a:buChar char="ü"/>
            </a:pPr>
            <a:r>
              <a:rPr lang="nl-BE" sz="2000" b="1" dirty="0">
                <a:latin typeface="Arial" panose="020B0604020202020204" pitchFamily="34" charset="0"/>
                <a:ea typeface="Roboto Condensed" panose="02000000000000000000" pitchFamily="2" charset="0"/>
                <a:cs typeface="Arial" panose="020B0604020202020204" pitchFamily="34" charset="0"/>
              </a:rPr>
              <a:t>Dégustations GMS </a:t>
            </a:r>
          </a:p>
          <a:p>
            <a:pPr marL="742950" lvl="1" indent="-285750">
              <a:buFont typeface="Wingdings" pitchFamily="2" charset="2"/>
              <a:buChar char="ü"/>
            </a:pPr>
            <a:endParaRPr lang="nl-BE" sz="2000" dirty="0">
              <a:latin typeface="Arial" panose="020B0604020202020204" pitchFamily="34" charset="0"/>
              <a:ea typeface="Roboto Condensed" panose="02000000000000000000" pitchFamily="2" charset="0"/>
              <a:cs typeface="Arial" panose="020B0604020202020204" pitchFamily="34" charset="0"/>
            </a:endParaRPr>
          </a:p>
          <a:p>
            <a:pPr lvl="1"/>
            <a:r>
              <a:rPr lang="nl-BE" sz="2000" dirty="0">
                <a:latin typeface="Arial" panose="020B0604020202020204" pitchFamily="34" charset="0"/>
                <a:ea typeface="Roboto Condensed" panose="02000000000000000000" pitchFamily="2" charset="0"/>
                <a:cs typeface="Arial" panose="020B0604020202020204" pitchFamily="34" charset="0"/>
              </a:rPr>
              <a:t>Du 29 septembre au 28 octobre dans quelques hypers mais également en moyenne surface, répartis en Wallonie.</a:t>
            </a:r>
          </a:p>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lvl="1"/>
            <a:r>
              <a:rPr lang="nl-BE" sz="2000" dirty="0">
                <a:latin typeface="Arial" panose="020B0604020202020204" pitchFamily="34" charset="0"/>
                <a:ea typeface="Roboto Condensed" panose="02000000000000000000" pitchFamily="2" charset="0"/>
                <a:cs typeface="Arial" panose="020B0604020202020204" pitchFamily="34" charset="0"/>
              </a:rPr>
              <a:t>Animation – dégustation de boeuf, de porc et de poulet.</a:t>
            </a:r>
          </a:p>
          <a:p>
            <a:pPr marL="285750" indent="-285750">
              <a:buFont typeface="Arial"/>
              <a:buChar char="•"/>
            </a:pPr>
            <a:endParaRPr lang="fr-BE" sz="2000" dirty="0">
              <a:latin typeface="Calibri"/>
              <a:cs typeface="Calibri" panose="020F0502020204030204"/>
            </a:endParaRPr>
          </a:p>
          <a:p>
            <a:pPr marL="285750" indent="-285750">
              <a:buFont typeface="Arial"/>
              <a:buChar char="•"/>
            </a:pPr>
            <a:endParaRPr lang="fr-BE" sz="2000" dirty="0">
              <a:latin typeface="Basic Sans ExtraLight"/>
              <a:cs typeface="Calibri" panose="020F0502020204030204"/>
            </a:endParaRPr>
          </a:p>
        </p:txBody>
      </p:sp>
      <p:pic>
        <p:nvPicPr>
          <p:cNvPr id="3" name="Image 2" descr="Une image contenant Restauration rapide, plein air, signe, nourriture&#10;&#10;Description générée automatiquement">
            <a:extLst>
              <a:ext uri="{FF2B5EF4-FFF2-40B4-BE49-F238E27FC236}">
                <a16:creationId xmlns:a16="http://schemas.microsoft.com/office/drawing/2014/main" id="{C11B5C06-A9CD-D5C0-60F0-5A6A7DF512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761" y="171450"/>
            <a:ext cx="3695700" cy="6515100"/>
          </a:xfrm>
          <a:prstGeom prst="rect">
            <a:avLst/>
          </a:prstGeom>
        </p:spPr>
      </p:pic>
    </p:spTree>
    <p:extLst>
      <p:ext uri="{BB962C8B-B14F-4D97-AF65-F5344CB8AC3E}">
        <p14:creationId xmlns:p14="http://schemas.microsoft.com/office/powerpoint/2010/main" val="274900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CC507-B308-6B0F-D5A3-38D66BA3C8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33287"/>
            <a:ext cx="12192000" cy="6858000"/>
          </a:xfrm>
          <a:prstGeom prst="rect">
            <a:avLst/>
          </a:prstGeom>
        </p:spPr>
      </p:pic>
      <p:sp>
        <p:nvSpPr>
          <p:cNvPr id="8" name="ZoneTexte 7">
            <a:extLst>
              <a:ext uri="{FF2B5EF4-FFF2-40B4-BE49-F238E27FC236}">
                <a16:creationId xmlns:a16="http://schemas.microsoft.com/office/drawing/2014/main" id="{75895200-E811-C760-70F2-AD3568DA2CA5}"/>
              </a:ext>
            </a:extLst>
          </p:cNvPr>
          <p:cNvSpPr txBox="1"/>
          <p:nvPr/>
        </p:nvSpPr>
        <p:spPr>
          <a:xfrm>
            <a:off x="6415600" y="786868"/>
            <a:ext cx="5411639" cy="4708981"/>
          </a:xfrm>
          <a:prstGeom prst="rect">
            <a:avLst/>
          </a:prstGeom>
          <a:noFill/>
        </p:spPr>
        <p:txBody>
          <a:bodyPr wrap="square" lIns="91440" tIns="45720" rIns="91440" bIns="45720" rtlCol="0" anchor="t">
            <a:spAutoFit/>
          </a:bodyPr>
          <a:lstStyle/>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800100" lvl="1" indent="-342900">
              <a:buFont typeface="Wingdings" pitchFamily="2" charset="2"/>
              <a:buChar char="ü"/>
            </a:pPr>
            <a:r>
              <a:rPr lang="nl-BE" sz="2000" b="1" dirty="0">
                <a:latin typeface="Arial" panose="020B0604020202020204" pitchFamily="34" charset="0"/>
                <a:ea typeface="Roboto Condensed" panose="02000000000000000000" pitchFamily="2" charset="0"/>
                <a:cs typeface="Arial" panose="020B0604020202020204" pitchFamily="34" charset="0"/>
              </a:rPr>
              <a:t>BBQ VDCN</a:t>
            </a:r>
          </a:p>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lvl="1"/>
            <a:r>
              <a:rPr lang="nl-BE" sz="2000" dirty="0">
                <a:latin typeface="Arial" panose="020B0604020202020204" pitchFamily="34" charset="0"/>
                <a:ea typeface="Roboto Condensed" panose="02000000000000000000" pitchFamily="2" charset="0"/>
                <a:cs typeface="Arial" panose="020B0604020202020204" pitchFamily="34" charset="0"/>
              </a:rPr>
              <a:t>Nombre de présents : une petite quarantaine de personnes présentes dont notre ministre Monsieur Borsus</a:t>
            </a:r>
          </a:p>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lvl="1"/>
            <a:r>
              <a:rPr lang="nl-BE" sz="2000" dirty="0">
                <a:latin typeface="Arial" panose="020B0604020202020204" pitchFamily="34" charset="0"/>
                <a:ea typeface="Roboto Condensed" panose="02000000000000000000" pitchFamily="2" charset="0"/>
                <a:cs typeface="Arial" panose="020B0604020202020204" pitchFamily="34" charset="0"/>
              </a:rPr>
              <a:t>Lieu : BW – Ferme Moers</a:t>
            </a:r>
          </a:p>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lvl="1"/>
            <a:r>
              <a:rPr lang="nl-BE" sz="2000" dirty="0">
                <a:latin typeface="Arial" panose="020B0604020202020204" pitchFamily="34" charset="0"/>
                <a:ea typeface="Roboto Condensed" panose="02000000000000000000" pitchFamily="2" charset="0"/>
                <a:cs typeface="Arial" panose="020B0604020202020204" pitchFamily="34" charset="0"/>
              </a:rPr>
              <a:t>Eleveurs présents : </a:t>
            </a:r>
          </a:p>
          <a:p>
            <a:pPr lvl="1"/>
            <a:r>
              <a:rPr lang="nl-BE" sz="2000" dirty="0">
                <a:latin typeface="Arial" panose="020B0604020202020204" pitchFamily="34" charset="0"/>
                <a:ea typeface="Roboto Condensed" panose="02000000000000000000" pitchFamily="2" charset="0"/>
                <a:cs typeface="Arial" panose="020B0604020202020204" pitchFamily="34" charset="0"/>
              </a:rPr>
              <a:t>Bovin – Adrien Moers</a:t>
            </a:r>
          </a:p>
          <a:p>
            <a:pPr lvl="1"/>
            <a:r>
              <a:rPr lang="nl-BE" sz="2000" dirty="0">
                <a:latin typeface="Arial" panose="020B0604020202020204" pitchFamily="34" charset="0"/>
                <a:ea typeface="Roboto Condensed" panose="02000000000000000000" pitchFamily="2" charset="0"/>
                <a:cs typeface="Arial" panose="020B0604020202020204" pitchFamily="34" charset="0"/>
              </a:rPr>
              <a:t>Porc – David Dewilde</a:t>
            </a:r>
          </a:p>
          <a:p>
            <a:pPr lvl="1"/>
            <a:r>
              <a:rPr lang="nl-BE" sz="2000" dirty="0">
                <a:latin typeface="Arial" panose="020B0604020202020204" pitchFamily="34" charset="0"/>
                <a:ea typeface="Roboto Condensed" panose="02000000000000000000" pitchFamily="2" charset="0"/>
                <a:cs typeface="Arial" panose="020B0604020202020204" pitchFamily="34" charset="0"/>
              </a:rPr>
              <a:t>Agneau – Thibaud Someville</a:t>
            </a:r>
          </a:p>
          <a:p>
            <a:pPr lvl="1"/>
            <a:endParaRPr lang="nl-BE" sz="2000" dirty="0">
              <a:latin typeface="Arial" panose="020B0604020202020204" pitchFamily="34" charset="0"/>
              <a:ea typeface="Roboto Condensed" panose="02000000000000000000" pitchFamily="2" charset="0"/>
              <a:cs typeface="Arial" panose="020B0604020202020204" pitchFamily="34" charset="0"/>
            </a:endParaRPr>
          </a:p>
          <a:p>
            <a:pPr marL="285750" indent="-285750">
              <a:buFont typeface="Arial"/>
              <a:buChar char="•"/>
            </a:pPr>
            <a:endParaRPr lang="fr-BE" sz="2000" dirty="0">
              <a:latin typeface="Basic Sans ExtraLight"/>
              <a:cs typeface="Calibri" panose="020F0502020204030204"/>
            </a:endParaRPr>
          </a:p>
        </p:txBody>
      </p:sp>
      <p:pic>
        <p:nvPicPr>
          <p:cNvPr id="2" name="Image 1" descr="Une image contenant plein air, herbe, ciel, personnes&#10;&#10;Description générée automatiquement">
            <a:extLst>
              <a:ext uri="{FF2B5EF4-FFF2-40B4-BE49-F238E27FC236}">
                <a16:creationId xmlns:a16="http://schemas.microsoft.com/office/drawing/2014/main" id="{E3E03981-0E33-88E9-47E3-A52BE3AE15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757" y="263808"/>
            <a:ext cx="3157109" cy="2367831"/>
          </a:xfrm>
          <a:prstGeom prst="rect">
            <a:avLst/>
          </a:prstGeom>
        </p:spPr>
      </p:pic>
      <p:pic>
        <p:nvPicPr>
          <p:cNvPr id="3" name="Image 2" descr="Une image contenant plein air, habits, personne, personnes&#10;&#10;Description générée automatiquement">
            <a:extLst>
              <a:ext uri="{FF2B5EF4-FFF2-40B4-BE49-F238E27FC236}">
                <a16:creationId xmlns:a16="http://schemas.microsoft.com/office/drawing/2014/main" id="{8D834A25-F21C-6FEF-28A4-0FE36E2864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8623" y="263808"/>
            <a:ext cx="2052666" cy="2736888"/>
          </a:xfrm>
          <a:prstGeom prst="rect">
            <a:avLst/>
          </a:prstGeom>
        </p:spPr>
      </p:pic>
      <p:pic>
        <p:nvPicPr>
          <p:cNvPr id="4" name="Image 3" descr="Une image contenant meubles, chaise, capture d’écran, table&#10;&#10;Description générée automatiquement">
            <a:extLst>
              <a:ext uri="{FF2B5EF4-FFF2-40B4-BE49-F238E27FC236}">
                <a16:creationId xmlns:a16="http://schemas.microsoft.com/office/drawing/2014/main" id="{BC46F1CF-0E95-006B-1556-DF31FFE686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0679" y="3245040"/>
            <a:ext cx="1545762" cy="3349152"/>
          </a:xfrm>
          <a:prstGeom prst="rect">
            <a:avLst/>
          </a:prstGeom>
        </p:spPr>
      </p:pic>
      <p:pic>
        <p:nvPicPr>
          <p:cNvPr id="7" name="Image 6" descr="Une image contenant barbecue, plat, nourriture, texte&#10;&#10;Description générée automatiquement">
            <a:extLst>
              <a:ext uri="{FF2B5EF4-FFF2-40B4-BE49-F238E27FC236}">
                <a16:creationId xmlns:a16="http://schemas.microsoft.com/office/drawing/2014/main" id="{29F838E6-B8FD-9FB0-723B-39D17F941D4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89451" y="3264504"/>
            <a:ext cx="1263179" cy="2736888"/>
          </a:xfrm>
          <a:prstGeom prst="rect">
            <a:avLst/>
          </a:prstGeom>
        </p:spPr>
      </p:pic>
      <p:pic>
        <p:nvPicPr>
          <p:cNvPr id="9" name="Image 8" descr="Une image contenant texte, capture d’écran, nourriture&#10;&#10;Description générée automatiquement">
            <a:extLst>
              <a:ext uri="{FF2B5EF4-FFF2-40B4-BE49-F238E27FC236}">
                <a16:creationId xmlns:a16="http://schemas.microsoft.com/office/drawing/2014/main" id="{CAD288FF-B558-0FF0-D90F-42153B87A4A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58681" y="3264504"/>
            <a:ext cx="1536779" cy="3329688"/>
          </a:xfrm>
          <a:prstGeom prst="rect">
            <a:avLst/>
          </a:prstGeom>
        </p:spPr>
      </p:pic>
    </p:spTree>
    <p:extLst>
      <p:ext uri="{BB962C8B-B14F-4D97-AF65-F5344CB8AC3E}">
        <p14:creationId xmlns:p14="http://schemas.microsoft.com/office/powerpoint/2010/main" val="466842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CA9D0623284043850E560A034D3B52" ma:contentTypeVersion="14" ma:contentTypeDescription="Crée un document." ma:contentTypeScope="" ma:versionID="f1b4c9608c6d47e3ae8e14a8dd9c532e">
  <xsd:schema xmlns:xsd="http://www.w3.org/2001/XMLSchema" xmlns:xs="http://www.w3.org/2001/XMLSchema" xmlns:p="http://schemas.microsoft.com/office/2006/metadata/properties" xmlns:ns3="85ff1111-dd9e-49b1-8718-1ac2d9eb7ba5" xmlns:ns4="1140983d-ac29-4df3-899e-4debd1717910" targetNamespace="http://schemas.microsoft.com/office/2006/metadata/properties" ma:root="true" ma:fieldsID="27eef4202b1bd12d3ead97b8365c476b" ns3:_="" ns4:_="">
    <xsd:import namespace="85ff1111-dd9e-49b1-8718-1ac2d9eb7ba5"/>
    <xsd:import namespace="1140983d-ac29-4df3-899e-4debd171791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ff1111-dd9e-49b1-8718-1ac2d9eb7ba5"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40983d-ac29-4df3-899e-4debd171791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140983d-ac29-4df3-899e-4debd1717910" xsi:nil="true"/>
  </documentManagement>
</p:properties>
</file>

<file path=customXml/itemProps1.xml><?xml version="1.0" encoding="utf-8"?>
<ds:datastoreItem xmlns:ds="http://schemas.openxmlformats.org/officeDocument/2006/customXml" ds:itemID="{2B1BE26A-082A-4227-BCD2-CC624DE0937D}">
  <ds:schemaRefs>
    <ds:schemaRef ds:uri="http://schemas.microsoft.com/sharepoint/v3/contenttype/forms"/>
  </ds:schemaRefs>
</ds:datastoreItem>
</file>

<file path=customXml/itemProps2.xml><?xml version="1.0" encoding="utf-8"?>
<ds:datastoreItem xmlns:ds="http://schemas.openxmlformats.org/officeDocument/2006/customXml" ds:itemID="{3CF46E64-B45C-4A23-A9CD-AD3B0C38C3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ff1111-dd9e-49b1-8718-1ac2d9eb7ba5"/>
    <ds:schemaRef ds:uri="1140983d-ac29-4df3-899e-4debd17179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EB7384-58E6-4E77-9CF1-8BFC44E147E4}">
  <ds:schemaRefs>
    <ds:schemaRef ds:uri="http://schemas.microsoft.com/office/2006/metadata/properties"/>
    <ds:schemaRef ds:uri="85ff1111-dd9e-49b1-8718-1ac2d9eb7ba5"/>
    <ds:schemaRef ds:uri="http://purl.org/dc/terms/"/>
    <ds:schemaRef ds:uri="http://www.w3.org/XML/1998/namespace"/>
    <ds:schemaRef ds:uri="1140983d-ac29-4df3-899e-4debd1717910"/>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392</TotalTime>
  <Words>1842</Words>
  <Application>Microsoft Office PowerPoint</Application>
  <PresentationFormat>Grand écran</PresentationFormat>
  <Paragraphs>275</Paragraphs>
  <Slides>35</Slides>
  <Notes>34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.PingFang SC Regular</vt:lpstr>
      <vt:lpstr>Arial</vt:lpstr>
      <vt:lpstr>Basic Sans ExtraLight</vt:lpstr>
      <vt:lpstr>Calibri</vt:lpstr>
      <vt:lpstr>Calibri Light</vt:lpstr>
      <vt:lpstr>Wingdings</vt:lpstr>
      <vt:lpstr>Thème Office</vt:lpstr>
      <vt:lpstr>Reporting 2023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Actions sectorielles 2023</vt:lpstr>
      <vt:lpstr>Présentation PowerPoint</vt:lpstr>
      <vt:lpstr>Présentation PowerPoint</vt:lpstr>
      <vt:lpstr>Présentation PowerPoint</vt:lpstr>
      <vt:lpstr>Présentation PowerPoint</vt:lpstr>
      <vt:lpstr>Actions transversales 2023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Evènements Conso et événements pro </vt:lpstr>
      <vt:lpstr>Présentation PowerPoint</vt:lpstr>
      <vt:lpstr>  </vt:lpstr>
      <vt:lpstr>Présentation PowerPoint</vt:lpstr>
      <vt:lpstr>  - Diffusion plus intense des spots (TV Nat + TV locales)  - Dégustations GMS  - Visite d’écoles hôtelières  - Libramont : « Black Box »  - Visite d’écoles (primaire/humanité) -&gt; sur l’agriculture en général   - Charte des bouchers  - Visite de restaurateurs  - Etude de consommation   -  Business Club : viande   - BBQ VDCN      </vt:lpstr>
      <vt:lpstr> - Création et production outils péda pour les jeunes  - Création support visuel enseignant   - Création de spots-recette avec nos Ambassadeurs, prêts à diffuser (4 soit 1 par saison) – photos de la recette et vidéos + création de courtes vidéos (shooting éleveur, mise en avant de leur savoir-faire, …)  - Promotion foie gras   </vt:lpstr>
      <vt:lpstr>Actions transversales 2024  - #jecuisinelocal  - #jecliquelocal  - Table de terroir  - Eat local  - Interface Producteurs/distributeurs  - Evénement pro : Business Club sur thème viande  - Promotion QD – Label Qualité +  - Campagnes BIO  - En Direct de la Ferme </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chapitre ou section</dc:title>
  <dc:creator>Jean-Christophe Horemans</dc:creator>
  <cp:lastModifiedBy>Bastien Wilmotte</cp:lastModifiedBy>
  <cp:revision>46</cp:revision>
  <dcterms:created xsi:type="dcterms:W3CDTF">2023-06-28T10:05:57Z</dcterms:created>
  <dcterms:modified xsi:type="dcterms:W3CDTF">2024-01-16T11:45:48Z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0x0101003ECA9D0623284043850E560A034D3B52</vt:lpwstr>
  </property>
</Properties>
</file>