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70" r:id="rId12"/>
    <p:sldId id="273" r:id="rId13"/>
    <p:sldId id="277" r:id="rId14"/>
    <p:sldId id="278" r:id="rId15"/>
    <p:sldId id="282" r:id="rId16"/>
    <p:sldId id="283" r:id="rId17"/>
    <p:sldId id="284" r:id="rId18"/>
    <p:sldId id="285" r:id="rId19"/>
    <p:sldId id="286" r:id="rId20"/>
    <p:sldId id="287" r:id="rId21"/>
    <p:sldId id="288" r:id="rId22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Medium" panose="02000000000000000000" pitchFamily="2" charset="0"/>
      <p:regular r:id="rId28"/>
      <p:bold r:id="rId29"/>
      <p:italic r:id="rId30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ilia De Zutt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73"/>
  </p:normalViewPr>
  <p:slideViewPr>
    <p:cSldViewPr snapToGrid="0">
      <p:cViewPr>
        <p:scale>
          <a:sx n="81" d="100"/>
          <a:sy n="81" d="100"/>
        </p:scale>
        <p:origin x="243" y="-14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10T07:34:05.760" idx="1">
    <p:pos x="396" y="1102"/>
    <p:text>Nous assumons la totalité de l'investissement ......... --- n'est pas (toujours) correct car nous allons les faire co-investir de plus en plus dans la cabine. Il faut vraiment y veiller, car pour rentabiliser certains projets, nous ne pouvons parfois pas supporter l'intégralité de l'investissement.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93a07213f_0_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93a07213f_0_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5ba02bf083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5ba02bf083_1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59cb44efd5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59cb44efd5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59cb44efd5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59cb44efd5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59cb44efd5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59cb44efd5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558480db2b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558480db2b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5ebf71398f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25ebf71398f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5ebcd122c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5ebcd122c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e4cd2c60a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1e4cd2c60a9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593a07213f_0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2593a07213f_0_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59cb44efd5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259cb44efd5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593a07213f_0_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593a07213f_0_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2558480db2b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2558480db2b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594c68e78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594c68e78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9cb44efd5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59cb44efd5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a9ed2180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5a9ed2180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e543f972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e543f972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58480db2b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558480db2b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59cb44efd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59cb44efd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59cb44efd5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59cb44efd5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558480db2b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558480db2b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Relationship Id="rId1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rnaud.collard@kioz.b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55000"/>
          </a:blip>
          <a:srcRect t="12644" b="2945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55" name="Google Shape;55;p13"/>
          <p:cNvCxnSpPr/>
          <p:nvPr/>
        </p:nvCxnSpPr>
        <p:spPr>
          <a:xfrm rot="10800000" flipH="1">
            <a:off x="6286700" y="4823975"/>
            <a:ext cx="1668300" cy="3600"/>
          </a:xfrm>
          <a:prstGeom prst="straightConnector1">
            <a:avLst/>
          </a:prstGeom>
          <a:noFill/>
          <a:ln w="19050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13"/>
          <p:cNvCxnSpPr/>
          <p:nvPr/>
        </p:nvCxnSpPr>
        <p:spPr>
          <a:xfrm>
            <a:off x="557550" y="895200"/>
            <a:ext cx="6000" cy="666000"/>
          </a:xfrm>
          <a:prstGeom prst="straightConnector1">
            <a:avLst/>
          </a:prstGeom>
          <a:noFill/>
          <a:ln w="76200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13"/>
          <p:cNvSpPr txBox="1"/>
          <p:nvPr/>
        </p:nvSpPr>
        <p:spPr>
          <a:xfrm>
            <a:off x="714600" y="689550"/>
            <a:ext cx="7173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7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Nice to meet you</a:t>
            </a:r>
            <a:endParaRPr sz="57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8822" y="3771025"/>
            <a:ext cx="2224051" cy="82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19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cxnSp>
        <p:nvCxnSpPr>
          <p:cNvPr id="224" name="Google Shape;224;p24"/>
          <p:cNvCxnSpPr/>
          <p:nvPr/>
        </p:nvCxnSpPr>
        <p:spPr>
          <a:xfrm>
            <a:off x="8206275" y="527200"/>
            <a:ext cx="762000" cy="1080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5" name="Google Shape;2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6275" y="226450"/>
            <a:ext cx="761999" cy="18194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4"/>
          <p:cNvSpPr txBox="1">
            <a:spLocks noGrp="1"/>
          </p:cNvSpPr>
          <p:nvPr>
            <p:ph type="title"/>
          </p:nvPr>
        </p:nvSpPr>
        <p:spPr>
          <a:xfrm>
            <a:off x="619425" y="931425"/>
            <a:ext cx="848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21F2"/>
              </a:buClr>
              <a:buSzPts val="1500"/>
              <a:buFont typeface="Roboto"/>
              <a:buAutoNum type="arabicPeriod" startAt="4"/>
            </a:pPr>
            <a:r>
              <a:rPr lang="en-GB" sz="1500" b="1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Énergie</a:t>
            </a:r>
            <a:r>
              <a:rPr lang="en-GB" sz="1500" b="1" dirty="0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 positive et </a:t>
            </a:r>
            <a:r>
              <a:rPr lang="en-GB" sz="1500" b="1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négative</a:t>
            </a:r>
            <a:endParaRPr sz="1500" b="1" dirty="0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24"/>
          <p:cNvSpPr txBox="1"/>
          <p:nvPr/>
        </p:nvSpPr>
        <p:spPr>
          <a:xfrm>
            <a:off x="776325" y="2784375"/>
            <a:ext cx="7668600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Afin de disposer d'un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approvisionnement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suffisant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d’électricité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pendant les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mois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d'hiver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lorsqu’elle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est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plus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coûteuse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il faut installer un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système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énergétique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surdimensionné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Cet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excédent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peut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conduire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à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des 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prix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électricité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très bon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marché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voire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négatifs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été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5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Pour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maîtriser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votre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énergie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(prix),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vous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devez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non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seulement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vous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assurer que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vous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disposez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suffisamment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d'énergie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hiver,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mais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aussi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avoir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une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solution pour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l’été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28" name="Google Shape;228;p24"/>
          <p:cNvSpPr/>
          <p:nvPr/>
        </p:nvSpPr>
        <p:spPr>
          <a:xfrm>
            <a:off x="776325" y="1436850"/>
            <a:ext cx="2946900" cy="1134900"/>
          </a:xfrm>
          <a:prstGeom prst="roundRect">
            <a:avLst>
              <a:gd name="adj" fmla="val 16667"/>
            </a:avLst>
          </a:prstGeom>
          <a:solidFill>
            <a:srgbClr val="732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L'énergie positive </a:t>
            </a:r>
            <a: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est l'énergie auto-générée, </a:t>
            </a:r>
            <a:b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que nous utilisons nous-mêmes. </a:t>
            </a:r>
            <a:endParaRPr/>
          </a:p>
        </p:txBody>
      </p:sp>
      <p:sp>
        <p:nvSpPr>
          <p:cNvPr id="229" name="Google Shape;229;p24"/>
          <p:cNvSpPr/>
          <p:nvPr/>
        </p:nvSpPr>
        <p:spPr>
          <a:xfrm>
            <a:off x="4351600" y="1436850"/>
            <a:ext cx="2946900" cy="1134900"/>
          </a:xfrm>
          <a:prstGeom prst="roundRect">
            <a:avLst>
              <a:gd name="adj" fmla="val 16667"/>
            </a:avLst>
          </a:prstGeom>
          <a:solidFill>
            <a:srgbClr val="732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L'énergie négative </a:t>
            </a:r>
            <a: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est l'énergie que nous devons injecter à des taux négatifs. </a:t>
            </a:r>
            <a:endParaRPr sz="1500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0" name="Google Shape;23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4938" y="2135675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5275" y="2135673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4"/>
          <p:cNvSpPr txBox="1"/>
          <p:nvPr/>
        </p:nvSpPr>
        <p:spPr>
          <a:xfrm>
            <a:off x="473688" y="408388"/>
            <a:ext cx="819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Transition énergétique : les défis</a:t>
            </a: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24"/>
          <p:cNvSpPr txBox="1"/>
          <p:nvPr/>
        </p:nvSpPr>
        <p:spPr>
          <a:xfrm>
            <a:off x="146725" y="4719850"/>
            <a:ext cx="16890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 sz="1900" b="1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4" name="Google Shape;234;p24"/>
          <p:cNvCxnSpPr/>
          <p:nvPr/>
        </p:nvCxnSpPr>
        <p:spPr>
          <a:xfrm>
            <a:off x="228600" y="4566924"/>
            <a:ext cx="831600" cy="330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" name="Google Shape;235;p24"/>
          <p:cNvSpPr txBox="1"/>
          <p:nvPr/>
        </p:nvSpPr>
        <p:spPr>
          <a:xfrm>
            <a:off x="146725" y="4789139"/>
            <a:ext cx="3027300" cy="2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Transition énergétique : les défis</a:t>
            </a:r>
            <a:endParaRPr sz="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7"/>
          <p:cNvPicPr preferRelativeResize="0"/>
          <p:nvPr/>
        </p:nvPicPr>
        <p:blipFill rotWithShape="1">
          <a:blip r:embed="rId3">
            <a:alphaModFix amt="33000"/>
          </a:blip>
          <a:srcRect t="7869" b="7869"/>
          <a:stretch/>
        </p:blipFill>
        <p:spPr>
          <a:xfrm>
            <a:off x="0" y="0"/>
            <a:ext cx="9144003" cy="513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Roboto"/>
                <a:ea typeface="Roboto"/>
                <a:cs typeface="Roboto"/>
                <a:sym typeface="Roboto"/>
              </a:rPr>
              <a:t>3 Dynamiser votre entreprise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cxnSp>
        <p:nvCxnSpPr>
          <p:cNvPr id="274" name="Google Shape;274;p27"/>
          <p:cNvCxnSpPr/>
          <p:nvPr/>
        </p:nvCxnSpPr>
        <p:spPr>
          <a:xfrm>
            <a:off x="1429285" y="2310612"/>
            <a:ext cx="600" cy="517800"/>
          </a:xfrm>
          <a:prstGeom prst="straightConnector1">
            <a:avLst/>
          </a:prstGeom>
          <a:noFill/>
          <a:ln w="76200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19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" name="Google Shape;307;p30"/>
          <p:cNvCxnSpPr/>
          <p:nvPr/>
        </p:nvCxnSpPr>
        <p:spPr>
          <a:xfrm>
            <a:off x="644388" y="1433625"/>
            <a:ext cx="7500" cy="1346700"/>
          </a:xfrm>
          <a:prstGeom prst="straightConnector1">
            <a:avLst/>
          </a:prstGeom>
          <a:noFill/>
          <a:ln w="38100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8" name="Google Shape;308;p30"/>
          <p:cNvSpPr txBox="1"/>
          <p:nvPr/>
        </p:nvSpPr>
        <p:spPr>
          <a:xfrm>
            <a:off x="800975" y="1349500"/>
            <a:ext cx="8167200" cy="29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 GESTION DE L'ÉNERGIE EST ESSENTIELLE </a:t>
            </a:r>
            <a:r>
              <a:rPr lang="en-GB" sz="31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À</a:t>
            </a:r>
            <a:r>
              <a:rPr lang="en-GB" sz="31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LA RÉUSSITE D'UNE ENTREPRISE </a:t>
            </a:r>
            <a:endParaRPr sz="31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31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7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L'optimisation</a:t>
            </a:r>
            <a:r>
              <a:rPr lang="en-GB" sz="17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GB" sz="17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l'utilisation</a:t>
            </a:r>
            <a:r>
              <a:rPr lang="en-GB" sz="17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et des </a:t>
            </a:r>
            <a:r>
              <a:rPr lang="en-GB" sz="17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coûts</a:t>
            </a:r>
            <a:r>
              <a:rPr lang="en-GB" sz="17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GB" sz="17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l'énergie</a:t>
            </a:r>
            <a:r>
              <a:rPr lang="en-GB" sz="17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est</a:t>
            </a:r>
            <a:r>
              <a:rPr lang="en-GB" sz="17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essentielle</a:t>
            </a:r>
            <a:r>
              <a:rPr lang="en-GB" sz="17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GB" sz="17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mais</a:t>
            </a:r>
            <a:r>
              <a:rPr lang="en-GB" sz="17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la mise </a:t>
            </a:r>
            <a:r>
              <a:rPr lang="en-GB" sz="17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GB" sz="17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œuvre</a:t>
            </a:r>
            <a:r>
              <a:rPr lang="en-GB" sz="17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d'une</a:t>
            </a:r>
            <a:r>
              <a:rPr lang="en-GB" sz="17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gestion </a:t>
            </a:r>
            <a:r>
              <a:rPr lang="en-GB" sz="17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efficace</a:t>
            </a:r>
            <a:r>
              <a:rPr lang="en-GB" sz="17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GB" sz="17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l'énergie</a:t>
            </a:r>
            <a:r>
              <a:rPr lang="en-GB" sz="17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nécessite</a:t>
            </a:r>
            <a:r>
              <a:rPr lang="en-GB" sz="17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des </a:t>
            </a:r>
            <a:r>
              <a:rPr lang="en-GB" sz="17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connaissances</a:t>
            </a:r>
            <a:r>
              <a:rPr lang="en-GB" sz="17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en-GB" sz="17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une</a:t>
            </a:r>
            <a:r>
              <a:rPr lang="en-GB" sz="17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expertise </a:t>
            </a:r>
            <a:r>
              <a:rPr lang="en-GB" sz="17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spécialisées</a:t>
            </a:r>
            <a:r>
              <a:rPr lang="en-GB" sz="17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GB" sz="17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ainsi</a:t>
            </a:r>
            <a:r>
              <a:rPr lang="en-GB" sz="17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que des </a:t>
            </a:r>
            <a:r>
              <a:rPr lang="en-GB" sz="17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investissements</a:t>
            </a:r>
            <a:r>
              <a:rPr lang="en-GB" sz="17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importants</a:t>
            </a:r>
            <a:r>
              <a:rPr lang="en-GB" sz="17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du temps et de </a:t>
            </a:r>
            <a:r>
              <a:rPr lang="en-GB" sz="17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l'attention</a:t>
            </a:r>
            <a:r>
              <a:rPr lang="en-GB" sz="17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7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cxnSp>
        <p:nvCxnSpPr>
          <p:cNvPr id="310" name="Google Shape;310;p30"/>
          <p:cNvCxnSpPr/>
          <p:nvPr/>
        </p:nvCxnSpPr>
        <p:spPr>
          <a:xfrm>
            <a:off x="8206275" y="527200"/>
            <a:ext cx="762000" cy="1080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1" name="Google Shape;31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6275" y="226450"/>
            <a:ext cx="761999" cy="18194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0"/>
          <p:cNvSpPr txBox="1"/>
          <p:nvPr/>
        </p:nvSpPr>
        <p:spPr>
          <a:xfrm>
            <a:off x="146725" y="4719850"/>
            <a:ext cx="16890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 sz="1900" b="1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3" name="Google Shape;313;p30"/>
          <p:cNvCxnSpPr/>
          <p:nvPr/>
        </p:nvCxnSpPr>
        <p:spPr>
          <a:xfrm>
            <a:off x="228600" y="4566924"/>
            <a:ext cx="831600" cy="330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4" name="Google Shape;314;p30"/>
          <p:cNvSpPr txBox="1"/>
          <p:nvPr/>
        </p:nvSpPr>
        <p:spPr>
          <a:xfrm>
            <a:off x="146725" y="4789139"/>
            <a:ext cx="3027300" cy="2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Donnez de l'énergie à votre entreprise</a:t>
            </a:r>
            <a:endParaRPr sz="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34"/>
          <p:cNvPicPr preferRelativeResize="0"/>
          <p:nvPr/>
        </p:nvPicPr>
        <p:blipFill rotWithShape="1">
          <a:blip r:embed="rId3">
            <a:alphaModFix amt="48000"/>
          </a:blip>
          <a:srcRect b="16478"/>
          <a:stretch/>
        </p:blipFill>
        <p:spPr>
          <a:xfrm>
            <a:off x="0" y="0"/>
            <a:ext cx="9143999" cy="5056824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Roboto"/>
                <a:ea typeface="Roboto"/>
                <a:cs typeface="Roboto"/>
                <a:sym typeface="Roboto"/>
              </a:rPr>
              <a:t>4 Kioz : votre autonomie énergétique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cxnSp>
        <p:nvCxnSpPr>
          <p:cNvPr id="365" name="Google Shape;365;p34"/>
          <p:cNvCxnSpPr/>
          <p:nvPr/>
        </p:nvCxnSpPr>
        <p:spPr>
          <a:xfrm>
            <a:off x="515985" y="2312850"/>
            <a:ext cx="600" cy="517800"/>
          </a:xfrm>
          <a:prstGeom prst="straightConnector1">
            <a:avLst/>
          </a:prstGeom>
          <a:noFill/>
          <a:ln w="76200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19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"/>
          <p:cNvSpPr txBox="1"/>
          <p:nvPr/>
        </p:nvSpPr>
        <p:spPr>
          <a:xfrm>
            <a:off x="253452" y="3384066"/>
            <a:ext cx="54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35"/>
          <p:cNvSpPr txBox="1"/>
          <p:nvPr/>
        </p:nvSpPr>
        <p:spPr>
          <a:xfrm>
            <a:off x="1396725" y="2762729"/>
            <a:ext cx="1417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7321F2"/>
                </a:solidFill>
                <a:latin typeface="Roboto Medium"/>
                <a:ea typeface="Roboto Medium"/>
                <a:cs typeface="Roboto Medium"/>
                <a:sym typeface="Roboto Medium"/>
              </a:rPr>
              <a:t>LA PRODUCTION D'ÉNERGIE</a:t>
            </a:r>
            <a:endParaRPr>
              <a:solidFill>
                <a:srgbClr val="7321F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72" name="Google Shape;372;p35"/>
          <p:cNvSpPr txBox="1"/>
          <p:nvPr/>
        </p:nvSpPr>
        <p:spPr>
          <a:xfrm>
            <a:off x="3863400" y="2762729"/>
            <a:ext cx="1417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321F2"/>
                </a:solidFill>
                <a:latin typeface="Roboto Medium"/>
                <a:ea typeface="Roboto Medium"/>
                <a:cs typeface="Roboto Medium"/>
                <a:sym typeface="Roboto Medium"/>
              </a:rPr>
              <a:t>STOCKAGE D'ÉNERGIE</a:t>
            </a:r>
            <a:endParaRPr>
              <a:solidFill>
                <a:srgbClr val="7321F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73" name="Google Shape;373;p35"/>
          <p:cNvSpPr txBox="1"/>
          <p:nvPr/>
        </p:nvSpPr>
        <p:spPr>
          <a:xfrm>
            <a:off x="6330075" y="2762725"/>
            <a:ext cx="1624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321F2"/>
                </a:solidFill>
                <a:latin typeface="Roboto Medium"/>
                <a:ea typeface="Roboto Medium"/>
                <a:cs typeface="Roboto Medium"/>
                <a:sym typeface="Roboto Medium"/>
              </a:rPr>
              <a:t>ÉNERGIE</a:t>
            </a:r>
            <a:endParaRPr>
              <a:solidFill>
                <a:srgbClr val="7321F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321F2"/>
                </a:solidFill>
                <a:latin typeface="Roboto Medium"/>
                <a:ea typeface="Roboto Medium"/>
                <a:cs typeface="Roboto Medium"/>
                <a:sym typeface="Roboto Medium"/>
              </a:rPr>
              <a:t>SURCAPACITÉ </a:t>
            </a:r>
            <a:endParaRPr>
              <a:solidFill>
                <a:srgbClr val="7321F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374" name="Google Shape;374;p35"/>
          <p:cNvCxnSpPr/>
          <p:nvPr/>
        </p:nvCxnSpPr>
        <p:spPr>
          <a:xfrm rot="10800000">
            <a:off x="1503275" y="2666238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5" name="Google Shape;375;p35"/>
          <p:cNvCxnSpPr/>
          <p:nvPr/>
        </p:nvCxnSpPr>
        <p:spPr>
          <a:xfrm rot="10800000">
            <a:off x="3969950" y="2666238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6" name="Google Shape;376;p35"/>
          <p:cNvCxnSpPr/>
          <p:nvPr/>
        </p:nvCxnSpPr>
        <p:spPr>
          <a:xfrm rot="10800000">
            <a:off x="6436625" y="2666238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7" name="Google Shape;37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378" name="Google Shape;37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3275" y="2062775"/>
            <a:ext cx="467100" cy="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6625" y="2062773"/>
            <a:ext cx="467100" cy="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9500" y="2062325"/>
            <a:ext cx="468000" cy="46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1" name="Google Shape;381;p35"/>
          <p:cNvCxnSpPr/>
          <p:nvPr/>
        </p:nvCxnSpPr>
        <p:spPr>
          <a:xfrm>
            <a:off x="8206275" y="527200"/>
            <a:ext cx="762000" cy="1080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2" name="Google Shape;382;p35"/>
          <p:cNvSpPr txBox="1">
            <a:spLocks noGrp="1"/>
          </p:cNvSpPr>
          <p:nvPr>
            <p:ph type="body" idx="1"/>
          </p:nvPr>
        </p:nvSpPr>
        <p:spPr>
          <a:xfrm>
            <a:off x="228600" y="447250"/>
            <a:ext cx="80937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Reprenez le contrôle de votre énergie</a:t>
            </a:r>
            <a:endParaRPr sz="2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Phase 1 </a:t>
            </a:r>
            <a:r>
              <a:rPr lang="en-GB" sz="2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endParaRPr sz="2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3" name="Google Shape;38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06275" y="226450"/>
            <a:ext cx="761999" cy="181946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5"/>
          <p:cNvSpPr txBox="1"/>
          <p:nvPr/>
        </p:nvSpPr>
        <p:spPr>
          <a:xfrm>
            <a:off x="977625" y="2762725"/>
            <a:ext cx="419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27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" name="Google Shape;385;p35"/>
          <p:cNvSpPr txBox="1"/>
          <p:nvPr/>
        </p:nvSpPr>
        <p:spPr>
          <a:xfrm>
            <a:off x="3444300" y="2762725"/>
            <a:ext cx="419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27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" name="Google Shape;386;p35"/>
          <p:cNvSpPr txBox="1"/>
          <p:nvPr/>
        </p:nvSpPr>
        <p:spPr>
          <a:xfrm>
            <a:off x="5910975" y="2762725"/>
            <a:ext cx="419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27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7" name="Google Shape;387;p35"/>
          <p:cNvSpPr txBox="1"/>
          <p:nvPr/>
        </p:nvSpPr>
        <p:spPr>
          <a:xfrm>
            <a:off x="146725" y="4719850"/>
            <a:ext cx="16890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endParaRPr sz="1900" b="1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8" name="Google Shape;388;p35"/>
          <p:cNvCxnSpPr/>
          <p:nvPr/>
        </p:nvCxnSpPr>
        <p:spPr>
          <a:xfrm>
            <a:off x="228600" y="4566924"/>
            <a:ext cx="831600" cy="330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35"/>
          <p:cNvSpPr txBox="1"/>
          <p:nvPr/>
        </p:nvSpPr>
        <p:spPr>
          <a:xfrm>
            <a:off x="146725" y="4789139"/>
            <a:ext cx="3027300" cy="2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Kioz : votre autonomie énergétique</a:t>
            </a:r>
            <a:endParaRPr sz="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0" name="Google Shape;390;p35"/>
          <p:cNvCxnSpPr/>
          <p:nvPr/>
        </p:nvCxnSpPr>
        <p:spPr>
          <a:xfrm>
            <a:off x="344125" y="1685550"/>
            <a:ext cx="765600" cy="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19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cxnSp>
        <p:nvCxnSpPr>
          <p:cNvPr id="449" name="Google Shape;449;p39"/>
          <p:cNvCxnSpPr/>
          <p:nvPr/>
        </p:nvCxnSpPr>
        <p:spPr>
          <a:xfrm>
            <a:off x="8206275" y="527200"/>
            <a:ext cx="762000" cy="1080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0" name="Google Shape;450;p39"/>
          <p:cNvSpPr txBox="1">
            <a:spLocks noGrp="1"/>
          </p:cNvSpPr>
          <p:nvPr>
            <p:ph type="body" idx="1"/>
          </p:nvPr>
        </p:nvSpPr>
        <p:spPr>
          <a:xfrm>
            <a:off x="228600" y="447250"/>
            <a:ext cx="80937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Reprenez le contrôle de votre énergie</a:t>
            </a:r>
            <a:endParaRPr sz="2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Phase 1 </a:t>
            </a:r>
            <a:r>
              <a:rPr lang="en-GB" sz="2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endParaRPr sz="2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51" name="Google Shape;45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6275" y="226450"/>
            <a:ext cx="761999" cy="181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2" name="Google Shape;452;p39"/>
          <p:cNvCxnSpPr/>
          <p:nvPr/>
        </p:nvCxnSpPr>
        <p:spPr>
          <a:xfrm>
            <a:off x="344125" y="1685550"/>
            <a:ext cx="765600" cy="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3" name="Google Shape;453;p39"/>
          <p:cNvCxnSpPr/>
          <p:nvPr/>
        </p:nvCxnSpPr>
        <p:spPr>
          <a:xfrm flipH="1">
            <a:off x="466800" y="1902138"/>
            <a:ext cx="6300" cy="2314800"/>
          </a:xfrm>
          <a:prstGeom prst="straightConnector1">
            <a:avLst/>
          </a:prstGeom>
          <a:noFill/>
          <a:ln w="38100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4" name="Google Shape;454;p39"/>
          <p:cNvSpPr txBox="1"/>
          <p:nvPr/>
        </p:nvSpPr>
        <p:spPr>
          <a:xfrm>
            <a:off x="629700" y="1749750"/>
            <a:ext cx="833850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KIOZ RÉUNIT DES ENTREPRENEURS, DES INVESTISSEURS ET DES EXPERTS DU SECTEUR DE L'ÉNERGIE DANS UN ÉCOSYSTÈME ÉQUILIBRÉ. 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Nous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prenons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charge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ou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partie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l'ensemble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l'investissement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y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compris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les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panneaux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solaires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les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onduleurs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les batteries et les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renouvellements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éventuels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 Nous nous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chargeons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également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du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suivi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quotidien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et de la maintenance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préventive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afin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garantir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un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rendement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maximal.</a:t>
            </a:r>
            <a:endParaRPr sz="15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Vous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ne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devez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donc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rien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investir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vous-même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tout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bénéficiant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 la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promesse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d'un prix de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l'énergie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stable et bas pendant au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moins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25 ans. </a:t>
            </a:r>
            <a:endParaRPr sz="15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5" name="Google Shape;455;p39"/>
          <p:cNvSpPr txBox="1"/>
          <p:nvPr/>
        </p:nvSpPr>
        <p:spPr>
          <a:xfrm>
            <a:off x="146725" y="4719850"/>
            <a:ext cx="16890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endParaRPr sz="1900" b="1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6" name="Google Shape;456;p39"/>
          <p:cNvCxnSpPr/>
          <p:nvPr/>
        </p:nvCxnSpPr>
        <p:spPr>
          <a:xfrm>
            <a:off x="228600" y="4566924"/>
            <a:ext cx="831600" cy="330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7" name="Google Shape;457;p39"/>
          <p:cNvSpPr txBox="1"/>
          <p:nvPr/>
        </p:nvSpPr>
        <p:spPr>
          <a:xfrm>
            <a:off x="146725" y="4789139"/>
            <a:ext cx="3027300" cy="2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Kioz : votre autonomie énergétique</a:t>
            </a:r>
            <a:endParaRPr sz="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19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cxnSp>
        <p:nvCxnSpPr>
          <p:cNvPr id="463" name="Google Shape;463;p40"/>
          <p:cNvCxnSpPr/>
          <p:nvPr/>
        </p:nvCxnSpPr>
        <p:spPr>
          <a:xfrm>
            <a:off x="8206275" y="527200"/>
            <a:ext cx="762000" cy="1080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64" name="Google Shape;46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6275" y="226450"/>
            <a:ext cx="761999" cy="181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5" name="Google Shape;465;p40"/>
          <p:cNvCxnSpPr/>
          <p:nvPr/>
        </p:nvCxnSpPr>
        <p:spPr>
          <a:xfrm>
            <a:off x="344125" y="1685550"/>
            <a:ext cx="765600" cy="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6" name="Google Shape;466;p40"/>
          <p:cNvSpPr txBox="1">
            <a:spLocks noGrp="1"/>
          </p:cNvSpPr>
          <p:nvPr>
            <p:ph type="body" idx="1"/>
          </p:nvPr>
        </p:nvSpPr>
        <p:spPr>
          <a:xfrm>
            <a:off x="228600" y="447250"/>
            <a:ext cx="80937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9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Reprenez</a:t>
            </a:r>
            <a:r>
              <a:rPr lang="en-GB" sz="29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le </a:t>
            </a:r>
            <a:r>
              <a:rPr lang="en-GB" sz="29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contrôle</a:t>
            </a:r>
            <a:r>
              <a:rPr lang="en-GB" sz="29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GB" sz="29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votre</a:t>
            </a:r>
            <a:r>
              <a:rPr lang="en-GB" sz="29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9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énergie</a:t>
            </a:r>
            <a:endParaRPr sz="29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Phase 2 : </a:t>
            </a:r>
            <a:r>
              <a:rPr lang="en-GB" sz="2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Conserver </a:t>
            </a:r>
            <a:r>
              <a:rPr lang="en-GB" sz="20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l'énergie</a:t>
            </a:r>
            <a:r>
              <a:rPr lang="en-GB" sz="2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sur place </a:t>
            </a:r>
            <a:r>
              <a:rPr lang="en-GB" sz="20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autant</a:t>
            </a:r>
            <a:r>
              <a:rPr lang="en-GB" sz="2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que possible </a:t>
            </a:r>
            <a:endParaRPr sz="2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7" name="Google Shape;467;p40"/>
          <p:cNvSpPr txBox="1"/>
          <p:nvPr/>
        </p:nvSpPr>
        <p:spPr>
          <a:xfrm>
            <a:off x="1190700" y="1685550"/>
            <a:ext cx="6169500" cy="3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Désormais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vous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pouvez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produire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consommer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votre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propre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énergie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localement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 Pour profiter au maximum de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cette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nouvelle liberté, nous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travaillons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sur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une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solution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permettant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GB" sz="1500" b="1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convertir</a:t>
            </a:r>
            <a:r>
              <a:rPr lang="en-GB" sz="1500" b="1" dirty="0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localement</a:t>
            </a:r>
            <a:r>
              <a:rPr lang="en-GB" sz="1500" b="1" dirty="0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 la </a:t>
            </a:r>
            <a:r>
              <a:rPr lang="en-GB" sz="1500" b="1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capacité</a:t>
            </a:r>
            <a:r>
              <a:rPr lang="en-GB" sz="1500" b="1" dirty="0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excédentaire</a:t>
            </a:r>
            <a:r>
              <a:rPr lang="en-GB" sz="1500" b="1" dirty="0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GB" sz="1500" b="1" dirty="0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d'autres</a:t>
            </a:r>
            <a:r>
              <a:rPr lang="en-GB" sz="1500" b="1" dirty="0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vecteurs</a:t>
            </a:r>
            <a:r>
              <a:rPr lang="en-GB" sz="1500" b="1" dirty="0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énergétiques</a:t>
            </a:r>
            <a:r>
              <a:rPr lang="en-GB" sz="1500" b="1" dirty="0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GB" sz="1500" b="1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tels</a:t>
            </a:r>
            <a:r>
              <a:rPr lang="en-GB" sz="1500" b="1" dirty="0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 que </a:t>
            </a:r>
            <a:r>
              <a:rPr lang="en-GB" sz="1500" b="1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l'hydrogène</a:t>
            </a:r>
            <a:endParaRPr sz="15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Cet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hydrogène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peut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être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utilisé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pour :</a:t>
            </a:r>
            <a:endParaRPr sz="15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Stockage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à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long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terme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grâce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à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notre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technologie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brevetée</a:t>
            </a:r>
            <a:endParaRPr sz="15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Production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d'électricité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et de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chaleur</a:t>
            </a:r>
            <a:endParaRPr sz="15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Mobilité</a:t>
            </a:r>
            <a:endParaRPr sz="15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Commerce d’H2</a:t>
            </a:r>
            <a:endParaRPr sz="15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Engrais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vert</a:t>
            </a:r>
            <a:endParaRPr sz="15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68" name="Google Shape;46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1900" y="3232537"/>
            <a:ext cx="1334400" cy="13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0"/>
          <p:cNvSpPr txBox="1"/>
          <p:nvPr/>
        </p:nvSpPr>
        <p:spPr>
          <a:xfrm>
            <a:off x="146725" y="4719850"/>
            <a:ext cx="16890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endParaRPr sz="1900" b="1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0" name="Google Shape;470;p40"/>
          <p:cNvCxnSpPr/>
          <p:nvPr/>
        </p:nvCxnSpPr>
        <p:spPr>
          <a:xfrm>
            <a:off x="228600" y="4566924"/>
            <a:ext cx="831600" cy="330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1" name="Google Shape;471;p40"/>
          <p:cNvSpPr txBox="1"/>
          <p:nvPr/>
        </p:nvSpPr>
        <p:spPr>
          <a:xfrm>
            <a:off x="146725" y="4789139"/>
            <a:ext cx="3027300" cy="2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Kioz : votre autonomie énergétique</a:t>
            </a:r>
            <a:endParaRPr sz="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19"/>
        </a:solid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1"/>
          <p:cNvSpPr txBox="1"/>
          <p:nvPr/>
        </p:nvSpPr>
        <p:spPr>
          <a:xfrm>
            <a:off x="181450" y="544200"/>
            <a:ext cx="2277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321F2"/>
                </a:solidFill>
                <a:latin typeface="Roboto Medium"/>
                <a:ea typeface="Roboto Medium"/>
                <a:cs typeface="Roboto Medium"/>
                <a:sym typeface="Roboto Medium"/>
              </a:rPr>
              <a:t>APERÇU COMPLET</a:t>
            </a:r>
            <a:endParaRPr>
              <a:solidFill>
                <a:srgbClr val="7321F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477" name="Google Shape;477;p41"/>
          <p:cNvCxnSpPr/>
          <p:nvPr/>
        </p:nvCxnSpPr>
        <p:spPr>
          <a:xfrm rot="10800000">
            <a:off x="288000" y="447713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8" name="Google Shape;478;p41"/>
          <p:cNvCxnSpPr/>
          <p:nvPr/>
        </p:nvCxnSpPr>
        <p:spPr>
          <a:xfrm>
            <a:off x="8206275" y="527200"/>
            <a:ext cx="762000" cy="1080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79" name="Google Shape;47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6275" y="226450"/>
            <a:ext cx="761999" cy="181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110" y="1362881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41"/>
          <p:cNvSpPr txBox="1"/>
          <p:nvPr/>
        </p:nvSpPr>
        <p:spPr>
          <a:xfrm>
            <a:off x="386945" y="1729556"/>
            <a:ext cx="1115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Local</a:t>
            </a:r>
            <a:endParaRPr sz="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renouvelable</a:t>
            </a:r>
            <a:endParaRPr sz="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production </a:t>
            </a:r>
            <a:r>
              <a:rPr lang="en-GB" sz="8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d'énergie</a:t>
            </a:r>
            <a:endParaRPr sz="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2" name="Google Shape;482;p41"/>
          <p:cNvCxnSpPr/>
          <p:nvPr/>
        </p:nvCxnSpPr>
        <p:spPr>
          <a:xfrm>
            <a:off x="1085410" y="1606593"/>
            <a:ext cx="659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83" name="Google Shape;48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1782" y="1426593"/>
            <a:ext cx="360000" cy="36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4" name="Google Shape;484;p41"/>
          <p:cNvCxnSpPr/>
          <p:nvPr/>
        </p:nvCxnSpPr>
        <p:spPr>
          <a:xfrm>
            <a:off x="2514325" y="1781382"/>
            <a:ext cx="659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5" name="Google Shape;485;p41"/>
          <p:cNvSpPr txBox="1"/>
          <p:nvPr/>
        </p:nvSpPr>
        <p:spPr>
          <a:xfrm>
            <a:off x="1828747" y="1781382"/>
            <a:ext cx="831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L'électricité</a:t>
            </a:r>
            <a:endParaRPr sz="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6" name="Google Shape;486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08535" y="148669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38269" y="688465"/>
            <a:ext cx="360000" cy="36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8" name="Google Shape;488;p41"/>
          <p:cNvCxnSpPr/>
          <p:nvPr/>
        </p:nvCxnSpPr>
        <p:spPr>
          <a:xfrm rot="10800000" flipH="1">
            <a:off x="2766155" y="1013240"/>
            <a:ext cx="392100" cy="5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9" name="Google Shape;489;p41"/>
          <p:cNvCxnSpPr/>
          <p:nvPr/>
        </p:nvCxnSpPr>
        <p:spPr>
          <a:xfrm rot="10800000" flipH="1">
            <a:off x="2766155" y="2543236"/>
            <a:ext cx="392100" cy="5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0" name="Google Shape;490;p41"/>
          <p:cNvCxnSpPr/>
          <p:nvPr/>
        </p:nvCxnSpPr>
        <p:spPr>
          <a:xfrm rot="10800000" flipH="1">
            <a:off x="2767505" y="1005292"/>
            <a:ext cx="6300" cy="154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1" name="Google Shape;491;p41"/>
          <p:cNvSpPr txBox="1"/>
          <p:nvPr/>
        </p:nvSpPr>
        <p:spPr>
          <a:xfrm>
            <a:off x="3306585" y="1762192"/>
            <a:ext cx="1031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Utilisation immédiate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2" name="Google Shape;492;p41"/>
          <p:cNvSpPr txBox="1"/>
          <p:nvPr/>
        </p:nvSpPr>
        <p:spPr>
          <a:xfrm>
            <a:off x="3278912" y="981867"/>
            <a:ext cx="89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Stockage de l'énergie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3" name="Google Shape;493;p41"/>
          <p:cNvSpPr txBox="1"/>
          <p:nvPr/>
        </p:nvSpPr>
        <p:spPr>
          <a:xfrm>
            <a:off x="3275310" y="2631517"/>
            <a:ext cx="89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Électrolyseur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94" name="Google Shape;494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34910" y="2344617"/>
            <a:ext cx="360000" cy="36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5" name="Google Shape;495;p41"/>
          <p:cNvCxnSpPr/>
          <p:nvPr/>
        </p:nvCxnSpPr>
        <p:spPr>
          <a:xfrm rot="10800000">
            <a:off x="5151910" y="2993275"/>
            <a:ext cx="900" cy="1734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6" name="Google Shape;496;p41"/>
          <p:cNvCxnSpPr/>
          <p:nvPr/>
        </p:nvCxnSpPr>
        <p:spPr>
          <a:xfrm>
            <a:off x="4171710" y="2578625"/>
            <a:ext cx="659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97" name="Google Shape;497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61336" y="2254863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41"/>
          <p:cNvSpPr txBox="1"/>
          <p:nvPr/>
        </p:nvSpPr>
        <p:spPr>
          <a:xfrm>
            <a:off x="4987261" y="2657974"/>
            <a:ext cx="659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Stockage de H2</a:t>
            </a:r>
            <a:endParaRPr sz="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99" name="Google Shape;499;p41"/>
          <p:cNvCxnSpPr/>
          <p:nvPr/>
        </p:nvCxnSpPr>
        <p:spPr>
          <a:xfrm rot="10800000" flipH="1">
            <a:off x="5152048" y="3448600"/>
            <a:ext cx="1115700" cy="6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00" name="Google Shape;500;p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63084" y="2254637"/>
            <a:ext cx="360000" cy="36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1" name="Google Shape;501;p41"/>
          <p:cNvCxnSpPr/>
          <p:nvPr/>
        </p:nvCxnSpPr>
        <p:spPr>
          <a:xfrm>
            <a:off x="5613410" y="2571750"/>
            <a:ext cx="659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2" name="Google Shape;502;p41"/>
          <p:cNvSpPr txBox="1"/>
          <p:nvPr/>
        </p:nvSpPr>
        <p:spPr>
          <a:xfrm>
            <a:off x="6308510" y="2619837"/>
            <a:ext cx="79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Pile </a:t>
            </a:r>
            <a:r>
              <a:rPr lang="en-GB" sz="8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à</a:t>
            </a:r>
            <a:r>
              <a:rPr lang="en-GB" sz="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combustible</a:t>
            </a:r>
            <a:endParaRPr sz="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3" name="Google Shape;503;p41"/>
          <p:cNvCxnSpPr/>
          <p:nvPr/>
        </p:nvCxnSpPr>
        <p:spPr>
          <a:xfrm>
            <a:off x="6963210" y="2571750"/>
            <a:ext cx="659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04" name="Google Shape;50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06435" y="2249763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41"/>
          <p:cNvSpPr txBox="1"/>
          <p:nvPr/>
        </p:nvSpPr>
        <p:spPr>
          <a:xfrm>
            <a:off x="7703394" y="2583513"/>
            <a:ext cx="76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L'électricité</a:t>
            </a:r>
            <a:endParaRPr sz="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6" name="Google Shape;506;p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98510" y="3123100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41"/>
          <p:cNvSpPr txBox="1"/>
          <p:nvPr/>
        </p:nvSpPr>
        <p:spPr>
          <a:xfrm>
            <a:off x="7704174" y="3340232"/>
            <a:ext cx="706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Mobilité</a:t>
            </a:r>
            <a:endParaRPr sz="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8" name="Google Shape;508;p41"/>
          <p:cNvSpPr txBox="1"/>
          <p:nvPr/>
        </p:nvSpPr>
        <p:spPr>
          <a:xfrm>
            <a:off x="6273110" y="3440213"/>
            <a:ext cx="831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Combustible H2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9" name="Google Shape;509;p41"/>
          <p:cNvCxnSpPr/>
          <p:nvPr/>
        </p:nvCxnSpPr>
        <p:spPr>
          <a:xfrm rot="10800000" flipH="1">
            <a:off x="5152048" y="4728050"/>
            <a:ext cx="1115700" cy="6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0" name="Google Shape;510;p41"/>
          <p:cNvCxnSpPr/>
          <p:nvPr/>
        </p:nvCxnSpPr>
        <p:spPr>
          <a:xfrm rot="10800000" flipH="1">
            <a:off x="5152048" y="4012125"/>
            <a:ext cx="1115700" cy="6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1" name="Google Shape;511;p41"/>
          <p:cNvCxnSpPr/>
          <p:nvPr/>
        </p:nvCxnSpPr>
        <p:spPr>
          <a:xfrm>
            <a:off x="6963210" y="3451600"/>
            <a:ext cx="659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12" name="Google Shape;512;p4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459360" y="385445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4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59348" y="4469225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41"/>
          <p:cNvSpPr txBox="1"/>
          <p:nvPr/>
        </p:nvSpPr>
        <p:spPr>
          <a:xfrm>
            <a:off x="6308830" y="4765292"/>
            <a:ext cx="831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Injection </a:t>
            </a:r>
            <a:r>
              <a:rPr lang="en-GB" sz="8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nette</a:t>
            </a:r>
            <a:endParaRPr sz="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5" name="Google Shape;515;p41"/>
          <p:cNvCxnSpPr/>
          <p:nvPr/>
        </p:nvCxnSpPr>
        <p:spPr>
          <a:xfrm>
            <a:off x="6963210" y="4034450"/>
            <a:ext cx="659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6" name="Google Shape;516;p41"/>
          <p:cNvSpPr txBox="1"/>
          <p:nvPr/>
        </p:nvSpPr>
        <p:spPr>
          <a:xfrm>
            <a:off x="6273110" y="4125563"/>
            <a:ext cx="831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Réformateur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7" name="Google Shape;517;p4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766760" y="3674510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41"/>
          <p:cNvSpPr txBox="1"/>
          <p:nvPr/>
        </p:nvSpPr>
        <p:spPr>
          <a:xfrm>
            <a:off x="7713596" y="3975510"/>
            <a:ext cx="1344603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Combustibles </a:t>
            </a:r>
            <a:r>
              <a:rPr lang="en-GB" sz="8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alternatifs</a:t>
            </a:r>
            <a:r>
              <a:rPr lang="en-GB" sz="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en-GB" sz="8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produits</a:t>
            </a:r>
            <a:r>
              <a:rPr lang="en-GB" sz="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8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chimiques</a:t>
            </a:r>
            <a:endParaRPr sz="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9" name="Google Shape;519;p41"/>
          <p:cNvSpPr txBox="1"/>
          <p:nvPr/>
        </p:nvSpPr>
        <p:spPr>
          <a:xfrm>
            <a:off x="8279600" y="4706225"/>
            <a:ext cx="4473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20" name="Google Shape;520;p41"/>
          <p:cNvSpPr txBox="1"/>
          <p:nvPr/>
        </p:nvSpPr>
        <p:spPr>
          <a:xfrm>
            <a:off x="7656584" y="4778225"/>
            <a:ext cx="1070316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lt1"/>
                </a:solidFill>
              </a:rPr>
              <a:t>Commerce H2</a:t>
            </a:r>
            <a:endParaRPr sz="800" dirty="0">
              <a:solidFill>
                <a:schemeClr val="lt1"/>
              </a:solidFill>
            </a:endParaRPr>
          </a:p>
        </p:txBody>
      </p:sp>
      <p:pic>
        <p:nvPicPr>
          <p:cNvPr id="521" name="Google Shape;521;p4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806435" y="4469225"/>
            <a:ext cx="360000" cy="36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2" name="Google Shape;522;p41"/>
          <p:cNvCxnSpPr/>
          <p:nvPr/>
        </p:nvCxnSpPr>
        <p:spPr>
          <a:xfrm>
            <a:off x="7271035" y="4730275"/>
            <a:ext cx="413700" cy="9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3" name="Google Shape;523;p41"/>
          <p:cNvCxnSpPr/>
          <p:nvPr/>
        </p:nvCxnSpPr>
        <p:spPr>
          <a:xfrm rot="10800000">
            <a:off x="7260698" y="4045975"/>
            <a:ext cx="2400" cy="681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4" name="Google Shape;524;p41"/>
          <p:cNvSpPr txBox="1">
            <a:spLocks noGrp="1"/>
          </p:cNvSpPr>
          <p:nvPr>
            <p:ph type="sldNum" idx="12"/>
          </p:nvPr>
        </p:nvSpPr>
        <p:spPr>
          <a:xfrm>
            <a:off x="8480308" y="46794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sp>
        <p:nvSpPr>
          <p:cNvPr id="525" name="Google Shape;525;p41"/>
          <p:cNvSpPr txBox="1"/>
          <p:nvPr/>
        </p:nvSpPr>
        <p:spPr>
          <a:xfrm>
            <a:off x="146725" y="4719850"/>
            <a:ext cx="16890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endParaRPr sz="1900" b="1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6" name="Google Shape;526;p41"/>
          <p:cNvCxnSpPr/>
          <p:nvPr/>
        </p:nvCxnSpPr>
        <p:spPr>
          <a:xfrm>
            <a:off x="228600" y="4566924"/>
            <a:ext cx="831600" cy="330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7" name="Google Shape;527;p4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806435" y="3031300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41"/>
          <p:cNvSpPr txBox="1"/>
          <p:nvPr/>
        </p:nvSpPr>
        <p:spPr>
          <a:xfrm>
            <a:off x="146725" y="4789139"/>
            <a:ext cx="3027300" cy="2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Kioz : votre autonomie énergétique</a:t>
            </a:r>
            <a:endParaRPr sz="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19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3" name="Google Shape;533;p42"/>
          <p:cNvCxnSpPr/>
          <p:nvPr/>
        </p:nvCxnSpPr>
        <p:spPr>
          <a:xfrm>
            <a:off x="481350" y="1885800"/>
            <a:ext cx="0" cy="1758900"/>
          </a:xfrm>
          <a:prstGeom prst="straightConnector1">
            <a:avLst/>
          </a:prstGeom>
          <a:noFill/>
          <a:ln w="38100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4" name="Google Shape;534;p42"/>
          <p:cNvSpPr txBox="1"/>
          <p:nvPr/>
        </p:nvSpPr>
        <p:spPr>
          <a:xfrm>
            <a:off x="706675" y="1786400"/>
            <a:ext cx="51516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Reprenez</a:t>
            </a:r>
            <a:r>
              <a:rPr lang="en-GB" sz="2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le </a:t>
            </a:r>
            <a:r>
              <a:rPr lang="en-GB" sz="2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contrôle</a:t>
            </a:r>
            <a:r>
              <a:rPr lang="en-GB" sz="2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GB" sz="2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votre</a:t>
            </a:r>
            <a:r>
              <a:rPr lang="en-GB" sz="2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500" b="1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énergie</a:t>
            </a:r>
            <a:endParaRPr sz="2500" b="1" dirty="0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5" name="Google Shape;535;p42"/>
          <p:cNvPicPr preferRelativeResize="0"/>
          <p:nvPr/>
        </p:nvPicPr>
        <p:blipFill rotWithShape="1">
          <a:blip r:embed="rId3">
            <a:alphaModFix/>
          </a:blip>
          <a:srcRect l="51303" r="6979"/>
          <a:stretch/>
        </p:blipFill>
        <p:spPr>
          <a:xfrm>
            <a:off x="5924550" y="0"/>
            <a:ext cx="321945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42"/>
          <p:cNvSpPr txBox="1"/>
          <p:nvPr/>
        </p:nvSpPr>
        <p:spPr>
          <a:xfrm>
            <a:off x="706673" y="2726900"/>
            <a:ext cx="5151600" cy="10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Chez </a:t>
            </a:r>
            <a:r>
              <a:rPr lang="en-GB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Kioz</a:t>
            </a:r>
            <a:r>
              <a:rPr lang="en-GB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nous </a:t>
            </a:r>
            <a:r>
              <a:rPr lang="en-GB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sommes</a:t>
            </a:r>
            <a:r>
              <a:rPr lang="en-GB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conscients</a:t>
            </a:r>
            <a:r>
              <a:rPr lang="en-GB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que </a:t>
            </a:r>
            <a:r>
              <a:rPr lang="en-GB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l'énergie</a:t>
            </a:r>
            <a:r>
              <a:rPr lang="en-GB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joue</a:t>
            </a:r>
            <a:r>
              <a:rPr lang="en-GB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un </a:t>
            </a:r>
            <a:r>
              <a:rPr lang="en-GB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rôle</a:t>
            </a:r>
            <a:r>
              <a:rPr lang="en-GB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important dans </a:t>
            </a:r>
            <a:r>
              <a:rPr lang="en-GB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votre</a:t>
            </a:r>
            <a:r>
              <a:rPr lang="en-GB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entreprise</a:t>
            </a:r>
            <a:r>
              <a:rPr lang="en-GB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: il faut de </a:t>
            </a:r>
            <a:r>
              <a:rPr lang="en-GB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l'électricité</a:t>
            </a:r>
            <a:r>
              <a:rPr lang="en-GB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pour faire </a:t>
            </a:r>
            <a:r>
              <a:rPr lang="en-GB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fonctionner</a:t>
            </a:r>
            <a:r>
              <a:rPr lang="en-GB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votre</a:t>
            </a:r>
            <a:r>
              <a:rPr lang="en-GB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entreprise</a:t>
            </a:r>
            <a:r>
              <a:rPr lang="en-GB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et de </a:t>
            </a:r>
            <a:r>
              <a:rPr lang="en-GB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l’adaptabilité</a:t>
            </a:r>
            <a:r>
              <a:rPr lang="en-GB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au </a:t>
            </a:r>
            <a:r>
              <a:rPr lang="en-GB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niveau</a:t>
            </a:r>
            <a:r>
              <a:rPr lang="en-GB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financier et personnel pour </a:t>
            </a:r>
            <a:r>
              <a:rPr lang="en-GB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être</a:t>
            </a:r>
            <a:r>
              <a:rPr lang="en-GB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pleinement</a:t>
            </a:r>
            <a:r>
              <a:rPr lang="en-GB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performant et rentable </a:t>
            </a:r>
            <a:r>
              <a:rPr lang="en-GB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chaque</a:t>
            </a:r>
            <a:r>
              <a:rPr lang="en-GB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jour</a:t>
            </a:r>
            <a:endParaRPr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7" name="Google Shape;537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cxnSp>
        <p:nvCxnSpPr>
          <p:cNvPr id="538" name="Google Shape;538;p42"/>
          <p:cNvCxnSpPr/>
          <p:nvPr/>
        </p:nvCxnSpPr>
        <p:spPr>
          <a:xfrm>
            <a:off x="8206275" y="527200"/>
            <a:ext cx="762000" cy="1080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39" name="Google Shape;53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6275" y="226450"/>
            <a:ext cx="761999" cy="181946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42"/>
          <p:cNvSpPr txBox="1"/>
          <p:nvPr/>
        </p:nvSpPr>
        <p:spPr>
          <a:xfrm>
            <a:off x="146725" y="4719850"/>
            <a:ext cx="16890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endParaRPr sz="1900" b="1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41" name="Google Shape;541;p42"/>
          <p:cNvCxnSpPr/>
          <p:nvPr/>
        </p:nvCxnSpPr>
        <p:spPr>
          <a:xfrm>
            <a:off x="228600" y="4566924"/>
            <a:ext cx="831600" cy="330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2" name="Google Shape;542;p42"/>
          <p:cNvSpPr txBox="1"/>
          <p:nvPr/>
        </p:nvSpPr>
        <p:spPr>
          <a:xfrm>
            <a:off x="146725" y="4789139"/>
            <a:ext cx="3027300" cy="2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Kioz : votre autonomie énergétique</a:t>
            </a:r>
            <a:endParaRPr sz="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19"/>
        </a:soli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POURQUOI </a:t>
            </a:r>
            <a:r>
              <a:rPr lang="en-GB" b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KIOZ ?</a:t>
            </a:r>
            <a:endParaRPr b="1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8" name="Google Shape;548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sp>
        <p:nvSpPr>
          <p:cNvPr id="549" name="Google Shape;549;p43"/>
          <p:cNvSpPr/>
          <p:nvPr/>
        </p:nvSpPr>
        <p:spPr>
          <a:xfrm>
            <a:off x="1324150" y="1311313"/>
            <a:ext cx="3377400" cy="3258900"/>
          </a:xfrm>
          <a:prstGeom prst="roundRect">
            <a:avLst>
              <a:gd name="adj" fmla="val 16667"/>
            </a:avLst>
          </a:prstGeom>
          <a:solidFill>
            <a:srgbClr val="7321F2"/>
          </a:solidFill>
          <a:ln w="38100" cap="flat" cmpd="sng">
            <a:solidFill>
              <a:srgbClr val="7321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OUI </a:t>
            </a:r>
            <a:r>
              <a:rPr lang="en-GB" sz="20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à</a:t>
            </a:r>
            <a:endParaRPr sz="2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Sécurité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énergétique</a:t>
            </a:r>
            <a:endParaRPr sz="15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Autonomie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totale</a:t>
            </a:r>
            <a:endParaRPr sz="15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Taux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fixe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à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long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terme</a:t>
            </a:r>
            <a:endParaRPr sz="15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Énergies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renouvelables</a:t>
            </a:r>
            <a:endParaRPr sz="15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50" name="Google Shape;550;p43"/>
          <p:cNvCxnSpPr/>
          <p:nvPr/>
        </p:nvCxnSpPr>
        <p:spPr>
          <a:xfrm>
            <a:off x="8206275" y="527200"/>
            <a:ext cx="762000" cy="1080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51" name="Google Shape;55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6275" y="226450"/>
            <a:ext cx="761999" cy="181946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43"/>
          <p:cNvSpPr/>
          <p:nvPr/>
        </p:nvSpPr>
        <p:spPr>
          <a:xfrm>
            <a:off x="5172425" y="1311325"/>
            <a:ext cx="3377400" cy="3258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7321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NON </a:t>
            </a:r>
            <a:r>
              <a:rPr lang="en-GB" sz="20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à</a:t>
            </a:r>
            <a:endParaRPr sz="2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Volatilité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des prix</a:t>
            </a:r>
            <a:endParaRPr sz="15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Dépendance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du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réseau</a:t>
            </a:r>
            <a:endParaRPr sz="15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Coûts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fixes </a:t>
            </a:r>
            <a:endParaRPr sz="15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Coûts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 distribution</a:t>
            </a:r>
            <a:endParaRPr sz="15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Coûts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du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réseau</a:t>
            </a:r>
            <a:endParaRPr sz="15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Taxes</a:t>
            </a:r>
            <a:endParaRPr sz="15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3" name="Google Shape;553;p43"/>
          <p:cNvSpPr txBox="1"/>
          <p:nvPr/>
        </p:nvSpPr>
        <p:spPr>
          <a:xfrm>
            <a:off x="3890450" y="1075475"/>
            <a:ext cx="885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5000">
                <a:solidFill>
                  <a:schemeClr val="lt1"/>
                </a:solidFill>
              </a:rPr>
              <a:t>✔</a:t>
            </a:r>
            <a:endParaRPr sz="5000">
              <a:solidFill>
                <a:schemeClr val="lt1"/>
              </a:solidFill>
            </a:endParaRPr>
          </a:p>
        </p:txBody>
      </p:sp>
      <p:sp>
        <p:nvSpPr>
          <p:cNvPr id="554" name="Google Shape;554;p43"/>
          <p:cNvSpPr txBox="1"/>
          <p:nvPr/>
        </p:nvSpPr>
        <p:spPr>
          <a:xfrm>
            <a:off x="7396575" y="1054350"/>
            <a:ext cx="885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 b="1">
                <a:solidFill>
                  <a:schemeClr val="lt1"/>
                </a:solidFill>
              </a:rPr>
              <a:t>╳</a:t>
            </a:r>
            <a:endParaRPr sz="4300" b="1">
              <a:solidFill>
                <a:schemeClr val="lt1"/>
              </a:solidFill>
            </a:endParaRPr>
          </a:p>
        </p:txBody>
      </p:sp>
      <p:sp>
        <p:nvSpPr>
          <p:cNvPr id="555" name="Google Shape;555;p43"/>
          <p:cNvSpPr txBox="1"/>
          <p:nvPr/>
        </p:nvSpPr>
        <p:spPr>
          <a:xfrm>
            <a:off x="146725" y="4719850"/>
            <a:ext cx="16890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endParaRPr sz="1900" b="1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56" name="Google Shape;556;p43"/>
          <p:cNvCxnSpPr/>
          <p:nvPr/>
        </p:nvCxnSpPr>
        <p:spPr>
          <a:xfrm>
            <a:off x="228600" y="4566924"/>
            <a:ext cx="831600" cy="330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7" name="Google Shape;557;p43"/>
          <p:cNvSpPr txBox="1"/>
          <p:nvPr/>
        </p:nvSpPr>
        <p:spPr>
          <a:xfrm>
            <a:off x="146725" y="4789139"/>
            <a:ext cx="3027300" cy="2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Kioz : votre autonomie énergétique</a:t>
            </a:r>
            <a:endParaRPr sz="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14"/>
          <p:cNvCxnSpPr/>
          <p:nvPr/>
        </p:nvCxnSpPr>
        <p:spPr>
          <a:xfrm rot="10800000" flipH="1">
            <a:off x="7180200" y="4695950"/>
            <a:ext cx="1968300" cy="7800"/>
          </a:xfrm>
          <a:prstGeom prst="straightConnector1">
            <a:avLst/>
          </a:prstGeom>
          <a:noFill/>
          <a:ln w="19050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/>
          <p:cNvSpPr txBox="1"/>
          <p:nvPr/>
        </p:nvSpPr>
        <p:spPr>
          <a:xfrm>
            <a:off x="1470900" y="476534"/>
            <a:ext cx="620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SOMMAIRE</a:t>
            </a:r>
            <a:endParaRPr sz="2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470900" y="1746075"/>
            <a:ext cx="32859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 </a:t>
            </a:r>
            <a:r>
              <a:rPr lang="en-GB" sz="18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marché</a:t>
            </a:r>
            <a:r>
              <a:rPr lang="en-GB" sz="18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GB" sz="18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l'énergie</a:t>
            </a:r>
            <a:r>
              <a:rPr lang="en-GB" sz="18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GB" sz="18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pleine</a:t>
            </a:r>
            <a:r>
              <a:rPr lang="en-GB" sz="18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évolution</a:t>
            </a:r>
            <a:endParaRPr sz="18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14">
            <a:hlinkClick r:id="" action="ppaction://noaction"/>
          </p:cNvPr>
          <p:cNvSpPr txBox="1"/>
          <p:nvPr/>
        </p:nvSpPr>
        <p:spPr>
          <a:xfrm>
            <a:off x="893025" y="1673264"/>
            <a:ext cx="5760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sz="3000" b="1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469002" y="2099400"/>
            <a:ext cx="31029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L'impact des changements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5605800" y="1706113"/>
            <a:ext cx="3102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Donnez de l'énergie à votre entreprise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4">
            <a:hlinkClick r:id="" action="ppaction://noaction"/>
          </p:cNvPr>
          <p:cNvSpPr txBox="1"/>
          <p:nvPr/>
        </p:nvSpPr>
        <p:spPr>
          <a:xfrm>
            <a:off x="5099700" y="1673276"/>
            <a:ext cx="5760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 sz="3000" b="1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5605800" y="2097438"/>
            <a:ext cx="29631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 gestion de l'énergie pour une entreprise prospère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469125" y="3196776"/>
            <a:ext cx="29631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Transition énergétique : les défis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4">
            <a:hlinkClick r:id="" action="ppaction://noaction"/>
          </p:cNvPr>
          <p:cNvSpPr txBox="1"/>
          <p:nvPr/>
        </p:nvSpPr>
        <p:spPr>
          <a:xfrm>
            <a:off x="893025" y="3085114"/>
            <a:ext cx="5760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 sz="3000" b="1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1470075" y="3793773"/>
            <a:ext cx="2712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Quels sont les éléments à prendre en compte ? 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5663450" y="3117975"/>
            <a:ext cx="3285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Kioz : votre autonomie énergétique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14">
            <a:hlinkClick r:id="" action="ppaction://noaction"/>
          </p:cNvPr>
          <p:cNvSpPr txBox="1"/>
          <p:nvPr/>
        </p:nvSpPr>
        <p:spPr>
          <a:xfrm>
            <a:off x="5087456" y="3119864"/>
            <a:ext cx="5760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endParaRPr sz="3000" b="1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6" name="Google Shape;76;p14"/>
          <p:cNvCxnSpPr/>
          <p:nvPr/>
        </p:nvCxnSpPr>
        <p:spPr>
          <a:xfrm>
            <a:off x="763213" y="3203720"/>
            <a:ext cx="0" cy="425700"/>
          </a:xfrm>
          <a:prstGeom prst="straightConnector1">
            <a:avLst/>
          </a:prstGeom>
          <a:noFill/>
          <a:ln w="76200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77;p14"/>
          <p:cNvCxnSpPr/>
          <p:nvPr/>
        </p:nvCxnSpPr>
        <p:spPr>
          <a:xfrm>
            <a:off x="4991563" y="3213370"/>
            <a:ext cx="0" cy="425700"/>
          </a:xfrm>
          <a:prstGeom prst="straightConnector1">
            <a:avLst/>
          </a:prstGeom>
          <a:noFill/>
          <a:ln w="76200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78;p14"/>
          <p:cNvCxnSpPr/>
          <p:nvPr/>
        </p:nvCxnSpPr>
        <p:spPr>
          <a:xfrm rot="10800000" flipH="1">
            <a:off x="0" y="1279900"/>
            <a:ext cx="1971000" cy="3300"/>
          </a:xfrm>
          <a:prstGeom prst="straightConnector1">
            <a:avLst/>
          </a:prstGeom>
          <a:noFill/>
          <a:ln w="19050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79;p14"/>
          <p:cNvCxnSpPr/>
          <p:nvPr/>
        </p:nvCxnSpPr>
        <p:spPr>
          <a:xfrm>
            <a:off x="4991563" y="1766783"/>
            <a:ext cx="0" cy="425700"/>
          </a:xfrm>
          <a:prstGeom prst="straightConnector1">
            <a:avLst/>
          </a:prstGeom>
          <a:noFill/>
          <a:ln w="76200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cxnSp>
        <p:nvCxnSpPr>
          <p:cNvPr id="81" name="Google Shape;81;p14"/>
          <p:cNvCxnSpPr/>
          <p:nvPr/>
        </p:nvCxnSpPr>
        <p:spPr>
          <a:xfrm>
            <a:off x="8206275" y="527200"/>
            <a:ext cx="762000" cy="1080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6275" y="226450"/>
            <a:ext cx="761999" cy="181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4"/>
          <p:cNvCxnSpPr/>
          <p:nvPr/>
        </p:nvCxnSpPr>
        <p:spPr>
          <a:xfrm>
            <a:off x="756888" y="1757120"/>
            <a:ext cx="0" cy="425700"/>
          </a:xfrm>
          <a:prstGeom prst="straightConnector1">
            <a:avLst/>
          </a:prstGeom>
          <a:noFill/>
          <a:ln w="76200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Google Shape;84;p14"/>
          <p:cNvSpPr txBox="1"/>
          <p:nvPr/>
        </p:nvSpPr>
        <p:spPr>
          <a:xfrm>
            <a:off x="5663450" y="3562875"/>
            <a:ext cx="28089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Reprenez le contrôle de votre énergie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19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4"/>
          <p:cNvSpPr txBox="1"/>
          <p:nvPr/>
        </p:nvSpPr>
        <p:spPr>
          <a:xfrm>
            <a:off x="771825" y="794825"/>
            <a:ext cx="8133300" cy="370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Avec </a:t>
            </a:r>
            <a:r>
              <a:rPr lang="en-GB" sz="22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Kioz</a:t>
            </a:r>
            <a:r>
              <a:rPr lang="en-GB" sz="2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GB" sz="22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vous</a:t>
            </a:r>
            <a:r>
              <a:rPr lang="en-GB" sz="2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2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vous</a:t>
            </a:r>
            <a:r>
              <a:rPr lang="en-GB" sz="2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2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rendez</a:t>
            </a:r>
            <a:r>
              <a:rPr lang="en-GB" sz="2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200" b="1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indépendant</a:t>
            </a:r>
            <a:r>
              <a:rPr lang="en-GB" sz="2200" b="1" dirty="0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GB" sz="22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toutes</a:t>
            </a:r>
            <a:r>
              <a:rPr lang="en-GB" sz="2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les variables qui </a:t>
            </a:r>
            <a:r>
              <a:rPr lang="en-GB" sz="22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déterminent</a:t>
            </a:r>
            <a:r>
              <a:rPr lang="en-GB" sz="2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le prix du </a:t>
            </a:r>
            <a:r>
              <a:rPr lang="en-GB" sz="22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marché</a:t>
            </a:r>
            <a:r>
              <a:rPr lang="en-GB" sz="2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2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Kioz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propose :</a:t>
            </a:r>
            <a:endParaRPr sz="15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prix de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l'énergie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bas et stable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à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long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terme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=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sécurité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des prix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à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long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terme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5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protection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contractuelle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=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sécurité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énergétique</a:t>
            </a:r>
            <a:endParaRPr sz="15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100%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d'énergie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verte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= certitude pour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l'avenir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GB" sz="11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législation</a:t>
            </a:r>
            <a:r>
              <a:rPr lang="en-GB" sz="11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1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indépendance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par rapport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à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la </a:t>
            </a:r>
            <a:r>
              <a:rPr lang="en-GB" sz="15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consommation</a:t>
            </a:r>
            <a:r>
              <a:rPr lang="en-GB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propre 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=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autonomie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énergétique</a:t>
            </a:r>
            <a:r>
              <a:rPr lang="en-GB" sz="1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maximale</a:t>
            </a:r>
            <a:endParaRPr sz="15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Rendez</a:t>
            </a:r>
            <a:r>
              <a:rPr lang="en-GB" sz="2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votre</a:t>
            </a:r>
            <a:r>
              <a:rPr lang="en-GB" sz="2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entreprise</a:t>
            </a:r>
            <a:r>
              <a:rPr lang="en-GB" sz="2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500" b="1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autonome</a:t>
            </a:r>
            <a:r>
              <a:rPr lang="en-GB" sz="2500" b="1" dirty="0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500" b="1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GB" sz="2500" b="1" dirty="0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500" b="1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énergie</a:t>
            </a:r>
            <a:r>
              <a:rPr lang="en-GB" sz="2500" b="1" dirty="0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avec </a:t>
            </a:r>
            <a:r>
              <a:rPr lang="en-GB" sz="25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Kioz</a:t>
            </a:r>
            <a:endParaRPr sz="2500" b="1" dirty="0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3" name="Google Shape;563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cxnSp>
        <p:nvCxnSpPr>
          <p:cNvPr id="564" name="Google Shape;564;p44"/>
          <p:cNvCxnSpPr/>
          <p:nvPr/>
        </p:nvCxnSpPr>
        <p:spPr>
          <a:xfrm>
            <a:off x="644388" y="3813195"/>
            <a:ext cx="0" cy="425700"/>
          </a:xfrm>
          <a:prstGeom prst="straightConnector1">
            <a:avLst/>
          </a:prstGeom>
          <a:noFill/>
          <a:ln w="76200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5" name="Google Shape;565;p44"/>
          <p:cNvCxnSpPr/>
          <p:nvPr/>
        </p:nvCxnSpPr>
        <p:spPr>
          <a:xfrm>
            <a:off x="8206275" y="527200"/>
            <a:ext cx="762000" cy="1080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66" name="Google Shape;56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6275" y="226450"/>
            <a:ext cx="761999" cy="181946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44"/>
          <p:cNvSpPr txBox="1"/>
          <p:nvPr/>
        </p:nvSpPr>
        <p:spPr>
          <a:xfrm>
            <a:off x="146725" y="4719850"/>
            <a:ext cx="16890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endParaRPr sz="1900" b="1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8" name="Google Shape;568;p44"/>
          <p:cNvCxnSpPr/>
          <p:nvPr/>
        </p:nvCxnSpPr>
        <p:spPr>
          <a:xfrm>
            <a:off x="228600" y="4566924"/>
            <a:ext cx="831600" cy="330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9" name="Google Shape;569;p44"/>
          <p:cNvSpPr txBox="1"/>
          <p:nvPr/>
        </p:nvSpPr>
        <p:spPr>
          <a:xfrm>
            <a:off x="146725" y="4789139"/>
            <a:ext cx="3027300" cy="2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Kioz : votre autonomie énergétique</a:t>
            </a:r>
            <a:endParaRPr sz="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21F2"/>
        </a:solidFill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5"/>
          <p:cNvSpPr/>
          <p:nvPr/>
        </p:nvSpPr>
        <p:spPr>
          <a:xfrm>
            <a:off x="442400" y="418225"/>
            <a:ext cx="8305800" cy="4245000"/>
          </a:xfrm>
          <a:prstGeom prst="rect">
            <a:avLst/>
          </a:prstGeom>
          <a:solidFill>
            <a:srgbClr val="00141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576" name="Google Shape;576;p45"/>
          <p:cNvSpPr txBox="1"/>
          <p:nvPr/>
        </p:nvSpPr>
        <p:spPr>
          <a:xfrm>
            <a:off x="4572000" y="1395775"/>
            <a:ext cx="3972000" cy="24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Notre objectif est de vous débarrasser des tracas afin que vous puissiez vous concentrer sur ce qui compte vraiment.</a:t>
            </a:r>
            <a:endParaRPr sz="21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Créez l'oxygène nécessaire pour travailler à votre avenir. </a:t>
            </a:r>
            <a:br>
              <a:rPr lang="en-GB" sz="2100" b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2100" b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Choisissez l'autonomie énergétique.</a:t>
            </a:r>
            <a:endParaRPr sz="2100" b="1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77" name="Google Shape;57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071" y="894400"/>
            <a:ext cx="2064352" cy="762076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45"/>
          <p:cNvSpPr txBox="1"/>
          <p:nvPr/>
        </p:nvSpPr>
        <p:spPr>
          <a:xfrm>
            <a:off x="871025" y="3285250"/>
            <a:ext cx="32004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Kioz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Arnaud Collard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Arnaud.collard@kioz.be</a:t>
            </a:r>
            <a:endParaRPr lang="nl-BE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+32472669546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5"/>
          <p:cNvPicPr preferRelativeResize="0"/>
          <p:nvPr/>
        </p:nvPicPr>
        <p:blipFill rotWithShape="1">
          <a:blip r:embed="rId3">
            <a:alphaModFix amt="50000"/>
          </a:blip>
          <a:srcRect b="11473"/>
          <a:stretch/>
        </p:blipFill>
        <p:spPr>
          <a:xfrm>
            <a:off x="0" y="0"/>
            <a:ext cx="9144000" cy="50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243900" y="2150850"/>
            <a:ext cx="8656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 b="1" dirty="0">
                <a:latin typeface="Roboto"/>
                <a:ea typeface="Roboto"/>
                <a:cs typeface="Roboto"/>
                <a:sym typeface="Roboto"/>
              </a:rPr>
              <a:t>1 Le </a:t>
            </a:r>
            <a:r>
              <a:rPr lang="en-GB" sz="4500" b="1" dirty="0" err="1">
                <a:latin typeface="Roboto"/>
                <a:ea typeface="Roboto"/>
                <a:cs typeface="Roboto"/>
                <a:sym typeface="Roboto"/>
              </a:rPr>
              <a:t>marché</a:t>
            </a:r>
            <a:r>
              <a:rPr lang="en-GB" sz="4500" b="1" dirty="0"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GB" sz="4500" b="1" dirty="0" err="1">
                <a:latin typeface="Roboto"/>
                <a:ea typeface="Roboto"/>
                <a:cs typeface="Roboto"/>
                <a:sym typeface="Roboto"/>
              </a:rPr>
              <a:t>l'énergie</a:t>
            </a:r>
            <a:r>
              <a:rPr lang="en-GB" sz="45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4500" b="1" dirty="0" err="1"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GB" sz="45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4500" b="1" dirty="0" err="1">
                <a:latin typeface="Roboto"/>
                <a:ea typeface="Roboto"/>
                <a:cs typeface="Roboto"/>
                <a:sym typeface="Roboto"/>
              </a:rPr>
              <a:t>pleine</a:t>
            </a:r>
            <a:r>
              <a:rPr lang="en-GB" sz="45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4500" b="1" dirty="0" err="1">
                <a:latin typeface="Roboto"/>
                <a:ea typeface="Roboto"/>
                <a:cs typeface="Roboto"/>
                <a:sym typeface="Roboto"/>
              </a:rPr>
              <a:t>évolution</a:t>
            </a:r>
            <a:endParaRPr sz="45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cxnSp>
        <p:nvCxnSpPr>
          <p:cNvPr id="92" name="Google Shape;92;p15"/>
          <p:cNvCxnSpPr/>
          <p:nvPr/>
        </p:nvCxnSpPr>
        <p:spPr>
          <a:xfrm>
            <a:off x="788425" y="2312838"/>
            <a:ext cx="600" cy="517800"/>
          </a:xfrm>
          <a:prstGeom prst="straightConnector1">
            <a:avLst/>
          </a:prstGeom>
          <a:noFill/>
          <a:ln w="76200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704700" y="466825"/>
            <a:ext cx="7734600" cy="4386000"/>
          </a:xfrm>
          <a:prstGeom prst="rect">
            <a:avLst/>
          </a:prstGeom>
          <a:solidFill>
            <a:srgbClr val="EEEEEE">
              <a:alpha val="879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911850" y="624175"/>
            <a:ext cx="2806200" cy="561300"/>
          </a:xfrm>
          <a:prstGeom prst="roundRect">
            <a:avLst>
              <a:gd name="adj" fmla="val 16667"/>
            </a:avLst>
          </a:prstGeom>
          <a:solidFill>
            <a:srgbClr val="732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L’ENERGIE AVANT</a:t>
            </a:r>
            <a:endParaRPr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5403675" y="624175"/>
            <a:ext cx="2838900" cy="561300"/>
          </a:xfrm>
          <a:prstGeom prst="roundRect">
            <a:avLst>
              <a:gd name="adj" fmla="val 16667"/>
            </a:avLst>
          </a:prstGeom>
          <a:solidFill>
            <a:srgbClr val="732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L’ENERGIE MAINTENANT</a:t>
            </a:r>
            <a:endParaRPr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923550" y="1294200"/>
            <a:ext cx="2782800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-GB" sz="1100" dirty="0" err="1">
                <a:latin typeface="Roboto"/>
                <a:ea typeface="Roboto"/>
                <a:cs typeface="Roboto"/>
                <a:sym typeface="Roboto"/>
              </a:rPr>
              <a:t>Centralisé</a:t>
            </a:r>
            <a:endParaRPr sz="11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-GB" sz="1100" b="1" dirty="0">
                <a:latin typeface="Roboto"/>
                <a:ea typeface="Roboto"/>
                <a:cs typeface="Roboto"/>
                <a:sym typeface="Roboto"/>
              </a:rPr>
              <a:t>Production </a:t>
            </a:r>
            <a:r>
              <a:rPr lang="en-GB" sz="1100" dirty="0">
                <a:latin typeface="Roboto"/>
                <a:ea typeface="Roboto"/>
                <a:cs typeface="Roboto"/>
                <a:sym typeface="Roboto"/>
              </a:rPr>
              <a:t>via des </a:t>
            </a:r>
            <a:r>
              <a:rPr lang="en-GB" sz="1100" dirty="0" err="1">
                <a:latin typeface="Roboto"/>
                <a:ea typeface="Roboto"/>
                <a:cs typeface="Roboto"/>
                <a:sym typeface="Roboto"/>
              </a:rPr>
              <a:t>centrales</a:t>
            </a:r>
            <a:r>
              <a:rPr lang="en-GB" sz="11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latin typeface="Roboto"/>
                <a:ea typeface="Roboto"/>
                <a:cs typeface="Roboto"/>
                <a:sym typeface="Roboto"/>
              </a:rPr>
              <a:t>nucléaires</a:t>
            </a:r>
            <a:r>
              <a:rPr lang="en-GB" sz="1100" dirty="0">
                <a:latin typeface="Roboto"/>
                <a:ea typeface="Roboto"/>
                <a:cs typeface="Roboto"/>
                <a:sym typeface="Roboto"/>
              </a:rPr>
              <a:t>, du </a:t>
            </a:r>
            <a:r>
              <a:rPr lang="en-GB" sz="1100" dirty="0" err="1">
                <a:latin typeface="Roboto"/>
                <a:ea typeface="Roboto"/>
                <a:cs typeface="Roboto"/>
                <a:sym typeface="Roboto"/>
              </a:rPr>
              <a:t>charbon</a:t>
            </a:r>
            <a:r>
              <a:rPr lang="en-GB" sz="1100" dirty="0">
                <a:latin typeface="Roboto"/>
                <a:ea typeface="Roboto"/>
                <a:cs typeface="Roboto"/>
                <a:sym typeface="Roboto"/>
              </a:rPr>
              <a:t>, du gaz... </a:t>
            </a:r>
            <a:endParaRPr sz="11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-GB" sz="1100" b="1" dirty="0">
                <a:latin typeface="Roboto"/>
                <a:ea typeface="Roboto"/>
                <a:cs typeface="Roboto"/>
                <a:sym typeface="Roboto"/>
              </a:rPr>
              <a:t>Distribution </a:t>
            </a:r>
            <a:r>
              <a:rPr lang="en-GB" sz="1100" b="1" dirty="0" err="1">
                <a:latin typeface="Roboto"/>
                <a:ea typeface="Roboto"/>
                <a:cs typeface="Roboto"/>
                <a:sym typeface="Roboto"/>
              </a:rPr>
              <a:t>directe</a:t>
            </a:r>
            <a:r>
              <a:rPr lang="en-GB" sz="11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>
                <a:latin typeface="Roboto"/>
                <a:ea typeface="Roboto"/>
                <a:cs typeface="Roboto"/>
                <a:sym typeface="Roboto"/>
              </a:rPr>
              <a:t>aux </a:t>
            </a:r>
            <a:r>
              <a:rPr lang="en-GB" sz="1100" dirty="0" err="1">
                <a:latin typeface="Roboto"/>
                <a:ea typeface="Roboto"/>
                <a:cs typeface="Roboto"/>
                <a:sym typeface="Roboto"/>
              </a:rPr>
              <a:t>entreprises</a:t>
            </a:r>
            <a:r>
              <a:rPr lang="en-GB" sz="1100" dirty="0">
                <a:latin typeface="Roboto"/>
                <a:ea typeface="Roboto"/>
                <a:cs typeface="Roboto"/>
                <a:sym typeface="Roboto"/>
              </a:rPr>
              <a:t> et aux </a:t>
            </a:r>
            <a:r>
              <a:rPr lang="en-GB" sz="1100" dirty="0" err="1">
                <a:latin typeface="Roboto"/>
                <a:ea typeface="Roboto"/>
                <a:cs typeface="Roboto"/>
                <a:sym typeface="Roboto"/>
              </a:rPr>
              <a:t>particuliers</a:t>
            </a:r>
            <a:endParaRPr sz="11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-GB" sz="1100" dirty="0" err="1">
                <a:latin typeface="Roboto"/>
                <a:ea typeface="Roboto"/>
                <a:cs typeface="Roboto"/>
                <a:sym typeface="Roboto"/>
              </a:rPr>
              <a:t>Diverses</a:t>
            </a:r>
            <a:r>
              <a:rPr lang="en-GB" sz="11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b="1" dirty="0">
                <a:latin typeface="Roboto"/>
                <a:ea typeface="Roboto"/>
                <a:cs typeface="Roboto"/>
                <a:sym typeface="Roboto"/>
              </a:rPr>
              <a:t>sources </a:t>
            </a:r>
            <a:r>
              <a:rPr lang="en-GB" sz="1100" b="1" dirty="0" err="1">
                <a:latin typeface="Roboto"/>
                <a:ea typeface="Roboto"/>
                <a:cs typeface="Roboto"/>
                <a:sym typeface="Roboto"/>
              </a:rPr>
              <a:t>d'énergie</a:t>
            </a:r>
            <a:r>
              <a:rPr lang="en-GB" sz="11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GB" sz="1100" dirty="0" err="1">
                <a:latin typeface="Roboto"/>
                <a:ea typeface="Roboto"/>
                <a:cs typeface="Roboto"/>
                <a:sym typeface="Roboto"/>
              </a:rPr>
              <a:t>électricité</a:t>
            </a:r>
            <a:r>
              <a:rPr lang="en-GB" sz="1100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GB" sz="1100" dirty="0" err="1">
                <a:latin typeface="Roboto"/>
                <a:ea typeface="Roboto"/>
                <a:cs typeface="Roboto"/>
                <a:sym typeface="Roboto"/>
              </a:rPr>
              <a:t>charbon</a:t>
            </a:r>
            <a:r>
              <a:rPr lang="en-GB" sz="1100" dirty="0">
                <a:latin typeface="Roboto"/>
                <a:ea typeface="Roboto"/>
                <a:cs typeface="Roboto"/>
                <a:sym typeface="Roboto"/>
              </a:rPr>
              <a:t>, gaz...</a:t>
            </a:r>
            <a:endParaRPr sz="11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5431725" y="1294200"/>
            <a:ext cx="27828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-GB" sz="1100" dirty="0" err="1">
                <a:latin typeface="Roboto"/>
                <a:ea typeface="Roboto"/>
                <a:cs typeface="Roboto"/>
                <a:sym typeface="Roboto"/>
              </a:rPr>
              <a:t>Décentralisé</a:t>
            </a:r>
            <a:endParaRPr sz="11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-GB" sz="1100" b="1" dirty="0">
                <a:latin typeface="Roboto"/>
                <a:ea typeface="Roboto"/>
                <a:cs typeface="Roboto"/>
                <a:sym typeface="Roboto"/>
              </a:rPr>
              <a:t>Tout le monde </a:t>
            </a:r>
            <a:r>
              <a:rPr lang="en-GB" sz="1100" dirty="0" err="1">
                <a:latin typeface="Roboto"/>
                <a:ea typeface="Roboto"/>
                <a:cs typeface="Roboto"/>
                <a:sym typeface="Roboto"/>
              </a:rPr>
              <a:t>peut</a:t>
            </a:r>
            <a:r>
              <a:rPr lang="en-GB" sz="11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latin typeface="Roboto"/>
                <a:ea typeface="Roboto"/>
                <a:cs typeface="Roboto"/>
                <a:sym typeface="Roboto"/>
              </a:rPr>
              <a:t>produire</a:t>
            </a:r>
            <a:r>
              <a:rPr lang="en-GB" sz="1100" dirty="0"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GB" sz="1100" dirty="0" err="1">
                <a:latin typeface="Roboto"/>
                <a:ea typeface="Roboto"/>
                <a:cs typeface="Roboto"/>
                <a:sym typeface="Roboto"/>
              </a:rPr>
              <a:t>l'énergie</a:t>
            </a:r>
            <a:r>
              <a:rPr lang="en-GB" sz="1100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11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-GB" sz="1100" b="1" dirty="0">
                <a:latin typeface="Roboto"/>
                <a:ea typeface="Roboto"/>
                <a:cs typeface="Roboto"/>
                <a:sym typeface="Roboto"/>
              </a:rPr>
              <a:t>Tout le monde </a:t>
            </a:r>
            <a:r>
              <a:rPr lang="en-GB" sz="1100" dirty="0" err="1">
                <a:latin typeface="Roboto"/>
                <a:ea typeface="Roboto"/>
                <a:cs typeface="Roboto"/>
                <a:sym typeface="Roboto"/>
              </a:rPr>
              <a:t>peut</a:t>
            </a:r>
            <a:r>
              <a:rPr lang="en-GB" sz="11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b="1" dirty="0" err="1">
                <a:latin typeface="Roboto"/>
                <a:ea typeface="Roboto"/>
                <a:cs typeface="Roboto"/>
                <a:sym typeface="Roboto"/>
              </a:rPr>
              <a:t>mettre</a:t>
            </a:r>
            <a:r>
              <a:rPr lang="en-GB" sz="1100" b="1" dirty="0">
                <a:latin typeface="Roboto"/>
                <a:ea typeface="Roboto"/>
                <a:cs typeface="Roboto"/>
                <a:sym typeface="Roboto"/>
              </a:rPr>
              <a:t> de</a:t>
            </a:r>
            <a:r>
              <a:rPr lang="en-GB" sz="11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latin typeface="Roboto"/>
                <a:ea typeface="Roboto"/>
                <a:cs typeface="Roboto"/>
                <a:sym typeface="Roboto"/>
              </a:rPr>
              <a:t>l'énergie</a:t>
            </a:r>
            <a:r>
              <a:rPr lang="en-GB" sz="1100" dirty="0">
                <a:latin typeface="Roboto"/>
                <a:ea typeface="Roboto"/>
                <a:cs typeface="Roboto"/>
                <a:sym typeface="Roboto"/>
              </a:rPr>
              <a:t> sur le </a:t>
            </a:r>
            <a:r>
              <a:rPr lang="en-GB" sz="1100" dirty="0" err="1">
                <a:latin typeface="Roboto"/>
                <a:ea typeface="Roboto"/>
                <a:cs typeface="Roboto"/>
                <a:sym typeface="Roboto"/>
              </a:rPr>
              <a:t>réseau</a:t>
            </a:r>
            <a:r>
              <a:rPr lang="en-GB" sz="1100" dirty="0"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en-GB" sz="1100" dirty="0" err="1">
                <a:latin typeface="Roboto"/>
                <a:ea typeface="Roboto"/>
                <a:cs typeface="Roboto"/>
                <a:sym typeface="Roboto"/>
              </a:rPr>
              <a:t>l'acheter</a:t>
            </a:r>
            <a:r>
              <a:rPr lang="en-GB" sz="1100" dirty="0">
                <a:latin typeface="Roboto"/>
                <a:ea typeface="Roboto"/>
                <a:cs typeface="Roboto"/>
                <a:sym typeface="Roboto"/>
              </a:rPr>
              <a:t>  </a:t>
            </a:r>
            <a:endParaRPr sz="11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-GB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</a:t>
            </a:r>
            <a:r>
              <a:rPr lang="en-GB" sz="11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réduction</a:t>
            </a:r>
            <a:r>
              <a:rPr lang="en-GB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la </a:t>
            </a:r>
            <a:r>
              <a:rPr lang="en-GB" sz="11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consommation</a:t>
            </a:r>
            <a:r>
              <a:rPr lang="en-GB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d'énergie</a:t>
            </a:r>
            <a:r>
              <a:rPr lang="en-GB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fossile</a:t>
            </a:r>
            <a:r>
              <a:rPr lang="en-GB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au profit de </a:t>
            </a:r>
            <a:r>
              <a:rPr lang="en-GB" sz="11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l'électricité</a:t>
            </a:r>
            <a:r>
              <a:rPr lang="en-GB" sz="11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latin typeface="Roboto"/>
                <a:ea typeface="Roboto"/>
                <a:cs typeface="Roboto"/>
                <a:sym typeface="Roboto"/>
              </a:rPr>
              <a:t>crée</a:t>
            </a:r>
            <a:r>
              <a:rPr lang="en-GB" sz="11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latin typeface="Roboto"/>
                <a:ea typeface="Roboto"/>
                <a:cs typeface="Roboto"/>
                <a:sym typeface="Roboto"/>
              </a:rPr>
              <a:t>une</a:t>
            </a:r>
            <a:r>
              <a:rPr lang="en-GB" sz="11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b="1" dirty="0" err="1">
                <a:latin typeface="Roboto"/>
                <a:ea typeface="Roboto"/>
                <a:cs typeface="Roboto"/>
                <a:sym typeface="Roboto"/>
              </a:rPr>
              <a:t>dépendance</a:t>
            </a:r>
            <a:r>
              <a:rPr lang="en-GB" sz="11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latin typeface="Roboto"/>
                <a:ea typeface="Roboto"/>
                <a:cs typeface="Roboto"/>
                <a:sym typeface="Roboto"/>
              </a:rPr>
              <a:t>croissante</a:t>
            </a:r>
            <a:endParaRPr sz="1100" b="1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4">
            <a:alphaModFix/>
          </a:blip>
          <a:srcRect l="57602" t="22528" r="2699"/>
          <a:stretch/>
        </p:blipFill>
        <p:spPr>
          <a:xfrm>
            <a:off x="6218667" y="3269912"/>
            <a:ext cx="1491475" cy="163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 rotWithShape="1">
          <a:blip r:embed="rId4">
            <a:alphaModFix/>
          </a:blip>
          <a:srcRect l="3947" t="19484" r="63988"/>
          <a:stretch/>
        </p:blipFill>
        <p:spPr>
          <a:xfrm>
            <a:off x="1568850" y="3341962"/>
            <a:ext cx="1108152" cy="156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704700" y="466825"/>
            <a:ext cx="7734600" cy="4386000"/>
          </a:xfrm>
          <a:prstGeom prst="rect">
            <a:avLst/>
          </a:prstGeom>
          <a:solidFill>
            <a:srgbClr val="EEEEEE">
              <a:alpha val="879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911850" y="624175"/>
            <a:ext cx="2806200" cy="561300"/>
          </a:xfrm>
          <a:prstGeom prst="roundRect">
            <a:avLst>
              <a:gd name="adj" fmla="val 16667"/>
            </a:avLst>
          </a:prstGeom>
          <a:solidFill>
            <a:srgbClr val="732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LES PRIX DE L'ÉNERGIE DANS LE PASSÉ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Marché stable </a:t>
            </a:r>
            <a:endParaRPr sz="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5417775" y="624175"/>
            <a:ext cx="2838900" cy="561300"/>
          </a:xfrm>
          <a:prstGeom prst="roundRect">
            <a:avLst>
              <a:gd name="adj" fmla="val 16667"/>
            </a:avLst>
          </a:prstGeom>
          <a:solidFill>
            <a:srgbClr val="732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LES PRIX DE L'ÉNERGIE AUJOURD'HUI 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Marché instable</a:t>
            </a:r>
            <a:endParaRPr sz="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923550" y="1294200"/>
            <a:ext cx="2782800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-GB" sz="1200" b="1" dirty="0" err="1">
                <a:latin typeface="Roboto"/>
                <a:ea typeface="Roboto"/>
                <a:cs typeface="Roboto"/>
                <a:sym typeface="Roboto"/>
              </a:rPr>
              <a:t>Faibles</a:t>
            </a:r>
            <a:r>
              <a:rPr lang="en-GB" sz="12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200" dirty="0" err="1">
                <a:latin typeface="Roboto"/>
                <a:ea typeface="Roboto"/>
                <a:cs typeface="Roboto"/>
                <a:sym typeface="Roboto"/>
              </a:rPr>
              <a:t>coûts</a:t>
            </a:r>
            <a:r>
              <a:rPr lang="en-GB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200" b="1" dirty="0">
                <a:latin typeface="Roboto"/>
                <a:ea typeface="Roboto"/>
                <a:cs typeface="Roboto"/>
                <a:sym typeface="Roboto"/>
              </a:rPr>
              <a:t>fixes 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-GB" sz="1200" b="1" dirty="0" err="1">
                <a:latin typeface="Roboto"/>
                <a:ea typeface="Roboto"/>
                <a:cs typeface="Roboto"/>
                <a:sym typeface="Roboto"/>
              </a:rPr>
              <a:t>Faible</a:t>
            </a:r>
            <a:r>
              <a:rPr lang="en-GB" sz="12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200" dirty="0">
                <a:latin typeface="Roboto"/>
                <a:ea typeface="Roboto"/>
                <a:cs typeface="Roboto"/>
                <a:sym typeface="Roboto"/>
              </a:rPr>
              <a:t>prix de </a:t>
            </a:r>
            <a:r>
              <a:rPr lang="en-GB" sz="1200" dirty="0" err="1"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en-GB" sz="1200" b="1" dirty="0" err="1">
                <a:latin typeface="Roboto"/>
                <a:ea typeface="Roboto"/>
                <a:cs typeface="Roboto"/>
                <a:sym typeface="Roboto"/>
              </a:rPr>
              <a:t>'énergie</a:t>
            </a:r>
            <a:r>
              <a:rPr lang="en-GB" sz="1200" b="1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-GB" sz="1200" b="1" dirty="0">
                <a:latin typeface="Roboto"/>
                <a:ea typeface="Roboto"/>
                <a:cs typeface="Roboto"/>
                <a:sym typeface="Roboto"/>
              </a:rPr>
              <a:t>Prix fixe jour et </a:t>
            </a:r>
            <a:r>
              <a:rPr lang="en-GB" sz="1200" b="1" dirty="0" err="1">
                <a:latin typeface="Roboto"/>
                <a:ea typeface="Roboto"/>
                <a:cs typeface="Roboto"/>
                <a:sym typeface="Roboto"/>
              </a:rPr>
              <a:t>nuit</a:t>
            </a:r>
            <a:r>
              <a:rPr lang="en-GB" sz="1200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-GB" sz="1200" dirty="0" err="1">
                <a:latin typeface="Roboto"/>
                <a:ea typeface="Roboto"/>
                <a:cs typeface="Roboto"/>
                <a:sym typeface="Roboto"/>
              </a:rPr>
              <a:t>Énergie</a:t>
            </a:r>
            <a:r>
              <a:rPr lang="en-GB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200" dirty="0" err="1">
                <a:latin typeface="Roboto"/>
                <a:ea typeface="Roboto"/>
                <a:cs typeface="Roboto"/>
                <a:sym typeface="Roboto"/>
              </a:rPr>
              <a:t>nucléaire</a:t>
            </a:r>
            <a:r>
              <a:rPr lang="en-GB" sz="1200" dirty="0">
                <a:latin typeface="Roboto"/>
                <a:ea typeface="Roboto"/>
                <a:cs typeface="Roboto"/>
                <a:sym typeface="Roboto"/>
              </a:rPr>
              <a:t> = </a:t>
            </a:r>
            <a:r>
              <a:rPr lang="en-GB" sz="1200" b="1" dirty="0" err="1">
                <a:latin typeface="Roboto"/>
                <a:ea typeface="Roboto"/>
                <a:cs typeface="Roboto"/>
                <a:sym typeface="Roboto"/>
              </a:rPr>
              <a:t>Indépendante</a:t>
            </a:r>
            <a:r>
              <a:rPr lang="en-GB" sz="1200" b="1" dirty="0">
                <a:latin typeface="Roboto"/>
                <a:ea typeface="Roboto"/>
                <a:cs typeface="Roboto"/>
                <a:sym typeface="Roboto"/>
              </a:rPr>
              <a:t> des prix des combustibles </a:t>
            </a:r>
            <a:r>
              <a:rPr lang="en-GB" sz="1200" b="1" dirty="0" err="1">
                <a:latin typeface="Roboto"/>
                <a:ea typeface="Roboto"/>
                <a:cs typeface="Roboto"/>
                <a:sym typeface="Roboto"/>
              </a:rPr>
              <a:t>fossiles</a:t>
            </a:r>
            <a:r>
              <a:rPr lang="en-GB" sz="1200" b="1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5403675" y="1294200"/>
            <a:ext cx="28671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-GB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Les coûts fixes continuent d'augmenter </a:t>
            </a:r>
            <a:r>
              <a:rPr lang="en-GB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(distribution, réseau, accises)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-GB" sz="1200">
                <a:latin typeface="Roboto"/>
                <a:ea typeface="Roboto"/>
                <a:cs typeface="Roboto"/>
                <a:sym typeface="Roboto"/>
              </a:rPr>
              <a:t>Les </a:t>
            </a:r>
            <a:r>
              <a:rPr lang="en-GB" sz="1200" b="1">
                <a:latin typeface="Roboto"/>
                <a:ea typeface="Roboto"/>
                <a:cs typeface="Roboto"/>
                <a:sym typeface="Roboto"/>
              </a:rPr>
              <a:t>prix </a:t>
            </a:r>
            <a:r>
              <a:rPr lang="en-GB" sz="1200">
                <a:latin typeface="Roboto"/>
                <a:ea typeface="Roboto"/>
                <a:cs typeface="Roboto"/>
                <a:sym typeface="Roboto"/>
              </a:rPr>
              <a:t>sont très volatils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-GB" sz="1200" b="1">
                <a:latin typeface="Roboto"/>
                <a:ea typeface="Roboto"/>
                <a:cs typeface="Roboto"/>
                <a:sym typeface="Roboto"/>
              </a:rPr>
              <a:t>Le prix est </a:t>
            </a:r>
            <a:r>
              <a:rPr lang="en-GB" sz="1200">
                <a:latin typeface="Roboto"/>
                <a:ea typeface="Roboto"/>
                <a:cs typeface="Roboto"/>
                <a:sym typeface="Roboto"/>
              </a:rPr>
              <a:t>imprévisible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-GB" sz="1200" b="1">
                <a:latin typeface="Roboto"/>
                <a:ea typeface="Roboto"/>
                <a:cs typeface="Roboto"/>
                <a:sym typeface="Roboto"/>
              </a:rPr>
              <a:t>En fonction de la capacité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 l="57602" t="22528" r="2699"/>
          <a:stretch/>
        </p:blipFill>
        <p:spPr>
          <a:xfrm>
            <a:off x="6091487" y="3215550"/>
            <a:ext cx="1491475" cy="163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/>
          </a:blip>
          <a:srcRect l="3947" t="19484" r="63988"/>
          <a:stretch/>
        </p:blipFill>
        <p:spPr>
          <a:xfrm>
            <a:off x="1760874" y="3326100"/>
            <a:ext cx="1108152" cy="156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19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/>
        </p:nvSpPr>
        <p:spPr>
          <a:xfrm>
            <a:off x="2443203" y="1749885"/>
            <a:ext cx="2073000" cy="12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 prix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est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principalement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déterminé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par le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principe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l'offre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et de la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demande</a:t>
            </a:r>
            <a:endParaRPr sz="11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5748228" y="1524732"/>
            <a:ext cx="2591097" cy="12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L'approvisionnement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énergie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est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utilisé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à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mauvais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escient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comme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un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outil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politique,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qui rend la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disponibilité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incertaine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et fragile. </a:t>
            </a:r>
            <a:r>
              <a:rPr lang="en-GB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(La Belgique </a:t>
            </a:r>
            <a:r>
              <a:rPr lang="en-GB" sz="10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importe</a:t>
            </a:r>
            <a:r>
              <a:rPr lang="en-GB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0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principalement</a:t>
            </a:r>
            <a:r>
              <a:rPr lang="en-GB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des combustibles </a:t>
            </a:r>
            <a:r>
              <a:rPr lang="en-GB" sz="10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fossiles</a:t>
            </a:r>
            <a:r>
              <a:rPr lang="en-GB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2429741" y="1212510"/>
            <a:ext cx="1770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Contexte</a:t>
            </a:r>
            <a:r>
              <a:rPr lang="en-GB" sz="1600" b="1" dirty="0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 b="1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économique</a:t>
            </a:r>
            <a:endParaRPr sz="1600" b="1" dirty="0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5748229" y="1211943"/>
            <a:ext cx="1600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Géopolitique</a:t>
            </a:r>
            <a:endParaRPr sz="1600" b="1" dirty="0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2429740" y="3430569"/>
            <a:ext cx="2456307" cy="12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L'évolution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constante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 la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législation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matière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d'énergie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(y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compris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les droits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d'accises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)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empêche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d'avoir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une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vision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claire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l'approvisionnement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et du prix de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l'énergie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à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l'avenir</a:t>
            </a:r>
            <a:endParaRPr sz="11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2434050" y="3097354"/>
            <a:ext cx="1600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Législation </a:t>
            </a:r>
            <a:endParaRPr sz="1600" b="1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7" name="Google Shape;127;p18"/>
          <p:cNvCxnSpPr/>
          <p:nvPr/>
        </p:nvCxnSpPr>
        <p:spPr>
          <a:xfrm>
            <a:off x="2246988" y="1208047"/>
            <a:ext cx="0" cy="962700"/>
          </a:xfrm>
          <a:prstGeom prst="straightConnector1">
            <a:avLst/>
          </a:prstGeom>
          <a:noFill/>
          <a:ln w="76200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28;p18"/>
          <p:cNvCxnSpPr/>
          <p:nvPr/>
        </p:nvCxnSpPr>
        <p:spPr>
          <a:xfrm>
            <a:off x="5588500" y="1178082"/>
            <a:ext cx="0" cy="962700"/>
          </a:xfrm>
          <a:prstGeom prst="straightConnector1">
            <a:avLst/>
          </a:prstGeom>
          <a:noFill/>
          <a:ln w="76200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8"/>
          <p:cNvCxnSpPr/>
          <p:nvPr/>
        </p:nvCxnSpPr>
        <p:spPr>
          <a:xfrm>
            <a:off x="2246988" y="3094588"/>
            <a:ext cx="0" cy="962700"/>
          </a:xfrm>
          <a:prstGeom prst="straightConnector1">
            <a:avLst/>
          </a:prstGeom>
          <a:noFill/>
          <a:ln w="76200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130;p18"/>
          <p:cNvSpPr txBox="1"/>
          <p:nvPr/>
        </p:nvSpPr>
        <p:spPr>
          <a:xfrm>
            <a:off x="5759692" y="3430569"/>
            <a:ext cx="2446583" cy="12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Un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réseau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électrique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efficace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est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essentiel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pour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une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distribution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fiable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l'énergie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 Une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nécessité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coûteuse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payée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par </a:t>
            </a:r>
            <a:r>
              <a:rPr lang="en-GB" sz="11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l'utilisateur</a:t>
            </a:r>
            <a:r>
              <a:rPr lang="en-GB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final </a:t>
            </a:r>
            <a:endParaRPr sz="11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5759739" y="3097375"/>
            <a:ext cx="1600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Le </a:t>
            </a:r>
            <a:r>
              <a:rPr lang="en-GB" sz="1600" b="1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réseau</a:t>
            </a:r>
            <a:endParaRPr sz="1600" b="1" dirty="0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2" name="Google Shape;132;p18"/>
          <p:cNvCxnSpPr/>
          <p:nvPr/>
        </p:nvCxnSpPr>
        <p:spPr>
          <a:xfrm>
            <a:off x="5588500" y="3094600"/>
            <a:ext cx="0" cy="962700"/>
          </a:xfrm>
          <a:prstGeom prst="straightConnector1">
            <a:avLst/>
          </a:prstGeom>
          <a:noFill/>
          <a:ln w="76200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" name="Google Shape;133;p18"/>
          <p:cNvSpPr txBox="1"/>
          <p:nvPr/>
        </p:nvSpPr>
        <p:spPr>
          <a:xfrm>
            <a:off x="194999" y="320450"/>
            <a:ext cx="6068637" cy="63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7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Facteurs</a:t>
            </a:r>
            <a:r>
              <a:rPr lang="en-GB" sz="17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7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déterminant</a:t>
            </a:r>
            <a:r>
              <a:rPr lang="en-GB" sz="17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la </a:t>
            </a:r>
            <a:r>
              <a:rPr lang="en-GB" sz="17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disponibilité</a:t>
            </a:r>
            <a:r>
              <a:rPr lang="en-GB" sz="17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et les prix de </a:t>
            </a:r>
            <a:r>
              <a:rPr lang="en-GB" sz="17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l'énergie</a:t>
            </a:r>
            <a:r>
              <a:rPr lang="en-GB" sz="17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: </a:t>
            </a:r>
            <a:endParaRPr sz="1700" b="1" dirty="0">
              <a:solidFill>
                <a:schemeClr val="lt1"/>
              </a:solidFill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146725" y="4789139"/>
            <a:ext cx="3027300" cy="2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 </a:t>
            </a:r>
            <a:r>
              <a:rPr lang="en-GB" sz="8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marché</a:t>
            </a:r>
            <a:r>
              <a:rPr lang="en-GB" sz="8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GB" sz="8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l'énergie</a:t>
            </a:r>
            <a:r>
              <a:rPr lang="en-GB" sz="8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8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GB" sz="8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8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pleine</a:t>
            </a:r>
            <a:r>
              <a:rPr lang="en-GB" sz="8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8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évolution</a:t>
            </a:r>
            <a:endParaRPr sz="8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146725" y="4719850"/>
            <a:ext cx="16890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sz="1900" b="1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6" name="Google Shape;136;p18"/>
          <p:cNvCxnSpPr/>
          <p:nvPr/>
        </p:nvCxnSpPr>
        <p:spPr>
          <a:xfrm>
            <a:off x="228600" y="4566924"/>
            <a:ext cx="831600" cy="330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" name="Google Shape;13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7260" y="121247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7288" y="309735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2286" y="1208047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9916" y="3114172"/>
            <a:ext cx="360000" cy="36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8"/>
          <p:cNvCxnSpPr/>
          <p:nvPr/>
        </p:nvCxnSpPr>
        <p:spPr>
          <a:xfrm>
            <a:off x="8206275" y="527200"/>
            <a:ext cx="762000" cy="1080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3" name="Google Shape;14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06275" y="226450"/>
            <a:ext cx="761999" cy="181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/>
        </p:nvSpPr>
        <p:spPr>
          <a:xfrm>
            <a:off x="5352900" y="1429575"/>
            <a:ext cx="3372000" cy="26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Conclusion</a:t>
            </a:r>
            <a:endParaRPr sz="1700" b="1" dirty="0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Actuellement</a:t>
            </a:r>
            <a:r>
              <a:rPr lang="en-GB" sz="21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nous </a:t>
            </a:r>
            <a:r>
              <a:rPr lang="en-GB" sz="21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sommes</a:t>
            </a:r>
            <a:r>
              <a:rPr lang="en-GB" sz="21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1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complètement</a:t>
            </a:r>
            <a:r>
              <a:rPr lang="en-GB" sz="21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1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dépendants</a:t>
            </a:r>
            <a:r>
              <a:rPr lang="en-GB" sz="21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du </a:t>
            </a:r>
            <a:r>
              <a:rPr lang="en-GB" sz="21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réseau</a:t>
            </a:r>
            <a:endParaRPr sz="21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2764159" y="1505780"/>
            <a:ext cx="2337000" cy="3102900"/>
          </a:xfrm>
          <a:prstGeom prst="rect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D0000"/>
              </a:solidFill>
            </a:endParaRPr>
          </a:p>
        </p:txBody>
      </p:sp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 l="18901" r="18901"/>
          <a:stretch/>
        </p:blipFill>
        <p:spPr>
          <a:xfrm>
            <a:off x="0" y="0"/>
            <a:ext cx="4812611" cy="434872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cxnSp>
        <p:nvCxnSpPr>
          <p:cNvPr id="152" name="Google Shape;152;p19"/>
          <p:cNvCxnSpPr/>
          <p:nvPr/>
        </p:nvCxnSpPr>
        <p:spPr>
          <a:xfrm>
            <a:off x="8206275" y="527200"/>
            <a:ext cx="762000" cy="1080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3" name="Google Shape;15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6275" y="226450"/>
            <a:ext cx="761999" cy="18194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 txBox="1"/>
          <p:nvPr/>
        </p:nvSpPr>
        <p:spPr>
          <a:xfrm>
            <a:off x="146725" y="4719850"/>
            <a:ext cx="16890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sz="1900" b="1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5" name="Google Shape;155;p19"/>
          <p:cNvCxnSpPr/>
          <p:nvPr/>
        </p:nvCxnSpPr>
        <p:spPr>
          <a:xfrm>
            <a:off x="228600" y="4566924"/>
            <a:ext cx="831600" cy="330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Google Shape;156;p19"/>
          <p:cNvSpPr txBox="1"/>
          <p:nvPr/>
        </p:nvSpPr>
        <p:spPr>
          <a:xfrm>
            <a:off x="146725" y="4789139"/>
            <a:ext cx="3027300" cy="2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 marché de l'énergie en mutation</a:t>
            </a:r>
            <a:endParaRPr sz="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0"/>
          <p:cNvPicPr preferRelativeResize="0"/>
          <p:nvPr/>
        </p:nvPicPr>
        <p:blipFill rotWithShape="1">
          <a:blip r:embed="rId3">
            <a:alphaModFix amt="29000"/>
          </a:blip>
          <a:srcRect b="10088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766200" y="2150850"/>
            <a:ext cx="7611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 b="1" dirty="0">
                <a:latin typeface="Roboto"/>
                <a:ea typeface="Roboto"/>
                <a:cs typeface="Roboto"/>
                <a:sym typeface="Roboto"/>
              </a:rPr>
              <a:t>2 La transition </a:t>
            </a:r>
            <a:r>
              <a:rPr lang="en-GB" sz="4500" b="1" dirty="0" err="1">
                <a:latin typeface="Roboto"/>
                <a:ea typeface="Roboto"/>
                <a:cs typeface="Roboto"/>
                <a:sym typeface="Roboto"/>
              </a:rPr>
              <a:t>énergétique</a:t>
            </a:r>
            <a:r>
              <a:rPr lang="en-GB" sz="4500" b="1" dirty="0">
                <a:latin typeface="Roboto"/>
                <a:ea typeface="Roboto"/>
                <a:cs typeface="Roboto"/>
                <a:sym typeface="Roboto"/>
              </a:rPr>
              <a:t> : </a:t>
            </a:r>
            <a:endParaRPr sz="4500" b="1" dirty="0">
              <a:latin typeface="Roboto"/>
              <a:ea typeface="Roboto"/>
              <a:cs typeface="Roboto"/>
              <a:sym typeface="Roboto"/>
            </a:endParaRPr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 b="1" dirty="0">
                <a:latin typeface="Roboto"/>
                <a:ea typeface="Roboto"/>
                <a:cs typeface="Roboto"/>
                <a:sym typeface="Roboto"/>
              </a:rPr>
              <a:t>les </a:t>
            </a:r>
            <a:r>
              <a:rPr lang="en-GB" sz="4500" b="1" dirty="0" err="1">
                <a:latin typeface="Roboto"/>
                <a:ea typeface="Roboto"/>
                <a:cs typeface="Roboto"/>
                <a:sym typeface="Roboto"/>
              </a:rPr>
              <a:t>défis</a:t>
            </a:r>
            <a:endParaRPr sz="45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cxnSp>
        <p:nvCxnSpPr>
          <p:cNvPr id="164" name="Google Shape;164;p20"/>
          <p:cNvCxnSpPr/>
          <p:nvPr/>
        </p:nvCxnSpPr>
        <p:spPr>
          <a:xfrm>
            <a:off x="766200" y="2312850"/>
            <a:ext cx="600" cy="517800"/>
          </a:xfrm>
          <a:prstGeom prst="straightConnector1">
            <a:avLst/>
          </a:prstGeom>
          <a:noFill/>
          <a:ln w="76200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19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>
            <a:spLocks noGrp="1"/>
          </p:cNvSpPr>
          <p:nvPr>
            <p:ph type="title"/>
          </p:nvPr>
        </p:nvSpPr>
        <p:spPr>
          <a:xfrm>
            <a:off x="619425" y="931425"/>
            <a:ext cx="834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7321F2"/>
              </a:buClr>
              <a:buSzPts val="1500"/>
              <a:buFont typeface="Roboto"/>
              <a:buAutoNum type="arabicPeriod" startAt="3"/>
            </a:pPr>
            <a:r>
              <a:rPr lang="en-GB" sz="1500" b="1" dirty="0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L'énergie</a:t>
            </a:r>
            <a:r>
              <a:rPr lang="en-GB" sz="1500" b="1" dirty="0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renouvelable</a:t>
            </a:r>
            <a:r>
              <a:rPr lang="en-GB" sz="1500" b="1" dirty="0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n'est</a:t>
            </a:r>
            <a:r>
              <a:rPr lang="en-GB" sz="1500" b="1" dirty="0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 pas </a:t>
            </a:r>
            <a:r>
              <a:rPr lang="en-GB" sz="1500" b="1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une</a:t>
            </a:r>
            <a:r>
              <a:rPr lang="en-GB" sz="1500" b="1" dirty="0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 source </a:t>
            </a:r>
            <a:r>
              <a:rPr lang="en-GB" sz="1500" b="1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d'énergie</a:t>
            </a:r>
            <a:r>
              <a:rPr lang="en-GB" sz="1500" b="1" dirty="0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00" b="1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constante</a:t>
            </a:r>
            <a:r>
              <a:rPr lang="en-GB" sz="1500" b="1" dirty="0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 → </a:t>
            </a:r>
            <a:r>
              <a:rPr lang="en-GB" sz="1500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quantité</a:t>
            </a:r>
            <a:r>
              <a:rPr lang="en-GB" sz="1500" dirty="0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 et prix </a:t>
            </a:r>
            <a:r>
              <a:rPr lang="en-GB" sz="1500" dirty="0" err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fluctuants</a:t>
            </a:r>
            <a:endParaRPr sz="1500" dirty="0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3" name="Google Shape;203;p23"/>
          <p:cNvCxnSpPr/>
          <p:nvPr/>
        </p:nvCxnSpPr>
        <p:spPr>
          <a:xfrm>
            <a:off x="1208300" y="1653350"/>
            <a:ext cx="18600" cy="2622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04;p23"/>
          <p:cNvCxnSpPr/>
          <p:nvPr/>
        </p:nvCxnSpPr>
        <p:spPr>
          <a:xfrm rot="10800000" flipH="1">
            <a:off x="1234122" y="4239352"/>
            <a:ext cx="6524400" cy="32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Google Shape;205;p23"/>
          <p:cNvSpPr txBox="1"/>
          <p:nvPr/>
        </p:nvSpPr>
        <p:spPr>
          <a:xfrm rot="3961">
            <a:off x="7057759" y="1544755"/>
            <a:ext cx="1562101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PRIX DE L'ÉNERGIE</a:t>
            </a:r>
            <a:endParaRPr sz="10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7200337" y="3638443"/>
            <a:ext cx="1900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PRODUCTION D'ÉNERGIE</a:t>
            </a:r>
            <a:endParaRPr sz="1000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3"/>
          <p:cNvSpPr txBox="1"/>
          <p:nvPr/>
        </p:nvSpPr>
        <p:spPr>
          <a:xfrm>
            <a:off x="3234788" y="3322172"/>
            <a:ext cx="214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lt1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UNE PRODUCTION D'ÉNERGIE ÉLEVÉE, </a:t>
            </a:r>
            <a:endParaRPr sz="900">
              <a:solidFill>
                <a:schemeClr val="lt1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lt1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PRIX BAS</a:t>
            </a:r>
            <a:endParaRPr sz="900">
              <a:solidFill>
                <a:schemeClr val="lt1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1157925" y="4086475"/>
            <a:ext cx="6812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Janvier Décembre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210" name="Google Shape;210;p23"/>
          <p:cNvSpPr/>
          <p:nvPr/>
        </p:nvSpPr>
        <p:spPr>
          <a:xfrm>
            <a:off x="1240150" y="2086150"/>
            <a:ext cx="6132492" cy="2191918"/>
          </a:xfrm>
          <a:custGeom>
            <a:avLst/>
            <a:gdLst/>
            <a:ahLst/>
            <a:cxnLst/>
            <a:rect l="l" t="t" r="r" b="b"/>
            <a:pathLst>
              <a:path w="256939" h="89530" extrusionOk="0">
                <a:moveTo>
                  <a:pt x="0" y="89530"/>
                </a:moveTo>
                <a:cubicBezTo>
                  <a:pt x="19632" y="74610"/>
                  <a:pt x="74967" y="167"/>
                  <a:pt x="117790" y="10"/>
                </a:cubicBezTo>
                <a:cubicBezTo>
                  <a:pt x="160613" y="-147"/>
                  <a:pt x="233748" y="73825"/>
                  <a:pt x="256939" y="88588"/>
                </a:cubicBezTo>
              </a:path>
            </a:pathLst>
          </a:cu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1" name="Google Shape;211;p23"/>
          <p:cNvSpPr/>
          <p:nvPr/>
        </p:nvSpPr>
        <p:spPr>
          <a:xfrm>
            <a:off x="1224425" y="1686000"/>
            <a:ext cx="5975900" cy="2318575"/>
          </a:xfrm>
          <a:custGeom>
            <a:avLst/>
            <a:gdLst/>
            <a:ahLst/>
            <a:cxnLst/>
            <a:rect l="l" t="t" r="r" b="b"/>
            <a:pathLst>
              <a:path w="239036" h="92743" extrusionOk="0">
                <a:moveTo>
                  <a:pt x="0" y="0"/>
                </a:moveTo>
                <a:cubicBezTo>
                  <a:pt x="18847" y="15444"/>
                  <a:pt x="73240" y="91352"/>
                  <a:pt x="113079" y="92661"/>
                </a:cubicBezTo>
                <a:cubicBezTo>
                  <a:pt x="152918" y="93970"/>
                  <a:pt x="218043" y="21988"/>
                  <a:pt x="239036" y="7853"/>
                </a:cubicBezTo>
              </a:path>
            </a:pathLst>
          </a:cu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2" name="Google Shape;212;p23"/>
          <p:cNvSpPr txBox="1"/>
          <p:nvPr/>
        </p:nvSpPr>
        <p:spPr>
          <a:xfrm>
            <a:off x="5506457" y="1756670"/>
            <a:ext cx="2143200" cy="64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chemeClr val="lt1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FAIBLE PRODUCTION D'ÉNERGIE, </a:t>
            </a:r>
            <a:endParaRPr sz="900" dirty="0">
              <a:solidFill>
                <a:schemeClr val="lt1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chemeClr val="lt1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PRIX ÉLEVÉ</a:t>
            </a:r>
            <a:endParaRPr sz="900" dirty="0">
              <a:solidFill>
                <a:schemeClr val="lt1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3" name="Google Shape;213;p23"/>
          <p:cNvCxnSpPr/>
          <p:nvPr/>
        </p:nvCxnSpPr>
        <p:spPr>
          <a:xfrm>
            <a:off x="8206275" y="527200"/>
            <a:ext cx="762000" cy="1080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4" name="Google Shape;2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6275" y="226450"/>
            <a:ext cx="761999" cy="18194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3"/>
          <p:cNvSpPr txBox="1"/>
          <p:nvPr/>
        </p:nvSpPr>
        <p:spPr>
          <a:xfrm>
            <a:off x="473688" y="408388"/>
            <a:ext cx="819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Transition énergétique : les défis</a:t>
            </a: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23"/>
          <p:cNvSpPr txBox="1"/>
          <p:nvPr/>
        </p:nvSpPr>
        <p:spPr>
          <a:xfrm>
            <a:off x="146725" y="4719850"/>
            <a:ext cx="16890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7321F2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 sz="1900" b="1">
              <a:solidFill>
                <a:srgbClr val="7321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7" name="Google Shape;217;p23"/>
          <p:cNvCxnSpPr/>
          <p:nvPr/>
        </p:nvCxnSpPr>
        <p:spPr>
          <a:xfrm>
            <a:off x="228600" y="4566924"/>
            <a:ext cx="831600" cy="3300"/>
          </a:xfrm>
          <a:prstGeom prst="straightConnector1">
            <a:avLst/>
          </a:prstGeom>
          <a:noFill/>
          <a:ln w="9525" cap="flat" cmpd="sng">
            <a:solidFill>
              <a:srgbClr val="7321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8" name="Google Shape;218;p23"/>
          <p:cNvSpPr txBox="1"/>
          <p:nvPr/>
        </p:nvSpPr>
        <p:spPr>
          <a:xfrm>
            <a:off x="146725" y="4789139"/>
            <a:ext cx="3027300" cy="2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Transition énergétique : les défis</a:t>
            </a:r>
            <a:endParaRPr sz="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1067</Words>
  <Application>Microsoft Office PowerPoint</Application>
  <PresentationFormat>Affichage à l'écran (16:9)</PresentationFormat>
  <Paragraphs>214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Roboto</vt:lpstr>
      <vt:lpstr>Arial</vt:lpstr>
      <vt:lpstr>Roboto Medium</vt:lpstr>
      <vt:lpstr>Simple Light</vt:lpstr>
      <vt:lpstr>Présentation PowerPoint</vt:lpstr>
      <vt:lpstr>Présentation PowerPoint</vt:lpstr>
      <vt:lpstr>1 Le marché de l'énergie en pleine évolution</vt:lpstr>
      <vt:lpstr>Présentation PowerPoint</vt:lpstr>
      <vt:lpstr>Présentation PowerPoint</vt:lpstr>
      <vt:lpstr>Présentation PowerPoint</vt:lpstr>
      <vt:lpstr>Présentation PowerPoint</vt:lpstr>
      <vt:lpstr>2 La transition énergétique :  les défis</vt:lpstr>
      <vt:lpstr> L'énergie renouvelable n'est pas une source d'énergie constante → quantité et prix fluctuants</vt:lpstr>
      <vt:lpstr>Énergie positive et négative</vt:lpstr>
      <vt:lpstr>3 Dynamiser votre entreprise</vt:lpstr>
      <vt:lpstr>Présentation PowerPoint</vt:lpstr>
      <vt:lpstr>4 Kioz : votre autonomie énergétique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POURQUOI KIOZ ?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Colot</dc:creator>
  <cp:keywords>, docId:1128ED33C16008704342E8CCB40CB75D</cp:keywords>
  <cp:lastModifiedBy>Catherine Colot</cp:lastModifiedBy>
  <cp:revision>2</cp:revision>
  <dcterms:modified xsi:type="dcterms:W3CDTF">2023-11-15T21:27:55Z</dcterms:modified>
</cp:coreProperties>
</file>