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6" r:id="rId3"/>
    <p:sldId id="267" r:id="rId4"/>
    <p:sldId id="263" r:id="rId5"/>
    <p:sldId id="265" r:id="rId6"/>
    <p:sldId id="261" r:id="rId7"/>
    <p:sldId id="269" r:id="rId8"/>
    <p:sldId id="272" r:id="rId9"/>
    <p:sldId id="271" r:id="rId10"/>
    <p:sldId id="277" r:id="rId11"/>
    <p:sldId id="279" r:id="rId12"/>
    <p:sldId id="280" r:id="rId13"/>
    <p:sldId id="275" r:id="rId14"/>
    <p:sldId id="274" r:id="rId15"/>
    <p:sldId id="276" r:id="rId16"/>
    <p:sldId id="270" r:id="rId17"/>
    <p:sldId id="260" r:id="rId18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0CC"/>
    <a:srgbClr val="7EB200"/>
    <a:srgbClr val="00609C"/>
    <a:srgbClr val="3368AC"/>
    <a:srgbClr val="7EB442"/>
    <a:srgbClr val="97C606"/>
    <a:srgbClr val="7EC600"/>
    <a:srgbClr val="FFDFCA"/>
    <a:srgbClr val="FFE5D7"/>
    <a:srgbClr val="FF76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4B5DD-03F5-4697-B241-CADB145F3FFB}" type="datetimeFigureOut">
              <a:rPr lang="fr-BE" smtClean="0"/>
              <a:t>08-01-24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8AD83-7D33-4C11-944C-F0CD98FC23C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9346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95F36B6-B12A-42D3-9FA3-A2F1930EAB42}" type="datetimeFigureOut">
              <a:rPr lang="fr-BE" smtClean="0"/>
              <a:t>08-01-24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9931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8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5" y="9721108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3A03B2A-0817-45B5-98B4-D76D9271E50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90698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que 3">
            <a:extLst>
              <a:ext uri="{FF2B5EF4-FFF2-40B4-BE49-F238E27FC236}">
                <a16:creationId xmlns:a16="http://schemas.microsoft.com/office/drawing/2014/main" id="{576B76C7-1A90-4F3A-9B1C-ED6FA15EBD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1375200"/>
            <a:ext cx="11380800" cy="514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29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592381"/>
            <a:ext cx="10363200" cy="2387600"/>
          </a:xfrm>
          <a:prstGeom prst="roundRect">
            <a:avLst/>
          </a:prstGeom>
          <a:solidFill>
            <a:srgbClr val="E5F0CC"/>
          </a:solidFill>
          <a:ln w="63500">
            <a:solidFill>
              <a:srgbClr val="7EB200"/>
            </a:solidFill>
          </a:ln>
        </p:spPr>
        <p:txBody>
          <a:bodyPr anchor="ctr"/>
          <a:lstStyle>
            <a:lvl1pPr algn="ctr">
              <a:defRPr sz="6000"/>
            </a:lvl1pPr>
          </a:lstStyle>
          <a:p>
            <a:r>
              <a:rPr lang="fr-FR" dirty="0"/>
              <a:t>Titre de la présentation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81951"/>
            <a:ext cx="9144000" cy="1226336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Prénom Nom Fonction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6400" y="5619600"/>
            <a:ext cx="9120000" cy="518400"/>
          </a:xfrm>
          <a:prstGeom prst="rect">
            <a:avLst/>
          </a:prstGeom>
        </p:spPr>
        <p:txBody>
          <a:bodyPr anchor="ctr"/>
          <a:lstStyle>
            <a:lvl1pPr marL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defRPr lang="fr-BE" sz="2400" i="1" kern="1200" dirty="0">
                <a:solidFill>
                  <a:srgbClr val="00609C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1pPr>
          </a:lstStyle>
          <a:p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31FB-5B43-45DB-B0FC-5554EF74D245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23490867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735BE8-B008-4232-8322-4D64982E3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31FB-5B43-45DB-B0FC-5554EF74D245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841BA223-A11D-4BC4-8654-38F7606775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485194"/>
            <a:ext cx="10515600" cy="82296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5400">
                <a:solidFill>
                  <a:srgbClr val="3368AC"/>
                </a:solidFill>
              </a:defRPr>
            </a:lvl1pPr>
          </a:lstStyle>
          <a:p>
            <a:r>
              <a:rPr lang="fr-FR" dirty="0"/>
              <a:t>Titre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983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7983"/>
            <a:ext cx="10515600" cy="45432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7601"/>
            <a:ext cx="7315200" cy="365125"/>
          </a:xfrm>
        </p:spPr>
        <p:txBody>
          <a:bodyPr/>
          <a:lstStyle/>
          <a:p>
            <a:r>
              <a:rPr lang="fr-BE"/>
              <a:t>Chapitre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31FB-5B43-45DB-B0FC-5554EF74D24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39729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40000" y="6357601"/>
            <a:ext cx="7315200" cy="365125"/>
          </a:xfrm>
        </p:spPr>
        <p:txBody>
          <a:bodyPr/>
          <a:lstStyle/>
          <a:p>
            <a:r>
              <a:rPr lang="fr-BE"/>
              <a:t>Chapitre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31FB-5B43-45DB-B0FC-5554EF74D24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93601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A85DFE-8423-4AFB-8341-E0CF61475F79}"/>
              </a:ext>
            </a:extLst>
          </p:cNvPr>
          <p:cNvSpPr/>
          <p:nvPr userDrawn="1"/>
        </p:nvSpPr>
        <p:spPr>
          <a:xfrm>
            <a:off x="0" y="6235499"/>
            <a:ext cx="12192000" cy="606829"/>
          </a:xfrm>
          <a:prstGeom prst="rect">
            <a:avLst/>
          </a:prstGeom>
          <a:solidFill>
            <a:srgbClr val="7EB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87880" y="222192"/>
            <a:ext cx="8265600" cy="118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58800"/>
            <a:ext cx="10515600" cy="45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2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457200" rtl="0" eaLnBrk="1" latinLnBrk="0" hangingPunct="1">
              <a:defRPr lang="fr-BE" sz="1600" kern="1200" smtClean="0">
                <a:solidFill>
                  <a:schemeClr val="bg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1pPr>
          </a:lstStyle>
          <a:p>
            <a:r>
              <a:rPr lang="fr-BE" dirty="0"/>
              <a:t>Chapitre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fr-BE" sz="1200" kern="1200" smtClean="0">
                <a:solidFill>
                  <a:schemeClr val="bg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1pPr>
          </a:lstStyle>
          <a:p>
            <a:fld id="{B8C131FB-5B43-45DB-B0FC-5554EF74D245}" type="slidenum">
              <a:rPr lang="fr-BE" smtClean="0"/>
              <a:pPr/>
              <a:t>‹N°›</a:t>
            </a:fld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200" y="5256000"/>
            <a:ext cx="2844576" cy="12852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00" y="151200"/>
            <a:ext cx="1921463" cy="106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17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58" r:id="rId2"/>
    <p:sldLayoutId id="2147483670" r:id="rId3"/>
    <p:sldLayoutId id="2147483659" r:id="rId4"/>
    <p:sldLayoutId id="2147483664" r:id="rId5"/>
  </p:sldLayoutIdLst>
  <p:hf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7EB200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450000" indent="-450000" algn="l" defTabSz="914400" rtl="0" eaLnBrk="1" latinLnBrk="0" hangingPunct="1">
        <a:lnSpc>
          <a:spcPct val="90000"/>
        </a:lnSpc>
        <a:spcBef>
          <a:spcPts val="1000"/>
        </a:spcBef>
        <a:buSzPct val="90000"/>
        <a:buFontTx/>
        <a:buBlip>
          <a:blip r:embed="rId9"/>
        </a:buBlip>
        <a:defRPr sz="2800" kern="1200">
          <a:solidFill>
            <a:srgbClr val="00609C"/>
          </a:solidFill>
          <a:latin typeface="+mn-lt"/>
          <a:ea typeface="+mn-ea"/>
          <a:cs typeface="+mn-cs"/>
        </a:defRPr>
      </a:lvl1pPr>
      <a:lvl2pPr marL="720000" indent="-2714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609C"/>
          </a:solidFill>
          <a:latin typeface="+mn-lt"/>
          <a:ea typeface="+mn-ea"/>
          <a:cs typeface="+mn-cs"/>
        </a:defRPr>
      </a:lvl2pPr>
      <a:lvl3pPr marL="990000" indent="-26987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609C"/>
          </a:solidFill>
          <a:latin typeface="+mn-lt"/>
          <a:ea typeface="+mn-ea"/>
          <a:cs typeface="+mn-cs"/>
        </a:defRPr>
      </a:lvl3pPr>
      <a:lvl4pPr marL="1260000" indent="-2700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609C"/>
          </a:solidFill>
          <a:latin typeface="+mn-lt"/>
          <a:ea typeface="+mn-ea"/>
          <a:cs typeface="+mn-cs"/>
        </a:defRPr>
      </a:lvl4pPr>
      <a:lvl5pPr marL="1530000" indent="-2714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609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600" y="1839601"/>
            <a:ext cx="5140800" cy="2844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499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En pratique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31FB-5B43-45DB-B0FC-5554EF74D245}" type="slidenum">
              <a:rPr lang="fr-BE" smtClean="0"/>
              <a:t>10</a:t>
            </a:fld>
            <a:endParaRPr lang="fr-BE"/>
          </a:p>
        </p:txBody>
      </p:sp>
      <p:sp>
        <p:nvSpPr>
          <p:cNvPr id="6" name="Espace réservé du contenu 4">
            <a:extLst>
              <a:ext uri="{FF2B5EF4-FFF2-40B4-BE49-F238E27FC236}">
                <a16:creationId xmlns:a16="http://schemas.microsoft.com/office/drawing/2014/main" id="{CC76752F-D29C-47F0-9830-742F0C2B131B}"/>
              </a:ext>
            </a:extLst>
          </p:cNvPr>
          <p:cNvSpPr txBox="1">
            <a:spLocks/>
          </p:cNvSpPr>
          <p:nvPr/>
        </p:nvSpPr>
        <p:spPr>
          <a:xfrm>
            <a:off x="300318" y="1496409"/>
            <a:ext cx="10515600" cy="4543200"/>
          </a:xfrm>
          <a:prstGeom prst="rect">
            <a:avLst/>
          </a:prstGeom>
        </p:spPr>
        <p:txBody>
          <a:bodyPr/>
          <a:lstStyle>
            <a:lvl1pPr marL="450000" indent="-45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90000"/>
              <a:buFontTx/>
              <a:buBlip>
                <a:blip r:embed="rId2"/>
              </a:buBlip>
              <a:defRPr sz="2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1pPr>
            <a:lvl2pPr marL="72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2pPr>
            <a:lvl3pPr marL="990000" indent="-2698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3pPr>
            <a:lvl4pPr marL="1260000" indent="-27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4pPr>
            <a:lvl5pPr marL="153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dirty="0"/>
          </a:p>
        </p:txBody>
      </p:sp>
      <p:sp>
        <p:nvSpPr>
          <p:cNvPr id="7" name="Espace réservé du contenu 4">
            <a:extLst>
              <a:ext uri="{FF2B5EF4-FFF2-40B4-BE49-F238E27FC236}">
                <a16:creationId xmlns:a16="http://schemas.microsoft.com/office/drawing/2014/main" id="{C15532BF-CAC6-44D9-A1BA-451E14B52779}"/>
              </a:ext>
            </a:extLst>
          </p:cNvPr>
          <p:cNvSpPr txBox="1">
            <a:spLocks/>
          </p:cNvSpPr>
          <p:nvPr/>
        </p:nvSpPr>
        <p:spPr>
          <a:xfrm>
            <a:off x="990600" y="1710383"/>
            <a:ext cx="10515600" cy="4543200"/>
          </a:xfrm>
          <a:prstGeom prst="rect">
            <a:avLst/>
          </a:prstGeom>
        </p:spPr>
        <p:txBody>
          <a:bodyPr/>
          <a:lstStyle>
            <a:lvl1pPr marL="450000" indent="-45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90000"/>
              <a:buFontTx/>
              <a:buBlip>
                <a:blip r:embed="rId2"/>
              </a:buBlip>
              <a:defRPr sz="2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1pPr>
            <a:lvl2pPr marL="72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2pPr>
            <a:lvl3pPr marL="990000" indent="-2698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3pPr>
            <a:lvl4pPr marL="1260000" indent="-27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4pPr>
            <a:lvl5pPr marL="153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dirty="0"/>
          </a:p>
        </p:txBody>
      </p:sp>
      <p:sp>
        <p:nvSpPr>
          <p:cNvPr id="8" name="Espace réservé du contenu 4">
            <a:extLst>
              <a:ext uri="{FF2B5EF4-FFF2-40B4-BE49-F238E27FC236}">
                <a16:creationId xmlns:a16="http://schemas.microsoft.com/office/drawing/2014/main" id="{0C895B3A-0D1E-44F0-88B1-C29E0C8CC214}"/>
              </a:ext>
            </a:extLst>
          </p:cNvPr>
          <p:cNvSpPr txBox="1">
            <a:spLocks/>
          </p:cNvSpPr>
          <p:nvPr/>
        </p:nvSpPr>
        <p:spPr>
          <a:xfrm>
            <a:off x="1143000" y="1862783"/>
            <a:ext cx="10515600" cy="4543200"/>
          </a:xfrm>
          <a:prstGeom prst="rect">
            <a:avLst/>
          </a:prstGeom>
        </p:spPr>
        <p:txBody>
          <a:bodyPr/>
          <a:lstStyle>
            <a:lvl1pPr marL="450000" indent="-45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90000"/>
              <a:buFontTx/>
              <a:buBlip>
                <a:blip r:embed="rId2"/>
              </a:buBlip>
              <a:defRPr sz="2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1pPr>
            <a:lvl2pPr marL="72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2pPr>
            <a:lvl3pPr marL="990000" indent="-2698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3pPr>
            <a:lvl4pPr marL="1260000" indent="-27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4pPr>
            <a:lvl5pPr marL="153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dirty="0"/>
              <a:t>Terminal: </a:t>
            </a:r>
            <a:r>
              <a:rPr lang="fr-BE" sz="2000" dirty="0"/>
              <a:t>Piétrain belge ( NN, Espoir, Premium, optimal, optimal prime) </a:t>
            </a:r>
          </a:p>
          <a:p>
            <a:pPr marL="0" indent="0">
              <a:buNone/>
            </a:pPr>
            <a:r>
              <a:rPr lang="fr-BE" dirty="0"/>
              <a:t>Maternelle  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E73B2DC-C170-4D32-BB03-553D6AD7CD31}"/>
              </a:ext>
            </a:extLst>
          </p:cNvPr>
          <p:cNvSpPr/>
          <p:nvPr/>
        </p:nvSpPr>
        <p:spPr>
          <a:xfrm>
            <a:off x="3352800" y="2396933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000" dirty="0" err="1">
                <a:solidFill>
                  <a:srgbClr val="00609C"/>
                </a:solidFill>
              </a:rPr>
              <a:t>Landrace</a:t>
            </a:r>
            <a:r>
              <a:rPr lang="fr-FR" sz="2000" dirty="0">
                <a:solidFill>
                  <a:srgbClr val="00609C"/>
                </a:solidFill>
              </a:rPr>
              <a:t> Belge stress négatif	</a:t>
            </a:r>
          </a:p>
          <a:p>
            <a:r>
              <a:rPr lang="fr-FR" sz="2000" dirty="0" err="1">
                <a:solidFill>
                  <a:srgbClr val="00609C"/>
                </a:solidFill>
              </a:rPr>
              <a:t>Landrace</a:t>
            </a:r>
            <a:r>
              <a:rPr lang="fr-FR" sz="2000" dirty="0">
                <a:solidFill>
                  <a:srgbClr val="00609C"/>
                </a:solidFill>
              </a:rPr>
              <a:t> Anglais	</a:t>
            </a:r>
          </a:p>
          <a:p>
            <a:r>
              <a:rPr lang="fr-FR" sz="2000" dirty="0" err="1">
                <a:solidFill>
                  <a:srgbClr val="00609C"/>
                </a:solidFill>
              </a:rPr>
              <a:t>Landrace</a:t>
            </a:r>
            <a:r>
              <a:rPr lang="fr-FR" sz="2000" dirty="0">
                <a:solidFill>
                  <a:srgbClr val="00609C"/>
                </a:solidFill>
              </a:rPr>
              <a:t> Finlandais	</a:t>
            </a:r>
          </a:p>
          <a:p>
            <a:r>
              <a:rPr lang="fr-FR" sz="2000" dirty="0" err="1">
                <a:solidFill>
                  <a:srgbClr val="00609C"/>
                </a:solidFill>
              </a:rPr>
              <a:t>Landrace</a:t>
            </a:r>
            <a:r>
              <a:rPr lang="fr-FR" sz="2000" dirty="0">
                <a:solidFill>
                  <a:srgbClr val="00609C"/>
                </a:solidFill>
              </a:rPr>
              <a:t> Français	</a:t>
            </a:r>
          </a:p>
          <a:p>
            <a:r>
              <a:rPr lang="fr-FR" sz="2000" dirty="0">
                <a:solidFill>
                  <a:srgbClr val="00609C"/>
                </a:solidFill>
              </a:rPr>
              <a:t>Large white </a:t>
            </a:r>
            <a:r>
              <a:rPr lang="fr-FR" sz="2000" dirty="0" err="1">
                <a:solidFill>
                  <a:srgbClr val="00609C"/>
                </a:solidFill>
              </a:rPr>
              <a:t>francais</a:t>
            </a:r>
            <a:r>
              <a:rPr lang="fr-FR" sz="2000" dirty="0">
                <a:solidFill>
                  <a:srgbClr val="00609C"/>
                </a:solidFill>
              </a:rPr>
              <a:t>	</a:t>
            </a:r>
          </a:p>
          <a:p>
            <a:r>
              <a:rPr lang="fr-FR" sz="2000" dirty="0" err="1">
                <a:solidFill>
                  <a:srgbClr val="00609C"/>
                </a:solidFill>
              </a:rPr>
              <a:t>Landrace</a:t>
            </a:r>
            <a:r>
              <a:rPr lang="fr-FR" sz="2000" dirty="0">
                <a:solidFill>
                  <a:srgbClr val="00609C"/>
                </a:solidFill>
              </a:rPr>
              <a:t> Autrichien	</a:t>
            </a:r>
          </a:p>
          <a:p>
            <a:r>
              <a:rPr lang="fr-FR" sz="2000" dirty="0">
                <a:solidFill>
                  <a:srgbClr val="00609C"/>
                </a:solidFill>
              </a:rPr>
              <a:t>Large White Autrichien	</a:t>
            </a:r>
          </a:p>
          <a:p>
            <a:r>
              <a:rPr lang="fr-FR" sz="2000" dirty="0">
                <a:solidFill>
                  <a:srgbClr val="00609C"/>
                </a:solidFill>
              </a:rPr>
              <a:t>Croisement Hybride	</a:t>
            </a:r>
          </a:p>
          <a:p>
            <a:r>
              <a:rPr lang="fr-FR" sz="2000" dirty="0" err="1">
                <a:solidFill>
                  <a:srgbClr val="00609C"/>
                </a:solidFill>
              </a:rPr>
              <a:t>Landrace</a:t>
            </a:r>
            <a:r>
              <a:rPr lang="fr-FR" sz="2000" dirty="0">
                <a:solidFill>
                  <a:srgbClr val="00609C"/>
                </a:solidFill>
              </a:rPr>
              <a:t> Suisse	 </a:t>
            </a:r>
          </a:p>
          <a:p>
            <a:r>
              <a:rPr lang="fr-FR" sz="2000" dirty="0">
                <a:solidFill>
                  <a:srgbClr val="00609C"/>
                </a:solidFill>
              </a:rPr>
              <a:t>Large White Suisse </a:t>
            </a:r>
            <a:r>
              <a:rPr lang="fr-FR" dirty="0"/>
              <a:t>	</a:t>
            </a:r>
          </a:p>
        </p:txBody>
      </p:sp>
      <p:sp>
        <p:nvSpPr>
          <p:cNvPr id="11" name="Titre 3">
            <a:extLst>
              <a:ext uri="{FF2B5EF4-FFF2-40B4-BE49-F238E27FC236}">
                <a16:creationId xmlns:a16="http://schemas.microsoft.com/office/drawing/2014/main" id="{B9A21AB8-2CA9-4CDA-AE5C-3427F580A28D}"/>
              </a:ext>
            </a:extLst>
          </p:cNvPr>
          <p:cNvSpPr txBox="1">
            <a:spLocks/>
          </p:cNvSpPr>
          <p:nvPr/>
        </p:nvSpPr>
        <p:spPr>
          <a:xfrm>
            <a:off x="3087880" y="222192"/>
            <a:ext cx="8265600" cy="1188000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7EB200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r>
              <a:rPr lang="fr-BE" dirty="0"/>
              <a:t>Génétiques disponibles chez KI </a:t>
            </a:r>
            <a:r>
              <a:rPr lang="fr-BE" dirty="0" err="1"/>
              <a:t>bevel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37662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En pratique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31FB-5B43-45DB-B0FC-5554EF74D245}" type="slidenum">
              <a:rPr lang="fr-BE" smtClean="0"/>
              <a:t>11</a:t>
            </a:fld>
            <a:endParaRPr lang="fr-BE"/>
          </a:p>
        </p:txBody>
      </p:sp>
      <p:sp>
        <p:nvSpPr>
          <p:cNvPr id="6" name="Espace réservé du contenu 4">
            <a:extLst>
              <a:ext uri="{FF2B5EF4-FFF2-40B4-BE49-F238E27FC236}">
                <a16:creationId xmlns:a16="http://schemas.microsoft.com/office/drawing/2014/main" id="{CC76752F-D29C-47F0-9830-742F0C2B131B}"/>
              </a:ext>
            </a:extLst>
          </p:cNvPr>
          <p:cNvSpPr txBox="1">
            <a:spLocks/>
          </p:cNvSpPr>
          <p:nvPr/>
        </p:nvSpPr>
        <p:spPr>
          <a:xfrm>
            <a:off x="300318" y="1496409"/>
            <a:ext cx="10515600" cy="4543200"/>
          </a:xfrm>
          <a:prstGeom prst="rect">
            <a:avLst/>
          </a:prstGeom>
        </p:spPr>
        <p:txBody>
          <a:bodyPr/>
          <a:lstStyle>
            <a:lvl1pPr marL="450000" indent="-45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90000"/>
              <a:buFontTx/>
              <a:buBlip>
                <a:blip r:embed="rId2"/>
              </a:buBlip>
              <a:defRPr sz="2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1pPr>
            <a:lvl2pPr marL="72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2pPr>
            <a:lvl3pPr marL="990000" indent="-2698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3pPr>
            <a:lvl4pPr marL="1260000" indent="-27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4pPr>
            <a:lvl5pPr marL="153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dirty="0"/>
          </a:p>
        </p:txBody>
      </p:sp>
      <p:sp>
        <p:nvSpPr>
          <p:cNvPr id="7" name="Espace réservé du contenu 4">
            <a:extLst>
              <a:ext uri="{FF2B5EF4-FFF2-40B4-BE49-F238E27FC236}">
                <a16:creationId xmlns:a16="http://schemas.microsoft.com/office/drawing/2014/main" id="{C15532BF-CAC6-44D9-A1BA-451E14B52779}"/>
              </a:ext>
            </a:extLst>
          </p:cNvPr>
          <p:cNvSpPr txBox="1">
            <a:spLocks/>
          </p:cNvSpPr>
          <p:nvPr/>
        </p:nvSpPr>
        <p:spPr>
          <a:xfrm>
            <a:off x="990600" y="1710383"/>
            <a:ext cx="10515600" cy="4543200"/>
          </a:xfrm>
          <a:prstGeom prst="rect">
            <a:avLst/>
          </a:prstGeom>
        </p:spPr>
        <p:txBody>
          <a:bodyPr/>
          <a:lstStyle>
            <a:lvl1pPr marL="450000" indent="-45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90000"/>
              <a:buFontTx/>
              <a:buBlip>
                <a:blip r:embed="rId2"/>
              </a:buBlip>
              <a:defRPr sz="2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1pPr>
            <a:lvl2pPr marL="72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2pPr>
            <a:lvl3pPr marL="990000" indent="-2698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3pPr>
            <a:lvl4pPr marL="1260000" indent="-27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4pPr>
            <a:lvl5pPr marL="153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dirty="0"/>
          </a:p>
        </p:txBody>
      </p:sp>
      <p:sp>
        <p:nvSpPr>
          <p:cNvPr id="8" name="Espace réservé du contenu 4">
            <a:extLst>
              <a:ext uri="{FF2B5EF4-FFF2-40B4-BE49-F238E27FC236}">
                <a16:creationId xmlns:a16="http://schemas.microsoft.com/office/drawing/2014/main" id="{0C895B3A-0D1E-44F0-88B1-C29E0C8CC214}"/>
              </a:ext>
            </a:extLst>
          </p:cNvPr>
          <p:cNvSpPr txBox="1">
            <a:spLocks/>
          </p:cNvSpPr>
          <p:nvPr/>
        </p:nvSpPr>
        <p:spPr>
          <a:xfrm>
            <a:off x="1143000" y="1862783"/>
            <a:ext cx="10515600" cy="4543200"/>
          </a:xfrm>
          <a:prstGeom prst="rect">
            <a:avLst/>
          </a:prstGeom>
        </p:spPr>
        <p:txBody>
          <a:bodyPr/>
          <a:lstStyle>
            <a:lvl1pPr marL="450000" indent="-45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90000"/>
              <a:buFontTx/>
              <a:buBlip>
                <a:blip r:embed="rId2"/>
              </a:buBlip>
              <a:defRPr sz="2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1pPr>
            <a:lvl2pPr marL="72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2pPr>
            <a:lvl3pPr marL="990000" indent="-2698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3pPr>
            <a:lvl4pPr marL="1260000" indent="-27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4pPr>
            <a:lvl5pPr marL="153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dirty="0"/>
              <a:t>Terminal: </a:t>
            </a:r>
          </a:p>
          <a:p>
            <a:pPr marL="0" indent="0">
              <a:buNone/>
            </a:pPr>
            <a:r>
              <a:rPr lang="fr-BE" sz="2000" dirty="0"/>
              <a:t>Piétrain belge ( NN, Espoir, Premium, optimal, optimal prime) </a:t>
            </a:r>
          </a:p>
          <a:p>
            <a:pPr marL="0" indent="0">
              <a:buNone/>
            </a:pPr>
            <a:r>
              <a:rPr lang="fr-BE" sz="2000" dirty="0" err="1"/>
              <a:t>Maximus</a:t>
            </a:r>
            <a:r>
              <a:rPr lang="fr-BE" sz="2000" dirty="0"/>
              <a:t> ( conformation, croissance)</a:t>
            </a:r>
          </a:p>
          <a:p>
            <a:pPr marL="0" indent="0">
              <a:buNone/>
            </a:pPr>
            <a:r>
              <a:rPr lang="fr-BE" sz="2000" dirty="0"/>
              <a:t>German piétrain</a:t>
            </a:r>
          </a:p>
          <a:p>
            <a:pPr marL="0" indent="0">
              <a:buNone/>
            </a:pPr>
            <a:r>
              <a:rPr lang="fr-BE" sz="2000" dirty="0"/>
              <a:t>Piétrain </a:t>
            </a:r>
            <a:r>
              <a:rPr lang="fr-BE" sz="2000" dirty="0" err="1"/>
              <a:t>Belpi</a:t>
            </a:r>
            <a:endParaRPr lang="fr-BE" sz="2000" dirty="0"/>
          </a:p>
          <a:p>
            <a:pPr marL="0" indent="0">
              <a:buNone/>
            </a:pPr>
            <a:r>
              <a:rPr lang="fr-BE" sz="2000" dirty="0"/>
              <a:t>Duroc terminal </a:t>
            </a:r>
          </a:p>
          <a:p>
            <a:pPr marL="0" indent="0">
              <a:buNone/>
            </a:pPr>
            <a:r>
              <a:rPr lang="fr-BE" sz="2000" dirty="0" err="1"/>
              <a:t>Hypor</a:t>
            </a:r>
            <a:r>
              <a:rPr lang="fr-BE" sz="2000" dirty="0"/>
              <a:t> </a:t>
            </a:r>
            <a:r>
              <a:rPr lang="fr-BE" sz="2000" dirty="0" err="1"/>
              <a:t>maxter</a:t>
            </a:r>
            <a:endParaRPr lang="fr-BE" sz="2000" dirty="0"/>
          </a:p>
          <a:p>
            <a:pPr marL="0" indent="0">
              <a:buNone/>
            </a:pPr>
            <a:r>
              <a:rPr lang="fr-BE" sz="2000" dirty="0"/>
              <a:t>DB77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E73B2DC-C170-4D32-BB03-553D6AD7CD31}"/>
              </a:ext>
            </a:extLst>
          </p:cNvPr>
          <p:cNvSpPr/>
          <p:nvPr/>
        </p:nvSpPr>
        <p:spPr>
          <a:xfrm>
            <a:off x="3352800" y="239693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/>
              <a:t>	</a:t>
            </a:r>
          </a:p>
        </p:txBody>
      </p:sp>
      <p:sp>
        <p:nvSpPr>
          <p:cNvPr id="11" name="Titre 3">
            <a:extLst>
              <a:ext uri="{FF2B5EF4-FFF2-40B4-BE49-F238E27FC236}">
                <a16:creationId xmlns:a16="http://schemas.microsoft.com/office/drawing/2014/main" id="{B9A21AB8-2CA9-4CDA-AE5C-3427F580A28D}"/>
              </a:ext>
            </a:extLst>
          </p:cNvPr>
          <p:cNvSpPr txBox="1">
            <a:spLocks/>
          </p:cNvSpPr>
          <p:nvPr/>
        </p:nvSpPr>
        <p:spPr>
          <a:xfrm>
            <a:off x="3087880" y="222192"/>
            <a:ext cx="8265600" cy="1188000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7EB200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r>
              <a:rPr lang="fr-BE" dirty="0"/>
              <a:t>Génétiques disponibles chez KI Clincke</a:t>
            </a:r>
          </a:p>
        </p:txBody>
      </p:sp>
    </p:spTree>
    <p:extLst>
      <p:ext uri="{BB962C8B-B14F-4D97-AF65-F5344CB8AC3E}">
        <p14:creationId xmlns:p14="http://schemas.microsoft.com/office/powerpoint/2010/main" val="2957463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En pratique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31FB-5B43-45DB-B0FC-5554EF74D245}" type="slidenum">
              <a:rPr lang="fr-BE" smtClean="0"/>
              <a:t>12</a:t>
            </a:fld>
            <a:endParaRPr lang="fr-BE"/>
          </a:p>
        </p:txBody>
      </p:sp>
      <p:sp>
        <p:nvSpPr>
          <p:cNvPr id="6" name="Espace réservé du contenu 4">
            <a:extLst>
              <a:ext uri="{FF2B5EF4-FFF2-40B4-BE49-F238E27FC236}">
                <a16:creationId xmlns:a16="http://schemas.microsoft.com/office/drawing/2014/main" id="{CC76752F-D29C-47F0-9830-742F0C2B131B}"/>
              </a:ext>
            </a:extLst>
          </p:cNvPr>
          <p:cNvSpPr txBox="1">
            <a:spLocks/>
          </p:cNvSpPr>
          <p:nvPr/>
        </p:nvSpPr>
        <p:spPr>
          <a:xfrm>
            <a:off x="300318" y="1496409"/>
            <a:ext cx="10515600" cy="4543200"/>
          </a:xfrm>
          <a:prstGeom prst="rect">
            <a:avLst/>
          </a:prstGeom>
        </p:spPr>
        <p:txBody>
          <a:bodyPr/>
          <a:lstStyle>
            <a:lvl1pPr marL="450000" indent="-45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90000"/>
              <a:buFontTx/>
              <a:buBlip>
                <a:blip r:embed="rId2"/>
              </a:buBlip>
              <a:defRPr sz="2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1pPr>
            <a:lvl2pPr marL="72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2pPr>
            <a:lvl3pPr marL="990000" indent="-2698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3pPr>
            <a:lvl4pPr marL="1260000" indent="-27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4pPr>
            <a:lvl5pPr marL="153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dirty="0"/>
          </a:p>
        </p:txBody>
      </p:sp>
      <p:sp>
        <p:nvSpPr>
          <p:cNvPr id="7" name="Espace réservé du contenu 4">
            <a:extLst>
              <a:ext uri="{FF2B5EF4-FFF2-40B4-BE49-F238E27FC236}">
                <a16:creationId xmlns:a16="http://schemas.microsoft.com/office/drawing/2014/main" id="{C15532BF-CAC6-44D9-A1BA-451E14B52779}"/>
              </a:ext>
            </a:extLst>
          </p:cNvPr>
          <p:cNvSpPr txBox="1">
            <a:spLocks/>
          </p:cNvSpPr>
          <p:nvPr/>
        </p:nvSpPr>
        <p:spPr>
          <a:xfrm>
            <a:off x="963706" y="1728312"/>
            <a:ext cx="10515600" cy="4543200"/>
          </a:xfrm>
          <a:prstGeom prst="rect">
            <a:avLst/>
          </a:prstGeom>
        </p:spPr>
        <p:txBody>
          <a:bodyPr/>
          <a:lstStyle>
            <a:lvl1pPr marL="450000" indent="-45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90000"/>
              <a:buFontTx/>
              <a:buBlip>
                <a:blip r:embed="rId2"/>
              </a:buBlip>
              <a:defRPr sz="2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1pPr>
            <a:lvl2pPr marL="72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2pPr>
            <a:lvl3pPr marL="990000" indent="-2698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3pPr>
            <a:lvl4pPr marL="1260000" indent="-27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4pPr>
            <a:lvl5pPr marL="153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dirty="0"/>
              <a:t>Maternelle :</a:t>
            </a:r>
          </a:p>
          <a:p>
            <a:pPr marL="0" indent="0">
              <a:buNone/>
            </a:pPr>
            <a:r>
              <a:rPr lang="fr-BE" sz="2000" dirty="0" err="1"/>
              <a:t>RA-se</a:t>
            </a:r>
            <a:r>
              <a:rPr lang="fr-BE" sz="2000" dirty="0"/>
              <a:t> </a:t>
            </a:r>
            <a:r>
              <a:rPr lang="fr-BE" sz="2000" dirty="0" err="1"/>
              <a:t>Landrace</a:t>
            </a:r>
            <a:r>
              <a:rPr lang="fr-BE" sz="2000" dirty="0"/>
              <a:t> L12 </a:t>
            </a:r>
          </a:p>
          <a:p>
            <a:pPr marL="0" indent="0">
              <a:buNone/>
            </a:pPr>
            <a:r>
              <a:rPr lang="fr-BE" sz="2000" dirty="0" err="1"/>
              <a:t>Choice</a:t>
            </a:r>
            <a:r>
              <a:rPr lang="fr-BE" sz="2000" dirty="0"/>
              <a:t> Large White M3(</a:t>
            </a:r>
            <a:r>
              <a:rPr lang="fr-BE" sz="2000" dirty="0" err="1"/>
              <a:t>Ra-se</a:t>
            </a:r>
            <a:r>
              <a:rPr lang="fr-BE" sz="2000" dirty="0"/>
              <a:t>)</a:t>
            </a:r>
          </a:p>
          <a:p>
            <a:pPr marL="0" indent="0">
              <a:buNone/>
            </a:pPr>
            <a:r>
              <a:rPr lang="fr-BE" sz="2000" dirty="0" err="1"/>
              <a:t>Ra-se</a:t>
            </a:r>
            <a:r>
              <a:rPr lang="fr-BE" sz="2000" dirty="0"/>
              <a:t> Large White L36</a:t>
            </a:r>
          </a:p>
          <a:p>
            <a:pPr marL="0" indent="0">
              <a:buNone/>
            </a:pPr>
            <a:r>
              <a:rPr lang="fr-BE" sz="2000" dirty="0" err="1"/>
              <a:t>Hypor</a:t>
            </a:r>
            <a:r>
              <a:rPr lang="fr-BE" sz="2000" dirty="0"/>
              <a:t> </a:t>
            </a:r>
            <a:r>
              <a:rPr lang="fr-BE" sz="2000" dirty="0" err="1"/>
              <a:t>Landrace</a:t>
            </a:r>
            <a:endParaRPr lang="fr-BE" sz="2000" dirty="0"/>
          </a:p>
          <a:p>
            <a:pPr marL="0" indent="0">
              <a:buNone/>
            </a:pPr>
            <a:r>
              <a:rPr lang="fr-BE" sz="2000" dirty="0" err="1"/>
              <a:t>Hypor</a:t>
            </a:r>
            <a:r>
              <a:rPr lang="fr-BE" sz="2000" dirty="0"/>
              <a:t> Large white</a:t>
            </a:r>
          </a:p>
          <a:p>
            <a:pPr marL="0" indent="0">
              <a:buNone/>
            </a:pPr>
            <a:r>
              <a:rPr lang="fr-BE" sz="2000" dirty="0" err="1"/>
              <a:t>Landrace</a:t>
            </a:r>
            <a:r>
              <a:rPr lang="fr-BE" sz="2000" dirty="0"/>
              <a:t> finlandais </a:t>
            </a:r>
          </a:p>
          <a:p>
            <a:pPr marL="0" indent="0">
              <a:buNone/>
            </a:pPr>
            <a:r>
              <a:rPr lang="fr-BE" sz="2000" dirty="0" err="1"/>
              <a:t>Suisag</a:t>
            </a:r>
            <a:r>
              <a:rPr lang="fr-BE" sz="2000" dirty="0"/>
              <a:t> </a:t>
            </a:r>
            <a:r>
              <a:rPr lang="fr-BE" sz="2000" dirty="0" err="1"/>
              <a:t>Landrace</a:t>
            </a:r>
            <a:endParaRPr lang="fr-BE" sz="2000" dirty="0"/>
          </a:p>
          <a:p>
            <a:pPr marL="0" indent="0">
              <a:buNone/>
            </a:pPr>
            <a:r>
              <a:rPr lang="fr-BE" sz="2000" dirty="0" err="1"/>
              <a:t>Suisage</a:t>
            </a:r>
            <a:r>
              <a:rPr lang="fr-BE" sz="2000" dirty="0"/>
              <a:t> Large White 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8" name="Espace réservé du contenu 4">
            <a:extLst>
              <a:ext uri="{FF2B5EF4-FFF2-40B4-BE49-F238E27FC236}">
                <a16:creationId xmlns:a16="http://schemas.microsoft.com/office/drawing/2014/main" id="{0C895B3A-0D1E-44F0-88B1-C29E0C8CC214}"/>
              </a:ext>
            </a:extLst>
          </p:cNvPr>
          <p:cNvSpPr txBox="1">
            <a:spLocks/>
          </p:cNvSpPr>
          <p:nvPr/>
        </p:nvSpPr>
        <p:spPr>
          <a:xfrm>
            <a:off x="1143000" y="1862783"/>
            <a:ext cx="10515600" cy="4543200"/>
          </a:xfrm>
          <a:prstGeom prst="rect">
            <a:avLst/>
          </a:prstGeom>
        </p:spPr>
        <p:txBody>
          <a:bodyPr/>
          <a:lstStyle>
            <a:lvl1pPr marL="450000" indent="-45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90000"/>
              <a:buFontTx/>
              <a:buBlip>
                <a:blip r:embed="rId2"/>
              </a:buBlip>
              <a:defRPr sz="2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1pPr>
            <a:lvl2pPr marL="72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2pPr>
            <a:lvl3pPr marL="990000" indent="-2698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3pPr>
            <a:lvl4pPr marL="1260000" indent="-27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4pPr>
            <a:lvl5pPr marL="153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BE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E73B2DC-C170-4D32-BB03-553D6AD7CD31}"/>
              </a:ext>
            </a:extLst>
          </p:cNvPr>
          <p:cNvSpPr/>
          <p:nvPr/>
        </p:nvSpPr>
        <p:spPr>
          <a:xfrm>
            <a:off x="3352800" y="239693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/>
              <a:t>	</a:t>
            </a:r>
          </a:p>
        </p:txBody>
      </p:sp>
      <p:sp>
        <p:nvSpPr>
          <p:cNvPr id="11" name="Titre 3">
            <a:extLst>
              <a:ext uri="{FF2B5EF4-FFF2-40B4-BE49-F238E27FC236}">
                <a16:creationId xmlns:a16="http://schemas.microsoft.com/office/drawing/2014/main" id="{B9A21AB8-2CA9-4CDA-AE5C-3427F580A28D}"/>
              </a:ext>
            </a:extLst>
          </p:cNvPr>
          <p:cNvSpPr txBox="1">
            <a:spLocks/>
          </p:cNvSpPr>
          <p:nvPr/>
        </p:nvSpPr>
        <p:spPr>
          <a:xfrm>
            <a:off x="3087880" y="222192"/>
            <a:ext cx="8265600" cy="1188000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7EB200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r>
              <a:rPr lang="fr-BE" dirty="0"/>
              <a:t>Génétiques disponibles chez KI Clincke</a:t>
            </a:r>
          </a:p>
        </p:txBody>
      </p:sp>
    </p:spTree>
    <p:extLst>
      <p:ext uri="{BB962C8B-B14F-4D97-AF65-F5344CB8AC3E}">
        <p14:creationId xmlns:p14="http://schemas.microsoft.com/office/powerpoint/2010/main" val="3573649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23B52E8-BB98-4F76-9952-10A9722CE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31FB-5B43-45DB-B0FC-5554EF74D245}" type="slidenum">
              <a:rPr lang="fr-BE" smtClean="0"/>
              <a:t>13</a:t>
            </a:fld>
            <a:endParaRPr lang="fr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E6DFB21-BF5E-43DE-A478-155648A9E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Bilan des premiers mois</a:t>
            </a:r>
          </a:p>
        </p:txBody>
      </p:sp>
    </p:spTree>
    <p:extLst>
      <p:ext uri="{BB962C8B-B14F-4D97-AF65-F5344CB8AC3E}">
        <p14:creationId xmlns:p14="http://schemas.microsoft.com/office/powerpoint/2010/main" val="1302669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Bilan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838200" y="1557983"/>
            <a:ext cx="10515600" cy="4543200"/>
          </a:xfrm>
        </p:spPr>
        <p:txBody>
          <a:bodyPr numCol="2">
            <a:normAutofit/>
          </a:bodyPr>
          <a:lstStyle/>
          <a:p>
            <a:r>
              <a:rPr lang="fr-BE" dirty="0"/>
              <a:t>Herve</a:t>
            </a:r>
          </a:p>
          <a:p>
            <a:pPr marL="0" indent="0">
              <a:buNone/>
            </a:pPr>
            <a:r>
              <a:rPr lang="fr-BE" dirty="0"/>
              <a:t>120 Doses commandées</a:t>
            </a:r>
          </a:p>
          <a:p>
            <a:pPr marL="0" indent="0">
              <a:buNone/>
            </a:pPr>
            <a:r>
              <a:rPr lang="fr-BE" dirty="0"/>
              <a:t>145 doses supplémentaires</a:t>
            </a:r>
          </a:p>
          <a:p>
            <a:pPr marL="0" indent="0">
              <a:buNone/>
            </a:pPr>
            <a:r>
              <a:rPr lang="fr-BE" dirty="0"/>
              <a:t>34 doses jetées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/>
              <a:t>231 doses vendues</a:t>
            </a:r>
          </a:p>
          <a:p>
            <a:pPr marL="0" indent="0">
              <a:buNone/>
            </a:pPr>
            <a:r>
              <a:rPr lang="fr-BE" dirty="0"/>
              <a:t>20 éleveurs servis</a:t>
            </a:r>
          </a:p>
          <a:p>
            <a:pPr marL="0" indent="0">
              <a:buNone/>
            </a:pPr>
            <a:endParaRPr lang="fr-BE" dirty="0"/>
          </a:p>
          <a:p>
            <a:r>
              <a:rPr lang="fr-BE" dirty="0"/>
              <a:t>Ciney </a:t>
            </a:r>
          </a:p>
          <a:p>
            <a:pPr marL="0" indent="0">
              <a:buNone/>
            </a:pPr>
            <a:r>
              <a:rPr lang="fr-FR" dirty="0"/>
              <a:t>101 Doses commandées</a:t>
            </a:r>
          </a:p>
          <a:p>
            <a:pPr marL="0" indent="0">
              <a:buNone/>
            </a:pPr>
            <a:r>
              <a:rPr lang="fr-FR" dirty="0"/>
              <a:t>58 doses supplémentaires</a:t>
            </a:r>
          </a:p>
          <a:p>
            <a:pPr marL="0" indent="0">
              <a:buNone/>
            </a:pPr>
            <a:r>
              <a:rPr lang="fr-FR" dirty="0"/>
              <a:t>22 doses jetées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137 doses vendues</a:t>
            </a:r>
          </a:p>
          <a:p>
            <a:pPr marL="0" indent="0">
              <a:buNone/>
            </a:pPr>
            <a:r>
              <a:rPr lang="fr-FR" dirty="0"/>
              <a:t>16 éleveurs servis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Bilan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31FB-5B43-45DB-B0FC-5554EF74D245}" type="slidenum">
              <a:rPr lang="fr-BE" smtClean="0"/>
              <a:pPr/>
              <a:t>14</a:t>
            </a:fld>
            <a:endParaRPr lang="fr-BE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0A16BC2-74A3-4883-A3EF-1A54FD7A8FAF}"/>
              </a:ext>
            </a:extLst>
          </p:cNvPr>
          <p:cNvCxnSpPr/>
          <p:nvPr/>
        </p:nvCxnSpPr>
        <p:spPr>
          <a:xfrm>
            <a:off x="914400" y="4043082"/>
            <a:ext cx="34155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A2869E58-4EAA-45D2-8D6E-E768146A0D4A}"/>
              </a:ext>
            </a:extLst>
          </p:cNvPr>
          <p:cNvCxnSpPr/>
          <p:nvPr/>
        </p:nvCxnSpPr>
        <p:spPr>
          <a:xfrm>
            <a:off x="6194612" y="3980329"/>
            <a:ext cx="34155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145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Perspective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838200" y="1557983"/>
            <a:ext cx="10515600" cy="4543200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endParaRPr lang="fr-BE" dirty="0"/>
          </a:p>
          <a:p>
            <a:r>
              <a:rPr lang="fr-FR" dirty="0"/>
              <a:t> Un accès extérieur à Herve pour début Janvier 2024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Perspective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31FB-5B43-45DB-B0FC-5554EF74D245}" type="slidenum">
              <a:rPr lang="fr-BE" smtClean="0"/>
              <a:pPr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13416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Questions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31FB-5B43-45DB-B0FC-5554EF74D245}" type="slidenum">
              <a:rPr lang="fr-BE" smtClean="0"/>
              <a:t>16</a:t>
            </a:fld>
            <a:endParaRPr lang="fr-BE"/>
          </a:p>
        </p:txBody>
      </p:sp>
      <p:sp>
        <p:nvSpPr>
          <p:cNvPr id="6" name="Espace réservé du contenu 4">
            <a:extLst>
              <a:ext uri="{FF2B5EF4-FFF2-40B4-BE49-F238E27FC236}">
                <a16:creationId xmlns:a16="http://schemas.microsoft.com/office/drawing/2014/main" id="{E1F89713-3739-4128-9DF0-013E878B6729}"/>
              </a:ext>
            </a:extLst>
          </p:cNvPr>
          <p:cNvSpPr txBox="1">
            <a:spLocks/>
          </p:cNvSpPr>
          <p:nvPr/>
        </p:nvSpPr>
        <p:spPr>
          <a:xfrm>
            <a:off x="838200" y="1557983"/>
            <a:ext cx="10515600" cy="4543200"/>
          </a:xfrm>
          <a:prstGeom prst="rect">
            <a:avLst/>
          </a:prstGeom>
        </p:spPr>
        <p:txBody>
          <a:bodyPr/>
          <a:lstStyle>
            <a:lvl1pPr marL="450000" indent="-45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90000"/>
              <a:buFontTx/>
              <a:buBlip>
                <a:blip r:embed="rId2"/>
              </a:buBlip>
              <a:defRPr sz="2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1pPr>
            <a:lvl2pPr marL="72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2pPr>
            <a:lvl3pPr marL="990000" indent="-2698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3pPr>
            <a:lvl4pPr marL="1260000" indent="-27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4pPr>
            <a:lvl5pPr marL="153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dirty="0"/>
          </a:p>
        </p:txBody>
      </p:sp>
      <p:sp>
        <p:nvSpPr>
          <p:cNvPr id="7" name="Espace réservé du contenu 4">
            <a:extLst>
              <a:ext uri="{FF2B5EF4-FFF2-40B4-BE49-F238E27FC236}">
                <a16:creationId xmlns:a16="http://schemas.microsoft.com/office/drawing/2014/main" id="{959BAF42-B0AD-4CA5-B313-50110278D43F}"/>
              </a:ext>
            </a:extLst>
          </p:cNvPr>
          <p:cNvSpPr txBox="1">
            <a:spLocks/>
          </p:cNvSpPr>
          <p:nvPr/>
        </p:nvSpPr>
        <p:spPr>
          <a:xfrm>
            <a:off x="990600" y="1710383"/>
            <a:ext cx="10515600" cy="4543200"/>
          </a:xfrm>
          <a:prstGeom prst="rect">
            <a:avLst/>
          </a:prstGeom>
        </p:spPr>
        <p:txBody>
          <a:bodyPr/>
          <a:lstStyle>
            <a:lvl1pPr marL="450000" indent="-45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90000"/>
              <a:buFontTx/>
              <a:buBlip>
                <a:blip r:embed="rId2"/>
              </a:buBlip>
              <a:defRPr sz="2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1pPr>
            <a:lvl2pPr marL="72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2pPr>
            <a:lvl3pPr marL="990000" indent="-2698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3pPr>
            <a:lvl4pPr marL="1260000" indent="-27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4pPr>
            <a:lvl5pPr marL="153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dirty="0"/>
              <a:t>Questions ?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EEC9849B-6A13-483F-8F6E-658B36EDC5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6662" y="728662"/>
            <a:ext cx="4638675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999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>
            <a:extLst>
              <a:ext uri="{FF2B5EF4-FFF2-40B4-BE49-F238E27FC236}">
                <a16:creationId xmlns:a16="http://schemas.microsoft.com/office/drawing/2014/main" id="{4F51159B-989B-4285-B9A6-76FFBFBA8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2396" y="1713423"/>
            <a:ext cx="3391730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nl-BE" altLang="fr-FR" sz="4000" b="1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Contact</a:t>
            </a:r>
            <a:endParaRPr lang="fr-FR" altLang="fr-FR" sz="4000" b="1" dirty="0">
              <a:solidFill>
                <a:schemeClr val="bg1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algn="r" eaLnBrk="1" hangingPunct="1"/>
            <a:endParaRPr lang="fr-FR" altLang="fr-FR" sz="1800" dirty="0">
              <a:latin typeface="Arial Rounded MT Bold" panose="020F0704030504030204" pitchFamily="34" charset="0"/>
            </a:endParaRP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017858BE-651E-4466-8F8C-C477FFD8E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2774" y="2517779"/>
            <a:ext cx="3041353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fr-FR" altLang="fr-FR" sz="1200" dirty="0">
                <a:solidFill>
                  <a:srgbClr val="FFFFFF"/>
                </a:solidFill>
              </a:rPr>
              <a:t>Delhaye Myriam</a:t>
            </a:r>
            <a:br>
              <a:rPr lang="fr-FR" altLang="fr-FR" sz="1200" dirty="0">
                <a:solidFill>
                  <a:srgbClr val="FFFFFF"/>
                </a:solidFill>
              </a:rPr>
            </a:br>
            <a:r>
              <a:rPr lang="fr-BE" altLang="fr-FR" sz="1200" dirty="0">
                <a:solidFill>
                  <a:srgbClr val="FFFFFF"/>
                </a:solidFill>
              </a:rPr>
              <a:t>Conseiller</a:t>
            </a:r>
          </a:p>
          <a:p>
            <a:pPr algn="r" eaLnBrk="1" hangingPunct="1"/>
            <a:r>
              <a:rPr lang="fr-BE" altLang="fr-FR" sz="1200" dirty="0">
                <a:solidFill>
                  <a:srgbClr val="FFFFFF"/>
                </a:solidFill>
              </a:rPr>
              <a:t>Service porcin</a:t>
            </a:r>
            <a:endParaRPr lang="fr-FR" altLang="fr-FR" sz="1200" dirty="0">
              <a:solidFill>
                <a:srgbClr val="FFFFFF"/>
              </a:solidFill>
            </a:endParaRPr>
          </a:p>
          <a:p>
            <a:pPr algn="r" eaLnBrk="1" hangingPunct="1"/>
            <a:endParaRPr lang="fr-FR" altLang="fr-FR" sz="1200" dirty="0">
              <a:solidFill>
                <a:srgbClr val="FFFFFF"/>
              </a:solidFill>
            </a:endParaRPr>
          </a:p>
          <a:p>
            <a:pPr algn="r" eaLnBrk="1" hangingPunct="1"/>
            <a:r>
              <a:rPr lang="fr-BE" altLang="fr-FR" sz="1200" dirty="0">
                <a:solidFill>
                  <a:srgbClr val="FFFFFF"/>
                </a:solidFill>
              </a:rPr>
              <a:t>Rue des Champs Elysées 4</a:t>
            </a:r>
          </a:p>
          <a:p>
            <a:pPr algn="r" eaLnBrk="1" hangingPunct="1"/>
            <a:r>
              <a:rPr lang="fr-BE" altLang="fr-FR" sz="1200" dirty="0">
                <a:solidFill>
                  <a:srgbClr val="FFFFFF"/>
                </a:solidFill>
              </a:rPr>
              <a:t>B-5590 Ciney</a:t>
            </a:r>
          </a:p>
          <a:p>
            <a:pPr algn="r" eaLnBrk="1" hangingPunct="1"/>
            <a:endParaRPr lang="fr-BE" altLang="fr-FR" sz="1200" dirty="0">
              <a:solidFill>
                <a:srgbClr val="FFFFFF"/>
              </a:solidFill>
            </a:endParaRPr>
          </a:p>
          <a:p>
            <a:pPr algn="r" eaLnBrk="1" hangingPunct="1"/>
            <a:r>
              <a:rPr lang="fr-BE" altLang="fr-FR" sz="1200" dirty="0">
                <a:solidFill>
                  <a:srgbClr val="FFFFFF"/>
                </a:solidFill>
              </a:rPr>
              <a:t>Tél: +32 (0) 83 23 06 65</a:t>
            </a:r>
          </a:p>
          <a:p>
            <a:pPr algn="r" eaLnBrk="1" hangingPunct="1"/>
            <a:r>
              <a:rPr lang="fr-BE" altLang="fr-FR" sz="1200" dirty="0">
                <a:solidFill>
                  <a:srgbClr val="FFFFFF"/>
                </a:solidFill>
              </a:rPr>
              <a:t>GSM: +32 (0) 496 93 73 89</a:t>
            </a:r>
          </a:p>
          <a:p>
            <a:pPr algn="r" eaLnBrk="1" hangingPunct="1"/>
            <a:r>
              <a:rPr lang="fr-BE" altLang="fr-FR" sz="1200" i="1" dirty="0">
                <a:solidFill>
                  <a:srgbClr val="FFFFFF"/>
                </a:solidFill>
              </a:rPr>
              <a:t>mdelhaye@awegroupe.be</a:t>
            </a:r>
          </a:p>
          <a:p>
            <a:pPr algn="r" eaLnBrk="1" hangingPunct="1"/>
            <a:r>
              <a:rPr lang="fr-BE" altLang="fr-FR" sz="1200" b="1" dirty="0">
                <a:solidFill>
                  <a:srgbClr val="FFFFFF"/>
                </a:solidFill>
              </a:rPr>
              <a:t>www.awenet.be</a:t>
            </a:r>
            <a:endParaRPr lang="fr-FR" altLang="fr-FR" sz="11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400" y="2494800"/>
            <a:ext cx="2437200" cy="1348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122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Plan de relance: Services proposés suite à la fermeture du CIAP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/>
              <a:t>Delhaye Myriam </a:t>
            </a:r>
          </a:p>
          <a:p>
            <a:r>
              <a:rPr lang="fr-BE" dirty="0"/>
              <a:t>Conseiller porcin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 dirty="0"/>
              <a:t>21/11/2023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31FB-5B43-45DB-B0FC-5554EF74D245}" type="slidenum">
              <a:rPr lang="fr-BE" smtClean="0"/>
              <a:pPr/>
              <a:t>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5193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23B52E8-BB98-4F76-9952-10A9722CE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31FB-5B43-45DB-B0FC-5554EF74D245}" type="slidenum">
              <a:rPr lang="fr-BE" smtClean="0"/>
              <a:t>3</a:t>
            </a:fld>
            <a:endParaRPr lang="fr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E6DFB21-BF5E-43DE-A478-155648A9E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Rappel</a:t>
            </a:r>
          </a:p>
        </p:txBody>
      </p:sp>
    </p:spTree>
    <p:extLst>
      <p:ext uri="{BB962C8B-B14F-4D97-AF65-F5344CB8AC3E}">
        <p14:creationId xmlns:p14="http://schemas.microsoft.com/office/powerpoint/2010/main" val="2535691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Rappel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838200" y="1557983"/>
            <a:ext cx="10515600" cy="4543200"/>
          </a:xfrm>
        </p:spPr>
        <p:txBody>
          <a:bodyPr/>
          <a:lstStyle/>
          <a:p>
            <a:r>
              <a:rPr lang="fr-BE" dirty="0"/>
              <a:t>Fermeture du CIAP le 30/09/2023</a:t>
            </a:r>
          </a:p>
          <a:p>
            <a:pPr marL="0" indent="0">
              <a:buNone/>
            </a:pPr>
            <a:endParaRPr lang="fr-BE" dirty="0"/>
          </a:p>
          <a:p>
            <a:r>
              <a:rPr lang="fr-BE" dirty="0"/>
              <a:t>La RW a mandaté le service porcin d’Elevéo asbl afin de vous soutenir dans l’accès à des semences correspondant à vos besoins. </a:t>
            </a:r>
          </a:p>
          <a:p>
            <a:endParaRPr lang="fr-BE" dirty="0"/>
          </a:p>
          <a:p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31FB-5B43-45DB-B0FC-5554EF74D245}" type="slidenum">
              <a:rPr lang="fr-BE" smtClean="0"/>
              <a:pPr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7886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Rappel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31FB-5B43-45DB-B0FC-5554EF74D245}" type="slidenum">
              <a:rPr lang="fr-BE" smtClean="0"/>
              <a:t>5</a:t>
            </a:fld>
            <a:endParaRPr lang="fr-BE"/>
          </a:p>
        </p:txBody>
      </p:sp>
      <p:sp>
        <p:nvSpPr>
          <p:cNvPr id="6" name="Espace réservé du contenu 4">
            <a:extLst>
              <a:ext uri="{FF2B5EF4-FFF2-40B4-BE49-F238E27FC236}">
                <a16:creationId xmlns:a16="http://schemas.microsoft.com/office/drawing/2014/main" id="{F9AB8CD1-7D2A-4D47-8DFA-580CF3471A72}"/>
              </a:ext>
            </a:extLst>
          </p:cNvPr>
          <p:cNvSpPr txBox="1">
            <a:spLocks/>
          </p:cNvSpPr>
          <p:nvPr/>
        </p:nvSpPr>
        <p:spPr>
          <a:xfrm>
            <a:off x="838200" y="1557983"/>
            <a:ext cx="10515600" cy="4543200"/>
          </a:xfrm>
          <a:prstGeom prst="rect">
            <a:avLst/>
          </a:prstGeom>
        </p:spPr>
        <p:txBody>
          <a:bodyPr/>
          <a:lstStyle>
            <a:lvl1pPr marL="450000" indent="-45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90000"/>
              <a:buFontTx/>
              <a:buBlip>
                <a:blip r:embed="rId2"/>
              </a:buBlip>
              <a:defRPr sz="2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1pPr>
            <a:lvl2pPr marL="72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2pPr>
            <a:lvl3pPr marL="990000" indent="-2698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3pPr>
            <a:lvl4pPr marL="1260000" indent="-27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4pPr>
            <a:lvl5pPr marL="153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dirty="0"/>
              <a:t>Rencontre avec des centres d’Insémination de Flandre </a:t>
            </a:r>
          </a:p>
          <a:p>
            <a:pPr lvl="1"/>
            <a:r>
              <a:rPr lang="fr-BE" dirty="0"/>
              <a:t>Indemne de SDRP</a:t>
            </a:r>
          </a:p>
          <a:p>
            <a:pPr lvl="1"/>
            <a:r>
              <a:rPr lang="fr-BE" dirty="0"/>
              <a:t>Disponibilités en génétiques</a:t>
            </a:r>
          </a:p>
          <a:p>
            <a:pPr lvl="1"/>
            <a:r>
              <a:rPr lang="fr-BE" dirty="0"/>
              <a:t>Possibilité logistique (livraison le lundi) 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69067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23B52E8-BB98-4F76-9952-10A9722CE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31FB-5B43-45DB-B0FC-5554EF74D245}" type="slidenum">
              <a:rPr lang="fr-BE" smtClean="0"/>
              <a:t>6</a:t>
            </a:fld>
            <a:endParaRPr lang="fr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E6DFB21-BF5E-43DE-A478-155648A9E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Création de points de dépôts</a:t>
            </a:r>
          </a:p>
        </p:txBody>
      </p:sp>
    </p:spTree>
    <p:extLst>
      <p:ext uri="{BB962C8B-B14F-4D97-AF65-F5344CB8AC3E}">
        <p14:creationId xmlns:p14="http://schemas.microsoft.com/office/powerpoint/2010/main" val="1884041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Points de </a:t>
            </a:r>
            <a:r>
              <a:rPr lang="fr-BE" dirty="0" err="1"/>
              <a:t>dépots</a:t>
            </a:r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31FB-5B43-45DB-B0FC-5554EF74D245}" type="slidenum">
              <a:rPr lang="fr-BE" smtClean="0"/>
              <a:t>7</a:t>
            </a:fld>
            <a:endParaRPr lang="fr-BE"/>
          </a:p>
        </p:txBody>
      </p:sp>
      <p:sp>
        <p:nvSpPr>
          <p:cNvPr id="6" name="Espace réservé du contenu 4">
            <a:extLst>
              <a:ext uri="{FF2B5EF4-FFF2-40B4-BE49-F238E27FC236}">
                <a16:creationId xmlns:a16="http://schemas.microsoft.com/office/drawing/2014/main" id="{8B128E3B-3FB9-413E-8219-4736690622C5}"/>
              </a:ext>
            </a:extLst>
          </p:cNvPr>
          <p:cNvSpPr txBox="1">
            <a:spLocks/>
          </p:cNvSpPr>
          <p:nvPr/>
        </p:nvSpPr>
        <p:spPr>
          <a:xfrm>
            <a:off x="838200" y="1557983"/>
            <a:ext cx="10515600" cy="4543200"/>
          </a:xfrm>
          <a:prstGeom prst="rect">
            <a:avLst/>
          </a:prstGeom>
        </p:spPr>
        <p:txBody>
          <a:bodyPr/>
          <a:lstStyle>
            <a:lvl1pPr marL="450000" indent="-45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90000"/>
              <a:buFontTx/>
              <a:buBlip>
                <a:blip r:embed="rId2"/>
              </a:buBlip>
              <a:defRPr sz="2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1pPr>
            <a:lvl2pPr marL="72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2pPr>
            <a:lvl3pPr marL="990000" indent="-2698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3pPr>
            <a:lvl4pPr marL="1260000" indent="-27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4pPr>
            <a:lvl5pPr marL="153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BE" dirty="0"/>
          </a:p>
        </p:txBody>
      </p:sp>
      <p:sp>
        <p:nvSpPr>
          <p:cNvPr id="7" name="Espace réservé du contenu 4">
            <a:extLst>
              <a:ext uri="{FF2B5EF4-FFF2-40B4-BE49-F238E27FC236}">
                <a16:creationId xmlns:a16="http://schemas.microsoft.com/office/drawing/2014/main" id="{4FB96555-ECE4-4792-B8E2-7E17CE69C4CE}"/>
              </a:ext>
            </a:extLst>
          </p:cNvPr>
          <p:cNvSpPr txBox="1">
            <a:spLocks/>
          </p:cNvSpPr>
          <p:nvPr/>
        </p:nvSpPr>
        <p:spPr>
          <a:xfrm>
            <a:off x="1235528" y="1714430"/>
            <a:ext cx="4601935" cy="4543200"/>
          </a:xfrm>
          <a:prstGeom prst="rect">
            <a:avLst/>
          </a:prstGeom>
        </p:spPr>
        <p:txBody>
          <a:bodyPr/>
          <a:lstStyle>
            <a:lvl1pPr marL="450000" indent="-45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90000"/>
              <a:buFontTx/>
              <a:buBlip>
                <a:blip r:embed="rId2"/>
              </a:buBlip>
              <a:defRPr sz="2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1pPr>
            <a:lvl2pPr marL="72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2pPr>
            <a:lvl3pPr marL="990000" indent="-2698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3pPr>
            <a:lvl4pPr marL="1260000" indent="-27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4pPr>
            <a:lvl5pPr marL="153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dirty="0"/>
              <a:t>Ciney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2400" dirty="0"/>
              <a:t>Rue des Champs Elysées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/>
              <a:t>B-5590 Ciney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/>
              <a:t>Tél. : 083 23 06 11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Fournit par KI Clincke et par KI Bevel </a:t>
            </a:r>
          </a:p>
          <a:p>
            <a:pPr marL="0" indent="0">
              <a:buNone/>
            </a:pPr>
            <a:r>
              <a:rPr lang="fr-FR" sz="2400" dirty="0"/>
              <a:t>Actif depuis le 09/10/2023</a:t>
            </a:r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8" name="Espace réservé du contenu 4">
            <a:extLst>
              <a:ext uri="{FF2B5EF4-FFF2-40B4-BE49-F238E27FC236}">
                <a16:creationId xmlns:a16="http://schemas.microsoft.com/office/drawing/2014/main" id="{50FDD612-5963-41A4-A527-65D923C18081}"/>
              </a:ext>
            </a:extLst>
          </p:cNvPr>
          <p:cNvSpPr txBox="1">
            <a:spLocks/>
          </p:cNvSpPr>
          <p:nvPr/>
        </p:nvSpPr>
        <p:spPr>
          <a:xfrm>
            <a:off x="6188968" y="1710383"/>
            <a:ext cx="3932464" cy="4543200"/>
          </a:xfrm>
          <a:prstGeom prst="rect">
            <a:avLst/>
          </a:prstGeom>
        </p:spPr>
        <p:txBody>
          <a:bodyPr/>
          <a:lstStyle>
            <a:lvl1pPr marL="450000" indent="-45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90000"/>
              <a:buFontTx/>
              <a:buBlip>
                <a:blip r:embed="rId2"/>
              </a:buBlip>
              <a:defRPr sz="2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1pPr>
            <a:lvl2pPr marL="72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2pPr>
            <a:lvl3pPr marL="990000" indent="-2698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3pPr>
            <a:lvl4pPr marL="1260000" indent="-27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4pPr>
            <a:lvl5pPr marL="153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dirty="0"/>
              <a:t>Herve</a:t>
            </a:r>
          </a:p>
          <a:p>
            <a:pPr marL="0" indent="0">
              <a:buNone/>
            </a:pPr>
            <a:r>
              <a:rPr lang="fr-FR" sz="2400" dirty="0"/>
              <a:t>Rue de la Clé 41</a:t>
            </a:r>
            <a:br>
              <a:rPr lang="fr-FR" sz="2400" dirty="0"/>
            </a:br>
            <a:r>
              <a:rPr lang="fr-FR" sz="2400" dirty="0"/>
              <a:t>B-4650 Herve</a:t>
            </a:r>
            <a:br>
              <a:rPr lang="fr-FR" sz="2400" dirty="0"/>
            </a:br>
            <a:r>
              <a:rPr lang="fr-FR" sz="2400" dirty="0"/>
              <a:t>Tél. : 087 69 35 20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Fournit par KI Bevel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Actif depuis le 02/10/23 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693508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23B52E8-BB98-4F76-9952-10A9722CE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31FB-5B43-45DB-B0FC-5554EF74D245}" type="slidenum">
              <a:rPr lang="fr-BE" smtClean="0"/>
              <a:t>8</a:t>
            </a:fld>
            <a:endParaRPr lang="fr-BE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E6DFB21-BF5E-43DE-A478-155648A9E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En pratique…</a:t>
            </a:r>
          </a:p>
        </p:txBody>
      </p:sp>
    </p:spTree>
    <p:extLst>
      <p:ext uri="{BB962C8B-B14F-4D97-AF65-F5344CB8AC3E}">
        <p14:creationId xmlns:p14="http://schemas.microsoft.com/office/powerpoint/2010/main" val="1149710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En pratique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31FB-5B43-45DB-B0FC-5554EF74D245}" type="slidenum">
              <a:rPr lang="fr-BE" smtClean="0"/>
              <a:t>9</a:t>
            </a:fld>
            <a:endParaRPr lang="fr-BE"/>
          </a:p>
        </p:txBody>
      </p:sp>
      <p:sp>
        <p:nvSpPr>
          <p:cNvPr id="6" name="Espace réservé du contenu 4">
            <a:extLst>
              <a:ext uri="{FF2B5EF4-FFF2-40B4-BE49-F238E27FC236}">
                <a16:creationId xmlns:a16="http://schemas.microsoft.com/office/drawing/2014/main" id="{CC76752F-D29C-47F0-9830-742F0C2B131B}"/>
              </a:ext>
            </a:extLst>
          </p:cNvPr>
          <p:cNvSpPr txBox="1">
            <a:spLocks/>
          </p:cNvSpPr>
          <p:nvPr/>
        </p:nvSpPr>
        <p:spPr>
          <a:xfrm>
            <a:off x="838200" y="1557983"/>
            <a:ext cx="10515600" cy="4543200"/>
          </a:xfrm>
          <a:prstGeom prst="rect">
            <a:avLst/>
          </a:prstGeom>
        </p:spPr>
        <p:txBody>
          <a:bodyPr/>
          <a:lstStyle>
            <a:lvl1pPr marL="450000" indent="-45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90000"/>
              <a:buFontTx/>
              <a:buBlip>
                <a:blip r:embed="rId2"/>
              </a:buBlip>
              <a:defRPr sz="2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1pPr>
            <a:lvl2pPr marL="72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2pPr>
            <a:lvl3pPr marL="990000" indent="-2698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3pPr>
            <a:lvl4pPr marL="1260000" indent="-27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4pPr>
            <a:lvl5pPr marL="153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dirty="0"/>
          </a:p>
        </p:txBody>
      </p:sp>
      <p:sp>
        <p:nvSpPr>
          <p:cNvPr id="7" name="Espace réservé du contenu 4">
            <a:extLst>
              <a:ext uri="{FF2B5EF4-FFF2-40B4-BE49-F238E27FC236}">
                <a16:creationId xmlns:a16="http://schemas.microsoft.com/office/drawing/2014/main" id="{C15532BF-CAC6-44D9-A1BA-451E14B52779}"/>
              </a:ext>
            </a:extLst>
          </p:cNvPr>
          <p:cNvSpPr txBox="1">
            <a:spLocks/>
          </p:cNvSpPr>
          <p:nvPr/>
        </p:nvSpPr>
        <p:spPr>
          <a:xfrm>
            <a:off x="990600" y="1710383"/>
            <a:ext cx="10515600" cy="4543200"/>
          </a:xfrm>
          <a:prstGeom prst="rect">
            <a:avLst/>
          </a:prstGeom>
        </p:spPr>
        <p:txBody>
          <a:bodyPr/>
          <a:lstStyle>
            <a:lvl1pPr marL="450000" indent="-45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90000"/>
              <a:buFontTx/>
              <a:buBlip>
                <a:blip r:embed="rId2"/>
              </a:buBlip>
              <a:defRPr sz="2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1pPr>
            <a:lvl2pPr marL="72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2pPr>
            <a:lvl3pPr marL="990000" indent="-2698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3pPr>
            <a:lvl4pPr marL="1260000" indent="-27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4pPr>
            <a:lvl5pPr marL="153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dirty="0"/>
          </a:p>
        </p:txBody>
      </p:sp>
      <p:sp>
        <p:nvSpPr>
          <p:cNvPr id="8" name="Espace réservé du contenu 4">
            <a:extLst>
              <a:ext uri="{FF2B5EF4-FFF2-40B4-BE49-F238E27FC236}">
                <a16:creationId xmlns:a16="http://schemas.microsoft.com/office/drawing/2014/main" id="{0C895B3A-0D1E-44F0-88B1-C29E0C8CC214}"/>
              </a:ext>
            </a:extLst>
          </p:cNvPr>
          <p:cNvSpPr txBox="1">
            <a:spLocks/>
          </p:cNvSpPr>
          <p:nvPr/>
        </p:nvSpPr>
        <p:spPr>
          <a:xfrm>
            <a:off x="1143000" y="1862783"/>
            <a:ext cx="10515600" cy="4543200"/>
          </a:xfrm>
          <a:prstGeom prst="rect">
            <a:avLst/>
          </a:prstGeom>
        </p:spPr>
        <p:txBody>
          <a:bodyPr/>
          <a:lstStyle>
            <a:lvl1pPr marL="450000" indent="-45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90000"/>
              <a:buFontTx/>
              <a:buBlip>
                <a:blip r:embed="rId2"/>
              </a:buBlip>
              <a:defRPr sz="2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1pPr>
            <a:lvl2pPr marL="72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2pPr>
            <a:lvl3pPr marL="990000" indent="-2698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3pPr>
            <a:lvl4pPr marL="1260000" indent="-27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4pPr>
            <a:lvl5pPr marL="1530000" indent="-271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609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dirty="0"/>
              <a:t>Commande le vendredi à midi (les doses </a:t>
            </a:r>
            <a:r>
              <a:rPr lang="fr-BE" dirty="0" err="1"/>
              <a:t>Suissag</a:t>
            </a:r>
            <a:r>
              <a:rPr lang="fr-BE" dirty="0"/>
              <a:t> sont à commandé pour le jeudi) </a:t>
            </a:r>
          </a:p>
          <a:p>
            <a:r>
              <a:rPr lang="fr-BE" dirty="0"/>
              <a:t>Livraison le lundi à partir de 14h</a:t>
            </a:r>
          </a:p>
          <a:p>
            <a:r>
              <a:rPr lang="fr-BE" dirty="0"/>
              <a:t>Ouvert de 8h à 17h du lundi au vendredi </a:t>
            </a:r>
          </a:p>
        </p:txBody>
      </p:sp>
    </p:spTree>
    <p:extLst>
      <p:ext uri="{BB962C8B-B14F-4D97-AF65-F5344CB8AC3E}">
        <p14:creationId xmlns:p14="http://schemas.microsoft.com/office/powerpoint/2010/main" val="15837349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nalisé 1">
      <a:majorFont>
        <a:latin typeface="Arial Rounded MT"/>
        <a:ea typeface=""/>
        <a:cs typeface=""/>
      </a:majorFont>
      <a:minorFont>
        <a:latin typeface="Arial Rounded MT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-eleveo_VF 16-9.potx" id="{17FF6071-A52E-45E5-B1EA-FC343AE62EAD}" vid="{29EF9168-EDB5-4AF4-A2C8-F17A3A132A1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Présentation-eleveo_VF 16-9</Template>
  <TotalTime>1538</TotalTime>
  <Words>415</Words>
  <Application>Microsoft Office PowerPoint</Application>
  <PresentationFormat>Grand écran</PresentationFormat>
  <Paragraphs>121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Arial</vt:lpstr>
      <vt:lpstr>Arial Rounded MT</vt:lpstr>
      <vt:lpstr>Arial Rounded MT Bold</vt:lpstr>
      <vt:lpstr>Calibri</vt:lpstr>
      <vt:lpstr>Thème Office</vt:lpstr>
      <vt:lpstr>Présentation PowerPoint</vt:lpstr>
      <vt:lpstr>Plan de relance: Services proposés suite à la fermeture du CIAP</vt:lpstr>
      <vt:lpstr>Rappel</vt:lpstr>
      <vt:lpstr>Rappel</vt:lpstr>
      <vt:lpstr>Présentation PowerPoint</vt:lpstr>
      <vt:lpstr>Création de points de dépôts</vt:lpstr>
      <vt:lpstr>Présentation PowerPoint</vt:lpstr>
      <vt:lpstr>En pratique…</vt:lpstr>
      <vt:lpstr>Présentation PowerPoint</vt:lpstr>
      <vt:lpstr>Présentation PowerPoint</vt:lpstr>
      <vt:lpstr>Présentation PowerPoint</vt:lpstr>
      <vt:lpstr>Présentation PowerPoint</vt:lpstr>
      <vt:lpstr>Bilan des premiers mois</vt:lpstr>
      <vt:lpstr>Bilan</vt:lpstr>
      <vt:lpstr>Perspective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Myriam Delhaye</dc:creator>
  <cp:lastModifiedBy>Isabelle Monnart</cp:lastModifiedBy>
  <cp:revision>16</cp:revision>
  <cp:lastPrinted>2019-05-24T15:15:07Z</cp:lastPrinted>
  <dcterms:created xsi:type="dcterms:W3CDTF">2023-11-21T08:42:21Z</dcterms:created>
  <dcterms:modified xsi:type="dcterms:W3CDTF">2024-01-08T07:28:54Z</dcterms:modified>
</cp:coreProperties>
</file>