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59" r:id="rId4"/>
    <p:sldId id="258" r:id="rId5"/>
    <p:sldId id="260" r:id="rId6"/>
    <p:sldId id="261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751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E10600-F0F1-04F8-8525-0E652734D5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C88176E-F8B2-3A93-9E07-C82BF56B35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38A972-9B59-A1CF-8B94-BEAC94F6D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77141-26DD-4EA2-A5AB-8ADDEC237CAA}" type="datetimeFigureOut">
              <a:rPr lang="fr-BE" smtClean="0"/>
              <a:t>13-11-23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F8AB15-4147-0696-A885-49B8EC43D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9BE186D-006C-208A-415D-DB9247996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FAF7B-10E8-40A5-A5D2-E81765BA032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60178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2F1F3C-DC63-2A41-9246-1A721B65D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C19D415-C096-2509-A43B-76658538C1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B3BA30-0E2D-2F50-59B0-C9391C4C5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77141-26DD-4EA2-A5AB-8ADDEC237CAA}" type="datetimeFigureOut">
              <a:rPr lang="fr-BE" smtClean="0"/>
              <a:t>13-11-23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14B8E9B-19ED-EF81-1375-3A05F78E7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3239CD9-CA60-E7EC-1C15-8B9215140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FAF7B-10E8-40A5-A5D2-E81765BA032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06726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488A18E-628C-98FB-FCD8-B9B12BC6D3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6885DFE-167C-EA7C-A3FC-4D74D7BD7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6CC67F-7C6A-F3A5-28F6-4DDFB95D4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77141-26DD-4EA2-A5AB-8ADDEC237CAA}" type="datetimeFigureOut">
              <a:rPr lang="fr-BE" smtClean="0"/>
              <a:t>13-11-23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789A5AE-8AB6-515E-767B-40DF24608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1AC1B-FF35-189A-F39F-520CF2D2C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FAF7B-10E8-40A5-A5D2-E81765BA032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37996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44FD4A-0032-81E3-996B-02BE113A0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1AA659-CDD7-C22D-A9DE-2322CCBC2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D731801-A1AC-3724-26EA-68D0D1C5E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77141-26DD-4EA2-A5AB-8ADDEC237CAA}" type="datetimeFigureOut">
              <a:rPr lang="fr-BE" smtClean="0"/>
              <a:t>13-11-23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B1EAB2-92A8-DBA5-F9D2-67263A84D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B377B1-E219-F504-0C92-3FA447792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FAF7B-10E8-40A5-A5D2-E81765BA032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85991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5F0E15-DCFE-EAB2-1D8A-408B2C0A9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95322FE-1CC7-6370-6C41-73440CB80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AA80EF-C410-7254-2336-C9D407C5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77141-26DD-4EA2-A5AB-8ADDEC237CAA}" type="datetimeFigureOut">
              <a:rPr lang="fr-BE" smtClean="0"/>
              <a:t>13-11-23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21949D4-4876-178A-5763-77A0910F3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59AF9E-A88F-5A2A-C936-8A26D8D8C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FAF7B-10E8-40A5-A5D2-E81765BA032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09460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297B13-7448-330C-1A76-7027F9B27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610731-8464-C5A3-6EF0-CB79780266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2838FC4-6847-92DF-380B-30E36A12D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96463F4-1254-81B2-ACC2-EEDFBD616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77141-26DD-4EA2-A5AB-8ADDEC237CAA}" type="datetimeFigureOut">
              <a:rPr lang="fr-BE" smtClean="0"/>
              <a:t>13-11-23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EBFA685-2577-E574-2256-6FD5D0F9F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AE4D4E4-7AF8-C936-6C87-86891151F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FAF7B-10E8-40A5-A5D2-E81765BA032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44647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852915-C672-9282-EB14-13EF2A3B5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F96A82-636A-128C-BE28-F8668F380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C83B400-0741-569A-F0E3-BF02B53FA8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5157F1F-81AB-76D4-E4F8-B76C78EBD6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968C6C7-243E-3C68-3011-44E09BB854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70A9389-4EDA-7ADD-4965-AF4CEE18C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77141-26DD-4EA2-A5AB-8ADDEC237CAA}" type="datetimeFigureOut">
              <a:rPr lang="fr-BE" smtClean="0"/>
              <a:t>13-11-23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F15E1F1-6C93-0B8F-D4ED-403E35212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A1936E7-5770-AEF4-453D-74894A05A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FAF7B-10E8-40A5-A5D2-E81765BA032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29755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6544C-6634-43F6-71A6-DEA1F5301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4EB29A7-4873-8848-71F7-6FE3DC107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77141-26DD-4EA2-A5AB-8ADDEC237CAA}" type="datetimeFigureOut">
              <a:rPr lang="fr-BE" smtClean="0"/>
              <a:t>13-11-23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4130810-C4CB-3F17-762C-13E02E5B7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A8B589C-D20B-F228-2CE2-A9BA58E55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FAF7B-10E8-40A5-A5D2-E81765BA032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09793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3EB91C8-4FE0-F3A4-6B43-210244B98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77141-26DD-4EA2-A5AB-8ADDEC237CAA}" type="datetimeFigureOut">
              <a:rPr lang="fr-BE" smtClean="0"/>
              <a:t>13-11-23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2BBD408-FA48-D35B-5375-47F38AC7E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ED7F5C4-64CA-B9CF-D06F-C3C3AB7AE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FAF7B-10E8-40A5-A5D2-E81765BA032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11966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72046C-08F7-00CC-E071-09A0A13A9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90B823-4E48-F1D8-452A-FEFF2CCE1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FED923C-62CA-FEA5-3597-BB7E006B75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A7A2A42-F840-4426-615F-C467CF57C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77141-26DD-4EA2-A5AB-8ADDEC237CAA}" type="datetimeFigureOut">
              <a:rPr lang="fr-BE" smtClean="0"/>
              <a:t>13-11-23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1EF1399-AEDC-3EF6-5EDE-6B376D9E4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E76555A-BC21-EA82-89CA-728E1E538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FAF7B-10E8-40A5-A5D2-E81765BA032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69499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B62010-DA60-55C6-FF99-A8452C44E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5DAC390-8509-148B-2941-45A21B6821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E278E01-A553-A0DA-856C-D185301604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CBD5A5D-8957-30FC-F9BF-47DBA3935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77141-26DD-4EA2-A5AB-8ADDEC237CAA}" type="datetimeFigureOut">
              <a:rPr lang="fr-BE" smtClean="0"/>
              <a:t>13-11-23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D9E021D-462B-CD8D-CC52-AED861785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9E78EDC-BA5E-250D-8124-8505E7357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FAF7B-10E8-40A5-A5D2-E81765BA032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2803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3755BD2-4135-8325-3CE9-4B641F22D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D961C2-A622-C4D6-8662-477EBD94FF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1B69850-2228-BB4D-73E5-B8E246F84B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77141-26DD-4EA2-A5AB-8ADDEC237CAA}" type="datetimeFigureOut">
              <a:rPr lang="fr-BE" smtClean="0"/>
              <a:t>13-11-23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6DE94C-C94A-12F7-C4B9-C389506696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D7C86E-8DF7-4E72-EAB7-1EF1C452AE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FAF7B-10E8-40A5-A5D2-E81765BA032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79886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8970A7-D345-DB01-E2A0-3E41BAA803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47251"/>
            <a:ext cx="9144000" cy="2387600"/>
          </a:xfrm>
        </p:spPr>
        <p:txBody>
          <a:bodyPr>
            <a:normAutofit fontScale="90000"/>
          </a:bodyPr>
          <a:lstStyle/>
          <a:p>
            <a:br>
              <a:rPr lang="fr-BE" dirty="0"/>
            </a:br>
            <a:br>
              <a:rPr lang="fr-BE" dirty="0"/>
            </a:br>
            <a:br>
              <a:rPr lang="fr-BE" dirty="0"/>
            </a:br>
            <a:r>
              <a:rPr lang="fr-BE" b="1" dirty="0"/>
              <a:t>Collège des Producteurs</a:t>
            </a:r>
            <a:br>
              <a:rPr lang="fr-BE" dirty="0"/>
            </a:br>
            <a:r>
              <a:rPr lang="fr-BE" sz="4900" dirty="0"/>
              <a:t>Assemblée Sectorielle</a:t>
            </a:r>
            <a:br>
              <a:rPr lang="fr-BE" sz="4900" dirty="0"/>
            </a:br>
            <a:r>
              <a:rPr lang="fr-BE" sz="4900" dirty="0"/>
              <a:t>Aviculture et Cuniculture</a:t>
            </a:r>
            <a:endParaRPr lang="fr-BE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CA97840-E3D6-9FBC-E479-2DD81BAA7D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8258" y="4005160"/>
            <a:ext cx="11503742" cy="1655762"/>
          </a:xfrm>
        </p:spPr>
        <p:txBody>
          <a:bodyPr>
            <a:normAutofit/>
          </a:bodyPr>
          <a:lstStyle/>
          <a:p>
            <a:endParaRPr lang="fr-BE" dirty="0"/>
          </a:p>
          <a:p>
            <a:r>
              <a:rPr lang="fr-FR" sz="19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Parcours extérieurs en volailles : l’</a:t>
            </a:r>
            <a:r>
              <a:rPr lang="fr-FR" sz="19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agrivoltaïsme</a:t>
            </a:r>
            <a:r>
              <a:rPr lang="fr-FR" sz="19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et difficultés dans l’aménagement des parcours Bio</a:t>
            </a:r>
            <a:endParaRPr lang="fr-BE" sz="19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endParaRPr lang="fr-BE" dirty="0"/>
          </a:p>
          <a:p>
            <a:r>
              <a:rPr lang="fr-BE" sz="1800" dirty="0"/>
              <a:t>Champion -  13 novembre 2023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D5BCFC7-F940-C006-8C35-C23A7C894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23" y="127513"/>
            <a:ext cx="3371850" cy="1352550"/>
          </a:xfrm>
          <a:prstGeom prst="rect">
            <a:avLst/>
          </a:prstGeom>
        </p:spPr>
      </p:pic>
      <p:pic>
        <p:nvPicPr>
          <p:cNvPr id="6" name="Image 5" descr="Une image contenant Graphique, graphisme, papillon, texte&#10;&#10;Description générée automatiquement">
            <a:extLst>
              <a:ext uri="{FF2B5EF4-FFF2-40B4-BE49-F238E27FC236}">
                <a16:creationId xmlns:a16="http://schemas.microsoft.com/office/drawing/2014/main" id="{E093BAF5-833C-2B41-E7CF-424741489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413" y="127513"/>
            <a:ext cx="1909160" cy="134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87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age 2" descr="Une image contenant plein air, énergie solaire, herbe, panneau solaire&#10;&#10;Description générée automatiquement">
            <a:extLst>
              <a:ext uri="{FF2B5EF4-FFF2-40B4-BE49-F238E27FC236}">
                <a16:creationId xmlns:a16="http://schemas.microsoft.com/office/drawing/2014/main" id="{06ECA5AA-DAD0-7B7E-9BF2-0B632312A5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1" r="23100" b="1"/>
          <a:stretch/>
        </p:blipFill>
        <p:spPr>
          <a:xfrm>
            <a:off x="739959" y="1095407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2F411410-0112-5EFE-7F34-149586073A7D}"/>
              </a:ext>
            </a:extLst>
          </p:cNvPr>
          <p:cNvSpPr txBox="1"/>
          <p:nvPr/>
        </p:nvSpPr>
        <p:spPr>
          <a:xfrm>
            <a:off x="5770485" y="1820369"/>
            <a:ext cx="611671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chemeClr val="bg1"/>
                </a:solidFill>
                <a:effectLst/>
              </a:rPr>
              <a:t>Le </a:t>
            </a:r>
            <a:r>
              <a:rPr lang="en-US" sz="2000" b="0" i="0" dirty="0" err="1">
                <a:solidFill>
                  <a:schemeClr val="bg1"/>
                </a:solidFill>
                <a:effectLst/>
              </a:rPr>
              <a:t>terme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 « </a:t>
            </a:r>
            <a:r>
              <a:rPr lang="en-US" sz="2000" b="0" i="0" dirty="0" err="1">
                <a:solidFill>
                  <a:schemeClr val="bg1"/>
                </a:solidFill>
                <a:effectLst/>
              </a:rPr>
              <a:t>agrivoltaïsme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 » </a:t>
            </a:r>
            <a:r>
              <a:rPr lang="en-US" sz="2000" b="0" i="0" dirty="0" err="1">
                <a:solidFill>
                  <a:schemeClr val="bg1"/>
                </a:solidFill>
                <a:effectLst/>
              </a:rPr>
              <a:t>désigne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</a:rPr>
              <a:t>une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 pratique </a:t>
            </a:r>
            <a:r>
              <a:rPr lang="en-US" sz="2000" b="0" i="0" dirty="0" err="1">
                <a:solidFill>
                  <a:schemeClr val="bg1"/>
                </a:solidFill>
                <a:effectLst/>
              </a:rPr>
              <a:t>consistant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 à </a:t>
            </a:r>
            <a:r>
              <a:rPr lang="en-US" sz="2000" b="0" i="0" dirty="0" err="1">
                <a:solidFill>
                  <a:schemeClr val="bg1"/>
                </a:solidFill>
                <a:effectLst/>
              </a:rPr>
              <a:t>associer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 sur un </a:t>
            </a:r>
            <a:r>
              <a:rPr lang="en-US" sz="2000" b="0" i="0" dirty="0" err="1">
                <a:solidFill>
                  <a:schemeClr val="bg1"/>
                </a:solidFill>
                <a:effectLst/>
              </a:rPr>
              <a:t>même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 site </a:t>
            </a:r>
            <a:r>
              <a:rPr lang="en-US" sz="2000" b="0" i="0" dirty="0" err="1">
                <a:solidFill>
                  <a:schemeClr val="bg1"/>
                </a:solidFill>
                <a:effectLst/>
              </a:rPr>
              <a:t>une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 production </a:t>
            </a:r>
            <a:r>
              <a:rPr lang="en-US" sz="2000" b="0" i="0" dirty="0" err="1">
                <a:solidFill>
                  <a:schemeClr val="bg1"/>
                </a:solidFill>
                <a:effectLst/>
              </a:rPr>
              <a:t>agricole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 (</a:t>
            </a:r>
            <a:r>
              <a:rPr lang="en-US" sz="2000" b="0" i="0" dirty="0" err="1">
                <a:solidFill>
                  <a:schemeClr val="bg1"/>
                </a:solidFill>
                <a:effectLst/>
              </a:rPr>
              <a:t>maraîchage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, </a:t>
            </a:r>
            <a:r>
              <a:rPr lang="en-US" sz="2000" b="0" i="0" dirty="0" err="1">
                <a:solidFill>
                  <a:schemeClr val="bg1"/>
                </a:solidFill>
                <a:effectLst/>
              </a:rPr>
              <a:t>élevage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 ou </a:t>
            </a:r>
            <a:r>
              <a:rPr lang="en-US" sz="2000" b="0" i="0" dirty="0" err="1">
                <a:solidFill>
                  <a:schemeClr val="bg1"/>
                </a:solidFill>
                <a:effectLst/>
              </a:rPr>
              <a:t>vigne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) et, de manière </a:t>
            </a:r>
            <a:r>
              <a:rPr lang="en-US" sz="2000" b="0" i="0" dirty="0" err="1">
                <a:solidFill>
                  <a:schemeClr val="bg1"/>
                </a:solidFill>
                <a:effectLst/>
              </a:rPr>
              <a:t>secondaire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, </a:t>
            </a:r>
            <a:r>
              <a:rPr lang="en-US" sz="2000" b="0" i="0" dirty="0" err="1">
                <a:solidFill>
                  <a:schemeClr val="bg1"/>
                </a:solidFill>
                <a:effectLst/>
              </a:rPr>
              <a:t>une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 production </a:t>
            </a:r>
            <a:r>
              <a:rPr lang="en-US" sz="2000" b="0" i="0" dirty="0" err="1">
                <a:solidFill>
                  <a:schemeClr val="bg1"/>
                </a:solidFill>
                <a:effectLst/>
              </a:rPr>
              <a:t>d’électricité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 par des </a:t>
            </a:r>
            <a:r>
              <a:rPr lang="en-US" sz="2000" b="0" i="0" dirty="0" err="1">
                <a:solidFill>
                  <a:schemeClr val="bg1"/>
                </a:solidFill>
                <a:effectLst/>
              </a:rPr>
              <a:t>panneaux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</a:rPr>
              <a:t>solaires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</a:rPr>
              <a:t>photovoltaïques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. 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chemeClr val="bg1"/>
                </a:solidFill>
                <a:effectLst/>
              </a:rPr>
              <a:t>Un </a:t>
            </a:r>
            <a:r>
              <a:rPr lang="en-US" sz="2000" b="0" i="0" dirty="0" err="1">
                <a:solidFill>
                  <a:schemeClr val="bg1"/>
                </a:solidFill>
                <a:effectLst/>
              </a:rPr>
              <a:t>système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</a:rPr>
              <a:t>agrivoltaïque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</a:rPr>
              <a:t>évite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 les </a:t>
            </a:r>
            <a:r>
              <a:rPr lang="en-US" sz="2000" b="0" i="0" dirty="0" err="1">
                <a:solidFill>
                  <a:schemeClr val="bg1"/>
                </a:solidFill>
                <a:effectLst/>
              </a:rPr>
              <a:t>conflits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</a:rPr>
              <a:t>d’usage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 des sols, « </a:t>
            </a:r>
            <a:r>
              <a:rPr lang="en-US" sz="2000" b="0" i="1" dirty="0">
                <a:solidFill>
                  <a:schemeClr val="bg1"/>
                </a:solidFill>
                <a:effectLst/>
              </a:rPr>
              <a:t>tout </a:t>
            </a:r>
            <a:r>
              <a:rPr lang="en-US" sz="2000" b="0" i="1" dirty="0" err="1">
                <a:solidFill>
                  <a:schemeClr val="bg1"/>
                </a:solidFill>
                <a:effectLst/>
              </a:rPr>
              <a:t>en</a:t>
            </a:r>
            <a:r>
              <a:rPr lang="en-US" sz="2000" b="0" i="1" dirty="0">
                <a:solidFill>
                  <a:schemeClr val="bg1"/>
                </a:solidFill>
                <a:effectLst/>
              </a:rPr>
              <a:t> </a:t>
            </a:r>
            <a:r>
              <a:rPr lang="en-US" sz="2000" b="0" i="1" dirty="0" err="1">
                <a:solidFill>
                  <a:schemeClr val="bg1"/>
                </a:solidFill>
                <a:effectLst/>
              </a:rPr>
              <a:t>permettant</a:t>
            </a:r>
            <a:r>
              <a:rPr lang="en-US" sz="2000" b="0" i="1" dirty="0">
                <a:solidFill>
                  <a:schemeClr val="bg1"/>
                </a:solidFill>
                <a:effectLst/>
              </a:rPr>
              <a:t> </a:t>
            </a:r>
            <a:r>
              <a:rPr lang="en-US" sz="2000" b="0" i="1" dirty="0" err="1">
                <a:solidFill>
                  <a:schemeClr val="bg1"/>
                </a:solidFill>
                <a:effectLst/>
              </a:rPr>
              <a:t>une</a:t>
            </a:r>
            <a:r>
              <a:rPr lang="en-US" sz="2000" b="0" i="1" dirty="0">
                <a:solidFill>
                  <a:schemeClr val="bg1"/>
                </a:solidFill>
                <a:effectLst/>
              </a:rPr>
              <a:t> </a:t>
            </a:r>
            <a:r>
              <a:rPr lang="en-US" sz="2000" b="0" i="1" dirty="0" err="1">
                <a:solidFill>
                  <a:schemeClr val="bg1"/>
                </a:solidFill>
                <a:effectLst/>
              </a:rPr>
              <a:t>synergie</a:t>
            </a:r>
            <a:r>
              <a:rPr lang="en-US" sz="2000" b="0" i="1" dirty="0">
                <a:solidFill>
                  <a:schemeClr val="bg1"/>
                </a:solidFill>
                <a:effectLst/>
              </a:rPr>
              <a:t> entre les deux productions 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» </a:t>
            </a:r>
            <a:r>
              <a:rPr lang="en-US" sz="2000" b="0" i="0" dirty="0" err="1">
                <a:solidFill>
                  <a:schemeClr val="bg1"/>
                </a:solidFill>
                <a:effectLst/>
              </a:rPr>
              <a:t>agricole</a:t>
            </a:r>
            <a:r>
              <a:rPr lang="en-US" sz="2000" b="0" i="0" dirty="0">
                <a:solidFill>
                  <a:schemeClr val="bg1"/>
                </a:solidFill>
                <a:effectLst/>
              </a:rPr>
              <a:t> et </a:t>
            </a:r>
            <a:r>
              <a:rPr lang="en-US" sz="2000" b="0" i="0" dirty="0" err="1">
                <a:solidFill>
                  <a:schemeClr val="bg1"/>
                </a:solidFill>
                <a:effectLst/>
              </a:rPr>
              <a:t>solaire</a:t>
            </a:r>
            <a:r>
              <a:rPr lang="en-US" sz="2000" baseline="300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aseline="30000" dirty="0">
                <a:solidFill>
                  <a:schemeClr val="bg1"/>
                </a:solidFill>
              </a:rPr>
              <a:t>		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aseline="30000" dirty="0">
                <a:solidFill>
                  <a:schemeClr val="bg1"/>
                </a:solidFill>
              </a:rPr>
              <a:t>			CDE (</a:t>
            </a:r>
            <a:r>
              <a:rPr lang="en-US" sz="2000" baseline="30000" dirty="0" err="1">
                <a:solidFill>
                  <a:schemeClr val="bg1"/>
                </a:solidFill>
              </a:rPr>
              <a:t>Connaissance</a:t>
            </a:r>
            <a:r>
              <a:rPr lang="en-US" sz="2000" baseline="30000" dirty="0">
                <a:solidFill>
                  <a:schemeClr val="bg1"/>
                </a:solidFill>
              </a:rPr>
              <a:t> des Energies) - France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14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" name="Image 3" descr="Une image contenant Graphique, graphisme, papillon, texte&#10;&#10;Description générée automatiquement">
            <a:extLst>
              <a:ext uri="{FF2B5EF4-FFF2-40B4-BE49-F238E27FC236}">
                <a16:creationId xmlns:a16="http://schemas.microsoft.com/office/drawing/2014/main" id="{B3668D57-F080-041B-8C9C-5EDBFBFCD5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413" y="127513"/>
            <a:ext cx="1909160" cy="134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64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F14B50E-59B7-B26D-FB42-93172E44E6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33" b="-2"/>
          <a:stretch/>
        </p:blipFill>
        <p:spPr>
          <a:xfrm>
            <a:off x="457202" y="358656"/>
            <a:ext cx="4116701" cy="219522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4E1CBB2-207D-4AB2-9FE1-BB3DFB5F5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28347" y="-1"/>
            <a:ext cx="2981737" cy="2590799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ADF7F79-DEDF-3C05-B770-2973D13DCA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56" b="-3"/>
          <a:stretch/>
        </p:blipFill>
        <p:spPr>
          <a:xfrm>
            <a:off x="3693771" y="3583814"/>
            <a:ext cx="4016314" cy="22947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1C718C5-E70F-8C16-A1D7-5602358C61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870"/>
          <a:stretch/>
        </p:blipFill>
        <p:spPr>
          <a:xfrm>
            <a:off x="8175686" y="1360366"/>
            <a:ext cx="3244943" cy="188145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B7C8768-C0E6-4BF8-9262-74D645629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97165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63FAF9-ACC5-4257-A431-AB2FCFD5CE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2928"/>
            <a:ext cx="79552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3842A57-5543-489A-8D76-ECB59F25A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06496"/>
            <a:ext cx="3380433" cy="3851503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B5AB787-5A1E-418D-8980-5F3361C65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5760" y="4508919"/>
            <a:ext cx="420624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4CF3D13-5F65-DD0D-F358-1FC49BBFF972}"/>
              </a:ext>
            </a:extLst>
          </p:cNvPr>
          <p:cNvSpPr txBox="1"/>
          <p:nvPr/>
        </p:nvSpPr>
        <p:spPr>
          <a:xfrm>
            <a:off x="4654716" y="453134"/>
            <a:ext cx="271656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b="1" dirty="0">
                <a:solidFill>
                  <a:srgbClr val="FF0000"/>
                </a:solidFill>
              </a:rPr>
              <a:t>L’</a:t>
            </a:r>
            <a:r>
              <a:rPr lang="fr-BE" sz="2800" b="1" dirty="0" err="1">
                <a:solidFill>
                  <a:srgbClr val="FF0000"/>
                </a:solidFill>
              </a:rPr>
              <a:t>agrivoltaïsme</a:t>
            </a:r>
            <a:r>
              <a:rPr lang="fr-BE" sz="2400" b="1" dirty="0">
                <a:solidFill>
                  <a:srgbClr val="FF0000"/>
                </a:solidFill>
              </a:rPr>
              <a:t>?</a:t>
            </a:r>
          </a:p>
          <a:p>
            <a:pPr algn="ctr"/>
            <a:endParaRPr lang="fr-BE" sz="2400" b="1" dirty="0">
              <a:solidFill>
                <a:srgbClr val="FF0000"/>
              </a:solidFill>
            </a:endParaRPr>
          </a:p>
          <a:p>
            <a:pPr algn="ctr"/>
            <a:r>
              <a:rPr lang="fr-BE" sz="2400" b="1" dirty="0">
                <a:solidFill>
                  <a:srgbClr val="FF0000"/>
                </a:solidFill>
              </a:rPr>
              <a:t>NON si…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1899AC5-0434-BA2A-58AF-A6633CF228C2}"/>
              </a:ext>
            </a:extLst>
          </p:cNvPr>
          <p:cNvSpPr txBox="1"/>
          <p:nvPr/>
        </p:nvSpPr>
        <p:spPr>
          <a:xfrm>
            <a:off x="104776" y="3429000"/>
            <a:ext cx="327565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BE" b="1" dirty="0">
                <a:solidFill>
                  <a:schemeClr val="bg2">
                    <a:lumMod val="25000"/>
                  </a:schemeClr>
                </a:solidFill>
              </a:rPr>
              <a:t>Hors agriculture </a:t>
            </a:r>
            <a:r>
              <a:rPr lang="fr-BE" b="1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spéculation foncière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BE" b="1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Pas d’avantages pour les spéculations existantes</a:t>
            </a:r>
            <a:endParaRPr lang="fr-BE" b="1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BE" b="1" dirty="0">
                <a:solidFill>
                  <a:schemeClr val="bg2">
                    <a:lumMod val="25000"/>
                  </a:schemeClr>
                </a:solidFill>
              </a:rPr>
              <a:t>Spéculation(s) agricole(s) pour l’entretien uniquement (mouton,…) ou pour faire bien (abeilles,…)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BE" b="1" dirty="0">
                <a:solidFill>
                  <a:schemeClr val="bg2">
                    <a:lumMod val="25000"/>
                  </a:schemeClr>
                </a:solidFill>
              </a:rPr>
              <a:t>Hors proportion (&gt;Ha)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BE" b="1" dirty="0">
                <a:solidFill>
                  <a:schemeClr val="bg2">
                    <a:lumMod val="25000"/>
                  </a:schemeClr>
                </a:solidFill>
              </a:rPr>
              <a:t>…</a:t>
            </a:r>
          </a:p>
          <a:p>
            <a:endParaRPr lang="fr-BE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5B9B577-9706-45FD-411E-ED59EFF947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4773" y="5193792"/>
            <a:ext cx="1908213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841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plein air, ciel, herbe, plante&#10;&#10;Description générée automatiquement">
            <a:extLst>
              <a:ext uri="{FF2B5EF4-FFF2-40B4-BE49-F238E27FC236}">
                <a16:creationId xmlns:a16="http://schemas.microsoft.com/office/drawing/2014/main" id="{17A16FA0-016F-46D8-72EF-C2833FF4F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357908"/>
            <a:ext cx="3683111" cy="216382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77BE379-C5AE-4A3C-BFE3-2DA66EC67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35844" y="-1"/>
            <a:ext cx="3035439" cy="2557911"/>
          </a:xfrm>
          <a:prstGeom prst="rect">
            <a:avLst/>
          </a:prstGeom>
          <a:solidFill>
            <a:schemeClr val="tx1">
              <a:lumMod val="65000"/>
              <a:lumOff val="3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752927"/>
            <a:ext cx="7566298" cy="822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78B56D-02E0-449E-B02E-53F927F18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006496"/>
            <a:ext cx="2936368" cy="385150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813" y="0"/>
            <a:ext cx="82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plein air, nuage, ciel, herbe&#10;&#10;Description générée automatiquement">
            <a:extLst>
              <a:ext uri="{FF2B5EF4-FFF2-40B4-BE49-F238E27FC236}">
                <a16:creationId xmlns:a16="http://schemas.microsoft.com/office/drawing/2014/main" id="{53F53674-6E09-39F9-C864-F88BB70116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8" r="3195" b="-1"/>
          <a:stretch/>
        </p:blipFill>
        <p:spPr>
          <a:xfrm>
            <a:off x="7853268" y="507999"/>
            <a:ext cx="3567362" cy="294025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299" y="3862989"/>
            <a:ext cx="4625702" cy="822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 descr="Une image contenant plein air, volaille, herbe, galliformes&#10;&#10;Description générée automatiquement">
            <a:extLst>
              <a:ext uri="{FF2B5EF4-FFF2-40B4-BE49-F238E27FC236}">
                <a16:creationId xmlns:a16="http://schemas.microsoft.com/office/drawing/2014/main" id="{3F7EA30B-69E5-32EC-6A9F-10798258A1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38" r="-3" b="9781"/>
          <a:stretch/>
        </p:blipFill>
        <p:spPr>
          <a:xfrm>
            <a:off x="7853007" y="4238989"/>
            <a:ext cx="3567362" cy="209495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CD473B5-FEA9-C231-F464-E8C173B7E558}"/>
              </a:ext>
            </a:extLst>
          </p:cNvPr>
          <p:cNvSpPr txBox="1"/>
          <p:nvPr/>
        </p:nvSpPr>
        <p:spPr>
          <a:xfrm>
            <a:off x="4495279" y="507999"/>
            <a:ext cx="27165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b="1" dirty="0">
                <a:solidFill>
                  <a:schemeClr val="accent6">
                    <a:lumMod val="50000"/>
                  </a:schemeClr>
                </a:solidFill>
              </a:rPr>
              <a:t>L’</a:t>
            </a:r>
            <a:r>
              <a:rPr lang="fr-BE" sz="2800" b="1" dirty="0" err="1">
                <a:solidFill>
                  <a:schemeClr val="accent6">
                    <a:lumMod val="50000"/>
                  </a:schemeClr>
                </a:solidFill>
              </a:rPr>
              <a:t>agrivoltaïsme</a:t>
            </a:r>
            <a:r>
              <a:rPr lang="fr-BE" sz="2800" b="1" dirty="0">
                <a:solidFill>
                  <a:schemeClr val="accent6">
                    <a:lumMod val="50000"/>
                  </a:schemeClr>
                </a:solidFill>
              </a:rPr>
              <a:t>?</a:t>
            </a:r>
          </a:p>
          <a:p>
            <a:pPr algn="ctr"/>
            <a:endParaRPr lang="fr-BE" sz="28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fr-BE" sz="2800" b="1" dirty="0">
                <a:solidFill>
                  <a:schemeClr val="accent6">
                    <a:lumMod val="50000"/>
                  </a:schemeClr>
                </a:solidFill>
              </a:rPr>
              <a:t>Oui si…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B156985-701A-15B0-3974-4FA39467128A}"/>
              </a:ext>
            </a:extLst>
          </p:cNvPr>
          <p:cNvSpPr txBox="1"/>
          <p:nvPr/>
        </p:nvSpPr>
        <p:spPr>
          <a:xfrm>
            <a:off x="1" y="3302492"/>
            <a:ext cx="27875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BE" b="1" dirty="0">
                <a:solidFill>
                  <a:schemeClr val="bg2">
                    <a:lumMod val="25000"/>
                  </a:schemeClr>
                </a:solidFill>
              </a:rPr>
              <a:t>Favoriser en premier les bâtiments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BE" b="1" dirty="0">
                <a:solidFill>
                  <a:schemeClr val="bg2">
                    <a:lumMod val="25000"/>
                  </a:schemeClr>
                </a:solidFill>
              </a:rPr>
              <a:t>La spéculation agricole reste principale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BE" b="1" dirty="0">
                <a:solidFill>
                  <a:schemeClr val="bg2">
                    <a:lumMod val="25000"/>
                  </a:schemeClr>
                </a:solidFill>
              </a:rPr>
              <a:t>L’AV ajoute un plus à la spéculation (ombrage, amenée d’eau,   protection gel/grêle/….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7CBFD51-88B0-22E1-D872-50715CFE6D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3277" y="3604019"/>
            <a:ext cx="3555600" cy="236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426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1822577-FAEC-E843-2E48-34AF7EA4D67F}"/>
              </a:ext>
            </a:extLst>
          </p:cNvPr>
          <p:cNvSpPr txBox="1"/>
          <p:nvPr/>
        </p:nvSpPr>
        <p:spPr>
          <a:xfrm>
            <a:off x="5726355" y="3429000"/>
            <a:ext cx="57083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bg2">
                    <a:lumMod val="25000"/>
                  </a:schemeClr>
                </a:solidFill>
              </a:rPr>
              <a:t>En volaille?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BE" b="1" dirty="0">
                <a:solidFill>
                  <a:schemeClr val="bg2">
                    <a:lumMod val="25000"/>
                  </a:schemeClr>
                </a:solidFill>
              </a:rPr>
              <a:t>Obligation de parcours.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BE" b="1" dirty="0">
                <a:solidFill>
                  <a:schemeClr val="bg2">
                    <a:lumMod val="25000"/>
                  </a:schemeClr>
                </a:solidFill>
              </a:rPr>
              <a:t>Amélioration bien-être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b="1" dirty="0">
                <a:solidFill>
                  <a:schemeClr val="bg2">
                    <a:lumMod val="25000"/>
                  </a:schemeClr>
                </a:solidFill>
              </a:rPr>
              <a:t>Animal craintif </a:t>
            </a:r>
            <a:r>
              <a:rPr lang="fr-BE" b="1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 </a:t>
            </a:r>
            <a:r>
              <a:rPr lang="fr-BE" b="1" dirty="0">
                <a:solidFill>
                  <a:schemeClr val="bg2">
                    <a:lumMod val="25000"/>
                  </a:schemeClr>
                </a:solidFill>
              </a:rPr>
              <a:t>besoin de se sentir sécurisé (rapaces,…)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b="1" dirty="0">
                <a:solidFill>
                  <a:schemeClr val="bg2">
                    <a:lumMod val="25000"/>
                  </a:schemeClr>
                </a:solidFill>
              </a:rPr>
              <a:t>Ombrage mais aussi contre la pluie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b="1" dirty="0">
                <a:solidFill>
                  <a:schemeClr val="bg2">
                    <a:lumMod val="25000"/>
                  </a:schemeClr>
                </a:solidFill>
              </a:rPr>
              <a:t>Augmenter fréquence de sorties plein air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BE" b="1" dirty="0">
                <a:solidFill>
                  <a:schemeClr val="bg2">
                    <a:lumMod val="25000"/>
                  </a:schemeClr>
                </a:solidFill>
              </a:rPr>
              <a:t>Spéculation facile </a:t>
            </a:r>
            <a:r>
              <a:rPr lang="fr-BE" b="1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 moutons, bovins,….</a:t>
            </a:r>
            <a:r>
              <a:rPr lang="fr-BE" b="1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BE" b="1" dirty="0">
                <a:solidFill>
                  <a:schemeClr val="bg2">
                    <a:lumMod val="25000"/>
                  </a:schemeClr>
                </a:solidFill>
              </a:rPr>
              <a:t>Bâtiments déjà reliés au réseau. Vérifier puissance!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1E4AB08-B59B-85E4-DDC5-19A79961E59C}"/>
              </a:ext>
            </a:extLst>
          </p:cNvPr>
          <p:cNvSpPr txBox="1"/>
          <p:nvPr/>
        </p:nvSpPr>
        <p:spPr>
          <a:xfrm>
            <a:off x="772497" y="566678"/>
            <a:ext cx="55484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bg2">
                    <a:lumMod val="25000"/>
                  </a:schemeClr>
                </a:solidFill>
              </a:rPr>
              <a:t>Contraintes: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BE" b="1" dirty="0">
                <a:solidFill>
                  <a:schemeClr val="bg2">
                    <a:lumMod val="25000"/>
                  </a:schemeClr>
                </a:solidFill>
              </a:rPr>
              <a:t>Philosophique: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b="1" dirty="0">
                <a:solidFill>
                  <a:schemeClr val="bg2">
                    <a:lumMod val="25000"/>
                  </a:schemeClr>
                </a:solidFill>
              </a:rPr>
              <a:t>Nouveau donc méconnaissance et méfiance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BE" b="1" dirty="0">
                <a:solidFill>
                  <a:schemeClr val="bg2">
                    <a:lumMod val="25000"/>
                  </a:schemeClr>
                </a:solidFill>
              </a:rPr>
              <a:t>Législatif: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b="1" dirty="0">
                <a:solidFill>
                  <a:schemeClr val="bg2">
                    <a:lumMod val="25000"/>
                  </a:schemeClr>
                </a:solidFill>
              </a:rPr>
              <a:t>Pas de règles en Wallonie.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b="1" dirty="0">
                <a:solidFill>
                  <a:schemeClr val="bg2">
                    <a:lumMod val="25000"/>
                  </a:schemeClr>
                </a:solidFill>
              </a:rPr>
              <a:t>Pire! Moratoire sur terres agricoles mais autorisé ailleurs…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BE" b="1" dirty="0">
                <a:solidFill>
                  <a:schemeClr val="bg2">
                    <a:lumMod val="25000"/>
                  </a:schemeClr>
                </a:solidFill>
              </a:rPr>
              <a:t>Technique: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b="1" dirty="0">
                <a:solidFill>
                  <a:schemeClr val="bg2">
                    <a:lumMod val="25000"/>
                  </a:schemeClr>
                </a:solidFill>
              </a:rPr>
              <a:t>nécessité d’avoir un réseau à proximité.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b="1" dirty="0">
                <a:solidFill>
                  <a:schemeClr val="bg2">
                    <a:lumMod val="25000"/>
                  </a:schemeClr>
                </a:solidFill>
              </a:rPr>
              <a:t>…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BE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Image 3" descr="Une image contenant Graphique, graphisme, papillon, texte&#10;&#10;Description générée automatiquement">
            <a:extLst>
              <a:ext uri="{FF2B5EF4-FFF2-40B4-BE49-F238E27FC236}">
                <a16:creationId xmlns:a16="http://schemas.microsoft.com/office/drawing/2014/main" id="{7D7F3C99-2963-178C-2BEF-2E022093D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413" y="127513"/>
            <a:ext cx="1909160" cy="134725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71B550F-F0E3-3503-DDDD-753B1A620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322" y="3568823"/>
            <a:ext cx="3447097" cy="242518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1DB0517-C249-DAF2-39C5-2A67E46C3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8105" y="883414"/>
            <a:ext cx="224790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12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458BFAD-0573-5825-8A5D-F0AC2EA57566}"/>
              </a:ext>
            </a:extLst>
          </p:cNvPr>
          <p:cNvSpPr txBox="1"/>
          <p:nvPr/>
        </p:nvSpPr>
        <p:spPr>
          <a:xfrm>
            <a:off x="762001" y="275303"/>
            <a:ext cx="6070120" cy="5964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dirty="0" err="1">
                <a:solidFill>
                  <a:schemeClr val="bg2">
                    <a:lumMod val="25000"/>
                  </a:schemeClr>
                </a:solidFill>
              </a:rPr>
              <a:t>Pourtant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5000"/>
                  </a:schemeClr>
                </a:solidFill>
              </a:rPr>
              <a:t>cela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5000"/>
                  </a:schemeClr>
                </a:solidFill>
              </a:rPr>
              <a:t>bouge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…. </a:t>
            </a:r>
          </a:p>
          <a:p>
            <a:pPr marL="571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sz="1600" b="1" dirty="0">
              <a:solidFill>
                <a:schemeClr val="bg2">
                  <a:lumMod val="25000"/>
                </a:schemeClr>
              </a:solidFill>
            </a:endParaRPr>
          </a:p>
          <a:p>
            <a:pPr marL="571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Recherche </a:t>
            </a:r>
            <a:r>
              <a:rPr lang="en-US" sz="1600" b="1" dirty="0" err="1">
                <a:solidFill>
                  <a:schemeClr val="bg2">
                    <a:lumMod val="25000"/>
                  </a:schemeClr>
                </a:solidFill>
              </a:rPr>
              <a:t>autonomie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5000"/>
                  </a:schemeClr>
                </a:solidFill>
              </a:rPr>
              <a:t>énergétique</a:t>
            </a:r>
            <a:endParaRPr lang="en-US" sz="1600" b="1" dirty="0">
              <a:solidFill>
                <a:schemeClr val="bg2">
                  <a:lumMod val="25000"/>
                </a:schemeClr>
              </a:solidFill>
            </a:endParaRPr>
          </a:p>
          <a:p>
            <a:pPr marL="571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b="1" dirty="0" err="1">
                <a:solidFill>
                  <a:schemeClr val="bg2">
                    <a:lumMod val="25000"/>
                  </a:schemeClr>
                </a:solidFill>
              </a:rPr>
              <a:t>Communautés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5000"/>
                  </a:schemeClr>
                </a:solidFill>
              </a:rPr>
              <a:t>d’énergie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5000"/>
                  </a:schemeClr>
                </a:solidFill>
              </a:rPr>
              <a:t>renouvelable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 (quartier, village ou plus loin!)</a:t>
            </a:r>
          </a:p>
          <a:p>
            <a:pPr marL="571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Des guides se </a:t>
            </a:r>
            <a:r>
              <a:rPr lang="en-US" sz="1600" b="1" dirty="0" err="1">
                <a:solidFill>
                  <a:schemeClr val="bg2">
                    <a:lumMod val="25000"/>
                  </a:schemeClr>
                </a:solidFill>
              </a:rPr>
              <a:t>mettent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5000"/>
                  </a:schemeClr>
                </a:solidFill>
              </a:rPr>
              <a:t>en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 place…</a:t>
            </a:r>
            <a:r>
              <a:rPr lang="en-US" sz="1600" b="1" dirty="0" err="1">
                <a:solidFill>
                  <a:schemeClr val="bg2">
                    <a:lumMod val="25000"/>
                  </a:schemeClr>
                </a:solidFill>
              </a:rPr>
              <a:t>en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 France!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bg2">
                    <a:lumMod val="25000"/>
                  </a:schemeClr>
                </a:solidFill>
              </a:rPr>
              <a:t>Adème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: « </a:t>
            </a:r>
            <a:r>
              <a:rPr lang="en-US" sz="1600" b="1" dirty="0" err="1">
                <a:solidFill>
                  <a:schemeClr val="bg2">
                    <a:lumMod val="25000"/>
                  </a:schemeClr>
                </a:solidFill>
              </a:rPr>
              <a:t>Caractériser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 les </a:t>
            </a:r>
            <a:r>
              <a:rPr lang="en-US" sz="1600" b="1" dirty="0" err="1">
                <a:solidFill>
                  <a:schemeClr val="bg2">
                    <a:lumMod val="25000"/>
                  </a:schemeClr>
                </a:solidFill>
              </a:rPr>
              <a:t>projets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5000"/>
                  </a:schemeClr>
                </a:solidFill>
              </a:rPr>
              <a:t>photovoltaïques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 sur terrains </a:t>
            </a:r>
            <a:r>
              <a:rPr lang="en-US" sz="1600" b="1" dirty="0" err="1">
                <a:solidFill>
                  <a:schemeClr val="bg2">
                    <a:lumMod val="25000"/>
                  </a:schemeClr>
                </a:solidFill>
              </a:rPr>
              <a:t>agricoles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 et </a:t>
            </a:r>
            <a:r>
              <a:rPr lang="en-US" sz="1600" b="1" dirty="0" err="1">
                <a:solidFill>
                  <a:schemeClr val="bg2">
                    <a:lumMod val="25000"/>
                  </a:schemeClr>
                </a:solidFill>
              </a:rPr>
              <a:t>l’agrivoltaïsme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 »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AFNOR: Label « </a:t>
            </a:r>
            <a:r>
              <a:rPr lang="en-US" sz="1600" b="1" dirty="0" err="1">
                <a:solidFill>
                  <a:schemeClr val="bg2">
                    <a:lumMod val="25000"/>
                  </a:schemeClr>
                </a:solidFill>
              </a:rPr>
              <a:t>Agrivoltaïque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 »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INN’OVIN : « Guide pratique: </a:t>
            </a:r>
            <a:r>
              <a:rPr lang="en-US" sz="1600" b="1" dirty="0" err="1">
                <a:solidFill>
                  <a:schemeClr val="bg2">
                    <a:lumMod val="25000"/>
                  </a:schemeClr>
                </a:solidFill>
              </a:rPr>
              <a:t>l’agrivoltaïsme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 »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bg2">
                    <a:lumMod val="25000"/>
                  </a:schemeClr>
                </a:solidFill>
              </a:rPr>
              <a:t>Synalaf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: « </a:t>
            </a:r>
            <a:r>
              <a:rPr lang="en-US" sz="1600" b="1" i="0" u="none" strike="noStrike" baseline="0" dirty="0">
                <a:solidFill>
                  <a:schemeClr val="bg2">
                    <a:lumMod val="25000"/>
                  </a:schemeClr>
                </a:solidFill>
              </a:rPr>
              <a:t>Nouvelles </a:t>
            </a:r>
            <a:r>
              <a:rPr lang="en-US" sz="1600" b="1" i="0" u="none" strike="noStrike" baseline="0" dirty="0" err="1">
                <a:solidFill>
                  <a:schemeClr val="bg2">
                    <a:lumMod val="25000"/>
                  </a:schemeClr>
                </a:solidFill>
              </a:rPr>
              <a:t>recommandations</a:t>
            </a:r>
            <a:r>
              <a:rPr lang="en-US" sz="1600" b="1" i="0" u="none" strike="noStrike" baseline="0" dirty="0">
                <a:solidFill>
                  <a:schemeClr val="bg2">
                    <a:lumMod val="25000"/>
                  </a:schemeClr>
                </a:solidFill>
              </a:rPr>
              <a:t> du SYNALAF </a:t>
            </a:r>
            <a:r>
              <a:rPr lang="en-US" sz="1600" b="1" i="0" u="none" strike="noStrike" baseline="0" dirty="0" err="1">
                <a:solidFill>
                  <a:schemeClr val="bg2">
                    <a:lumMod val="25000"/>
                  </a:schemeClr>
                </a:solidFill>
              </a:rPr>
              <a:t>concernant</a:t>
            </a:r>
            <a:r>
              <a:rPr lang="en-US" sz="1600" b="1" i="0" u="none" strike="noStrike" baseline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b="1" i="0" u="none" strike="noStrike" baseline="0" dirty="0" err="1">
                <a:solidFill>
                  <a:schemeClr val="bg2">
                    <a:lumMod val="25000"/>
                  </a:schemeClr>
                </a:solidFill>
              </a:rPr>
              <a:t>l’implantation</a:t>
            </a:r>
            <a:r>
              <a:rPr lang="en-US" sz="1600" b="1" i="0" u="none" strike="noStrike" baseline="0" dirty="0">
                <a:solidFill>
                  <a:schemeClr val="bg2">
                    <a:lumMod val="25000"/>
                  </a:schemeClr>
                </a:solidFill>
              </a:rPr>
              <a:t> de structures </a:t>
            </a:r>
            <a:r>
              <a:rPr lang="en-US" sz="1600" b="1" i="0" u="none" strike="noStrike" baseline="0" dirty="0" err="1">
                <a:solidFill>
                  <a:schemeClr val="bg2">
                    <a:lumMod val="25000"/>
                  </a:schemeClr>
                </a:solidFill>
              </a:rPr>
              <a:t>photovoltaïques</a:t>
            </a:r>
            <a:r>
              <a:rPr lang="en-US" sz="1600" b="1" i="0" u="none" strike="noStrike" baseline="0" dirty="0">
                <a:solidFill>
                  <a:schemeClr val="bg2">
                    <a:lumMod val="25000"/>
                  </a:schemeClr>
                </a:solidFill>
              </a:rPr>
              <a:t> sur </a:t>
            </a:r>
            <a:r>
              <a:rPr lang="en-US" sz="1600" b="1" i="0" u="none" strike="noStrike" baseline="0" dirty="0" err="1">
                <a:solidFill>
                  <a:schemeClr val="bg2">
                    <a:lumMod val="25000"/>
                  </a:schemeClr>
                </a:solidFill>
              </a:rPr>
              <a:t>parcours</a:t>
            </a:r>
            <a:r>
              <a:rPr lang="en-US" sz="1600" b="1" i="0" u="none" strike="noStrike" baseline="0" dirty="0">
                <a:solidFill>
                  <a:schemeClr val="bg2">
                    <a:lumMod val="25000"/>
                  </a:schemeClr>
                </a:solidFill>
              </a:rPr>
              <a:t> de </a:t>
            </a:r>
            <a:r>
              <a:rPr lang="en-US" sz="1600" b="1" i="0" u="none" strike="noStrike" baseline="0" dirty="0" err="1">
                <a:solidFill>
                  <a:schemeClr val="bg2">
                    <a:lumMod val="25000"/>
                  </a:schemeClr>
                </a:solidFill>
              </a:rPr>
              <a:t>volailles</a:t>
            </a:r>
            <a:r>
              <a:rPr lang="en-US" sz="1600" b="1" i="0" u="none" strike="noStrike" baseline="0" dirty="0">
                <a:solidFill>
                  <a:schemeClr val="bg2">
                    <a:lumMod val="25000"/>
                  </a:schemeClr>
                </a:solidFill>
              </a:rPr>
              <a:t> de chair et </a:t>
            </a:r>
            <a:r>
              <a:rPr lang="en-US" sz="1600" b="1" i="0" u="none" strike="noStrike" baseline="0" dirty="0" err="1">
                <a:solidFill>
                  <a:schemeClr val="bg2">
                    <a:lumMod val="25000"/>
                  </a:schemeClr>
                </a:solidFill>
              </a:rPr>
              <a:t>poules</a:t>
            </a:r>
            <a:r>
              <a:rPr lang="en-US" sz="1600" b="1" i="0" u="none" strike="noStrike" baseline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b="1" i="0" u="none" strike="noStrike" baseline="0" dirty="0" err="1">
                <a:solidFill>
                  <a:schemeClr val="bg2">
                    <a:lumMod val="25000"/>
                  </a:schemeClr>
                </a:solidFill>
              </a:rPr>
              <a:t>pondeuses</a:t>
            </a:r>
            <a:r>
              <a:rPr lang="en-US" sz="1600" b="1" i="0" u="none" strike="noStrike" baseline="0" dirty="0">
                <a:solidFill>
                  <a:schemeClr val="bg2">
                    <a:lumMod val="25000"/>
                  </a:schemeClr>
                </a:solidFill>
              </a:rPr>
              <a:t> Label Rouge, IGP et/ou </a:t>
            </a:r>
            <a:r>
              <a:rPr lang="en-US" sz="1600" b="1" i="0" u="none" strike="noStrike" baseline="0" dirty="0" err="1">
                <a:solidFill>
                  <a:schemeClr val="bg2">
                    <a:lumMod val="25000"/>
                  </a:schemeClr>
                </a:solidFill>
              </a:rPr>
              <a:t>biologiques</a:t>
            </a:r>
            <a:r>
              <a:rPr lang="en-US" sz="1600" b="1" i="0" u="none" strike="noStrike" baseline="0" dirty="0">
                <a:solidFill>
                  <a:schemeClr val="bg2">
                    <a:lumMod val="25000"/>
                  </a:schemeClr>
                </a:solidFill>
              </a:rPr>
              <a:t> ». 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…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47378D-AD27-45D0-8C1C-5B1098DCC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5390" y="0"/>
            <a:ext cx="4606609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81000" dist="317500" dir="5700000" sx="95000" sy="95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1D57097-7CAA-E7B1-F397-3ED5E56EF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134" y="568383"/>
            <a:ext cx="1491120" cy="176116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9872367-F29F-AB4F-A711-CC5DF2EF0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8173" y="2896748"/>
            <a:ext cx="3381043" cy="106502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C40B965-8A21-5611-11A2-A649212AF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8173" y="4910853"/>
            <a:ext cx="3381043" cy="99740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C3B256C-E945-1937-7F93-76C835A5E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9125" y="5577590"/>
            <a:ext cx="1537466" cy="77170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0C5E93D-F0B8-039B-EF72-896F8E54B2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218" y="5289773"/>
            <a:ext cx="1908213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9979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355</Words>
  <Application>Microsoft Office PowerPoint</Application>
  <PresentationFormat>Grand écran</PresentationFormat>
  <Paragraphs>50</Paragraphs>
  <Slides>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Wingdings</vt:lpstr>
      <vt:lpstr>Thème Office</vt:lpstr>
      <vt:lpstr>   Collège des Producteurs Assemblée Sectorielle Aviculture et Cuniculture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De Bruyn Alain</dc:creator>
  <cp:lastModifiedBy>Catherine Colot</cp:lastModifiedBy>
  <cp:revision>13</cp:revision>
  <dcterms:created xsi:type="dcterms:W3CDTF">2023-11-09T10:24:47Z</dcterms:created>
  <dcterms:modified xsi:type="dcterms:W3CDTF">2023-11-13T12:48:56Z</dcterms:modified>
</cp:coreProperties>
</file>