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437" r:id="rId3"/>
    <p:sldId id="261" r:id="rId4"/>
    <p:sldId id="401" r:id="rId5"/>
    <p:sldId id="508" r:id="rId6"/>
    <p:sldId id="489" r:id="rId7"/>
    <p:sldId id="417" r:id="rId8"/>
    <p:sldId id="427" r:id="rId9"/>
    <p:sldId id="498" r:id="rId10"/>
    <p:sldId id="499" r:id="rId11"/>
    <p:sldId id="515" r:id="rId12"/>
    <p:sldId id="513" r:id="rId13"/>
    <p:sldId id="514" r:id="rId14"/>
    <p:sldId id="503" r:id="rId15"/>
    <p:sldId id="501" r:id="rId16"/>
    <p:sldId id="490" r:id="rId17"/>
    <p:sldId id="491" r:id="rId18"/>
    <p:sldId id="492" r:id="rId19"/>
    <p:sldId id="502" r:id="rId20"/>
    <p:sldId id="500" r:id="rId21"/>
    <p:sldId id="504" r:id="rId22"/>
    <p:sldId id="495" r:id="rId23"/>
    <p:sldId id="496" r:id="rId24"/>
    <p:sldId id="509" r:id="rId25"/>
    <p:sldId id="510" r:id="rId26"/>
    <p:sldId id="497" r:id="rId27"/>
    <p:sldId id="506" r:id="rId28"/>
    <p:sldId id="505" r:id="rId29"/>
    <p:sldId id="512" r:id="rId30"/>
    <p:sldId id="445" r:id="rId31"/>
    <p:sldId id="270" r:id="rId32"/>
    <p:sldId id="507" r:id="rId33"/>
    <p:sldId id="462" r:id="rId34"/>
    <p:sldId id="477" r:id="rId35"/>
    <p:sldId id="478" r:id="rId36"/>
    <p:sldId id="479" r:id="rId37"/>
    <p:sldId id="480" r:id="rId38"/>
    <p:sldId id="482" r:id="rId39"/>
    <p:sldId id="481" r:id="rId40"/>
    <p:sldId id="449" r:id="rId41"/>
    <p:sldId id="485" r:id="rId42"/>
    <p:sldId id="487" r:id="rId43"/>
    <p:sldId id="470" r:id="rId44"/>
  </p:sldIdLst>
  <p:sldSz cx="12192000" cy="6858000"/>
  <p:notesSz cx="6797675" cy="9926638"/>
  <p:defaultTextStyle>
    <a:defPPr>
      <a:defRPr lang="fr-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Colot" initials="CC" lastIdx="2" clrIdx="0">
    <p:extLst>
      <p:ext uri="{19B8F6BF-5375-455C-9EA6-DF929625EA0E}">
        <p15:presenceInfo xmlns:p15="http://schemas.microsoft.com/office/powerpoint/2012/main" userId="S-1-5-21-3244368511-3075686664-2850739181-1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48" d="100"/>
          <a:sy n="48" d="100"/>
        </p:scale>
        <p:origin x="878"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75BEDA2-4945-4933-BBDC-DC1FCA3B8DC4}"/>
              </a:ext>
            </a:extLst>
          </p:cNvPr>
          <p:cNvSpPr>
            <a:spLocks noGrp="1"/>
          </p:cNvSpPr>
          <p:nvPr>
            <p:ph type="hdr" sz="quarter"/>
          </p:nvPr>
        </p:nvSpPr>
        <p:spPr>
          <a:xfrm>
            <a:off x="1" y="0"/>
            <a:ext cx="2945659" cy="498056"/>
          </a:xfrm>
          <a:prstGeom prst="rect">
            <a:avLst/>
          </a:prstGeom>
        </p:spPr>
        <p:txBody>
          <a:bodyPr vert="horz" lIns="91430" tIns="45716" rIns="91430" bIns="45716" rtlCol="0"/>
          <a:lstStyle>
            <a:lvl1pPr algn="l">
              <a:defRPr sz="1200"/>
            </a:lvl1pPr>
          </a:lstStyle>
          <a:p>
            <a:pPr>
              <a:defRPr/>
            </a:pPr>
            <a:endParaRPr lang="fr-BE"/>
          </a:p>
        </p:txBody>
      </p:sp>
      <p:sp>
        <p:nvSpPr>
          <p:cNvPr id="3" name="Espace réservé de la date 2">
            <a:extLst>
              <a:ext uri="{FF2B5EF4-FFF2-40B4-BE49-F238E27FC236}">
                <a16:creationId xmlns:a16="http://schemas.microsoft.com/office/drawing/2014/main" id="{0ED827BB-3727-4ED4-8800-19951AFD6B55}"/>
              </a:ext>
            </a:extLst>
          </p:cNvPr>
          <p:cNvSpPr>
            <a:spLocks noGrp="1"/>
          </p:cNvSpPr>
          <p:nvPr>
            <p:ph type="dt" sz="quarter" idx="1"/>
          </p:nvPr>
        </p:nvSpPr>
        <p:spPr>
          <a:xfrm>
            <a:off x="3850443" y="0"/>
            <a:ext cx="2945659" cy="498056"/>
          </a:xfrm>
          <a:prstGeom prst="rect">
            <a:avLst/>
          </a:prstGeom>
        </p:spPr>
        <p:txBody>
          <a:bodyPr vert="horz" lIns="91430" tIns="45716" rIns="91430" bIns="45716" rtlCol="0"/>
          <a:lstStyle>
            <a:lvl1pPr algn="r">
              <a:defRPr sz="1200"/>
            </a:lvl1pPr>
          </a:lstStyle>
          <a:p>
            <a:pPr>
              <a:defRPr/>
            </a:pPr>
            <a:fld id="{941E5AB8-0830-4866-8CAE-115C58F77309}" type="datetimeFigureOut">
              <a:rPr lang="fr-BE"/>
              <a:pPr>
                <a:defRPr/>
              </a:pPr>
              <a:t>13-11-23</a:t>
            </a:fld>
            <a:endParaRPr lang="fr-BE"/>
          </a:p>
        </p:txBody>
      </p:sp>
      <p:sp>
        <p:nvSpPr>
          <p:cNvPr id="4" name="Espace réservé du pied de page 3">
            <a:extLst>
              <a:ext uri="{FF2B5EF4-FFF2-40B4-BE49-F238E27FC236}">
                <a16:creationId xmlns:a16="http://schemas.microsoft.com/office/drawing/2014/main" id="{B18D81A1-DEA2-4161-9503-7C549EFCCC6A}"/>
              </a:ext>
            </a:extLst>
          </p:cNvPr>
          <p:cNvSpPr>
            <a:spLocks noGrp="1"/>
          </p:cNvSpPr>
          <p:nvPr>
            <p:ph type="ftr" sz="quarter" idx="2"/>
          </p:nvPr>
        </p:nvSpPr>
        <p:spPr>
          <a:xfrm>
            <a:off x="1" y="9428584"/>
            <a:ext cx="2945659" cy="498055"/>
          </a:xfrm>
          <a:prstGeom prst="rect">
            <a:avLst/>
          </a:prstGeom>
        </p:spPr>
        <p:txBody>
          <a:bodyPr vert="horz" lIns="91430" tIns="45716" rIns="91430" bIns="45716" rtlCol="0" anchor="b"/>
          <a:lstStyle>
            <a:lvl1pPr algn="l">
              <a:defRPr sz="1200"/>
            </a:lvl1pPr>
          </a:lstStyle>
          <a:p>
            <a:pPr>
              <a:defRPr/>
            </a:pPr>
            <a:r>
              <a:rPr lang="fr-BE"/>
              <a:t>AS Aviculture-Cuniculture</a:t>
            </a:r>
          </a:p>
        </p:txBody>
      </p:sp>
      <p:sp>
        <p:nvSpPr>
          <p:cNvPr id="5" name="Espace réservé du numéro de diapositive 4">
            <a:extLst>
              <a:ext uri="{FF2B5EF4-FFF2-40B4-BE49-F238E27FC236}">
                <a16:creationId xmlns:a16="http://schemas.microsoft.com/office/drawing/2014/main" id="{673F6559-DC9D-4498-AD8F-538E15FEACD6}"/>
              </a:ext>
            </a:extLst>
          </p:cNvPr>
          <p:cNvSpPr>
            <a:spLocks noGrp="1"/>
          </p:cNvSpPr>
          <p:nvPr>
            <p:ph type="sldNum" sz="quarter" idx="3"/>
          </p:nvPr>
        </p:nvSpPr>
        <p:spPr>
          <a:xfrm>
            <a:off x="3850443" y="9428584"/>
            <a:ext cx="2945659" cy="498055"/>
          </a:xfrm>
          <a:prstGeom prst="rect">
            <a:avLst/>
          </a:prstGeom>
        </p:spPr>
        <p:txBody>
          <a:bodyPr vert="horz" lIns="91430" tIns="45716" rIns="91430" bIns="45716" rtlCol="0" anchor="b"/>
          <a:lstStyle>
            <a:lvl1pPr algn="r">
              <a:defRPr sz="1200"/>
            </a:lvl1pPr>
          </a:lstStyle>
          <a:p>
            <a:pPr>
              <a:defRPr/>
            </a:pPr>
            <a:fld id="{20076B06-2AFF-4683-BE16-5F7E8C80E093}" type="slidenum">
              <a:rPr lang="fr-BE"/>
              <a:pPr>
                <a:defRPr/>
              </a:pPr>
              <a:t>‹N°›</a:t>
            </a:fld>
            <a:endParaRPr lang="fr-B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9EE2AF0-BDF5-4B6B-AB2A-07068FE45EA9}"/>
              </a:ext>
            </a:extLst>
          </p:cNvPr>
          <p:cNvSpPr>
            <a:spLocks noGrp="1"/>
          </p:cNvSpPr>
          <p:nvPr>
            <p:ph type="hdr" sz="quarter"/>
          </p:nvPr>
        </p:nvSpPr>
        <p:spPr>
          <a:xfrm>
            <a:off x="1" y="0"/>
            <a:ext cx="2945659" cy="498056"/>
          </a:xfrm>
          <a:prstGeom prst="rect">
            <a:avLst/>
          </a:prstGeom>
        </p:spPr>
        <p:txBody>
          <a:bodyPr vert="horz" lIns="91430" tIns="45716" rIns="91430" bIns="45716"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77509649-111B-440A-841F-EA0BB65395A1}"/>
              </a:ext>
            </a:extLst>
          </p:cNvPr>
          <p:cNvSpPr>
            <a:spLocks noGrp="1"/>
          </p:cNvSpPr>
          <p:nvPr>
            <p:ph type="dt" idx="1"/>
          </p:nvPr>
        </p:nvSpPr>
        <p:spPr>
          <a:xfrm>
            <a:off x="3850443" y="0"/>
            <a:ext cx="2945659" cy="498056"/>
          </a:xfrm>
          <a:prstGeom prst="rect">
            <a:avLst/>
          </a:prstGeom>
        </p:spPr>
        <p:txBody>
          <a:bodyPr vert="horz" lIns="91430" tIns="45716" rIns="91430" bIns="45716" rtlCol="0"/>
          <a:lstStyle>
            <a:lvl1pPr algn="r" eaLnBrk="1" fontAlgn="auto" hangingPunct="1">
              <a:spcBef>
                <a:spcPts val="0"/>
              </a:spcBef>
              <a:spcAft>
                <a:spcPts val="0"/>
              </a:spcAft>
              <a:defRPr sz="1200">
                <a:latin typeface="+mn-lt"/>
              </a:defRPr>
            </a:lvl1pPr>
          </a:lstStyle>
          <a:p>
            <a:pPr>
              <a:defRPr/>
            </a:pPr>
            <a:fld id="{50375EE4-00A5-4034-A022-92FE8DC96433}" type="datetimeFigureOut">
              <a:rPr lang="fr-FR"/>
              <a:pPr>
                <a:defRPr/>
              </a:pPr>
              <a:t>13/11/2023</a:t>
            </a:fld>
            <a:endParaRPr lang="fr-FR"/>
          </a:p>
        </p:txBody>
      </p:sp>
      <p:sp>
        <p:nvSpPr>
          <p:cNvPr id="4" name="Espace réservé de l'image des diapositives 3">
            <a:extLst>
              <a:ext uri="{FF2B5EF4-FFF2-40B4-BE49-F238E27FC236}">
                <a16:creationId xmlns:a16="http://schemas.microsoft.com/office/drawing/2014/main" id="{D3231746-24AC-4657-B9CA-2E1190424B3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0" tIns="45716" rIns="91430" bIns="45716" rtlCol="0" anchor="ctr"/>
          <a:lstStyle/>
          <a:p>
            <a:pPr lvl="0"/>
            <a:endParaRPr lang="fr-FR" noProof="0"/>
          </a:p>
        </p:txBody>
      </p:sp>
      <p:sp>
        <p:nvSpPr>
          <p:cNvPr id="5" name="Espace réservé des commentaires 4">
            <a:extLst>
              <a:ext uri="{FF2B5EF4-FFF2-40B4-BE49-F238E27FC236}">
                <a16:creationId xmlns:a16="http://schemas.microsoft.com/office/drawing/2014/main" id="{FDE38B4A-646C-43EF-959C-9A7C0F4F8377}"/>
              </a:ext>
            </a:extLst>
          </p:cNvPr>
          <p:cNvSpPr>
            <a:spLocks noGrp="1"/>
          </p:cNvSpPr>
          <p:nvPr>
            <p:ph type="body" sz="quarter" idx="3"/>
          </p:nvPr>
        </p:nvSpPr>
        <p:spPr>
          <a:xfrm>
            <a:off x="679768" y="4777194"/>
            <a:ext cx="5438140" cy="3908614"/>
          </a:xfrm>
          <a:prstGeom prst="rect">
            <a:avLst/>
          </a:prstGeom>
        </p:spPr>
        <p:txBody>
          <a:bodyPr vert="horz" lIns="91430" tIns="45716" rIns="91430" bIns="45716"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4E502E84-5C48-4ACD-B5DD-41DEC5046384}"/>
              </a:ext>
            </a:extLst>
          </p:cNvPr>
          <p:cNvSpPr>
            <a:spLocks noGrp="1"/>
          </p:cNvSpPr>
          <p:nvPr>
            <p:ph type="ftr" sz="quarter" idx="4"/>
          </p:nvPr>
        </p:nvSpPr>
        <p:spPr>
          <a:xfrm>
            <a:off x="1" y="9428584"/>
            <a:ext cx="2945659" cy="498055"/>
          </a:xfrm>
          <a:prstGeom prst="rect">
            <a:avLst/>
          </a:prstGeom>
        </p:spPr>
        <p:txBody>
          <a:bodyPr vert="horz" lIns="91430" tIns="45716" rIns="91430" bIns="45716" rtlCol="0" anchor="b"/>
          <a:lstStyle>
            <a:lvl1pPr algn="l" eaLnBrk="1" fontAlgn="auto" hangingPunct="1">
              <a:spcBef>
                <a:spcPts val="0"/>
              </a:spcBef>
              <a:spcAft>
                <a:spcPts val="0"/>
              </a:spcAft>
              <a:defRPr sz="1200">
                <a:latin typeface="+mn-lt"/>
              </a:defRPr>
            </a:lvl1pPr>
          </a:lstStyle>
          <a:p>
            <a:pPr>
              <a:defRPr/>
            </a:pPr>
            <a:r>
              <a:rPr lang="fr-FR"/>
              <a:t>AS Aviculture-Cuniculture</a:t>
            </a:r>
          </a:p>
        </p:txBody>
      </p:sp>
      <p:sp>
        <p:nvSpPr>
          <p:cNvPr id="7" name="Espace réservé du numéro de diapositive 6">
            <a:extLst>
              <a:ext uri="{FF2B5EF4-FFF2-40B4-BE49-F238E27FC236}">
                <a16:creationId xmlns:a16="http://schemas.microsoft.com/office/drawing/2014/main" id="{BF587C62-AA2A-46B4-8A66-74F9D9C87C49}"/>
              </a:ext>
            </a:extLst>
          </p:cNvPr>
          <p:cNvSpPr>
            <a:spLocks noGrp="1"/>
          </p:cNvSpPr>
          <p:nvPr>
            <p:ph type="sldNum" sz="quarter" idx="5"/>
          </p:nvPr>
        </p:nvSpPr>
        <p:spPr>
          <a:xfrm>
            <a:off x="3850443" y="9428584"/>
            <a:ext cx="2945659" cy="498055"/>
          </a:xfrm>
          <a:prstGeom prst="rect">
            <a:avLst/>
          </a:prstGeom>
        </p:spPr>
        <p:txBody>
          <a:bodyPr vert="horz" lIns="91430" tIns="45716" rIns="91430" bIns="45716" rtlCol="0" anchor="b"/>
          <a:lstStyle>
            <a:lvl1pPr algn="r" eaLnBrk="1" fontAlgn="auto" hangingPunct="1">
              <a:spcBef>
                <a:spcPts val="0"/>
              </a:spcBef>
              <a:spcAft>
                <a:spcPts val="0"/>
              </a:spcAft>
              <a:defRPr sz="1200">
                <a:latin typeface="+mn-lt"/>
              </a:defRPr>
            </a:lvl1pPr>
          </a:lstStyle>
          <a:p>
            <a:pPr>
              <a:defRPr/>
            </a:pPr>
            <a:fld id="{816A10FF-6805-408D-804C-0E6FF414C35E}" type="slidenum">
              <a:rPr lang="fr-FR"/>
              <a:pPr>
                <a:defRPr/>
              </a:pPr>
              <a:t>‹N°›</a:t>
            </a:fld>
            <a:endParaRPr lang="fr-F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4"/>
          </p:nvPr>
        </p:nvSpPr>
        <p:spPr/>
        <p:txBody>
          <a:bodyPr/>
          <a:lstStyle/>
          <a:p>
            <a:pPr>
              <a:defRPr/>
            </a:pPr>
            <a:r>
              <a:rPr lang="fr-FR"/>
              <a:t>AS Aviculture-Cuniculture</a:t>
            </a:r>
          </a:p>
        </p:txBody>
      </p:sp>
      <p:sp>
        <p:nvSpPr>
          <p:cNvPr id="5" name="Espace réservé du numéro de diapositive 4"/>
          <p:cNvSpPr>
            <a:spLocks noGrp="1"/>
          </p:cNvSpPr>
          <p:nvPr>
            <p:ph type="sldNum" sz="quarter" idx="5"/>
          </p:nvPr>
        </p:nvSpPr>
        <p:spPr/>
        <p:txBody>
          <a:bodyPr/>
          <a:lstStyle/>
          <a:p>
            <a:pPr>
              <a:defRPr/>
            </a:pPr>
            <a:fld id="{816A10FF-6805-408D-804C-0E6FF414C35E}" type="slidenum">
              <a:rPr lang="fr-FR" smtClean="0"/>
              <a:pPr>
                <a:defRPr/>
              </a:pPr>
              <a:t>20</a:t>
            </a:fld>
            <a:endParaRPr lang="fr-FR"/>
          </a:p>
        </p:txBody>
      </p:sp>
    </p:spTree>
    <p:extLst>
      <p:ext uri="{BB962C8B-B14F-4D97-AF65-F5344CB8AC3E}">
        <p14:creationId xmlns:p14="http://schemas.microsoft.com/office/powerpoint/2010/main" val="2830237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98C43775-3114-4983-9871-63C0AA308B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0675"/>
            <a:ext cx="50657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2048435" y="2915722"/>
            <a:ext cx="8095129" cy="1725987"/>
          </a:xfrm>
        </p:spPr>
        <p:txBody>
          <a:bodyPr anchor="b"/>
          <a:lstStyle>
            <a:lvl1pPr algn="ctr">
              <a:defRPr sz="60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949823" y="5085766"/>
            <a:ext cx="8328212" cy="82652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e la date 3">
            <a:extLst>
              <a:ext uri="{FF2B5EF4-FFF2-40B4-BE49-F238E27FC236}">
                <a16:creationId xmlns:a16="http://schemas.microsoft.com/office/drawing/2014/main" id="{E5C205D6-1971-4393-94FB-D000474E9959}"/>
              </a:ext>
            </a:extLst>
          </p:cNvPr>
          <p:cNvSpPr>
            <a:spLocks noGrp="1"/>
          </p:cNvSpPr>
          <p:nvPr>
            <p:ph type="dt" sz="half" idx="10"/>
          </p:nvPr>
        </p:nvSpPr>
        <p:spPr/>
        <p:txBody>
          <a:bodyPr/>
          <a:lstStyle>
            <a:lvl1pPr algn="ctr">
              <a:defRPr>
                <a:solidFill>
                  <a:schemeClr val="bg1"/>
                </a:solidFill>
              </a:defRPr>
            </a:lvl1pPr>
          </a:lstStyle>
          <a:p>
            <a:pPr>
              <a:defRPr/>
            </a:pPr>
            <a:fld id="{E2CA18A5-3CAB-447E-984B-23C14A5F1D91}" type="datetime1">
              <a:rPr lang="fr-FR"/>
              <a:pPr>
                <a:defRPr/>
              </a:pPr>
              <a:t>13/11/2023</a:t>
            </a:fld>
            <a:endParaRPr lang="fr-FR" dirty="0"/>
          </a:p>
        </p:txBody>
      </p:sp>
      <p:sp>
        <p:nvSpPr>
          <p:cNvPr id="6" name="Espace réservé du pied de page 4">
            <a:extLst>
              <a:ext uri="{FF2B5EF4-FFF2-40B4-BE49-F238E27FC236}">
                <a16:creationId xmlns:a16="http://schemas.microsoft.com/office/drawing/2014/main" id="{2CBFCF2E-53A2-4738-BF17-1E15F4B500A9}"/>
              </a:ext>
            </a:extLst>
          </p:cNvPr>
          <p:cNvSpPr>
            <a:spLocks noGrp="1"/>
          </p:cNvSpPr>
          <p:nvPr>
            <p:ph type="ftr" sz="quarter" idx="11"/>
          </p:nvPr>
        </p:nvSpPr>
        <p:spPr/>
        <p:txBody>
          <a:bodyPr/>
          <a:lstStyle>
            <a:lvl1pPr>
              <a:defRPr>
                <a:solidFill>
                  <a:schemeClr val="bg1"/>
                </a:solidFill>
              </a:defRPr>
            </a:lvl1pPr>
          </a:lstStyle>
          <a:p>
            <a:pPr>
              <a:defRPr/>
            </a:pPr>
            <a:r>
              <a:rPr lang="fr-FR"/>
              <a:t>AS Aviculture-Cuniculture</a:t>
            </a:r>
            <a:endParaRPr lang="fr-FR" dirty="0"/>
          </a:p>
        </p:txBody>
      </p:sp>
      <p:sp>
        <p:nvSpPr>
          <p:cNvPr id="7" name="Espace réservé du numéro de diapositive 5">
            <a:extLst>
              <a:ext uri="{FF2B5EF4-FFF2-40B4-BE49-F238E27FC236}">
                <a16:creationId xmlns:a16="http://schemas.microsoft.com/office/drawing/2014/main" id="{2F4E1E0A-55AA-4669-88A7-4A6B1707146D}"/>
              </a:ext>
            </a:extLst>
          </p:cNvPr>
          <p:cNvSpPr>
            <a:spLocks noGrp="1"/>
          </p:cNvSpPr>
          <p:nvPr>
            <p:ph type="sldNum"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250730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_viande">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932A816E-B497-4753-9754-2697550F72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7575930E-3132-433A-A60E-8CEAD0E5444C}"/>
              </a:ext>
            </a:extLst>
          </p:cNvPr>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113" y="-19050"/>
            <a:ext cx="12201526"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31BDF7B9-F16E-426A-AA6E-CBD4B564937C}"/>
              </a:ext>
            </a:extLst>
          </p:cNvPr>
          <p:cNvSpPr>
            <a:spLocks noGrp="1"/>
          </p:cNvSpPr>
          <p:nvPr>
            <p:ph type="dt" sz="half" idx="10"/>
          </p:nvPr>
        </p:nvSpPr>
        <p:spPr/>
        <p:txBody>
          <a:bodyPr/>
          <a:lstStyle>
            <a:lvl1pPr algn="ctr">
              <a:defRPr/>
            </a:lvl1pPr>
          </a:lstStyle>
          <a:p>
            <a:pPr>
              <a:defRPr/>
            </a:pPr>
            <a:fld id="{255008C6-8E09-48B3-AB5E-61085E8D8928}"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39D94E94-7982-432B-85DB-AB66B31B7707}"/>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0DCDF669-9C56-40D6-925F-CFC302F31A18}"/>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FA410340-A15F-4B33-BC73-7FB0F169A10E}" type="slidenum">
              <a:rPr/>
              <a:pPr>
                <a:defRPr/>
              </a:pPr>
              <a:t>‹N°›</a:t>
            </a:fld>
            <a:endParaRPr dirty="0"/>
          </a:p>
        </p:txBody>
      </p:sp>
    </p:spTree>
    <p:extLst>
      <p:ext uri="{BB962C8B-B14F-4D97-AF65-F5344CB8AC3E}">
        <p14:creationId xmlns:p14="http://schemas.microsoft.com/office/powerpoint/2010/main" val="312765504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_ovins">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03C89D2E-0FF3-4DF5-B7E4-2C57D8484D31}"/>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6988" y="9525"/>
            <a:ext cx="12222163"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5E5FEE16-D8C2-4FBA-9D4A-3D0E87A3BA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B2CC2E5F-97AC-4204-BC09-20610063CE8C}"/>
              </a:ext>
            </a:extLst>
          </p:cNvPr>
          <p:cNvSpPr>
            <a:spLocks noGrp="1"/>
          </p:cNvSpPr>
          <p:nvPr>
            <p:ph type="dt" sz="half" idx="10"/>
          </p:nvPr>
        </p:nvSpPr>
        <p:spPr/>
        <p:txBody>
          <a:bodyPr/>
          <a:lstStyle>
            <a:lvl1pPr algn="ctr">
              <a:defRPr/>
            </a:lvl1pPr>
          </a:lstStyle>
          <a:p>
            <a:pPr>
              <a:defRPr/>
            </a:pPr>
            <a:fld id="{05CD4072-B9EB-4E03-A9DD-680EFDBA520D}"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F941E875-DAA2-4B55-ADDF-C170A9538A70}"/>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A803ECA6-2A47-419F-A71F-4FEFF988A663}"/>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59ABD2DA-4CA6-4B2A-8B58-B0C0E5A400B5}" type="slidenum">
              <a:rPr/>
              <a:pPr>
                <a:defRPr/>
              </a:pPr>
              <a:t>‹N°›</a:t>
            </a:fld>
            <a:endParaRPr dirty="0"/>
          </a:p>
        </p:txBody>
      </p:sp>
    </p:spTree>
    <p:extLst>
      <p:ext uri="{BB962C8B-B14F-4D97-AF65-F5344CB8AC3E}">
        <p14:creationId xmlns:p14="http://schemas.microsoft.com/office/powerpoint/2010/main" val="264980136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_légumes">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2112A7E5-BBB7-4A0D-9503-EADE795EB4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BE2EBF87-4252-4C84-BEEE-8C2F5D8EC09C}"/>
              </a:ext>
            </a:extLst>
          </p:cNvPr>
          <p:cNvPicPr preferRelativeResize="0">
            <a:picLocks/>
          </p:cNvPicPr>
          <p:nvPr/>
        </p:nvPicPr>
        <p:blipFill>
          <a:blip r:embed="rId3">
            <a:extLst>
              <a:ext uri="{28A0092B-C50C-407E-A947-70E740481C1C}">
                <a14:useLocalDpi xmlns:a14="http://schemas.microsoft.com/office/drawing/2010/main" val="0"/>
              </a:ext>
            </a:extLst>
          </a:blip>
          <a:srcRect r="-166"/>
          <a:stretch>
            <a:fillRect/>
          </a:stretch>
        </p:blipFill>
        <p:spPr bwMode="auto">
          <a:xfrm>
            <a:off x="-6350" y="-19050"/>
            <a:ext cx="12222163"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D3F8D60E-0418-40CC-B667-F0708CB97466}"/>
              </a:ext>
            </a:extLst>
          </p:cNvPr>
          <p:cNvSpPr>
            <a:spLocks noGrp="1"/>
          </p:cNvSpPr>
          <p:nvPr>
            <p:ph type="dt" sz="half" idx="10"/>
          </p:nvPr>
        </p:nvSpPr>
        <p:spPr/>
        <p:txBody>
          <a:bodyPr/>
          <a:lstStyle>
            <a:lvl1pPr algn="ctr">
              <a:defRPr/>
            </a:lvl1pPr>
          </a:lstStyle>
          <a:p>
            <a:pPr>
              <a:defRPr/>
            </a:pPr>
            <a:fld id="{092DC39C-C52B-4E12-8C4D-5229C192D3CF}"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672E3410-37A8-45C4-A7F9-2A950D7928E5}"/>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FDA6F450-E9D8-453B-9837-4D6D4DB6DE46}"/>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D8808EB0-438D-494E-A581-3EA6A26D6006}" type="slidenum">
              <a:rPr/>
              <a:pPr>
                <a:defRPr/>
              </a:pPr>
              <a:t>‹N°›</a:t>
            </a:fld>
            <a:endParaRPr dirty="0"/>
          </a:p>
        </p:txBody>
      </p:sp>
    </p:spTree>
    <p:extLst>
      <p:ext uri="{BB962C8B-B14F-4D97-AF65-F5344CB8AC3E}">
        <p14:creationId xmlns:p14="http://schemas.microsoft.com/office/powerpoint/2010/main" val="92107520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Titre de section_fruits">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4C218C97-0D88-4420-B474-0175289D33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E3DD9B68-9A59-4CB1-A4B4-8490DC56D4D8}"/>
              </a:ext>
            </a:extLst>
          </p:cNvPr>
          <p:cNvPicPr preferRelativeResize="0">
            <a:picLocks/>
          </p:cNvPicPr>
          <p:nvPr/>
        </p:nvPicPr>
        <p:blipFill>
          <a:blip r:embed="rId3">
            <a:extLst>
              <a:ext uri="{28A0092B-C50C-407E-A947-70E740481C1C}">
                <a14:useLocalDpi xmlns:a14="http://schemas.microsoft.com/office/drawing/2010/main" val="0"/>
              </a:ext>
            </a:extLst>
          </a:blip>
          <a:srcRect l="-2" t="-198" r="-119"/>
          <a:stretch>
            <a:fillRect/>
          </a:stretch>
        </p:blipFill>
        <p:spPr bwMode="auto">
          <a:xfrm>
            <a:off x="0" y="-14288"/>
            <a:ext cx="12206288" cy="332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B3FA532B-0425-43D0-A933-5BACCF2DC956}"/>
              </a:ext>
            </a:extLst>
          </p:cNvPr>
          <p:cNvSpPr>
            <a:spLocks noGrp="1"/>
          </p:cNvSpPr>
          <p:nvPr>
            <p:ph type="dt" sz="half" idx="10"/>
          </p:nvPr>
        </p:nvSpPr>
        <p:spPr/>
        <p:txBody>
          <a:bodyPr/>
          <a:lstStyle>
            <a:lvl1pPr>
              <a:defRPr/>
            </a:lvl1pPr>
          </a:lstStyle>
          <a:p>
            <a:pPr>
              <a:defRPr/>
            </a:pPr>
            <a:fld id="{8E097D00-1E49-46A0-A0E4-19C477F427FE}"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4E0A06AF-F109-4AE5-9B71-049A6DBC644F}"/>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BDE6A348-F550-444A-80F3-BD8A8B4E6D4B}"/>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0E7FE812-795A-4287-9CBE-01FD5712F5C6}" type="slidenum">
              <a:rPr/>
              <a:pPr>
                <a:defRPr/>
              </a:pPr>
              <a:t>‹N°›</a:t>
            </a:fld>
            <a:endParaRPr dirty="0"/>
          </a:p>
        </p:txBody>
      </p:sp>
    </p:spTree>
    <p:extLst>
      <p:ext uri="{BB962C8B-B14F-4D97-AF65-F5344CB8AC3E}">
        <p14:creationId xmlns:p14="http://schemas.microsoft.com/office/powerpoint/2010/main" val="310112816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_bio">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C9C785D2-7F7F-4A34-8EA0-EF6215908062}"/>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113" y="-19050"/>
            <a:ext cx="12201526"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6FCC55E9-FE29-4D50-8020-0742B00684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AD6C6907-7871-4218-9C18-794853D76CC1}"/>
              </a:ext>
            </a:extLst>
          </p:cNvPr>
          <p:cNvSpPr>
            <a:spLocks noGrp="1"/>
          </p:cNvSpPr>
          <p:nvPr>
            <p:ph type="dt" sz="half" idx="10"/>
          </p:nvPr>
        </p:nvSpPr>
        <p:spPr/>
        <p:txBody>
          <a:bodyPr/>
          <a:lstStyle>
            <a:lvl1pPr algn="ctr">
              <a:defRPr/>
            </a:lvl1pPr>
          </a:lstStyle>
          <a:p>
            <a:pPr>
              <a:defRPr/>
            </a:pPr>
            <a:fld id="{BE70E230-F594-4AB4-A14C-C8C93AAD517B}"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D04D9F52-427B-4A2B-A8DD-46DA60521521}"/>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8EA06857-2BB1-4EC7-8B23-48A3ACB3C6A8}"/>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63A5F031-AC69-4365-B178-5A9DD4370252}" type="slidenum">
              <a:rPr/>
              <a:pPr>
                <a:defRPr/>
              </a:pPr>
              <a:t>‹N°›</a:t>
            </a:fld>
            <a:endParaRPr dirty="0"/>
          </a:p>
        </p:txBody>
      </p:sp>
    </p:spTree>
    <p:extLst>
      <p:ext uri="{BB962C8B-B14F-4D97-AF65-F5344CB8AC3E}">
        <p14:creationId xmlns:p14="http://schemas.microsoft.com/office/powerpoint/2010/main" val="30446082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_bovins lait">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D7C196E7-CFF1-415C-B309-FD00D4D33AFD}"/>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200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73E14E6C-8FA0-4D13-BAEA-C8C043CDA2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317B4BBF-CAB0-4E66-BE9C-47C15042931D}"/>
              </a:ext>
            </a:extLst>
          </p:cNvPr>
          <p:cNvSpPr>
            <a:spLocks noGrp="1"/>
          </p:cNvSpPr>
          <p:nvPr>
            <p:ph type="dt" sz="half" idx="10"/>
          </p:nvPr>
        </p:nvSpPr>
        <p:spPr/>
        <p:txBody>
          <a:bodyPr/>
          <a:lstStyle>
            <a:lvl1pPr algn="ctr">
              <a:defRPr/>
            </a:lvl1pPr>
          </a:lstStyle>
          <a:p>
            <a:pPr>
              <a:defRPr/>
            </a:pPr>
            <a:fld id="{C556AA02-43AC-4F3C-A510-4FFC0AC24311}"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5696F5FD-70D5-4FF1-A090-91179663CAFF}"/>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261A3D5A-4D87-4138-8C67-AA1B268AE95D}"/>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012241E4-BFBC-40AB-80F7-B4CD11BFC1ED}" type="slidenum">
              <a:rPr/>
              <a:pPr>
                <a:defRPr/>
              </a:pPr>
              <a:t>‹N°›</a:t>
            </a:fld>
            <a:endParaRPr dirty="0"/>
          </a:p>
        </p:txBody>
      </p:sp>
    </p:spTree>
    <p:extLst>
      <p:ext uri="{BB962C8B-B14F-4D97-AF65-F5344CB8AC3E}">
        <p14:creationId xmlns:p14="http://schemas.microsoft.com/office/powerpoint/2010/main" val="95529205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_blanc bleu">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26C7A282-9E92-4FCF-A2CA-D56A1A1BE23A}"/>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993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B29C8645-27DE-40FA-B12E-18961650A8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08AEDACE-4D7A-41A7-83A3-5AA7D60C6685}"/>
              </a:ext>
            </a:extLst>
          </p:cNvPr>
          <p:cNvSpPr>
            <a:spLocks noGrp="1"/>
          </p:cNvSpPr>
          <p:nvPr>
            <p:ph type="dt" sz="half" idx="10"/>
          </p:nvPr>
        </p:nvSpPr>
        <p:spPr/>
        <p:txBody>
          <a:bodyPr/>
          <a:lstStyle>
            <a:lvl1pPr algn="ctr">
              <a:defRPr/>
            </a:lvl1pPr>
          </a:lstStyle>
          <a:p>
            <a:pPr>
              <a:defRPr/>
            </a:pPr>
            <a:fld id="{C036B713-D0D7-4E3C-8D93-35952C7400AB}" type="datetime1">
              <a:rPr lang="fr-FR"/>
              <a:pPr>
                <a:defRPr/>
              </a:pPr>
              <a:t>13/11/2023</a:t>
            </a:fld>
            <a:endParaRPr lang="fr-FR" dirty="0"/>
          </a:p>
        </p:txBody>
      </p:sp>
      <p:sp>
        <p:nvSpPr>
          <p:cNvPr id="7" name="Espace réservé du pied de page 4">
            <a:extLst>
              <a:ext uri="{FF2B5EF4-FFF2-40B4-BE49-F238E27FC236}">
                <a16:creationId xmlns:a16="http://schemas.microsoft.com/office/drawing/2014/main" id="{410474AA-B60C-402F-A00E-2613A3706233}"/>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5ACD6045-3F4D-43C0-9722-F4330001540F}"/>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A1CE9796-5E9F-4F14-B90F-C57F46304A7F}" type="slidenum">
              <a:rPr/>
              <a:pPr>
                <a:defRPr/>
              </a:pPr>
              <a:t>‹N°›</a:t>
            </a:fld>
            <a:endParaRPr dirty="0"/>
          </a:p>
        </p:txBody>
      </p:sp>
    </p:spTree>
    <p:extLst>
      <p:ext uri="{BB962C8B-B14F-4D97-AF65-F5344CB8AC3E}">
        <p14:creationId xmlns:p14="http://schemas.microsoft.com/office/powerpoint/2010/main" val="34116640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_grandes cultures">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2F9D3295-6B1C-4F24-819E-CDD4356EFB9A}"/>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993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D3A16339-19DB-471A-9F67-0F0026958C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3705E8EA-51F8-4BE5-81A0-068778A413A7}"/>
              </a:ext>
            </a:extLst>
          </p:cNvPr>
          <p:cNvSpPr>
            <a:spLocks noGrp="1"/>
          </p:cNvSpPr>
          <p:nvPr>
            <p:ph type="dt" sz="half" idx="10"/>
          </p:nvPr>
        </p:nvSpPr>
        <p:spPr/>
        <p:txBody>
          <a:bodyPr/>
          <a:lstStyle>
            <a:lvl1pPr algn="ctr">
              <a:defRPr/>
            </a:lvl1pPr>
          </a:lstStyle>
          <a:p>
            <a:pPr>
              <a:defRPr/>
            </a:pPr>
            <a:fld id="{D7B3A623-38C8-4818-8927-E2F3DDC3ED8E}"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016BB312-2F96-4810-A2CE-6822F7F791E6}"/>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7C5E29CB-3DE8-4819-B4DF-F15A9787327B}"/>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75C1EB75-A0AB-442E-94D6-29D79F34FCCA}" type="slidenum">
              <a:rPr/>
              <a:pPr>
                <a:defRPr/>
              </a:pPr>
              <a:t>‹N°›</a:t>
            </a:fld>
            <a:endParaRPr dirty="0"/>
          </a:p>
        </p:txBody>
      </p:sp>
    </p:spTree>
    <p:extLst>
      <p:ext uri="{BB962C8B-B14F-4D97-AF65-F5344CB8AC3E}">
        <p14:creationId xmlns:p14="http://schemas.microsoft.com/office/powerpoint/2010/main" val="384069842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Titre de section_grandes cultures">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BC6E0372-3B1C-4A28-BF2E-775538E395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C62B7775-4113-4636-8FC3-82B4C19545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77800"/>
            <a:ext cx="65436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0CBE597F-0E76-400F-AEC8-2D3DF82FEA1F}"/>
              </a:ext>
            </a:extLst>
          </p:cNvPr>
          <p:cNvSpPr>
            <a:spLocks noGrp="1"/>
          </p:cNvSpPr>
          <p:nvPr>
            <p:ph type="dt" sz="half" idx="10"/>
          </p:nvPr>
        </p:nvSpPr>
        <p:spPr/>
        <p:txBody>
          <a:bodyPr/>
          <a:lstStyle>
            <a:lvl1pPr algn="ctr">
              <a:defRPr/>
            </a:lvl1pPr>
          </a:lstStyle>
          <a:p>
            <a:pPr>
              <a:defRPr/>
            </a:pPr>
            <a:fld id="{536662A3-5204-4E7D-B104-185B3E6C7357}"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90682957-B80D-4C01-BECA-B065D965468B}"/>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02378F7A-E9F7-4125-BCBA-F68B543BA7FB}"/>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EAB8908C-CA71-4943-B2F0-34110FE5FE8D}" type="slidenum">
              <a:rPr/>
              <a:pPr>
                <a:defRPr/>
              </a:pPr>
              <a:t>‹N°›</a:t>
            </a:fld>
            <a:endParaRPr dirty="0"/>
          </a:p>
        </p:txBody>
      </p:sp>
    </p:spTree>
    <p:extLst>
      <p:ext uri="{BB962C8B-B14F-4D97-AF65-F5344CB8AC3E}">
        <p14:creationId xmlns:p14="http://schemas.microsoft.com/office/powerpoint/2010/main" val="290058600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ux contenus_1">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B339D23E-8350-40E0-A381-9069259985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a:extLst>
              <a:ext uri="{FF2B5EF4-FFF2-40B4-BE49-F238E27FC236}">
                <a16:creationId xmlns:a16="http://schemas.microsoft.com/office/drawing/2014/main" id="{0E47C3E4-8CFD-4349-98F5-43C4F69B8A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7" name="Espace réservé de la date 4">
            <a:extLst>
              <a:ext uri="{FF2B5EF4-FFF2-40B4-BE49-F238E27FC236}">
                <a16:creationId xmlns:a16="http://schemas.microsoft.com/office/drawing/2014/main" id="{EED4C8D7-DA5A-4035-969D-0DBB621D0F52}"/>
              </a:ext>
            </a:extLst>
          </p:cNvPr>
          <p:cNvSpPr>
            <a:spLocks noGrp="1"/>
          </p:cNvSpPr>
          <p:nvPr>
            <p:ph type="dt" sz="half" idx="10"/>
          </p:nvPr>
        </p:nvSpPr>
        <p:spPr/>
        <p:txBody>
          <a:bodyPr/>
          <a:lstStyle>
            <a:lvl1pPr algn="ctr">
              <a:defRPr/>
            </a:lvl1pPr>
          </a:lstStyle>
          <a:p>
            <a:pPr>
              <a:defRPr/>
            </a:pPr>
            <a:fld id="{EA3FAA17-1E2C-4986-A558-F3FAEC8F2266}" type="datetime1">
              <a:rPr lang="fr-FR"/>
              <a:pPr>
                <a:defRPr/>
              </a:pPr>
              <a:t>13/11/2023</a:t>
            </a:fld>
            <a:endParaRPr lang="fr-FR"/>
          </a:p>
        </p:txBody>
      </p:sp>
      <p:sp>
        <p:nvSpPr>
          <p:cNvPr id="8" name="Espace réservé du pied de page 5">
            <a:extLst>
              <a:ext uri="{FF2B5EF4-FFF2-40B4-BE49-F238E27FC236}">
                <a16:creationId xmlns:a16="http://schemas.microsoft.com/office/drawing/2014/main" id="{70F8E961-292D-4CAC-97B6-6795B0ACC1F5}"/>
              </a:ext>
            </a:extLst>
          </p:cNvPr>
          <p:cNvSpPr>
            <a:spLocks noGrp="1"/>
          </p:cNvSpPr>
          <p:nvPr>
            <p:ph type="ftr" sz="quarter" idx="11"/>
          </p:nvPr>
        </p:nvSpPr>
        <p:spPr/>
        <p:txBody>
          <a:bodyPr/>
          <a:lstStyle>
            <a:lvl1pPr>
              <a:defRPr/>
            </a:lvl1pPr>
          </a:lstStyle>
          <a:p>
            <a:pPr>
              <a:defRPr/>
            </a:pPr>
            <a:r>
              <a:rPr lang="fr-FR"/>
              <a:t>AS Aviculture-Cuniculture</a:t>
            </a:r>
          </a:p>
        </p:txBody>
      </p:sp>
      <p:sp>
        <p:nvSpPr>
          <p:cNvPr id="10" name="Espace réservé du numéro de diapositive 6">
            <a:extLst>
              <a:ext uri="{FF2B5EF4-FFF2-40B4-BE49-F238E27FC236}">
                <a16:creationId xmlns:a16="http://schemas.microsoft.com/office/drawing/2014/main" id="{DD27FB88-13D4-4B4A-BB5A-0F196AE2BB07}"/>
              </a:ext>
            </a:extLst>
          </p:cNvPr>
          <p:cNvSpPr>
            <a:spLocks noGrp="1"/>
          </p:cNvSpPr>
          <p:nvPr>
            <p:ph type="sldNum" sz="quarter" idx="12"/>
          </p:nvPr>
        </p:nvSpPr>
        <p:spPr/>
        <p:txBody>
          <a:bodyPr/>
          <a:lstStyle>
            <a:lvl1pPr>
              <a:defRPr/>
            </a:lvl1pPr>
          </a:lstStyle>
          <a:p>
            <a:pPr>
              <a:defRPr/>
            </a:pPr>
            <a:fld id="{CC4579CE-431A-42C7-918C-576FD002A732}" type="slidenum">
              <a:rPr lang="fr-FR"/>
              <a:pPr>
                <a:defRPr/>
              </a:pPr>
              <a:t>‹N°›</a:t>
            </a:fld>
            <a:endParaRPr lang="fr-FR"/>
          </a:p>
        </p:txBody>
      </p:sp>
    </p:spTree>
    <p:extLst>
      <p:ext uri="{BB962C8B-B14F-4D97-AF65-F5344CB8AC3E}">
        <p14:creationId xmlns:p14="http://schemas.microsoft.com/office/powerpoint/2010/main" val="55308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_1">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B845991B-35C7-47AE-A81E-A04DB707D3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8D6BF421-C22A-4ED0-B85D-35AF398CA7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407894" y="1404284"/>
            <a:ext cx="10515600" cy="473105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5CB7F03A-7686-4B2E-B037-558D6B7F1B53}"/>
              </a:ext>
            </a:extLst>
          </p:cNvPr>
          <p:cNvSpPr>
            <a:spLocks noGrp="1"/>
          </p:cNvSpPr>
          <p:nvPr>
            <p:ph type="dt" sz="half" idx="10"/>
          </p:nvPr>
        </p:nvSpPr>
        <p:spPr/>
        <p:txBody>
          <a:bodyPr/>
          <a:lstStyle>
            <a:lvl1pPr algn="ctr">
              <a:defRPr/>
            </a:lvl1pPr>
          </a:lstStyle>
          <a:p>
            <a:pPr>
              <a:defRPr/>
            </a:pPr>
            <a:fld id="{82357F1C-1203-44DA-8E8E-2638C1874431}" type="datetime1">
              <a:rPr lang="fr-FR"/>
              <a:pPr>
                <a:defRPr/>
              </a:pPr>
              <a:t>13/11/2023</a:t>
            </a:fld>
            <a:endParaRPr lang="fr-FR" dirty="0"/>
          </a:p>
        </p:txBody>
      </p:sp>
      <p:sp>
        <p:nvSpPr>
          <p:cNvPr id="7" name="Espace réservé du pied de page 4">
            <a:extLst>
              <a:ext uri="{FF2B5EF4-FFF2-40B4-BE49-F238E27FC236}">
                <a16:creationId xmlns:a16="http://schemas.microsoft.com/office/drawing/2014/main" id="{1666008C-1FDE-4E29-9E21-0EF3DC067588}"/>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ECA171F2-E989-47EE-9419-939CBF20AFAA}"/>
              </a:ext>
            </a:extLst>
          </p:cNvPr>
          <p:cNvSpPr>
            <a:spLocks noGrp="1"/>
          </p:cNvSpPr>
          <p:nvPr>
            <p:ph type="sldNum" sz="quarter" idx="12"/>
          </p:nvPr>
        </p:nvSpPr>
        <p:spPr/>
        <p:txBody>
          <a:bodyPr/>
          <a:lstStyle>
            <a:lvl1pPr algn="r">
              <a:defRPr lang="fr-FR" sz="1400">
                <a:solidFill>
                  <a:schemeClr val="tx1">
                    <a:lumMod val="85000"/>
                    <a:lumOff val="15000"/>
                  </a:schemeClr>
                </a:solidFill>
              </a:defRPr>
            </a:lvl1pPr>
          </a:lstStyle>
          <a:p>
            <a:pPr>
              <a:defRPr/>
            </a:pPr>
            <a:fld id="{4A3AFA5B-48A6-4298-98D8-D80AAB210263}" type="slidenum">
              <a:rPr/>
              <a:pPr>
                <a:defRPr/>
              </a:pPr>
              <a:t>‹N°›</a:t>
            </a:fld>
            <a:endParaRPr dirty="0"/>
          </a:p>
        </p:txBody>
      </p:sp>
    </p:spTree>
    <p:extLst>
      <p:ext uri="{BB962C8B-B14F-4D97-AF65-F5344CB8AC3E}">
        <p14:creationId xmlns:p14="http://schemas.microsoft.com/office/powerpoint/2010/main" val="16791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ux contenus_2">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EB892D66-4A3B-4280-A12A-73A12C09FE7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a:extLst>
              <a:ext uri="{FF2B5EF4-FFF2-40B4-BE49-F238E27FC236}">
                <a16:creationId xmlns:a16="http://schemas.microsoft.com/office/drawing/2014/main" id="{89A9FBDB-010A-4A31-B41F-4FA2F30077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7" name="Espace réservé de la date 4">
            <a:extLst>
              <a:ext uri="{FF2B5EF4-FFF2-40B4-BE49-F238E27FC236}">
                <a16:creationId xmlns:a16="http://schemas.microsoft.com/office/drawing/2014/main" id="{4ADFB33A-A39F-4F66-8911-BDCE651334F5}"/>
              </a:ext>
            </a:extLst>
          </p:cNvPr>
          <p:cNvSpPr>
            <a:spLocks noGrp="1"/>
          </p:cNvSpPr>
          <p:nvPr>
            <p:ph type="dt" sz="half" idx="10"/>
          </p:nvPr>
        </p:nvSpPr>
        <p:spPr/>
        <p:txBody>
          <a:bodyPr/>
          <a:lstStyle>
            <a:lvl1pPr algn="ctr">
              <a:defRPr/>
            </a:lvl1pPr>
          </a:lstStyle>
          <a:p>
            <a:pPr>
              <a:defRPr/>
            </a:pPr>
            <a:fld id="{D714DE3F-BF2F-49E6-A9C7-906CA7A86328}" type="datetime1">
              <a:rPr lang="fr-FR"/>
              <a:pPr>
                <a:defRPr/>
              </a:pPr>
              <a:t>13/11/2023</a:t>
            </a:fld>
            <a:endParaRPr lang="fr-FR"/>
          </a:p>
        </p:txBody>
      </p:sp>
      <p:sp>
        <p:nvSpPr>
          <p:cNvPr id="8" name="Espace réservé du pied de page 5">
            <a:extLst>
              <a:ext uri="{FF2B5EF4-FFF2-40B4-BE49-F238E27FC236}">
                <a16:creationId xmlns:a16="http://schemas.microsoft.com/office/drawing/2014/main" id="{BCB1DC29-6166-483D-A509-3F3ED8588D0C}"/>
              </a:ext>
            </a:extLst>
          </p:cNvPr>
          <p:cNvSpPr>
            <a:spLocks noGrp="1"/>
          </p:cNvSpPr>
          <p:nvPr>
            <p:ph type="ftr" sz="quarter" idx="11"/>
          </p:nvPr>
        </p:nvSpPr>
        <p:spPr/>
        <p:txBody>
          <a:bodyPr/>
          <a:lstStyle>
            <a:lvl1pPr>
              <a:defRPr/>
            </a:lvl1pPr>
          </a:lstStyle>
          <a:p>
            <a:pPr>
              <a:defRPr/>
            </a:pPr>
            <a:r>
              <a:rPr lang="fr-FR"/>
              <a:t>AS Aviculture-Cuniculture</a:t>
            </a:r>
          </a:p>
        </p:txBody>
      </p:sp>
      <p:sp>
        <p:nvSpPr>
          <p:cNvPr id="10" name="Espace réservé du numéro de diapositive 6">
            <a:extLst>
              <a:ext uri="{FF2B5EF4-FFF2-40B4-BE49-F238E27FC236}">
                <a16:creationId xmlns:a16="http://schemas.microsoft.com/office/drawing/2014/main" id="{4AB81CD6-4352-4185-A4D1-3052148B01AF}"/>
              </a:ext>
            </a:extLst>
          </p:cNvPr>
          <p:cNvSpPr>
            <a:spLocks noGrp="1"/>
          </p:cNvSpPr>
          <p:nvPr>
            <p:ph type="sldNum" sz="quarter" idx="12"/>
          </p:nvPr>
        </p:nvSpPr>
        <p:spPr/>
        <p:txBody>
          <a:bodyPr/>
          <a:lstStyle>
            <a:lvl1pPr>
              <a:defRPr/>
            </a:lvl1pPr>
          </a:lstStyle>
          <a:p>
            <a:pPr>
              <a:defRPr/>
            </a:pPr>
            <a:fld id="{A60D0239-70F6-4570-B3EF-323862E7E5DC}" type="slidenum">
              <a:rPr lang="fr-FR"/>
              <a:pPr>
                <a:defRPr/>
              </a:pPr>
              <a:t>‹N°›</a:t>
            </a:fld>
            <a:endParaRPr lang="fr-FR"/>
          </a:p>
        </p:txBody>
      </p:sp>
    </p:spTree>
    <p:extLst>
      <p:ext uri="{BB962C8B-B14F-4D97-AF65-F5344CB8AC3E}">
        <p14:creationId xmlns:p14="http://schemas.microsoft.com/office/powerpoint/2010/main" val="797223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ux contenus_3">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295C4E4A-8295-49C8-BE61-481901217BD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a:extLst>
              <a:ext uri="{FF2B5EF4-FFF2-40B4-BE49-F238E27FC236}">
                <a16:creationId xmlns:a16="http://schemas.microsoft.com/office/drawing/2014/main" id="{7EE8E990-98DF-471A-9D97-0B3AE991DD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7" name="Espace réservé de la date 4">
            <a:extLst>
              <a:ext uri="{FF2B5EF4-FFF2-40B4-BE49-F238E27FC236}">
                <a16:creationId xmlns:a16="http://schemas.microsoft.com/office/drawing/2014/main" id="{6D0B2BAF-7A3F-4831-B2B5-CE1A127B6B64}"/>
              </a:ext>
            </a:extLst>
          </p:cNvPr>
          <p:cNvSpPr>
            <a:spLocks noGrp="1"/>
          </p:cNvSpPr>
          <p:nvPr>
            <p:ph type="dt" sz="half" idx="10"/>
          </p:nvPr>
        </p:nvSpPr>
        <p:spPr/>
        <p:txBody>
          <a:bodyPr/>
          <a:lstStyle>
            <a:lvl1pPr algn="ctr">
              <a:defRPr/>
            </a:lvl1pPr>
          </a:lstStyle>
          <a:p>
            <a:pPr>
              <a:defRPr/>
            </a:pPr>
            <a:fld id="{8D59BA4C-D590-48A1-A17E-9E64D26F445A}" type="datetime1">
              <a:rPr lang="fr-FR"/>
              <a:pPr>
                <a:defRPr/>
              </a:pPr>
              <a:t>13/11/2023</a:t>
            </a:fld>
            <a:endParaRPr lang="fr-FR"/>
          </a:p>
        </p:txBody>
      </p:sp>
      <p:sp>
        <p:nvSpPr>
          <p:cNvPr id="8" name="Espace réservé du pied de page 5">
            <a:extLst>
              <a:ext uri="{FF2B5EF4-FFF2-40B4-BE49-F238E27FC236}">
                <a16:creationId xmlns:a16="http://schemas.microsoft.com/office/drawing/2014/main" id="{A4527809-1E08-4749-906B-CEFE08207D77}"/>
              </a:ext>
            </a:extLst>
          </p:cNvPr>
          <p:cNvSpPr>
            <a:spLocks noGrp="1"/>
          </p:cNvSpPr>
          <p:nvPr>
            <p:ph type="ftr" sz="quarter" idx="11"/>
          </p:nvPr>
        </p:nvSpPr>
        <p:spPr/>
        <p:txBody>
          <a:bodyPr/>
          <a:lstStyle>
            <a:lvl1pPr>
              <a:defRPr/>
            </a:lvl1pPr>
          </a:lstStyle>
          <a:p>
            <a:pPr>
              <a:defRPr/>
            </a:pPr>
            <a:r>
              <a:rPr lang="fr-FR"/>
              <a:t>AS Aviculture-Cuniculture</a:t>
            </a:r>
          </a:p>
        </p:txBody>
      </p:sp>
      <p:sp>
        <p:nvSpPr>
          <p:cNvPr id="10" name="Espace réservé du numéro de diapositive 6">
            <a:extLst>
              <a:ext uri="{FF2B5EF4-FFF2-40B4-BE49-F238E27FC236}">
                <a16:creationId xmlns:a16="http://schemas.microsoft.com/office/drawing/2014/main" id="{B551E149-0525-4611-A16A-B7B851A3B9C9}"/>
              </a:ext>
            </a:extLst>
          </p:cNvPr>
          <p:cNvSpPr>
            <a:spLocks noGrp="1"/>
          </p:cNvSpPr>
          <p:nvPr>
            <p:ph type="sldNum" sz="quarter" idx="12"/>
          </p:nvPr>
        </p:nvSpPr>
        <p:spPr/>
        <p:txBody>
          <a:bodyPr/>
          <a:lstStyle>
            <a:lvl1pPr>
              <a:defRPr/>
            </a:lvl1pPr>
          </a:lstStyle>
          <a:p>
            <a:pPr>
              <a:defRPr/>
            </a:pPr>
            <a:fld id="{19A868B1-6207-4A58-99C3-A5250C9C071E}" type="slidenum">
              <a:rPr lang="fr-FR"/>
              <a:pPr>
                <a:defRPr/>
              </a:pPr>
              <a:t>‹N°›</a:t>
            </a:fld>
            <a:endParaRPr lang="fr-FR"/>
          </a:p>
        </p:txBody>
      </p:sp>
    </p:spTree>
    <p:extLst>
      <p:ext uri="{BB962C8B-B14F-4D97-AF65-F5344CB8AC3E}">
        <p14:creationId xmlns:p14="http://schemas.microsoft.com/office/powerpoint/2010/main" val="621962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aison_1">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93B7878-DA7A-4E87-8EE0-FFA1F64E71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53C68CCA-7AC0-43EB-BD66-FB1A0AF0F6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9" name="Espace réservé de la date 6">
            <a:extLst>
              <a:ext uri="{FF2B5EF4-FFF2-40B4-BE49-F238E27FC236}">
                <a16:creationId xmlns:a16="http://schemas.microsoft.com/office/drawing/2014/main" id="{D94BE6DD-3924-4568-B40D-E61FAEF2FC86}"/>
              </a:ext>
            </a:extLst>
          </p:cNvPr>
          <p:cNvSpPr>
            <a:spLocks noGrp="1"/>
          </p:cNvSpPr>
          <p:nvPr>
            <p:ph type="dt" sz="half" idx="10"/>
          </p:nvPr>
        </p:nvSpPr>
        <p:spPr/>
        <p:txBody>
          <a:bodyPr/>
          <a:lstStyle>
            <a:lvl1pPr algn="ctr">
              <a:defRPr/>
            </a:lvl1pPr>
          </a:lstStyle>
          <a:p>
            <a:pPr>
              <a:defRPr/>
            </a:pPr>
            <a:fld id="{7CD15E9E-6E71-42A5-9A6E-F1A4048F3166}" type="datetime1">
              <a:rPr lang="fr-FR"/>
              <a:pPr>
                <a:defRPr/>
              </a:pPr>
              <a:t>13/11/2023</a:t>
            </a:fld>
            <a:endParaRPr lang="fr-FR"/>
          </a:p>
        </p:txBody>
      </p:sp>
      <p:sp>
        <p:nvSpPr>
          <p:cNvPr id="10" name="Espace réservé du pied de page 7">
            <a:extLst>
              <a:ext uri="{FF2B5EF4-FFF2-40B4-BE49-F238E27FC236}">
                <a16:creationId xmlns:a16="http://schemas.microsoft.com/office/drawing/2014/main" id="{A0BE610C-E268-4420-87F8-1F972D93CB9B}"/>
              </a:ext>
            </a:extLst>
          </p:cNvPr>
          <p:cNvSpPr>
            <a:spLocks noGrp="1"/>
          </p:cNvSpPr>
          <p:nvPr>
            <p:ph type="ftr" sz="quarter" idx="11"/>
          </p:nvPr>
        </p:nvSpPr>
        <p:spPr/>
        <p:txBody>
          <a:bodyPr/>
          <a:lstStyle>
            <a:lvl1pPr>
              <a:defRPr/>
            </a:lvl1pPr>
          </a:lstStyle>
          <a:p>
            <a:pPr>
              <a:defRPr/>
            </a:pPr>
            <a:r>
              <a:rPr lang="fr-FR"/>
              <a:t>AS Aviculture-Cuniculture</a:t>
            </a:r>
          </a:p>
        </p:txBody>
      </p:sp>
      <p:sp>
        <p:nvSpPr>
          <p:cNvPr id="12" name="Espace réservé du numéro de diapositive 8">
            <a:extLst>
              <a:ext uri="{FF2B5EF4-FFF2-40B4-BE49-F238E27FC236}">
                <a16:creationId xmlns:a16="http://schemas.microsoft.com/office/drawing/2014/main" id="{E1BB2180-9EC0-4099-9585-B5627B25ED31}"/>
              </a:ext>
            </a:extLst>
          </p:cNvPr>
          <p:cNvSpPr>
            <a:spLocks noGrp="1"/>
          </p:cNvSpPr>
          <p:nvPr>
            <p:ph type="sldNum" sz="quarter" idx="12"/>
          </p:nvPr>
        </p:nvSpPr>
        <p:spPr/>
        <p:txBody>
          <a:bodyPr/>
          <a:lstStyle>
            <a:lvl1pPr>
              <a:defRPr/>
            </a:lvl1pPr>
          </a:lstStyle>
          <a:p>
            <a:pPr>
              <a:defRPr/>
            </a:pPr>
            <a:fld id="{F6770B40-BA7F-4AAF-8BF1-D559EEAF8175}" type="slidenum">
              <a:rPr lang="fr-FR"/>
              <a:pPr>
                <a:defRPr/>
              </a:pPr>
              <a:t>‹N°›</a:t>
            </a:fld>
            <a:endParaRPr lang="fr-FR"/>
          </a:p>
        </p:txBody>
      </p:sp>
    </p:spTree>
    <p:extLst>
      <p:ext uri="{BB962C8B-B14F-4D97-AF65-F5344CB8AC3E}">
        <p14:creationId xmlns:p14="http://schemas.microsoft.com/office/powerpoint/2010/main" val="584108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aison_2">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91FD39D-82B9-485A-87F4-6A26FDCB107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521CC64E-0722-44C4-9EA0-5FE0BD24F9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9" name="Espace réservé de la date 6">
            <a:extLst>
              <a:ext uri="{FF2B5EF4-FFF2-40B4-BE49-F238E27FC236}">
                <a16:creationId xmlns:a16="http://schemas.microsoft.com/office/drawing/2014/main" id="{583254ED-D87D-4B4E-9DE9-5A05D535FAEF}"/>
              </a:ext>
            </a:extLst>
          </p:cNvPr>
          <p:cNvSpPr>
            <a:spLocks noGrp="1"/>
          </p:cNvSpPr>
          <p:nvPr>
            <p:ph type="dt" sz="half" idx="10"/>
          </p:nvPr>
        </p:nvSpPr>
        <p:spPr/>
        <p:txBody>
          <a:bodyPr/>
          <a:lstStyle>
            <a:lvl1pPr algn="ctr">
              <a:defRPr/>
            </a:lvl1pPr>
          </a:lstStyle>
          <a:p>
            <a:pPr>
              <a:defRPr/>
            </a:pPr>
            <a:fld id="{91DA2300-64F9-430E-BC42-E7182EE05A3C}" type="datetime1">
              <a:rPr lang="fr-FR"/>
              <a:pPr>
                <a:defRPr/>
              </a:pPr>
              <a:t>13/11/2023</a:t>
            </a:fld>
            <a:endParaRPr lang="fr-FR"/>
          </a:p>
        </p:txBody>
      </p:sp>
      <p:sp>
        <p:nvSpPr>
          <p:cNvPr id="10" name="Espace réservé du pied de page 7">
            <a:extLst>
              <a:ext uri="{FF2B5EF4-FFF2-40B4-BE49-F238E27FC236}">
                <a16:creationId xmlns:a16="http://schemas.microsoft.com/office/drawing/2014/main" id="{F440C32F-A475-484E-B26F-F017449A3797}"/>
              </a:ext>
            </a:extLst>
          </p:cNvPr>
          <p:cNvSpPr>
            <a:spLocks noGrp="1"/>
          </p:cNvSpPr>
          <p:nvPr>
            <p:ph type="ftr" sz="quarter" idx="11"/>
          </p:nvPr>
        </p:nvSpPr>
        <p:spPr/>
        <p:txBody>
          <a:bodyPr/>
          <a:lstStyle>
            <a:lvl1pPr>
              <a:defRPr/>
            </a:lvl1pPr>
          </a:lstStyle>
          <a:p>
            <a:pPr>
              <a:defRPr/>
            </a:pPr>
            <a:r>
              <a:rPr lang="fr-FR"/>
              <a:t>AS Aviculture-Cuniculture</a:t>
            </a:r>
          </a:p>
        </p:txBody>
      </p:sp>
      <p:sp>
        <p:nvSpPr>
          <p:cNvPr id="12" name="Espace réservé du numéro de diapositive 8">
            <a:extLst>
              <a:ext uri="{FF2B5EF4-FFF2-40B4-BE49-F238E27FC236}">
                <a16:creationId xmlns:a16="http://schemas.microsoft.com/office/drawing/2014/main" id="{5F86E52C-45F2-4BEB-94AB-78E8E20D81E7}"/>
              </a:ext>
            </a:extLst>
          </p:cNvPr>
          <p:cNvSpPr>
            <a:spLocks noGrp="1"/>
          </p:cNvSpPr>
          <p:nvPr>
            <p:ph type="sldNum" sz="quarter" idx="12"/>
          </p:nvPr>
        </p:nvSpPr>
        <p:spPr/>
        <p:txBody>
          <a:bodyPr/>
          <a:lstStyle>
            <a:lvl1pPr>
              <a:defRPr/>
            </a:lvl1pPr>
          </a:lstStyle>
          <a:p>
            <a:pPr>
              <a:defRPr/>
            </a:pPr>
            <a:fld id="{11E6BC68-8462-4AE8-A063-562E9F108B53}" type="slidenum">
              <a:rPr lang="fr-FR"/>
              <a:pPr>
                <a:defRPr/>
              </a:pPr>
              <a:t>‹N°›</a:t>
            </a:fld>
            <a:endParaRPr lang="fr-FR"/>
          </a:p>
        </p:txBody>
      </p:sp>
    </p:spTree>
    <p:extLst>
      <p:ext uri="{BB962C8B-B14F-4D97-AF65-F5344CB8AC3E}">
        <p14:creationId xmlns:p14="http://schemas.microsoft.com/office/powerpoint/2010/main" val="939566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aison_3">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2E8C599-B2B3-489D-8EB7-85F6A30D495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3E61BE84-AA39-4F31-8826-B2EEAC1B68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9" name="Espace réservé de la date 6">
            <a:extLst>
              <a:ext uri="{FF2B5EF4-FFF2-40B4-BE49-F238E27FC236}">
                <a16:creationId xmlns:a16="http://schemas.microsoft.com/office/drawing/2014/main" id="{9B8DBD04-6836-4810-AE98-956B8CB5F76D}"/>
              </a:ext>
            </a:extLst>
          </p:cNvPr>
          <p:cNvSpPr>
            <a:spLocks noGrp="1"/>
          </p:cNvSpPr>
          <p:nvPr>
            <p:ph type="dt" sz="half" idx="10"/>
          </p:nvPr>
        </p:nvSpPr>
        <p:spPr/>
        <p:txBody>
          <a:bodyPr/>
          <a:lstStyle>
            <a:lvl1pPr algn="ctr">
              <a:defRPr/>
            </a:lvl1pPr>
          </a:lstStyle>
          <a:p>
            <a:pPr>
              <a:defRPr/>
            </a:pPr>
            <a:fld id="{79B4D2C9-73C9-4328-8198-5360014D58F5}" type="datetime1">
              <a:rPr lang="fr-FR"/>
              <a:pPr>
                <a:defRPr/>
              </a:pPr>
              <a:t>13/11/2023</a:t>
            </a:fld>
            <a:endParaRPr lang="fr-FR"/>
          </a:p>
        </p:txBody>
      </p:sp>
      <p:sp>
        <p:nvSpPr>
          <p:cNvPr id="10" name="Espace réservé du pied de page 7">
            <a:extLst>
              <a:ext uri="{FF2B5EF4-FFF2-40B4-BE49-F238E27FC236}">
                <a16:creationId xmlns:a16="http://schemas.microsoft.com/office/drawing/2014/main" id="{A17B28D8-D70B-4228-B9D3-912A996662B4}"/>
              </a:ext>
            </a:extLst>
          </p:cNvPr>
          <p:cNvSpPr>
            <a:spLocks noGrp="1"/>
          </p:cNvSpPr>
          <p:nvPr>
            <p:ph type="ftr" sz="quarter" idx="11"/>
          </p:nvPr>
        </p:nvSpPr>
        <p:spPr/>
        <p:txBody>
          <a:bodyPr/>
          <a:lstStyle>
            <a:lvl1pPr>
              <a:defRPr/>
            </a:lvl1pPr>
          </a:lstStyle>
          <a:p>
            <a:pPr>
              <a:defRPr/>
            </a:pPr>
            <a:r>
              <a:rPr lang="fr-FR"/>
              <a:t>AS Aviculture-Cuniculture</a:t>
            </a:r>
          </a:p>
        </p:txBody>
      </p:sp>
      <p:sp>
        <p:nvSpPr>
          <p:cNvPr id="12" name="Espace réservé du numéro de diapositive 8">
            <a:extLst>
              <a:ext uri="{FF2B5EF4-FFF2-40B4-BE49-F238E27FC236}">
                <a16:creationId xmlns:a16="http://schemas.microsoft.com/office/drawing/2014/main" id="{57773781-42C8-4BCD-923C-C95762C75873}"/>
              </a:ext>
            </a:extLst>
          </p:cNvPr>
          <p:cNvSpPr>
            <a:spLocks noGrp="1"/>
          </p:cNvSpPr>
          <p:nvPr>
            <p:ph type="sldNum" sz="quarter" idx="12"/>
          </p:nvPr>
        </p:nvSpPr>
        <p:spPr/>
        <p:txBody>
          <a:bodyPr/>
          <a:lstStyle>
            <a:lvl1pPr>
              <a:defRPr/>
            </a:lvl1pPr>
          </a:lstStyle>
          <a:p>
            <a:pPr>
              <a:defRPr/>
            </a:pPr>
            <a:fld id="{4C159F30-87AC-4A59-BDA4-F05C6CFA5CB1}" type="slidenum">
              <a:rPr lang="fr-FR"/>
              <a:pPr>
                <a:defRPr/>
              </a:pPr>
              <a:t>‹N°›</a:t>
            </a:fld>
            <a:endParaRPr lang="fr-FR"/>
          </a:p>
        </p:txBody>
      </p:sp>
    </p:spTree>
    <p:extLst>
      <p:ext uri="{BB962C8B-B14F-4D97-AF65-F5344CB8AC3E}">
        <p14:creationId xmlns:p14="http://schemas.microsoft.com/office/powerpoint/2010/main" val="3321306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seul_1">
    <p:spTree>
      <p:nvGrpSpPr>
        <p:cNvPr id="1" name=""/>
        <p:cNvGrpSpPr/>
        <p:nvPr/>
      </p:nvGrpSpPr>
      <p:grpSpPr>
        <a:xfrm>
          <a:off x="0" y="0"/>
          <a:ext cx="0" cy="0"/>
          <a:chOff x="0" y="0"/>
          <a:chExt cx="0" cy="0"/>
        </a:xfrm>
      </p:grpSpPr>
      <p:pic>
        <p:nvPicPr>
          <p:cNvPr id="3" name="Image 6">
            <a:extLst>
              <a:ext uri="{FF2B5EF4-FFF2-40B4-BE49-F238E27FC236}">
                <a16:creationId xmlns:a16="http://schemas.microsoft.com/office/drawing/2014/main" id="{DEC053A0-6715-4E46-ACDC-2BA6FF4BD1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A79EEA71-AC56-409E-86AB-3DBC65DF43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2BC9FCD3-56AA-4864-9CE3-105B113F57DE}"/>
              </a:ext>
            </a:extLst>
          </p:cNvPr>
          <p:cNvSpPr>
            <a:spLocks noGrp="1"/>
          </p:cNvSpPr>
          <p:nvPr>
            <p:ph type="dt" sz="half" idx="10"/>
          </p:nvPr>
        </p:nvSpPr>
        <p:spPr/>
        <p:txBody>
          <a:bodyPr/>
          <a:lstStyle>
            <a:lvl1pPr algn="ctr">
              <a:defRPr/>
            </a:lvl1pPr>
          </a:lstStyle>
          <a:p>
            <a:pPr>
              <a:defRPr/>
            </a:pPr>
            <a:fld id="{4698A488-0CC7-4E6E-AD19-E144BC5C7893}" type="datetime1">
              <a:rPr lang="fr-FR"/>
              <a:pPr>
                <a:defRPr/>
              </a:pPr>
              <a:t>13/11/2023</a:t>
            </a:fld>
            <a:endParaRPr lang="fr-FR"/>
          </a:p>
        </p:txBody>
      </p:sp>
      <p:sp>
        <p:nvSpPr>
          <p:cNvPr id="6" name="Espace réservé du pied de page 3">
            <a:extLst>
              <a:ext uri="{FF2B5EF4-FFF2-40B4-BE49-F238E27FC236}">
                <a16:creationId xmlns:a16="http://schemas.microsoft.com/office/drawing/2014/main" id="{BA57C11F-F590-4163-9759-F42477145D44}"/>
              </a:ext>
            </a:extLst>
          </p:cNvPr>
          <p:cNvSpPr>
            <a:spLocks noGrp="1"/>
          </p:cNvSpPr>
          <p:nvPr>
            <p:ph type="ftr" sz="quarter" idx="11"/>
          </p:nvPr>
        </p:nvSpPr>
        <p:spPr/>
        <p:txBody>
          <a:bodyPr/>
          <a:lstStyle>
            <a:lvl1pPr>
              <a:defRPr/>
            </a:lvl1pPr>
          </a:lstStyle>
          <a:p>
            <a:pPr>
              <a:defRPr/>
            </a:pPr>
            <a:r>
              <a:rPr lang="fr-FR"/>
              <a:t>AS Aviculture-Cuniculture</a:t>
            </a:r>
          </a:p>
        </p:txBody>
      </p:sp>
      <p:sp>
        <p:nvSpPr>
          <p:cNvPr id="8" name="Espace réservé du numéro de diapositive 4">
            <a:extLst>
              <a:ext uri="{FF2B5EF4-FFF2-40B4-BE49-F238E27FC236}">
                <a16:creationId xmlns:a16="http://schemas.microsoft.com/office/drawing/2014/main" id="{479F3EF6-51BF-4805-AF34-054C6F0D2A42}"/>
              </a:ext>
            </a:extLst>
          </p:cNvPr>
          <p:cNvSpPr>
            <a:spLocks noGrp="1"/>
          </p:cNvSpPr>
          <p:nvPr>
            <p:ph type="sldNum" sz="quarter" idx="12"/>
          </p:nvPr>
        </p:nvSpPr>
        <p:spPr/>
        <p:txBody>
          <a:bodyPr/>
          <a:lstStyle>
            <a:lvl1pPr>
              <a:defRPr/>
            </a:lvl1pPr>
          </a:lstStyle>
          <a:p>
            <a:pPr>
              <a:defRPr/>
            </a:pPr>
            <a:fld id="{9BF93868-B00D-424E-86E6-646C4583FBE1}" type="slidenum">
              <a:rPr lang="fr-FR"/>
              <a:pPr>
                <a:defRPr/>
              </a:pPr>
              <a:t>‹N°›</a:t>
            </a:fld>
            <a:endParaRPr lang="fr-FR"/>
          </a:p>
        </p:txBody>
      </p:sp>
    </p:spTree>
    <p:extLst>
      <p:ext uri="{BB962C8B-B14F-4D97-AF65-F5344CB8AC3E}">
        <p14:creationId xmlns:p14="http://schemas.microsoft.com/office/powerpoint/2010/main" val="2574383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seul_2">
    <p:spTree>
      <p:nvGrpSpPr>
        <p:cNvPr id="1" name=""/>
        <p:cNvGrpSpPr/>
        <p:nvPr/>
      </p:nvGrpSpPr>
      <p:grpSpPr>
        <a:xfrm>
          <a:off x="0" y="0"/>
          <a:ext cx="0" cy="0"/>
          <a:chOff x="0" y="0"/>
          <a:chExt cx="0" cy="0"/>
        </a:xfrm>
      </p:grpSpPr>
      <p:pic>
        <p:nvPicPr>
          <p:cNvPr id="3" name="Image 6">
            <a:extLst>
              <a:ext uri="{FF2B5EF4-FFF2-40B4-BE49-F238E27FC236}">
                <a16:creationId xmlns:a16="http://schemas.microsoft.com/office/drawing/2014/main" id="{041C1234-2FFE-42E9-AC5D-6C480C1C436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F5C3A35F-1C74-49B6-A574-152E284652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DFA9C722-2889-4FC5-A8CF-03E9830E3ACD}"/>
              </a:ext>
            </a:extLst>
          </p:cNvPr>
          <p:cNvSpPr>
            <a:spLocks noGrp="1"/>
          </p:cNvSpPr>
          <p:nvPr>
            <p:ph type="dt" sz="half" idx="10"/>
          </p:nvPr>
        </p:nvSpPr>
        <p:spPr/>
        <p:txBody>
          <a:bodyPr/>
          <a:lstStyle>
            <a:lvl1pPr algn="ctr">
              <a:defRPr/>
            </a:lvl1pPr>
          </a:lstStyle>
          <a:p>
            <a:pPr>
              <a:defRPr/>
            </a:pPr>
            <a:fld id="{C1272B10-1587-4034-B761-BCEB03E33F93}" type="datetime1">
              <a:rPr lang="fr-FR"/>
              <a:pPr>
                <a:defRPr/>
              </a:pPr>
              <a:t>13/11/2023</a:t>
            </a:fld>
            <a:endParaRPr lang="fr-FR"/>
          </a:p>
        </p:txBody>
      </p:sp>
      <p:sp>
        <p:nvSpPr>
          <p:cNvPr id="6" name="Espace réservé du pied de page 3">
            <a:extLst>
              <a:ext uri="{FF2B5EF4-FFF2-40B4-BE49-F238E27FC236}">
                <a16:creationId xmlns:a16="http://schemas.microsoft.com/office/drawing/2014/main" id="{F8AE578E-FD75-400B-9217-921331D8D780}"/>
              </a:ext>
            </a:extLst>
          </p:cNvPr>
          <p:cNvSpPr>
            <a:spLocks noGrp="1"/>
          </p:cNvSpPr>
          <p:nvPr>
            <p:ph type="ftr" sz="quarter" idx="11"/>
          </p:nvPr>
        </p:nvSpPr>
        <p:spPr/>
        <p:txBody>
          <a:bodyPr/>
          <a:lstStyle>
            <a:lvl1pPr>
              <a:defRPr/>
            </a:lvl1pPr>
          </a:lstStyle>
          <a:p>
            <a:pPr>
              <a:defRPr/>
            </a:pPr>
            <a:r>
              <a:rPr lang="fr-FR"/>
              <a:t>AS Aviculture-Cuniculture</a:t>
            </a:r>
          </a:p>
        </p:txBody>
      </p:sp>
      <p:sp>
        <p:nvSpPr>
          <p:cNvPr id="8" name="Espace réservé du numéro de diapositive 4">
            <a:extLst>
              <a:ext uri="{FF2B5EF4-FFF2-40B4-BE49-F238E27FC236}">
                <a16:creationId xmlns:a16="http://schemas.microsoft.com/office/drawing/2014/main" id="{3F6FA513-91BC-4D3B-A10B-CC401CBEDE27}"/>
              </a:ext>
            </a:extLst>
          </p:cNvPr>
          <p:cNvSpPr>
            <a:spLocks noGrp="1"/>
          </p:cNvSpPr>
          <p:nvPr>
            <p:ph type="sldNum" sz="quarter" idx="12"/>
          </p:nvPr>
        </p:nvSpPr>
        <p:spPr/>
        <p:txBody>
          <a:bodyPr/>
          <a:lstStyle>
            <a:lvl1pPr>
              <a:defRPr/>
            </a:lvl1pPr>
          </a:lstStyle>
          <a:p>
            <a:pPr>
              <a:defRPr/>
            </a:pPr>
            <a:fld id="{53FC63C7-3501-4FFF-87DD-F7314C0E2D01}" type="slidenum">
              <a:rPr lang="fr-FR"/>
              <a:pPr>
                <a:defRPr/>
              </a:pPr>
              <a:t>‹N°›</a:t>
            </a:fld>
            <a:endParaRPr lang="fr-FR"/>
          </a:p>
        </p:txBody>
      </p:sp>
    </p:spTree>
    <p:extLst>
      <p:ext uri="{BB962C8B-B14F-4D97-AF65-F5344CB8AC3E}">
        <p14:creationId xmlns:p14="http://schemas.microsoft.com/office/powerpoint/2010/main" val="1321573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seul_3">
    <p:spTree>
      <p:nvGrpSpPr>
        <p:cNvPr id="1" name=""/>
        <p:cNvGrpSpPr/>
        <p:nvPr/>
      </p:nvGrpSpPr>
      <p:grpSpPr>
        <a:xfrm>
          <a:off x="0" y="0"/>
          <a:ext cx="0" cy="0"/>
          <a:chOff x="0" y="0"/>
          <a:chExt cx="0" cy="0"/>
        </a:xfrm>
      </p:grpSpPr>
      <p:pic>
        <p:nvPicPr>
          <p:cNvPr id="3" name="Image 6">
            <a:extLst>
              <a:ext uri="{FF2B5EF4-FFF2-40B4-BE49-F238E27FC236}">
                <a16:creationId xmlns:a16="http://schemas.microsoft.com/office/drawing/2014/main" id="{C08CC4B0-E48E-402E-9393-ABDA382E1F6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7">
            <a:extLst>
              <a:ext uri="{FF2B5EF4-FFF2-40B4-BE49-F238E27FC236}">
                <a16:creationId xmlns:a16="http://schemas.microsoft.com/office/drawing/2014/main" id="{4B7D88AC-D119-41A5-9FE8-CB40A0CB3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5" name="Espace réservé de la date 2">
            <a:extLst>
              <a:ext uri="{FF2B5EF4-FFF2-40B4-BE49-F238E27FC236}">
                <a16:creationId xmlns:a16="http://schemas.microsoft.com/office/drawing/2014/main" id="{2E7D5B85-309B-4827-AB41-ABEE939401BA}"/>
              </a:ext>
            </a:extLst>
          </p:cNvPr>
          <p:cNvSpPr>
            <a:spLocks noGrp="1"/>
          </p:cNvSpPr>
          <p:nvPr>
            <p:ph type="dt" sz="half" idx="10"/>
          </p:nvPr>
        </p:nvSpPr>
        <p:spPr/>
        <p:txBody>
          <a:bodyPr/>
          <a:lstStyle>
            <a:lvl1pPr algn="ctr">
              <a:defRPr/>
            </a:lvl1pPr>
          </a:lstStyle>
          <a:p>
            <a:pPr>
              <a:defRPr/>
            </a:pPr>
            <a:fld id="{79CF4D10-81E0-4FEF-B3C8-FE7A2F7B7A2D}" type="datetime1">
              <a:rPr lang="fr-FR"/>
              <a:pPr>
                <a:defRPr/>
              </a:pPr>
              <a:t>13/11/2023</a:t>
            </a:fld>
            <a:endParaRPr lang="fr-FR"/>
          </a:p>
        </p:txBody>
      </p:sp>
      <p:sp>
        <p:nvSpPr>
          <p:cNvPr id="6" name="Espace réservé du pied de page 3">
            <a:extLst>
              <a:ext uri="{FF2B5EF4-FFF2-40B4-BE49-F238E27FC236}">
                <a16:creationId xmlns:a16="http://schemas.microsoft.com/office/drawing/2014/main" id="{0121C087-419E-4559-9691-FF87D5451610}"/>
              </a:ext>
            </a:extLst>
          </p:cNvPr>
          <p:cNvSpPr>
            <a:spLocks noGrp="1"/>
          </p:cNvSpPr>
          <p:nvPr>
            <p:ph type="ftr" sz="quarter" idx="11"/>
          </p:nvPr>
        </p:nvSpPr>
        <p:spPr/>
        <p:txBody>
          <a:bodyPr/>
          <a:lstStyle>
            <a:lvl1pPr>
              <a:defRPr/>
            </a:lvl1pPr>
          </a:lstStyle>
          <a:p>
            <a:pPr>
              <a:defRPr/>
            </a:pPr>
            <a:r>
              <a:rPr lang="fr-FR"/>
              <a:t>AS Aviculture-Cuniculture</a:t>
            </a:r>
          </a:p>
        </p:txBody>
      </p:sp>
      <p:sp>
        <p:nvSpPr>
          <p:cNvPr id="8" name="Espace réservé du numéro de diapositive 4">
            <a:extLst>
              <a:ext uri="{FF2B5EF4-FFF2-40B4-BE49-F238E27FC236}">
                <a16:creationId xmlns:a16="http://schemas.microsoft.com/office/drawing/2014/main" id="{76DC50EA-0076-4EF9-858D-10BAEBBCCC3C}"/>
              </a:ext>
            </a:extLst>
          </p:cNvPr>
          <p:cNvSpPr>
            <a:spLocks noGrp="1"/>
          </p:cNvSpPr>
          <p:nvPr>
            <p:ph type="sldNum" sz="quarter" idx="12"/>
          </p:nvPr>
        </p:nvSpPr>
        <p:spPr/>
        <p:txBody>
          <a:bodyPr/>
          <a:lstStyle>
            <a:lvl1pPr>
              <a:defRPr/>
            </a:lvl1pPr>
          </a:lstStyle>
          <a:p>
            <a:pPr>
              <a:defRPr/>
            </a:pPr>
            <a:fld id="{041D4D16-9C42-4A74-AC28-2DED8F0FA0A9}" type="slidenum">
              <a:rPr lang="fr-FR"/>
              <a:pPr>
                <a:defRPr/>
              </a:pPr>
              <a:t>‹N°›</a:t>
            </a:fld>
            <a:endParaRPr lang="fr-FR"/>
          </a:p>
        </p:txBody>
      </p:sp>
    </p:spTree>
    <p:extLst>
      <p:ext uri="{BB962C8B-B14F-4D97-AF65-F5344CB8AC3E}">
        <p14:creationId xmlns:p14="http://schemas.microsoft.com/office/powerpoint/2010/main" val="3876399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A4D0927B-8537-4798-A242-4A83964B7D9F}"/>
              </a:ext>
            </a:extLst>
          </p:cNvPr>
          <p:cNvSpPr>
            <a:spLocks noGrp="1"/>
          </p:cNvSpPr>
          <p:nvPr>
            <p:ph type="dt" sz="half" idx="10"/>
          </p:nvPr>
        </p:nvSpPr>
        <p:spPr/>
        <p:txBody>
          <a:bodyPr/>
          <a:lstStyle>
            <a:lvl1pPr algn="ctr">
              <a:defRPr/>
            </a:lvl1pPr>
          </a:lstStyle>
          <a:p>
            <a:pPr>
              <a:defRPr/>
            </a:pPr>
            <a:fld id="{0CA2C22A-925C-458D-B750-98FAF9F2FD44}" type="datetime1">
              <a:rPr lang="fr-FR"/>
              <a:pPr>
                <a:defRPr/>
              </a:pPr>
              <a:t>13/11/2023</a:t>
            </a:fld>
            <a:endParaRPr lang="fr-FR"/>
          </a:p>
        </p:txBody>
      </p:sp>
      <p:sp>
        <p:nvSpPr>
          <p:cNvPr id="3" name="Espace réservé du pied de page 4">
            <a:extLst>
              <a:ext uri="{FF2B5EF4-FFF2-40B4-BE49-F238E27FC236}">
                <a16:creationId xmlns:a16="http://schemas.microsoft.com/office/drawing/2014/main" id="{4B7D8775-0CB0-4198-A57B-0E1B10569220}"/>
              </a:ext>
            </a:extLst>
          </p:cNvPr>
          <p:cNvSpPr>
            <a:spLocks noGrp="1"/>
          </p:cNvSpPr>
          <p:nvPr>
            <p:ph type="ftr" sz="quarter" idx="11"/>
          </p:nvPr>
        </p:nvSpPr>
        <p:spPr/>
        <p:txBody>
          <a:bodyPr/>
          <a:lstStyle>
            <a:lvl1pPr>
              <a:defRPr/>
            </a:lvl1pPr>
          </a:lstStyle>
          <a:p>
            <a:pPr>
              <a:defRPr/>
            </a:pPr>
            <a:r>
              <a:rPr lang="fr-FR"/>
              <a:t>AS Aviculture-Cuniculture</a:t>
            </a:r>
          </a:p>
        </p:txBody>
      </p:sp>
      <p:sp>
        <p:nvSpPr>
          <p:cNvPr id="4" name="Espace réservé du numéro de diapositive 5">
            <a:extLst>
              <a:ext uri="{FF2B5EF4-FFF2-40B4-BE49-F238E27FC236}">
                <a16:creationId xmlns:a16="http://schemas.microsoft.com/office/drawing/2014/main" id="{68CDC301-F948-4B46-B7CD-603901A61C17}"/>
              </a:ext>
            </a:extLst>
          </p:cNvPr>
          <p:cNvSpPr>
            <a:spLocks noGrp="1"/>
          </p:cNvSpPr>
          <p:nvPr>
            <p:ph type="sldNum" sz="quarter" idx="12"/>
          </p:nvPr>
        </p:nvSpPr>
        <p:spPr/>
        <p:txBody>
          <a:bodyPr/>
          <a:lstStyle>
            <a:lvl1pPr>
              <a:defRPr/>
            </a:lvl1pPr>
          </a:lstStyle>
          <a:p>
            <a:pPr>
              <a:defRPr/>
            </a:pPr>
            <a:fld id="{9069FD0C-D1CD-41B5-8B89-CBA96C0862A8}" type="slidenum">
              <a:rPr lang="fr-FR"/>
              <a:pPr>
                <a:defRPr/>
              </a:pPr>
              <a:t>‹N°›</a:t>
            </a:fld>
            <a:endParaRPr lang="fr-FR"/>
          </a:p>
        </p:txBody>
      </p:sp>
    </p:spTree>
    <p:extLst>
      <p:ext uri="{BB962C8B-B14F-4D97-AF65-F5344CB8AC3E}">
        <p14:creationId xmlns:p14="http://schemas.microsoft.com/office/powerpoint/2010/main" val="2593831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71F8F993-1BBE-4FA6-B537-E6477B632FE4}"/>
              </a:ext>
            </a:extLst>
          </p:cNvPr>
          <p:cNvSpPr>
            <a:spLocks noGrp="1"/>
          </p:cNvSpPr>
          <p:nvPr>
            <p:ph type="dt" sz="half" idx="10"/>
          </p:nvPr>
        </p:nvSpPr>
        <p:spPr/>
        <p:txBody>
          <a:bodyPr/>
          <a:lstStyle>
            <a:lvl1pPr>
              <a:defRPr/>
            </a:lvl1pPr>
          </a:lstStyle>
          <a:p>
            <a:pPr>
              <a:defRPr/>
            </a:pPr>
            <a:fld id="{4343BB16-35DF-4285-8F44-3FB655B903FA}" type="datetime1">
              <a:rPr lang="fr-FR"/>
              <a:pPr>
                <a:defRPr/>
              </a:pPr>
              <a:t>13/11/2023</a:t>
            </a:fld>
            <a:endParaRPr lang="fr-FR"/>
          </a:p>
        </p:txBody>
      </p:sp>
      <p:sp>
        <p:nvSpPr>
          <p:cNvPr id="6" name="Espace réservé du pied de page 4">
            <a:extLst>
              <a:ext uri="{FF2B5EF4-FFF2-40B4-BE49-F238E27FC236}">
                <a16:creationId xmlns:a16="http://schemas.microsoft.com/office/drawing/2014/main" id="{09CFC1F2-4058-4B2B-A9C1-59BF98CA17E4}"/>
              </a:ext>
            </a:extLst>
          </p:cNvPr>
          <p:cNvSpPr>
            <a:spLocks noGrp="1"/>
          </p:cNvSpPr>
          <p:nvPr>
            <p:ph type="ftr" sz="quarter" idx="11"/>
          </p:nvPr>
        </p:nvSpPr>
        <p:spPr/>
        <p:txBody>
          <a:bodyPr/>
          <a:lstStyle>
            <a:lvl1pPr>
              <a:defRPr/>
            </a:lvl1pPr>
          </a:lstStyle>
          <a:p>
            <a:pPr>
              <a:defRPr/>
            </a:pPr>
            <a:r>
              <a:rPr lang="fr-FR"/>
              <a:t>AS Aviculture-Cuniculture</a:t>
            </a:r>
          </a:p>
        </p:txBody>
      </p:sp>
      <p:sp>
        <p:nvSpPr>
          <p:cNvPr id="7" name="Espace réservé du numéro de diapositive 5">
            <a:extLst>
              <a:ext uri="{FF2B5EF4-FFF2-40B4-BE49-F238E27FC236}">
                <a16:creationId xmlns:a16="http://schemas.microsoft.com/office/drawing/2014/main" id="{136934E9-3BBB-4A6F-B92C-75E9F7582AF0}"/>
              </a:ext>
            </a:extLst>
          </p:cNvPr>
          <p:cNvSpPr>
            <a:spLocks noGrp="1"/>
          </p:cNvSpPr>
          <p:nvPr>
            <p:ph type="sldNum" sz="quarter" idx="12"/>
          </p:nvPr>
        </p:nvSpPr>
        <p:spPr/>
        <p:txBody>
          <a:bodyPr/>
          <a:lstStyle>
            <a:lvl1pPr>
              <a:defRPr/>
            </a:lvl1pPr>
          </a:lstStyle>
          <a:p>
            <a:pPr>
              <a:defRPr/>
            </a:pPr>
            <a:fld id="{086A1916-55EA-4563-9B9B-E7CC848CAB0A}" type="slidenum">
              <a:rPr lang="fr-FR"/>
              <a:pPr>
                <a:defRPr/>
              </a:pPr>
              <a:t>‹N°›</a:t>
            </a:fld>
            <a:endParaRPr lang="fr-FR"/>
          </a:p>
        </p:txBody>
      </p:sp>
    </p:spTree>
    <p:extLst>
      <p:ext uri="{BB962C8B-B14F-4D97-AF65-F5344CB8AC3E}">
        <p14:creationId xmlns:p14="http://schemas.microsoft.com/office/powerpoint/2010/main" val="350349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_2">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4E11EBD3-5ED9-4201-BDFC-4CC431C8D06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AC2777E9-B0E7-4913-8664-4A2372404E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11" name="Espace réservé du contenu 2"/>
          <p:cNvSpPr>
            <a:spLocks noGrp="1"/>
          </p:cNvSpPr>
          <p:nvPr>
            <p:ph idx="1"/>
          </p:nvPr>
        </p:nvSpPr>
        <p:spPr>
          <a:xfrm>
            <a:off x="407894" y="1404284"/>
            <a:ext cx="10515600" cy="473105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e la date 3">
            <a:extLst>
              <a:ext uri="{FF2B5EF4-FFF2-40B4-BE49-F238E27FC236}">
                <a16:creationId xmlns:a16="http://schemas.microsoft.com/office/drawing/2014/main" id="{3C590D9C-AFB5-488A-989D-447393EB9F47}"/>
              </a:ext>
            </a:extLst>
          </p:cNvPr>
          <p:cNvSpPr>
            <a:spLocks noGrp="1"/>
          </p:cNvSpPr>
          <p:nvPr>
            <p:ph type="dt" sz="half" idx="10"/>
          </p:nvPr>
        </p:nvSpPr>
        <p:spPr/>
        <p:txBody>
          <a:bodyPr/>
          <a:lstStyle>
            <a:lvl1pPr algn="ctr">
              <a:defRPr/>
            </a:lvl1pPr>
          </a:lstStyle>
          <a:p>
            <a:pPr>
              <a:defRPr/>
            </a:pPr>
            <a:fld id="{AD09B4D6-3255-48DF-AC06-D683A5804FE6}" type="datetime1">
              <a:rPr lang="fr-FR"/>
              <a:pPr>
                <a:defRPr/>
              </a:pPr>
              <a:t>13/11/2023</a:t>
            </a:fld>
            <a:endParaRPr lang="fr-FR" dirty="0"/>
          </a:p>
        </p:txBody>
      </p:sp>
      <p:sp>
        <p:nvSpPr>
          <p:cNvPr id="7" name="Espace réservé du pied de page 4">
            <a:extLst>
              <a:ext uri="{FF2B5EF4-FFF2-40B4-BE49-F238E27FC236}">
                <a16:creationId xmlns:a16="http://schemas.microsoft.com/office/drawing/2014/main" id="{F6174F8D-8D93-4239-8FC7-810E83537CBC}"/>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49F59C48-F992-4509-9C88-4DB250CA5992}"/>
              </a:ext>
            </a:extLst>
          </p:cNvPr>
          <p:cNvSpPr>
            <a:spLocks noGrp="1"/>
          </p:cNvSpPr>
          <p:nvPr>
            <p:ph type="sldNum" sz="quarter" idx="12"/>
          </p:nvPr>
        </p:nvSpPr>
        <p:spPr/>
        <p:txBody>
          <a:bodyPr/>
          <a:lstStyle>
            <a:lvl1pPr>
              <a:defRPr lang="fr-FR" sz="1400" kern="1200">
                <a:solidFill>
                  <a:schemeClr val="tx1">
                    <a:lumMod val="85000"/>
                    <a:lumOff val="15000"/>
                  </a:schemeClr>
                </a:solidFill>
                <a:latin typeface="+mn-lt"/>
                <a:ea typeface="+mn-ea"/>
                <a:cs typeface="+mn-cs"/>
              </a:defRPr>
            </a:lvl1pPr>
          </a:lstStyle>
          <a:p>
            <a:pPr>
              <a:defRPr/>
            </a:pPr>
            <a:fld id="{EC2ED077-ED37-4C24-9D37-F962356196D8}" type="slidenum">
              <a:rPr/>
              <a:pPr>
                <a:defRPr/>
              </a:pPr>
              <a:t>‹N°›</a:t>
            </a:fld>
            <a:endParaRPr dirty="0"/>
          </a:p>
        </p:txBody>
      </p:sp>
    </p:spTree>
    <p:extLst>
      <p:ext uri="{BB962C8B-B14F-4D97-AF65-F5344CB8AC3E}">
        <p14:creationId xmlns:p14="http://schemas.microsoft.com/office/powerpoint/2010/main" val="3758419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B1241DBD-5D2E-47B9-B7F9-C6A005FEB9AD}"/>
              </a:ext>
            </a:extLst>
          </p:cNvPr>
          <p:cNvSpPr>
            <a:spLocks noGrp="1"/>
          </p:cNvSpPr>
          <p:nvPr>
            <p:ph type="dt" sz="half" idx="10"/>
          </p:nvPr>
        </p:nvSpPr>
        <p:spPr/>
        <p:txBody>
          <a:bodyPr/>
          <a:lstStyle>
            <a:lvl1pPr>
              <a:defRPr/>
            </a:lvl1pPr>
          </a:lstStyle>
          <a:p>
            <a:pPr>
              <a:defRPr/>
            </a:pPr>
            <a:fld id="{7EC01607-1C73-402B-B89B-B74DBBBC48C3}" type="datetime1">
              <a:rPr lang="fr-FR"/>
              <a:pPr>
                <a:defRPr/>
              </a:pPr>
              <a:t>13/11/2023</a:t>
            </a:fld>
            <a:endParaRPr lang="fr-FR"/>
          </a:p>
        </p:txBody>
      </p:sp>
      <p:sp>
        <p:nvSpPr>
          <p:cNvPr id="6" name="Espace réservé du pied de page 4">
            <a:extLst>
              <a:ext uri="{FF2B5EF4-FFF2-40B4-BE49-F238E27FC236}">
                <a16:creationId xmlns:a16="http://schemas.microsoft.com/office/drawing/2014/main" id="{EB172880-E24E-468C-A0B8-739CC8B69338}"/>
              </a:ext>
            </a:extLst>
          </p:cNvPr>
          <p:cNvSpPr>
            <a:spLocks noGrp="1"/>
          </p:cNvSpPr>
          <p:nvPr>
            <p:ph type="ftr" sz="quarter" idx="11"/>
          </p:nvPr>
        </p:nvSpPr>
        <p:spPr/>
        <p:txBody>
          <a:bodyPr/>
          <a:lstStyle>
            <a:lvl1pPr>
              <a:defRPr/>
            </a:lvl1pPr>
          </a:lstStyle>
          <a:p>
            <a:pPr>
              <a:defRPr/>
            </a:pPr>
            <a:r>
              <a:rPr lang="fr-FR"/>
              <a:t>AS Aviculture-Cuniculture</a:t>
            </a:r>
          </a:p>
        </p:txBody>
      </p:sp>
      <p:sp>
        <p:nvSpPr>
          <p:cNvPr id="7" name="Espace réservé du numéro de diapositive 5">
            <a:extLst>
              <a:ext uri="{FF2B5EF4-FFF2-40B4-BE49-F238E27FC236}">
                <a16:creationId xmlns:a16="http://schemas.microsoft.com/office/drawing/2014/main" id="{C8F1DA12-D1BC-4A72-934A-EB825CD836F5}"/>
              </a:ext>
            </a:extLst>
          </p:cNvPr>
          <p:cNvSpPr>
            <a:spLocks noGrp="1"/>
          </p:cNvSpPr>
          <p:nvPr>
            <p:ph type="sldNum" sz="quarter" idx="12"/>
          </p:nvPr>
        </p:nvSpPr>
        <p:spPr/>
        <p:txBody>
          <a:bodyPr/>
          <a:lstStyle>
            <a:lvl1pPr>
              <a:defRPr/>
            </a:lvl1pPr>
          </a:lstStyle>
          <a:p>
            <a:pPr>
              <a:defRPr/>
            </a:pPr>
            <a:fld id="{733702F8-D703-4E45-8583-30B8787DCE2A}" type="slidenum">
              <a:rPr lang="fr-FR"/>
              <a:pPr>
                <a:defRPr/>
              </a:pPr>
              <a:t>‹N°›</a:t>
            </a:fld>
            <a:endParaRPr lang="fr-FR"/>
          </a:p>
        </p:txBody>
      </p:sp>
    </p:spTree>
    <p:extLst>
      <p:ext uri="{BB962C8B-B14F-4D97-AF65-F5344CB8AC3E}">
        <p14:creationId xmlns:p14="http://schemas.microsoft.com/office/powerpoint/2010/main" val="1800938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8EF509-A1F1-4380-B5CE-1DE4C4E0262A}"/>
              </a:ext>
            </a:extLst>
          </p:cNvPr>
          <p:cNvSpPr>
            <a:spLocks noGrp="1"/>
          </p:cNvSpPr>
          <p:nvPr>
            <p:ph type="dt" sz="half" idx="10"/>
          </p:nvPr>
        </p:nvSpPr>
        <p:spPr/>
        <p:txBody>
          <a:bodyPr/>
          <a:lstStyle>
            <a:lvl1pPr>
              <a:defRPr/>
            </a:lvl1pPr>
          </a:lstStyle>
          <a:p>
            <a:pPr>
              <a:defRPr/>
            </a:pPr>
            <a:fld id="{496D7435-0CB4-4240-8DEC-FD4B3693A358}" type="datetime1">
              <a:rPr lang="fr-FR"/>
              <a:pPr>
                <a:defRPr/>
              </a:pPr>
              <a:t>13/11/2023</a:t>
            </a:fld>
            <a:endParaRPr lang="fr-FR"/>
          </a:p>
        </p:txBody>
      </p:sp>
      <p:sp>
        <p:nvSpPr>
          <p:cNvPr id="5" name="Espace réservé du pied de page 4">
            <a:extLst>
              <a:ext uri="{FF2B5EF4-FFF2-40B4-BE49-F238E27FC236}">
                <a16:creationId xmlns:a16="http://schemas.microsoft.com/office/drawing/2014/main" id="{F805CB11-1203-46AE-9F8E-DB205D163D7A}"/>
              </a:ext>
            </a:extLst>
          </p:cNvPr>
          <p:cNvSpPr>
            <a:spLocks noGrp="1"/>
          </p:cNvSpPr>
          <p:nvPr>
            <p:ph type="ftr" sz="quarter" idx="11"/>
          </p:nvPr>
        </p:nvSpPr>
        <p:spPr/>
        <p:txBody>
          <a:bodyPr/>
          <a:lstStyle>
            <a:lvl1pPr>
              <a:defRPr/>
            </a:lvl1pPr>
          </a:lstStyle>
          <a:p>
            <a:pPr>
              <a:defRPr/>
            </a:pPr>
            <a:r>
              <a:rPr lang="fr-FR"/>
              <a:t>AS Aviculture-Cuniculture</a:t>
            </a:r>
          </a:p>
        </p:txBody>
      </p:sp>
      <p:sp>
        <p:nvSpPr>
          <p:cNvPr id="6" name="Espace réservé du numéro de diapositive 5">
            <a:extLst>
              <a:ext uri="{FF2B5EF4-FFF2-40B4-BE49-F238E27FC236}">
                <a16:creationId xmlns:a16="http://schemas.microsoft.com/office/drawing/2014/main" id="{D974585C-0856-4F01-B480-C2B129F94714}"/>
              </a:ext>
            </a:extLst>
          </p:cNvPr>
          <p:cNvSpPr>
            <a:spLocks noGrp="1"/>
          </p:cNvSpPr>
          <p:nvPr>
            <p:ph type="sldNum" sz="quarter" idx="12"/>
          </p:nvPr>
        </p:nvSpPr>
        <p:spPr/>
        <p:txBody>
          <a:bodyPr/>
          <a:lstStyle>
            <a:lvl1pPr>
              <a:defRPr/>
            </a:lvl1pPr>
          </a:lstStyle>
          <a:p>
            <a:pPr>
              <a:defRPr/>
            </a:pPr>
            <a:fld id="{FF40B2EF-D488-425C-A9F8-EB3C32BFF531}" type="slidenum">
              <a:rPr lang="fr-FR"/>
              <a:pPr>
                <a:defRPr/>
              </a:pPr>
              <a:t>‹N°›</a:t>
            </a:fld>
            <a:endParaRPr lang="fr-FR"/>
          </a:p>
        </p:txBody>
      </p:sp>
    </p:spTree>
    <p:extLst>
      <p:ext uri="{BB962C8B-B14F-4D97-AF65-F5344CB8AC3E}">
        <p14:creationId xmlns:p14="http://schemas.microsoft.com/office/powerpoint/2010/main" val="4033548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97EF87-0D37-49DB-94AB-04DF03E17606}"/>
              </a:ext>
            </a:extLst>
          </p:cNvPr>
          <p:cNvSpPr>
            <a:spLocks noGrp="1"/>
          </p:cNvSpPr>
          <p:nvPr>
            <p:ph type="dt" sz="half" idx="10"/>
          </p:nvPr>
        </p:nvSpPr>
        <p:spPr/>
        <p:txBody>
          <a:bodyPr/>
          <a:lstStyle>
            <a:lvl1pPr>
              <a:defRPr/>
            </a:lvl1pPr>
          </a:lstStyle>
          <a:p>
            <a:pPr>
              <a:defRPr/>
            </a:pPr>
            <a:fld id="{9BEA75EE-E1FB-4AAE-B7BA-2BF0C6B62632}" type="datetime1">
              <a:rPr lang="fr-FR"/>
              <a:pPr>
                <a:defRPr/>
              </a:pPr>
              <a:t>13/11/2023</a:t>
            </a:fld>
            <a:endParaRPr lang="fr-FR"/>
          </a:p>
        </p:txBody>
      </p:sp>
      <p:sp>
        <p:nvSpPr>
          <p:cNvPr id="5" name="Espace réservé du pied de page 4">
            <a:extLst>
              <a:ext uri="{FF2B5EF4-FFF2-40B4-BE49-F238E27FC236}">
                <a16:creationId xmlns:a16="http://schemas.microsoft.com/office/drawing/2014/main" id="{C3B6C492-2391-4731-B800-45523EAFEAA5}"/>
              </a:ext>
            </a:extLst>
          </p:cNvPr>
          <p:cNvSpPr>
            <a:spLocks noGrp="1"/>
          </p:cNvSpPr>
          <p:nvPr>
            <p:ph type="ftr" sz="quarter" idx="11"/>
          </p:nvPr>
        </p:nvSpPr>
        <p:spPr/>
        <p:txBody>
          <a:bodyPr/>
          <a:lstStyle>
            <a:lvl1pPr>
              <a:defRPr/>
            </a:lvl1pPr>
          </a:lstStyle>
          <a:p>
            <a:pPr>
              <a:defRPr/>
            </a:pPr>
            <a:r>
              <a:rPr lang="fr-FR"/>
              <a:t>AS Aviculture-Cuniculture</a:t>
            </a:r>
          </a:p>
        </p:txBody>
      </p:sp>
      <p:sp>
        <p:nvSpPr>
          <p:cNvPr id="6" name="Espace réservé du numéro de diapositive 5">
            <a:extLst>
              <a:ext uri="{FF2B5EF4-FFF2-40B4-BE49-F238E27FC236}">
                <a16:creationId xmlns:a16="http://schemas.microsoft.com/office/drawing/2014/main" id="{075A7852-B78E-4279-92BA-E4F1ADE33CF4}"/>
              </a:ext>
            </a:extLst>
          </p:cNvPr>
          <p:cNvSpPr>
            <a:spLocks noGrp="1"/>
          </p:cNvSpPr>
          <p:nvPr>
            <p:ph type="sldNum" sz="quarter" idx="12"/>
          </p:nvPr>
        </p:nvSpPr>
        <p:spPr/>
        <p:txBody>
          <a:bodyPr/>
          <a:lstStyle>
            <a:lvl1pPr>
              <a:defRPr/>
            </a:lvl1pPr>
          </a:lstStyle>
          <a:p>
            <a:pPr>
              <a:defRPr/>
            </a:pPr>
            <a:fld id="{43E7BD78-973D-4598-BE52-2227D09F6C85}" type="slidenum">
              <a:rPr lang="fr-FR"/>
              <a:pPr>
                <a:defRPr/>
              </a:pPr>
              <a:t>‹N°›</a:t>
            </a:fld>
            <a:endParaRPr lang="fr-FR"/>
          </a:p>
        </p:txBody>
      </p:sp>
    </p:spTree>
    <p:extLst>
      <p:ext uri="{BB962C8B-B14F-4D97-AF65-F5344CB8AC3E}">
        <p14:creationId xmlns:p14="http://schemas.microsoft.com/office/powerpoint/2010/main" val="1924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_3">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34ED6F59-25E4-4F32-9EBE-47266AD036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215446D9-798D-4202-BA7D-2340089FF79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935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contenu 2"/>
          <p:cNvSpPr>
            <a:spLocks noGrp="1"/>
          </p:cNvSpPr>
          <p:nvPr>
            <p:ph idx="1"/>
          </p:nvPr>
        </p:nvSpPr>
        <p:spPr>
          <a:xfrm>
            <a:off x="407894" y="1404284"/>
            <a:ext cx="10515600" cy="473105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Titre 1"/>
          <p:cNvSpPr>
            <a:spLocks noGrp="1"/>
          </p:cNvSpPr>
          <p:nvPr>
            <p:ph type="title"/>
          </p:nvPr>
        </p:nvSpPr>
        <p:spPr>
          <a:xfrm>
            <a:off x="295833" y="229700"/>
            <a:ext cx="11713287" cy="621412"/>
          </a:xfrm>
        </p:spPr>
        <p:txBody>
          <a:bodyPr/>
          <a:lstStyle>
            <a:lvl1pPr>
              <a:defRPr b="1">
                <a:solidFill>
                  <a:schemeClr val="bg1"/>
                </a:solidFill>
              </a:defRPr>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85EAEA03-9E5C-45B6-9D8D-34A18326A137}"/>
              </a:ext>
            </a:extLst>
          </p:cNvPr>
          <p:cNvSpPr>
            <a:spLocks noGrp="1"/>
          </p:cNvSpPr>
          <p:nvPr>
            <p:ph type="dt" sz="half" idx="10"/>
          </p:nvPr>
        </p:nvSpPr>
        <p:spPr/>
        <p:txBody>
          <a:bodyPr/>
          <a:lstStyle>
            <a:lvl1pPr algn="ctr">
              <a:defRPr/>
            </a:lvl1pPr>
          </a:lstStyle>
          <a:p>
            <a:pPr>
              <a:defRPr/>
            </a:pPr>
            <a:fld id="{6441738F-98C5-4995-BA6D-E8E2946150C7}" type="datetime1">
              <a:rPr lang="fr-FR"/>
              <a:pPr>
                <a:defRPr/>
              </a:pPr>
              <a:t>13/11/2023</a:t>
            </a:fld>
            <a:endParaRPr lang="fr-FR" dirty="0"/>
          </a:p>
        </p:txBody>
      </p:sp>
      <p:sp>
        <p:nvSpPr>
          <p:cNvPr id="7" name="Espace réservé du pied de page 4">
            <a:extLst>
              <a:ext uri="{FF2B5EF4-FFF2-40B4-BE49-F238E27FC236}">
                <a16:creationId xmlns:a16="http://schemas.microsoft.com/office/drawing/2014/main" id="{858A51CC-373C-4DE4-BBBA-313CBB8530D9}"/>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33E5BD1C-686B-46A0-8C58-DAC2C28F9237}"/>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9D2976B6-68D2-4426-902F-BC266AC2A066}" type="slidenum">
              <a:rPr/>
              <a:pPr>
                <a:defRPr/>
              </a:pPr>
              <a:t>‹N°›</a:t>
            </a:fld>
            <a:endParaRPr dirty="0"/>
          </a:p>
        </p:txBody>
      </p:sp>
    </p:spTree>
    <p:extLst>
      <p:ext uri="{BB962C8B-B14F-4D97-AF65-F5344CB8AC3E}">
        <p14:creationId xmlns:p14="http://schemas.microsoft.com/office/powerpoint/2010/main" val="37443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_général">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A789399B-E103-472B-A9B3-9AEF035D1F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36353570-ECB0-4B2D-B501-A50EBCCE15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8C962C66-C93C-4E0C-914E-9C04149082D1}"/>
              </a:ext>
            </a:extLst>
          </p:cNvPr>
          <p:cNvSpPr>
            <a:spLocks noGrp="1"/>
          </p:cNvSpPr>
          <p:nvPr>
            <p:ph type="dt" sz="half" idx="10"/>
          </p:nvPr>
        </p:nvSpPr>
        <p:spPr/>
        <p:txBody>
          <a:bodyPr/>
          <a:lstStyle>
            <a:lvl1pPr algn="ctr">
              <a:defRPr/>
            </a:lvl1pPr>
          </a:lstStyle>
          <a:p>
            <a:pPr>
              <a:defRPr/>
            </a:pPr>
            <a:fld id="{3C4D49A3-6554-4D4C-AE5E-9D3EFD753219}"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36FC8FDA-B874-4AA8-B49D-45E111038299}"/>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397EE78B-1191-40B7-A68B-AC4A3598A144}"/>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157A149A-A52E-4A57-A8D4-EAE86F98E1D3}" type="slidenum">
              <a:rPr/>
              <a:pPr>
                <a:defRPr/>
              </a:pPr>
              <a:t>‹N°›</a:t>
            </a:fld>
            <a:endParaRPr dirty="0"/>
          </a:p>
        </p:txBody>
      </p:sp>
    </p:spTree>
    <p:extLst>
      <p:ext uri="{BB962C8B-B14F-4D97-AF65-F5344CB8AC3E}">
        <p14:creationId xmlns:p14="http://schemas.microsoft.com/office/powerpoint/2010/main" val="13547981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_acquaculture">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530DA3FC-1E84-424D-87D3-AEC2A4EF26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0A500538-1D7B-41F9-91C9-D5ECD6970652}"/>
              </a:ext>
            </a:extLst>
          </p:cNvPr>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358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0295A701-389D-425D-83BA-C2A23EAA98BF}"/>
              </a:ext>
            </a:extLst>
          </p:cNvPr>
          <p:cNvSpPr>
            <a:spLocks noGrp="1"/>
          </p:cNvSpPr>
          <p:nvPr>
            <p:ph type="dt" sz="half" idx="10"/>
          </p:nvPr>
        </p:nvSpPr>
        <p:spPr/>
        <p:txBody>
          <a:bodyPr/>
          <a:lstStyle>
            <a:lvl1pPr algn="ctr">
              <a:defRPr/>
            </a:lvl1pPr>
          </a:lstStyle>
          <a:p>
            <a:pPr>
              <a:defRPr/>
            </a:pPr>
            <a:fld id="{CD6312D1-3103-4297-9B6F-B33BFC12F590}"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80A59205-DE70-461C-B96D-6A8AC1C538C7}"/>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C956193B-D461-40EE-92B9-7D0C3EE00A47}"/>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D9D4F214-B157-4EF2-A8F4-E956F2E0D64C}" type="slidenum">
              <a:rPr/>
              <a:pPr>
                <a:defRPr/>
              </a:pPr>
              <a:t>‹N°›</a:t>
            </a:fld>
            <a:endParaRPr dirty="0"/>
          </a:p>
        </p:txBody>
      </p:sp>
    </p:spTree>
    <p:extLst>
      <p:ext uri="{BB962C8B-B14F-4D97-AF65-F5344CB8AC3E}">
        <p14:creationId xmlns:p14="http://schemas.microsoft.com/office/powerpoint/2010/main" val="113073929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_porcs">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204EAEAC-9F4A-4038-AC01-E0B4ADB448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AB6DC06C-88CC-4B16-BCAF-04D7F013B8C8}"/>
              </a:ext>
            </a:extLst>
          </p:cNvPr>
          <p:cNvPicPr preferRelativeResize="0">
            <a:picLocks/>
          </p:cNvPicPr>
          <p:nvPr/>
        </p:nvPicPr>
        <p:blipFill>
          <a:blip r:embed="rId3">
            <a:extLst>
              <a:ext uri="{28A0092B-C50C-407E-A947-70E740481C1C}">
                <a14:useLocalDpi xmlns:a14="http://schemas.microsoft.com/office/drawing/2010/main" val="0"/>
              </a:ext>
            </a:extLst>
          </a:blip>
          <a:srcRect r="-85"/>
          <a:stretch>
            <a:fillRect/>
          </a:stretch>
        </p:blipFill>
        <p:spPr bwMode="auto">
          <a:xfrm>
            <a:off x="0" y="0"/>
            <a:ext cx="1219358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F6C4085B-5777-4624-9ACE-64339EA5441D}"/>
              </a:ext>
            </a:extLst>
          </p:cNvPr>
          <p:cNvSpPr>
            <a:spLocks noGrp="1"/>
          </p:cNvSpPr>
          <p:nvPr>
            <p:ph type="dt" sz="half" idx="10"/>
          </p:nvPr>
        </p:nvSpPr>
        <p:spPr/>
        <p:txBody>
          <a:bodyPr/>
          <a:lstStyle>
            <a:lvl1pPr algn="ctr">
              <a:defRPr/>
            </a:lvl1pPr>
          </a:lstStyle>
          <a:p>
            <a:pPr>
              <a:defRPr/>
            </a:pPr>
            <a:fld id="{DABC09F5-7315-4E17-AB80-F89ECAD36589}"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6E2A2649-D7E0-403F-AAB6-0F3569B905FC}"/>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CCEA8160-6DE8-47DD-B220-44F35A142488}"/>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D4DED1A9-A4D9-4642-9E55-C2603CD3E24D}" type="slidenum">
              <a:rPr/>
              <a:pPr>
                <a:defRPr/>
              </a:pPr>
              <a:t>‹N°›</a:t>
            </a:fld>
            <a:endParaRPr dirty="0"/>
          </a:p>
        </p:txBody>
      </p:sp>
    </p:spTree>
    <p:extLst>
      <p:ext uri="{BB962C8B-B14F-4D97-AF65-F5344CB8AC3E}">
        <p14:creationId xmlns:p14="http://schemas.microsoft.com/office/powerpoint/2010/main" val="7180137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_avicutlure">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63119DEC-3486-4EC5-AF2F-EFB11C831F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18DDFAAC-BA64-4577-B590-04B6DAFFD184}"/>
              </a:ext>
            </a:extLst>
          </p:cNvPr>
          <p:cNvPicPr preferRelativeResize="0">
            <a:picLocks/>
          </p:cNvPicPr>
          <p:nvPr/>
        </p:nvPicPr>
        <p:blipFill>
          <a:blip r:embed="rId3">
            <a:extLst>
              <a:ext uri="{28A0092B-C50C-407E-A947-70E740481C1C}">
                <a14:useLocalDpi xmlns:a14="http://schemas.microsoft.com/office/drawing/2010/main" val="0"/>
              </a:ext>
            </a:extLst>
          </a:blip>
          <a:srcRect r="-96"/>
          <a:stretch>
            <a:fillRect/>
          </a:stretch>
        </p:blipFill>
        <p:spPr bwMode="auto">
          <a:xfrm>
            <a:off x="0" y="0"/>
            <a:ext cx="1219993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DF970C85-F6D3-42DD-ABA8-7BB76D767867}"/>
              </a:ext>
            </a:extLst>
          </p:cNvPr>
          <p:cNvSpPr>
            <a:spLocks noGrp="1"/>
          </p:cNvSpPr>
          <p:nvPr>
            <p:ph type="dt" sz="half" idx="10"/>
          </p:nvPr>
        </p:nvSpPr>
        <p:spPr/>
        <p:txBody>
          <a:bodyPr/>
          <a:lstStyle>
            <a:lvl1pPr algn="ctr">
              <a:defRPr/>
            </a:lvl1pPr>
          </a:lstStyle>
          <a:p>
            <a:pPr>
              <a:defRPr/>
            </a:pPr>
            <a:fld id="{6EBC5530-248E-4812-8C70-FDA2B1378E27}"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8B648463-26D9-4A8A-852B-378DCC346B19}"/>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13CB23FF-4C39-4FCA-8601-E9A51E1B18F6}"/>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A5E8DC70-89B7-4FE1-AC57-1269F4F491ED}" type="slidenum">
              <a:rPr/>
              <a:pPr>
                <a:defRPr/>
              </a:pPr>
              <a:t>‹N°›</a:t>
            </a:fld>
            <a:endParaRPr dirty="0"/>
          </a:p>
        </p:txBody>
      </p:sp>
    </p:spTree>
    <p:extLst>
      <p:ext uri="{BB962C8B-B14F-4D97-AF65-F5344CB8AC3E}">
        <p14:creationId xmlns:p14="http://schemas.microsoft.com/office/powerpoint/2010/main" val="155128606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_PDT">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906DBDC5-1E11-45A8-8233-AB105E9B9741}"/>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9938"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7">
            <a:extLst>
              <a:ext uri="{FF2B5EF4-FFF2-40B4-BE49-F238E27FC236}">
                <a16:creationId xmlns:a16="http://schemas.microsoft.com/office/drawing/2014/main" id="{98EC3B79-FAA5-487D-B413-603F9C355F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25"/>
            <a:ext cx="1587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p:cNvSpPr>
            <a:spLocks noGrp="1"/>
          </p:cNvSpPr>
          <p:nvPr>
            <p:ph type="body" idx="1"/>
          </p:nvPr>
        </p:nvSpPr>
        <p:spPr>
          <a:xfrm>
            <a:off x="831850" y="4728933"/>
            <a:ext cx="10515600" cy="147832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 name="Titre 1"/>
          <p:cNvSpPr>
            <a:spLocks noGrp="1"/>
          </p:cNvSpPr>
          <p:nvPr>
            <p:ph type="title"/>
          </p:nvPr>
        </p:nvSpPr>
        <p:spPr>
          <a:xfrm>
            <a:off x="831850" y="2174240"/>
            <a:ext cx="10515600" cy="2405601"/>
          </a:xfrm>
        </p:spPr>
        <p:txBody>
          <a:bodyPr anchor="b"/>
          <a:lstStyle>
            <a:lvl1pPr>
              <a:defRPr sz="6000" b="1"/>
            </a:lvl1pPr>
          </a:lstStyle>
          <a:p>
            <a:r>
              <a:rPr lang="fr-FR"/>
              <a:t>Modifiez le style du titre</a:t>
            </a:r>
            <a:endParaRPr lang="fr-FR" dirty="0"/>
          </a:p>
        </p:txBody>
      </p:sp>
      <p:sp>
        <p:nvSpPr>
          <p:cNvPr id="6" name="Espace réservé de la date 3">
            <a:extLst>
              <a:ext uri="{FF2B5EF4-FFF2-40B4-BE49-F238E27FC236}">
                <a16:creationId xmlns:a16="http://schemas.microsoft.com/office/drawing/2014/main" id="{03582AC8-4017-4CB9-B7E6-B706A50FF8AE}"/>
              </a:ext>
            </a:extLst>
          </p:cNvPr>
          <p:cNvSpPr>
            <a:spLocks noGrp="1"/>
          </p:cNvSpPr>
          <p:nvPr>
            <p:ph type="dt" sz="half" idx="10"/>
          </p:nvPr>
        </p:nvSpPr>
        <p:spPr>
          <a:xfrm>
            <a:off x="946150" y="6356350"/>
            <a:ext cx="2743200" cy="365125"/>
          </a:xfrm>
        </p:spPr>
        <p:txBody>
          <a:bodyPr/>
          <a:lstStyle>
            <a:lvl1pPr algn="ctr">
              <a:defRPr/>
            </a:lvl1pPr>
          </a:lstStyle>
          <a:p>
            <a:pPr>
              <a:defRPr/>
            </a:pPr>
            <a:fld id="{CB3DB496-86AB-4B1E-B8C8-E9DB62BF8539}" type="datetime1">
              <a:rPr lang="fr-FR"/>
              <a:pPr>
                <a:defRPr/>
              </a:pPr>
              <a:t>13/11/2023</a:t>
            </a:fld>
            <a:endParaRPr lang="fr-FR"/>
          </a:p>
        </p:txBody>
      </p:sp>
      <p:sp>
        <p:nvSpPr>
          <p:cNvPr id="7" name="Espace réservé du pied de page 4">
            <a:extLst>
              <a:ext uri="{FF2B5EF4-FFF2-40B4-BE49-F238E27FC236}">
                <a16:creationId xmlns:a16="http://schemas.microsoft.com/office/drawing/2014/main" id="{F7E9CC00-5FC9-41E4-9EEC-E9AEA7454FD6}"/>
              </a:ext>
            </a:extLst>
          </p:cNvPr>
          <p:cNvSpPr>
            <a:spLocks noGrp="1"/>
          </p:cNvSpPr>
          <p:nvPr>
            <p:ph type="ftr" sz="quarter" idx="11"/>
          </p:nvPr>
        </p:nvSpPr>
        <p:spPr/>
        <p:txBody>
          <a:bodyPr/>
          <a:lstStyle>
            <a:lvl1pPr>
              <a:defRPr sz="1400">
                <a:solidFill>
                  <a:schemeClr val="tx1">
                    <a:lumMod val="85000"/>
                    <a:lumOff val="15000"/>
                  </a:schemeClr>
                </a:solidFill>
              </a:defRPr>
            </a:lvl1pPr>
          </a:lstStyle>
          <a:p>
            <a:pPr>
              <a:defRPr/>
            </a:pPr>
            <a:r>
              <a:rPr lang="fr-FR"/>
              <a:t>AS Aviculture-Cuniculture</a:t>
            </a:r>
            <a:endParaRPr lang="fr-FR" dirty="0"/>
          </a:p>
        </p:txBody>
      </p:sp>
      <p:sp>
        <p:nvSpPr>
          <p:cNvPr id="8" name="Espace réservé du numéro de diapositive 5">
            <a:extLst>
              <a:ext uri="{FF2B5EF4-FFF2-40B4-BE49-F238E27FC236}">
                <a16:creationId xmlns:a16="http://schemas.microsoft.com/office/drawing/2014/main" id="{403C4C5F-B7DC-4975-A225-F1D0FDF02ACD}"/>
              </a:ext>
            </a:extLst>
          </p:cNvPr>
          <p:cNvSpPr>
            <a:spLocks noGrp="1"/>
          </p:cNvSpPr>
          <p:nvPr>
            <p:ph type="sldNum" sz="quarter" idx="12"/>
          </p:nvPr>
        </p:nvSpPr>
        <p:spPr/>
        <p:txBody>
          <a:bodyPr/>
          <a:lstStyle>
            <a:lvl1pPr>
              <a:defRPr lang="fr-FR" sz="1400">
                <a:solidFill>
                  <a:schemeClr val="tx1">
                    <a:lumMod val="85000"/>
                    <a:lumOff val="15000"/>
                  </a:schemeClr>
                </a:solidFill>
              </a:defRPr>
            </a:lvl1pPr>
          </a:lstStyle>
          <a:p>
            <a:pPr>
              <a:defRPr/>
            </a:pPr>
            <a:fld id="{C97F1C2D-1E88-4FB2-AD25-8D0888331A5C}" type="slidenum">
              <a:rPr/>
              <a:pPr>
                <a:defRPr/>
              </a:pPr>
              <a:t>‹N°›</a:t>
            </a:fld>
            <a:endParaRPr dirty="0"/>
          </a:p>
        </p:txBody>
      </p:sp>
    </p:spTree>
    <p:extLst>
      <p:ext uri="{BB962C8B-B14F-4D97-AF65-F5344CB8AC3E}">
        <p14:creationId xmlns:p14="http://schemas.microsoft.com/office/powerpoint/2010/main" val="40645830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88C1A51F-B60D-4601-BBA3-4C8673E7FC2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BE" altLang="fr-FR"/>
              <a:t>Modifiez le style du titre</a:t>
            </a:r>
          </a:p>
        </p:txBody>
      </p:sp>
      <p:sp>
        <p:nvSpPr>
          <p:cNvPr id="1027" name="Espace réservé du texte 2">
            <a:extLst>
              <a:ext uri="{FF2B5EF4-FFF2-40B4-BE49-F238E27FC236}">
                <a16:creationId xmlns:a16="http://schemas.microsoft.com/office/drawing/2014/main" id="{7078E7D2-8640-4A67-ABC1-48893620412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fr-FR"/>
              <a:t>Modifiez les styles du texte du masque</a:t>
            </a:r>
          </a:p>
          <a:p>
            <a:pPr lvl="1"/>
            <a:r>
              <a:rPr lang="fr-BE" altLang="fr-FR"/>
              <a:t>Deuxième niveau</a:t>
            </a:r>
          </a:p>
          <a:p>
            <a:pPr lvl="2"/>
            <a:r>
              <a:rPr lang="fr-BE" altLang="fr-FR"/>
              <a:t>Troisième niveau</a:t>
            </a:r>
          </a:p>
          <a:p>
            <a:pPr lvl="3"/>
            <a:r>
              <a:rPr lang="fr-BE" altLang="fr-FR"/>
              <a:t>Quatrième niveau</a:t>
            </a:r>
          </a:p>
          <a:p>
            <a:pPr lvl="4"/>
            <a:r>
              <a:rPr lang="fr-BE" altLang="fr-FR"/>
              <a:t>Cinquième niveau</a:t>
            </a:r>
          </a:p>
        </p:txBody>
      </p:sp>
      <p:sp>
        <p:nvSpPr>
          <p:cNvPr id="4" name="Espace réservé de la date 3">
            <a:extLst>
              <a:ext uri="{FF2B5EF4-FFF2-40B4-BE49-F238E27FC236}">
                <a16:creationId xmlns:a16="http://schemas.microsoft.com/office/drawing/2014/main" id="{099CA7CF-018E-4F3F-A2B8-31DA04A13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B4BA4B1-2DE8-4807-8EB9-233108E62E63}" type="datetime1">
              <a:rPr lang="fr-FR"/>
              <a:pPr>
                <a:defRPr/>
              </a:pPr>
              <a:t>13/11/2023</a:t>
            </a:fld>
            <a:endParaRPr lang="fr-FR"/>
          </a:p>
        </p:txBody>
      </p:sp>
      <p:sp>
        <p:nvSpPr>
          <p:cNvPr id="5" name="Espace réservé du pied de page 4">
            <a:extLst>
              <a:ext uri="{FF2B5EF4-FFF2-40B4-BE49-F238E27FC236}">
                <a16:creationId xmlns:a16="http://schemas.microsoft.com/office/drawing/2014/main" id="{B2A7B512-9D37-4742-9AB3-F6A5D77EA3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r-FR"/>
              <a:t>AS Aviculture-Cuniculture</a:t>
            </a:r>
          </a:p>
        </p:txBody>
      </p:sp>
      <p:sp>
        <p:nvSpPr>
          <p:cNvPr id="6" name="Espace réservé du numéro de diapositive 5">
            <a:extLst>
              <a:ext uri="{FF2B5EF4-FFF2-40B4-BE49-F238E27FC236}">
                <a16:creationId xmlns:a16="http://schemas.microsoft.com/office/drawing/2014/main" id="{3248022C-DE20-4E56-B95A-6F8E7559D5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1165841-278D-4556-871D-1B05EA75D8B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 id="2147484644" r:id="rId12"/>
    <p:sldLayoutId id="2147484645" r:id="rId13"/>
    <p:sldLayoutId id="2147484646" r:id="rId14"/>
    <p:sldLayoutId id="2147484647" r:id="rId15"/>
    <p:sldLayoutId id="2147484648" r:id="rId16"/>
    <p:sldLayoutId id="2147484649" r:id="rId17"/>
    <p:sldLayoutId id="2147484650" r:id="rId18"/>
    <p:sldLayoutId id="2147484651" r:id="rId19"/>
    <p:sldLayoutId id="2147484652" r:id="rId20"/>
    <p:sldLayoutId id="2147484653" r:id="rId21"/>
    <p:sldLayoutId id="2147484654" r:id="rId22"/>
    <p:sldLayoutId id="2147484655" r:id="rId23"/>
    <p:sldLayoutId id="2147484656" r:id="rId24"/>
    <p:sldLayoutId id="2147484657" r:id="rId25"/>
    <p:sldLayoutId id="2147484658" r:id="rId26"/>
    <p:sldLayoutId id="2147484659" r:id="rId27"/>
    <p:sldLayoutId id="2147484660" r:id="rId28"/>
    <p:sldLayoutId id="2147484629" r:id="rId29"/>
    <p:sldLayoutId id="2147484630" r:id="rId30"/>
    <p:sldLayoutId id="2147484631" r:id="rId31"/>
    <p:sldLayoutId id="2147484632" r:id="rId32"/>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eur-lex.europa.eu/legal-content/EN/TXT/PDF/?uri=CELEX:32023R036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ur-lex.europa.eu/legal-content/EN/TXT/?uri=OJ:L_202302464" TargetMode="External"/><Relationship Id="rId2" Type="http://schemas.openxmlformats.org/officeDocument/2006/relationships/hyperlink" Target="https://eur-lex.europa.eu/legal-content/EN/TXT/?uri=OJ:L_202302465" TargetMode="External"/><Relationship Id="rId1" Type="http://schemas.openxmlformats.org/officeDocument/2006/relationships/slideLayout" Target="../slideLayouts/slideLayout3.xml"/><Relationship Id="rId4" Type="http://schemas.openxmlformats.org/officeDocument/2006/relationships/hyperlink" Target="https://eur-lex.europa.eu/legal-content/EN/TXT/?uri=OJ:L_202302466"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collegedesproducteurs.be/publications/?_sft_type_publication=publication_pv_assemblee&amp;_sft_filiere_publication=publication-aviculture-cunicultur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vetworks.eu/"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vetworks.eu/"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a:extLst>
              <a:ext uri="{FF2B5EF4-FFF2-40B4-BE49-F238E27FC236}">
                <a16:creationId xmlns:a16="http://schemas.microsoft.com/office/drawing/2014/main" id="{09A140C5-4DFE-454F-A796-D539D17DDC90}"/>
              </a:ext>
            </a:extLst>
          </p:cNvPr>
          <p:cNvSpPr>
            <a:spLocks noGrp="1"/>
          </p:cNvSpPr>
          <p:nvPr>
            <p:ph type="ctrTitle"/>
          </p:nvPr>
        </p:nvSpPr>
        <p:spPr>
          <a:xfrm>
            <a:off x="2047875" y="2916238"/>
            <a:ext cx="8096250" cy="1725612"/>
          </a:xfrm>
        </p:spPr>
        <p:txBody>
          <a:bodyPr/>
          <a:lstStyle/>
          <a:p>
            <a:pPr eaLnBrk="1" hangingPunct="1"/>
            <a:r>
              <a:rPr lang="fr-FR" altLang="fr-FR"/>
              <a:t>Assemblée sectorielle Aviculture-Cuniculture</a:t>
            </a:r>
          </a:p>
        </p:txBody>
      </p:sp>
      <p:sp>
        <p:nvSpPr>
          <p:cNvPr id="32771" name="Sous-titre 2">
            <a:extLst>
              <a:ext uri="{FF2B5EF4-FFF2-40B4-BE49-F238E27FC236}">
                <a16:creationId xmlns:a16="http://schemas.microsoft.com/office/drawing/2014/main" id="{7D7EE63B-460A-40F3-BAAB-63AA2629EA6E}"/>
              </a:ext>
            </a:extLst>
          </p:cNvPr>
          <p:cNvSpPr>
            <a:spLocks noGrp="1"/>
          </p:cNvSpPr>
          <p:nvPr>
            <p:ph type="subTitle" idx="1"/>
          </p:nvPr>
        </p:nvSpPr>
        <p:spPr>
          <a:xfrm>
            <a:off x="1949450" y="5086350"/>
            <a:ext cx="8328025" cy="825500"/>
          </a:xfrm>
        </p:spPr>
        <p:txBody>
          <a:bodyPr/>
          <a:lstStyle/>
          <a:p>
            <a:pPr eaLnBrk="1" hangingPunct="1"/>
            <a:r>
              <a:rPr lang="fr-FR" altLang="fr-FR" dirty="0"/>
              <a:t>13 novembre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239356" y="733952"/>
            <a:ext cx="11713287" cy="621412"/>
          </a:xfrm>
        </p:spPr>
        <p:txBody>
          <a:bodyPr/>
          <a:lstStyle/>
          <a:p>
            <a:r>
              <a:rPr lang="fr-FR" sz="3600" b="1" dirty="0">
                <a:effectLst/>
                <a:latin typeface="Calibri" panose="020F0502020204030204" pitchFamily="34" charset="0"/>
                <a:ea typeface="Times New Roman" panose="02020603050405020304" pitchFamily="18" charset="0"/>
                <a:cs typeface="Arial" panose="020B0604020202020204" pitchFamily="34" charset="0"/>
              </a:rPr>
              <a:t>Influenza aviaire </a:t>
            </a: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5503" y="1250398"/>
            <a:ext cx="10515600" cy="4731054"/>
          </a:xfrm>
        </p:spPr>
        <p:txBody>
          <a:bodyPr/>
          <a:lstStyle/>
          <a:p>
            <a:pPr>
              <a:buFont typeface="Wingdings" panose="05000000000000000000" pitchFamily="2" charset="2"/>
              <a:buChar char="v"/>
            </a:pPr>
            <a:r>
              <a:rPr lang="fr-FR" b="1" u="sng" dirty="0"/>
              <a:t>UE: </a:t>
            </a:r>
          </a:p>
          <a:p>
            <a:pPr lvl="1"/>
            <a:r>
              <a:rPr lang="fr-FR" dirty="0"/>
              <a:t>Cas d’IAHP en </a:t>
            </a:r>
            <a:r>
              <a:rPr lang="fr-FR" b="1" dirty="0"/>
              <a:t>Pol., Nord RU, </a:t>
            </a:r>
            <a:r>
              <a:rPr lang="fr-FR" b="1" dirty="0" err="1"/>
              <a:t>Dk</a:t>
            </a:r>
            <a:r>
              <a:rPr lang="fr-FR" b="1" dirty="0"/>
              <a:t>, </a:t>
            </a:r>
            <a:r>
              <a:rPr lang="fr-FR" b="1" dirty="0" err="1"/>
              <a:t>Norv</a:t>
            </a:r>
            <a:r>
              <a:rPr lang="fr-FR" dirty="0"/>
              <a:t>. (au </a:t>
            </a:r>
            <a:r>
              <a:rPr lang="fr-FR" u="sng" dirty="0"/>
              <a:t>17/10</a:t>
            </a:r>
            <a:r>
              <a:rPr lang="fr-FR" dirty="0"/>
              <a:t>), </a:t>
            </a:r>
            <a:r>
              <a:rPr lang="fr-FR" b="1" dirty="0"/>
              <a:t>Bulgarie, Autriche, Roumanie</a:t>
            </a:r>
            <a:r>
              <a:rPr lang="fr-FR" dirty="0"/>
              <a:t> </a:t>
            </a:r>
            <a:r>
              <a:rPr lang="fr-FR" u="sng" dirty="0"/>
              <a:t>(fin oct</a:t>
            </a:r>
            <a:r>
              <a:rPr lang="fr-FR" dirty="0"/>
              <a:t>.); depuis la semaine du </a:t>
            </a:r>
            <a:r>
              <a:rPr lang="fr-FR" u="sng" dirty="0"/>
              <a:t>6/11</a:t>
            </a:r>
            <a:r>
              <a:rPr lang="fr-FR" dirty="0"/>
              <a:t>, deux cas en </a:t>
            </a:r>
            <a:r>
              <a:rPr lang="fr-FR" b="1" dirty="0"/>
              <a:t>Hongrie</a:t>
            </a:r>
            <a:r>
              <a:rPr lang="fr-FR" dirty="0"/>
              <a:t> (50 000 canards à rôtir et 20 000 canards repros); </a:t>
            </a:r>
            <a:r>
              <a:rPr lang="fr-FR" u="sng" dirty="0"/>
              <a:t>10/11</a:t>
            </a:r>
            <a:r>
              <a:rPr lang="fr-FR" dirty="0"/>
              <a:t>, cas en pp à </a:t>
            </a:r>
            <a:r>
              <a:rPr lang="fr-FR" b="1" dirty="0"/>
              <a:t>Utrecht.</a:t>
            </a:r>
          </a:p>
          <a:p>
            <a:pPr lvl="1"/>
            <a:r>
              <a:rPr lang="fr-FR" dirty="0"/>
              <a:t>EFSA a remis un avis en octobre sur la </a:t>
            </a:r>
            <a:r>
              <a:rPr lang="fr-FR" u="sng" dirty="0"/>
              <a:t>liste des vaccins disponibles </a:t>
            </a:r>
            <a:r>
              <a:rPr lang="fr-FR" dirty="0"/>
              <a:t>et remettra en mars 2024 un </a:t>
            </a:r>
            <a:r>
              <a:rPr lang="fr-FR" u="sng" dirty="0"/>
              <a:t>avis sur la stratégie vaccinale</a:t>
            </a:r>
            <a:r>
              <a:rPr lang="fr-FR" dirty="0"/>
              <a:t>. </a:t>
            </a:r>
            <a:r>
              <a:rPr lang="fr-BE" dirty="0">
                <a:ea typeface="Cambria" panose="02040503050406030204" pitchFamily="18" charset="0"/>
                <a:cs typeface="Times New Roman" panose="02020603050405020304" pitchFamily="18" charset="0"/>
              </a:rPr>
              <a:t>Elle</a:t>
            </a:r>
            <a:r>
              <a:rPr lang="fr-BE" dirty="0">
                <a:effectLst/>
                <a:ea typeface="Cambria" panose="02040503050406030204" pitchFamily="18" charset="0"/>
                <a:cs typeface="Times New Roman" panose="02020603050405020304" pitchFamily="18" charset="0"/>
              </a:rPr>
              <a:t> précise que </a:t>
            </a:r>
            <a:r>
              <a:rPr lang="fr-BE" dirty="0">
                <a:effectLst/>
                <a:ea typeface="Times New Roman" panose="02020603050405020304" pitchFamily="18" charset="0"/>
                <a:cs typeface="Times New Roman" panose="02020603050405020304" pitchFamily="18" charset="0"/>
              </a:rPr>
              <a:t>la </a:t>
            </a:r>
            <a:r>
              <a:rPr lang="fr-BE" b="1" dirty="0">
                <a:effectLst/>
                <a:ea typeface="Times New Roman" panose="02020603050405020304" pitchFamily="18" charset="0"/>
                <a:cs typeface="Times New Roman" panose="02020603050405020304" pitchFamily="18" charset="0"/>
              </a:rPr>
              <a:t>vaccination préventive</a:t>
            </a:r>
            <a:r>
              <a:rPr lang="fr-BE" dirty="0">
                <a:effectLst/>
                <a:ea typeface="Times New Roman" panose="02020603050405020304" pitchFamily="18" charset="0"/>
                <a:cs typeface="Times New Roman" panose="02020603050405020304" pitchFamily="18" charset="0"/>
              </a:rPr>
              <a:t> </a:t>
            </a:r>
            <a:r>
              <a:rPr lang="fr-BE" dirty="0">
                <a:solidFill>
                  <a:srgbClr val="000000"/>
                </a:solidFill>
                <a:effectLst/>
                <a:ea typeface="Times New Roman" panose="02020603050405020304" pitchFamily="18" charset="0"/>
                <a:cs typeface="Times New Roman" panose="02020603050405020304" pitchFamily="18" charset="0"/>
              </a:rPr>
              <a:t>est la </a:t>
            </a:r>
            <a:r>
              <a:rPr lang="fr-BE" b="1" dirty="0">
                <a:effectLst/>
                <a:ea typeface="Times New Roman" panose="02020603050405020304" pitchFamily="18" charset="0"/>
                <a:cs typeface="Times New Roman" panose="02020603050405020304" pitchFamily="18" charset="0"/>
              </a:rPr>
              <a:t>stratégie de vaccination optimale</a:t>
            </a:r>
            <a:r>
              <a:rPr lang="fr-BE" dirty="0">
                <a:effectLst/>
                <a:ea typeface="Times New Roman" panose="02020603050405020304" pitchFamily="18" charset="0"/>
                <a:cs typeface="Times New Roman" panose="02020603050405020304" pitchFamily="18" charset="0"/>
              </a:rPr>
              <a:t> pour minimiser le nombre de foyers et la durée de l'épidémie. A pratiquer sur les espèces de </a:t>
            </a:r>
            <a:r>
              <a:rPr lang="fr-BE" dirty="0">
                <a:solidFill>
                  <a:srgbClr val="C00000"/>
                </a:solidFill>
                <a:effectLst/>
                <a:ea typeface="Times New Roman" panose="02020603050405020304" pitchFamily="18" charset="0"/>
                <a:cs typeface="Times New Roman" panose="02020603050405020304" pitchFamily="18" charset="0"/>
              </a:rPr>
              <a:t>volailles les plus sensibles et les plus infectieuses </a:t>
            </a:r>
            <a:r>
              <a:rPr lang="fr-BE" dirty="0">
                <a:effectLst/>
                <a:ea typeface="Times New Roman" panose="02020603050405020304" pitchFamily="18" charset="0"/>
                <a:cs typeface="Times New Roman" panose="02020603050405020304" pitchFamily="18" charset="0"/>
              </a:rPr>
              <a:t>dans les </a:t>
            </a:r>
            <a:r>
              <a:rPr lang="fr-BE" dirty="0">
                <a:solidFill>
                  <a:srgbClr val="C00000"/>
                </a:solidFill>
                <a:effectLst/>
                <a:ea typeface="Times New Roman" panose="02020603050405020304" pitchFamily="18" charset="0"/>
                <a:cs typeface="Times New Roman" panose="02020603050405020304" pitchFamily="18" charset="0"/>
              </a:rPr>
              <a:t>zones de transmission à haut risque. </a:t>
            </a:r>
            <a:r>
              <a:rPr lang="fr-BE" dirty="0">
                <a:effectLst/>
                <a:ea typeface="Times New Roman" panose="02020603050405020304" pitchFamily="18" charset="0"/>
                <a:cs typeface="Times New Roman" panose="02020603050405020304" pitchFamily="18" charset="0"/>
              </a:rPr>
              <a:t>Selon la région, ces espèces sont les </a:t>
            </a:r>
            <a:r>
              <a:rPr lang="fr-BE" b="1" dirty="0">
                <a:effectLst/>
                <a:ea typeface="Times New Roman" panose="02020603050405020304" pitchFamily="18" charset="0"/>
                <a:cs typeface="Times New Roman" panose="02020603050405020304" pitchFamily="18" charset="0"/>
              </a:rPr>
              <a:t>canards</a:t>
            </a:r>
            <a:r>
              <a:rPr lang="fr-BE" dirty="0">
                <a:effectLst/>
                <a:ea typeface="Times New Roman" panose="02020603050405020304" pitchFamily="18" charset="0"/>
                <a:cs typeface="Times New Roman" panose="02020603050405020304" pitchFamily="18" charset="0"/>
              </a:rPr>
              <a:t>, les oies, les dindes et les poules pondeuses. Si apparition d’un </a:t>
            </a:r>
            <a:r>
              <a:rPr lang="fr-BE" u="sng" dirty="0">
                <a:effectLst/>
                <a:ea typeface="Times New Roman" panose="02020603050405020304" pitchFamily="18" charset="0"/>
                <a:cs typeface="Times New Roman" panose="02020603050405020304" pitchFamily="18" charset="0"/>
              </a:rPr>
              <a:t>foyer</a:t>
            </a:r>
            <a:r>
              <a:rPr lang="fr-BE" dirty="0">
                <a:effectLst/>
                <a:ea typeface="Times New Roman" panose="02020603050405020304" pitchFamily="18" charset="0"/>
                <a:cs typeface="Times New Roman" panose="02020603050405020304" pitchFamily="18" charset="0"/>
              </a:rPr>
              <a:t>, </a:t>
            </a:r>
            <a:r>
              <a:rPr lang="fr-BE" b="1" dirty="0">
                <a:effectLst/>
                <a:ea typeface="Times New Roman" panose="02020603050405020304" pitchFamily="18" charset="0"/>
                <a:cs typeface="Times New Roman" panose="02020603050405020304" pitchFamily="18" charset="0"/>
              </a:rPr>
              <a:t>vaccination protectrice d’urgence </a:t>
            </a:r>
            <a:r>
              <a:rPr lang="fr-BE" dirty="0">
                <a:effectLst/>
                <a:ea typeface="Times New Roman" panose="02020603050405020304" pitchFamily="18" charset="0"/>
                <a:cs typeface="Times New Roman" panose="02020603050405020304" pitchFamily="18" charset="0"/>
              </a:rPr>
              <a:t>recommandée dans </a:t>
            </a:r>
            <a:r>
              <a:rPr lang="fr-BE" dirty="0">
                <a:solidFill>
                  <a:srgbClr val="C00000"/>
                </a:solidFill>
                <a:effectLst/>
                <a:ea typeface="Times New Roman" panose="02020603050405020304" pitchFamily="18" charset="0"/>
                <a:cs typeface="Times New Roman" panose="02020603050405020304" pitchFamily="18" charset="0"/>
              </a:rPr>
              <a:t>un rayon de 3 km autour d’un foyer </a:t>
            </a:r>
            <a:r>
              <a:rPr lang="fr-BE" dirty="0">
                <a:effectLst/>
                <a:ea typeface="Times New Roman" panose="02020603050405020304" pitchFamily="18" charset="0"/>
                <a:cs typeface="Times New Roman" panose="02020603050405020304" pitchFamily="18" charset="0"/>
              </a:rPr>
              <a:t>dans une zone de transmission à haut risque?</a:t>
            </a:r>
            <a:endParaRPr lang="fr-BE" dirty="0">
              <a:effectLst/>
              <a:ea typeface="Cambria" panose="02040503050406030204" pitchFamily="18" charset="0"/>
              <a:cs typeface="Times New Roman" panose="02020603050405020304" pitchFamily="18" charset="0"/>
            </a:endParaRPr>
          </a:p>
          <a:p>
            <a:pPr lvl="1"/>
            <a:endParaRPr lang="fr-FR"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10</a:t>
            </a:fld>
            <a:endParaRPr lang="fr-BE" dirty="0"/>
          </a:p>
        </p:txBody>
      </p:sp>
    </p:spTree>
    <p:extLst>
      <p:ext uri="{BB962C8B-B14F-4D97-AF65-F5344CB8AC3E}">
        <p14:creationId xmlns:p14="http://schemas.microsoft.com/office/powerpoint/2010/main" val="44994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239356" y="733952"/>
            <a:ext cx="11713287" cy="621412"/>
          </a:xfrm>
        </p:spPr>
        <p:txBody>
          <a:bodyPr/>
          <a:lstStyle/>
          <a:p>
            <a:r>
              <a:rPr lang="fr-FR" sz="3600" b="1" dirty="0">
                <a:effectLst/>
                <a:latin typeface="Calibri" panose="020F0502020204030204" pitchFamily="34" charset="0"/>
                <a:ea typeface="Times New Roman" panose="02020603050405020304" pitchFamily="18" charset="0"/>
                <a:cs typeface="Arial" panose="020B0604020202020204" pitchFamily="34" charset="0"/>
              </a:rPr>
              <a:t>Influenza aviaire </a:t>
            </a: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5503" y="1250398"/>
            <a:ext cx="10515600" cy="4731054"/>
          </a:xfrm>
        </p:spPr>
        <p:txBody>
          <a:bodyPr/>
          <a:lstStyle/>
          <a:p>
            <a:pPr marL="0" indent="0">
              <a:buNone/>
            </a:pPr>
            <a:r>
              <a:rPr lang="fr-BE" b="1" u="sng" dirty="0"/>
              <a:t>GT du VEPEK le 7/11: </a:t>
            </a:r>
            <a:r>
              <a:rPr lang="fr-BE" dirty="0"/>
              <a:t>a dessiné les lignes directrices pour </a:t>
            </a:r>
            <a:r>
              <a:rPr lang="fr-BE" dirty="0">
                <a:highlight>
                  <a:srgbClr val="FFFF00"/>
                </a:highlight>
              </a:rPr>
              <a:t>une vaccination </a:t>
            </a:r>
            <a:r>
              <a:rPr lang="fr-BE" dirty="0"/>
              <a:t>en Belgique afin de préparer la réunion au SPF Santé publique du 13/11 (3</a:t>
            </a:r>
            <a:r>
              <a:rPr lang="fr-BE" baseline="30000" dirty="0"/>
              <a:t>ème</a:t>
            </a:r>
            <a:r>
              <a:rPr lang="fr-BE" dirty="0"/>
              <a:t> r):</a:t>
            </a:r>
          </a:p>
          <a:p>
            <a:pPr lvl="1">
              <a:buFont typeface="Wingdings" panose="05000000000000000000" pitchFamily="2" charset="2"/>
              <a:buChar char="Ø"/>
            </a:pPr>
            <a:r>
              <a:rPr lang="fr-BE" dirty="0"/>
              <a:t>La vaccination est une </a:t>
            </a:r>
            <a:r>
              <a:rPr lang="fr-BE" dirty="0">
                <a:solidFill>
                  <a:srgbClr val="C00000"/>
                </a:solidFill>
              </a:rPr>
              <a:t>bonne mesure complémentaire </a:t>
            </a:r>
            <a:r>
              <a:rPr lang="fr-BE" dirty="0"/>
              <a:t>pour diminuer la pression ;</a:t>
            </a:r>
          </a:p>
          <a:p>
            <a:pPr lvl="1">
              <a:buFont typeface="Wingdings" panose="05000000000000000000" pitchFamily="2" charset="2"/>
              <a:buChar char="Ø"/>
            </a:pPr>
            <a:r>
              <a:rPr lang="fr-BE" dirty="0">
                <a:solidFill>
                  <a:srgbClr val="C00000"/>
                </a:solidFill>
              </a:rPr>
              <a:t>Aligner </a:t>
            </a:r>
            <a:r>
              <a:rPr lang="fr-BE" dirty="0"/>
              <a:t>sa politique par rapport à celle des voisins ;</a:t>
            </a:r>
          </a:p>
          <a:p>
            <a:pPr lvl="1">
              <a:buFont typeface="Wingdings" panose="05000000000000000000" pitchFamily="2" charset="2"/>
              <a:buChar char="Ø"/>
            </a:pPr>
            <a:r>
              <a:rPr lang="fr-BE" dirty="0">
                <a:solidFill>
                  <a:srgbClr val="C00000"/>
                </a:solidFill>
              </a:rPr>
              <a:t>Attendre climat plus favorable </a:t>
            </a:r>
            <a:r>
              <a:rPr lang="fr-BE" dirty="0"/>
              <a:t>en termes </a:t>
            </a:r>
            <a:r>
              <a:rPr lang="fr-BE" u="sng" dirty="0"/>
              <a:t>disponibilité</a:t>
            </a:r>
            <a:r>
              <a:rPr lang="fr-BE" dirty="0"/>
              <a:t> et </a:t>
            </a:r>
            <a:r>
              <a:rPr lang="fr-BE" u="sng" dirty="0"/>
              <a:t>efficacité</a:t>
            </a:r>
            <a:r>
              <a:rPr lang="fr-BE" dirty="0"/>
              <a:t> des vaccins et impact sur le </a:t>
            </a:r>
            <a:r>
              <a:rPr lang="fr-BE" u="sng" dirty="0"/>
              <a:t>commerce</a:t>
            </a:r>
            <a:r>
              <a:rPr lang="fr-BE" dirty="0"/>
              <a:t>;</a:t>
            </a:r>
          </a:p>
          <a:p>
            <a:pPr lvl="1">
              <a:buFont typeface="Wingdings" panose="05000000000000000000" pitchFamily="2" charset="2"/>
              <a:buChar char="Ø"/>
            </a:pPr>
            <a:r>
              <a:rPr lang="fr-BE" dirty="0">
                <a:solidFill>
                  <a:srgbClr val="C00000"/>
                </a:solidFill>
              </a:rPr>
              <a:t>Cofinancement à réfléchir </a:t>
            </a:r>
            <a:r>
              <a:rPr lang="fr-BE" dirty="0"/>
              <a:t>(contexte du One </a:t>
            </a:r>
            <a:r>
              <a:rPr lang="fr-BE" dirty="0" err="1"/>
              <a:t>Health</a:t>
            </a:r>
            <a:r>
              <a:rPr lang="fr-BE" dirty="0"/>
              <a:t>);</a:t>
            </a:r>
          </a:p>
          <a:p>
            <a:pPr lvl="1">
              <a:buFont typeface="Wingdings" panose="05000000000000000000" pitchFamily="2" charset="2"/>
              <a:buChar char="Ø"/>
            </a:pPr>
            <a:r>
              <a:rPr lang="fr-BE" dirty="0"/>
              <a:t>Ok vaccination </a:t>
            </a:r>
            <a:r>
              <a:rPr lang="fr-BE" dirty="0">
                <a:solidFill>
                  <a:srgbClr val="C00000"/>
                </a:solidFill>
              </a:rPr>
              <a:t>préventive.</a:t>
            </a:r>
            <a:endParaRPr lang="fr-FR" dirty="0">
              <a:solidFill>
                <a:srgbClr val="C00000"/>
              </a:solidFill>
            </a:endParaRPr>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11</a:t>
            </a:fld>
            <a:endParaRPr lang="fr-BE" dirty="0"/>
          </a:p>
        </p:txBody>
      </p:sp>
      <p:sp>
        <p:nvSpPr>
          <p:cNvPr id="6" name="Rectangle 1">
            <a:extLst>
              <a:ext uri="{FF2B5EF4-FFF2-40B4-BE49-F238E27FC236}">
                <a16:creationId xmlns:a16="http://schemas.microsoft.com/office/drawing/2014/main" id="{6C30D91B-2D18-BC05-91EA-18DB436E25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Vaccination volontaire des particuliers et des animaux de loisir• Vaccination obligatoire des commerçants/négociants</a:t>
            </a:r>
            <a:r>
              <a:rPr kumimoji="0" lang="fr-BE" altLang="fr-FR" sz="800" b="0" i="0" u="none" strike="noStrike" cap="none" normalizeH="0" baseline="0">
                <a:ln>
                  <a:noFill/>
                </a:ln>
                <a:solidFill>
                  <a:schemeClr val="tx1"/>
                </a:solidFill>
                <a:effectLst/>
              </a:rPr>
              <a:t> </a:t>
            </a:r>
            <a:endParaRPr kumimoji="0" lang="fr-BE"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9498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D5B78B-F0F5-C440-5616-2D245B38D214}"/>
              </a:ext>
            </a:extLst>
          </p:cNvPr>
          <p:cNvSpPr>
            <a:spLocks noGrp="1"/>
          </p:cNvSpPr>
          <p:nvPr>
            <p:ph type="title"/>
          </p:nvPr>
        </p:nvSpPr>
        <p:spPr/>
        <p:txBody>
          <a:bodyPr/>
          <a:lstStyle/>
          <a:p>
            <a:r>
              <a:rPr lang="fr-FR" dirty="0"/>
              <a:t>Vaccination HPAI</a:t>
            </a:r>
            <a:endParaRPr lang="fr-BE" dirty="0"/>
          </a:p>
        </p:txBody>
      </p:sp>
      <p:sp>
        <p:nvSpPr>
          <p:cNvPr id="3" name="Espace réservé du contenu 2">
            <a:extLst>
              <a:ext uri="{FF2B5EF4-FFF2-40B4-BE49-F238E27FC236}">
                <a16:creationId xmlns:a16="http://schemas.microsoft.com/office/drawing/2014/main" id="{0A81251A-0C8C-699B-8A41-1C3554E91969}"/>
              </a:ext>
            </a:extLst>
          </p:cNvPr>
          <p:cNvSpPr>
            <a:spLocks noGrp="1"/>
          </p:cNvSpPr>
          <p:nvPr>
            <p:ph idx="1"/>
          </p:nvPr>
        </p:nvSpPr>
        <p:spPr/>
        <p:txBody>
          <a:bodyPr/>
          <a:lstStyle/>
          <a:p>
            <a:pPr marL="0" indent="0">
              <a:buNone/>
            </a:pPr>
            <a:r>
              <a:rPr lang="fr-FR" b="1" u="sng" dirty="0"/>
              <a:t>Note VEPEK: </a:t>
            </a:r>
          </a:p>
          <a:p>
            <a:pPr>
              <a:buFont typeface="Wingdings" panose="05000000000000000000" pitchFamily="2" charset="2"/>
              <a:buChar char="§"/>
            </a:pPr>
            <a:r>
              <a:rPr lang="fr-BE" b="1" dirty="0">
                <a:solidFill>
                  <a:schemeClr val="accent2">
                    <a:lumMod val="75000"/>
                  </a:schemeClr>
                </a:solidFill>
              </a:rPr>
              <a:t>Obligation</a:t>
            </a:r>
            <a:r>
              <a:rPr lang="fr-BE" dirty="0"/>
              <a:t> pour </a:t>
            </a:r>
            <a:r>
              <a:rPr lang="fr-BE" dirty="0">
                <a:solidFill>
                  <a:schemeClr val="accent2">
                    <a:lumMod val="75000"/>
                  </a:schemeClr>
                </a:solidFill>
              </a:rPr>
              <a:t>volailles à durée de vie longue </a:t>
            </a:r>
            <a:r>
              <a:rPr lang="fr-BE" dirty="0"/>
              <a:t>(repros et pondeuses) et </a:t>
            </a:r>
            <a:r>
              <a:rPr lang="fr-BE" dirty="0">
                <a:solidFill>
                  <a:schemeClr val="accent2">
                    <a:lumMod val="75000"/>
                  </a:schemeClr>
                </a:solidFill>
              </a:rPr>
              <a:t>courte si accès à un parcours extérieur</a:t>
            </a:r>
            <a:r>
              <a:rPr lang="fr-BE" dirty="0"/>
              <a:t>, </a:t>
            </a:r>
          </a:p>
          <a:p>
            <a:pPr>
              <a:buFont typeface="Wingdings" panose="05000000000000000000" pitchFamily="2" charset="2"/>
              <a:buChar char="§"/>
            </a:pPr>
            <a:r>
              <a:rPr lang="fr-BE" b="1" dirty="0">
                <a:solidFill>
                  <a:schemeClr val="accent2">
                    <a:lumMod val="75000"/>
                  </a:schemeClr>
                </a:solidFill>
              </a:rPr>
              <a:t>Volontaire</a:t>
            </a:r>
            <a:r>
              <a:rPr lang="fr-BE" dirty="0"/>
              <a:t> pour les </a:t>
            </a:r>
            <a:r>
              <a:rPr lang="fr-BE" dirty="0">
                <a:solidFill>
                  <a:schemeClr val="accent2">
                    <a:lumMod val="75000"/>
                  </a:schemeClr>
                </a:solidFill>
              </a:rPr>
              <a:t>particuliers</a:t>
            </a:r>
            <a:r>
              <a:rPr lang="fr-BE" dirty="0"/>
              <a:t> et </a:t>
            </a:r>
            <a:r>
              <a:rPr lang="fr-BE" dirty="0" err="1"/>
              <a:t>anx</a:t>
            </a:r>
            <a:r>
              <a:rPr lang="fr-BE" dirty="0"/>
              <a:t> de loisir, </a:t>
            </a:r>
          </a:p>
          <a:p>
            <a:pPr>
              <a:buFont typeface="Wingdings" panose="05000000000000000000" pitchFamily="2" charset="2"/>
              <a:buChar char="§"/>
            </a:pPr>
            <a:r>
              <a:rPr lang="fr-BE" dirty="0"/>
              <a:t>mais </a:t>
            </a:r>
            <a:r>
              <a:rPr lang="fr-BE" b="1" dirty="0">
                <a:solidFill>
                  <a:schemeClr val="accent2">
                    <a:lumMod val="75000"/>
                  </a:schemeClr>
                </a:solidFill>
              </a:rPr>
              <a:t>obligatoire</a:t>
            </a:r>
            <a:r>
              <a:rPr lang="fr-BE" dirty="0"/>
              <a:t> pour les </a:t>
            </a:r>
            <a:r>
              <a:rPr lang="fr-BE" dirty="0">
                <a:solidFill>
                  <a:schemeClr val="accent2">
                    <a:lumMod val="75000"/>
                  </a:schemeClr>
                </a:solidFill>
              </a:rPr>
              <a:t>négociants de volailles</a:t>
            </a:r>
            <a:r>
              <a:rPr lang="fr-BE" dirty="0"/>
              <a:t>. </a:t>
            </a:r>
          </a:p>
          <a:p>
            <a:pPr>
              <a:buFont typeface="Wingdings" panose="05000000000000000000" pitchFamily="2" charset="2"/>
              <a:buChar char="§"/>
            </a:pPr>
            <a:r>
              <a:rPr lang="fr-BE" b="1" dirty="0"/>
              <a:t>Question</a:t>
            </a:r>
            <a:r>
              <a:rPr lang="fr-BE" dirty="0"/>
              <a:t> posée par VEPEK sur </a:t>
            </a:r>
            <a:r>
              <a:rPr lang="fr-BE" b="1" dirty="0">
                <a:solidFill>
                  <a:schemeClr val="accent2">
                    <a:lumMod val="75000"/>
                  </a:schemeClr>
                </a:solidFill>
              </a:rPr>
              <a:t>l’obligation du confinement </a:t>
            </a:r>
            <a:r>
              <a:rPr lang="fr-BE" dirty="0"/>
              <a:t>si vaccination effective.</a:t>
            </a:r>
          </a:p>
          <a:p>
            <a:pPr lvl="1">
              <a:buFont typeface="Wingdings" panose="05000000000000000000" pitchFamily="2" charset="2"/>
              <a:buChar char="ð"/>
            </a:pPr>
            <a:r>
              <a:rPr lang="fr-BE" dirty="0"/>
              <a:t>VEPEK proposera une </a:t>
            </a:r>
            <a:r>
              <a:rPr lang="fr-BE" b="1" dirty="0">
                <a:solidFill>
                  <a:schemeClr val="accent2">
                    <a:lumMod val="75000"/>
                  </a:schemeClr>
                </a:solidFill>
              </a:rPr>
              <a:t>note économique </a:t>
            </a:r>
            <a:r>
              <a:rPr lang="fr-BE" dirty="0"/>
              <a:t>(coûts vaccination, coûts éradication, impact sur le commerce)</a:t>
            </a:r>
            <a:endParaRPr lang="fr-FR" dirty="0"/>
          </a:p>
          <a:p>
            <a:pPr marL="0" indent="0">
              <a:buNone/>
            </a:pPr>
            <a:endParaRPr lang="fr-BE" dirty="0"/>
          </a:p>
        </p:txBody>
      </p:sp>
      <p:sp>
        <p:nvSpPr>
          <p:cNvPr id="4" name="Espace réservé du pied de page 3">
            <a:extLst>
              <a:ext uri="{FF2B5EF4-FFF2-40B4-BE49-F238E27FC236}">
                <a16:creationId xmlns:a16="http://schemas.microsoft.com/office/drawing/2014/main" id="{8996A622-DC53-AF92-B541-C05C2F248C11}"/>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7173619C-BEEF-DDE1-0A67-4C23BD185FC0}"/>
              </a:ext>
            </a:extLst>
          </p:cNvPr>
          <p:cNvSpPr>
            <a:spLocks noGrp="1"/>
          </p:cNvSpPr>
          <p:nvPr>
            <p:ph type="sldNum" sz="quarter" idx="12"/>
          </p:nvPr>
        </p:nvSpPr>
        <p:spPr/>
        <p:txBody>
          <a:bodyPr/>
          <a:lstStyle/>
          <a:p>
            <a:pPr>
              <a:defRPr/>
            </a:pPr>
            <a:fld id="{EC2ED077-ED37-4C24-9D37-F962356196D8}" type="slidenum">
              <a:rPr lang="fr-BE" smtClean="0"/>
              <a:pPr>
                <a:defRPr/>
              </a:pPr>
              <a:t>12</a:t>
            </a:fld>
            <a:endParaRPr lang="fr-BE" dirty="0"/>
          </a:p>
        </p:txBody>
      </p:sp>
    </p:spTree>
    <p:extLst>
      <p:ext uri="{BB962C8B-B14F-4D97-AF65-F5344CB8AC3E}">
        <p14:creationId xmlns:p14="http://schemas.microsoft.com/office/powerpoint/2010/main" val="64111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18773-DEF5-F2AA-B32D-D907F2AE0183}"/>
              </a:ext>
            </a:extLst>
          </p:cNvPr>
          <p:cNvSpPr>
            <a:spLocks noGrp="1"/>
          </p:cNvSpPr>
          <p:nvPr>
            <p:ph type="title"/>
          </p:nvPr>
        </p:nvSpPr>
        <p:spPr/>
        <p:txBody>
          <a:bodyPr/>
          <a:lstStyle/>
          <a:p>
            <a:r>
              <a:rPr lang="fr-FR" dirty="0"/>
              <a:t>Conclusions réunion du 13/11 - SPF Santé Publique</a:t>
            </a:r>
            <a:endParaRPr lang="fr-BE" dirty="0"/>
          </a:p>
        </p:txBody>
      </p:sp>
      <p:sp>
        <p:nvSpPr>
          <p:cNvPr id="3" name="Espace réservé du contenu 2">
            <a:extLst>
              <a:ext uri="{FF2B5EF4-FFF2-40B4-BE49-F238E27FC236}">
                <a16:creationId xmlns:a16="http://schemas.microsoft.com/office/drawing/2014/main" id="{93D7F913-3E3F-61D8-974E-5530239310FB}"/>
              </a:ext>
            </a:extLst>
          </p:cNvPr>
          <p:cNvSpPr>
            <a:spLocks noGrp="1"/>
          </p:cNvSpPr>
          <p:nvPr>
            <p:ph idx="1"/>
          </p:nvPr>
        </p:nvSpPr>
        <p:spPr/>
        <p:txBody>
          <a:bodyPr/>
          <a:lstStyle/>
          <a:p>
            <a:r>
              <a:rPr lang="fr-FR" dirty="0"/>
              <a:t>Attendre la disponibilité d’un vaccin efficace (délai immunité acquise après 10-14 jours? + différenciation par rapport au virus sauvage)</a:t>
            </a:r>
          </a:p>
          <a:p>
            <a:r>
              <a:rPr lang="fr-FR" dirty="0"/>
              <a:t>Attendre les résultats des essais aux PB</a:t>
            </a:r>
          </a:p>
          <a:p>
            <a:r>
              <a:rPr lang="fr-FR" dirty="0"/>
              <a:t>Attendre le bilan de la vaccination en Fra</a:t>
            </a:r>
          </a:p>
          <a:p>
            <a:r>
              <a:rPr lang="fr-FR" dirty="0"/>
              <a:t>Attendre le deuxième avis de l’EFSA </a:t>
            </a:r>
          </a:p>
          <a:p>
            <a:r>
              <a:rPr lang="fr-FR" dirty="0"/>
              <a:t>Attendre les effets sur l’impact sur le commercer hors UE</a:t>
            </a:r>
          </a:p>
          <a:p>
            <a:endParaRPr lang="fr-FR" dirty="0"/>
          </a:p>
          <a:p>
            <a:pPr>
              <a:buFont typeface="Wingdings" panose="05000000000000000000" pitchFamily="2" charset="2"/>
              <a:buChar char="ð"/>
            </a:pPr>
            <a:r>
              <a:rPr lang="fr-FR" b="1" dirty="0">
                <a:solidFill>
                  <a:srgbClr val="C00000"/>
                </a:solidFill>
              </a:rPr>
              <a:t>Besoin de l’autorisation Be via une législation</a:t>
            </a:r>
          </a:p>
          <a:p>
            <a:endParaRPr lang="fr-BE" dirty="0"/>
          </a:p>
        </p:txBody>
      </p:sp>
      <p:sp>
        <p:nvSpPr>
          <p:cNvPr id="4" name="Espace réservé du pied de page 3">
            <a:extLst>
              <a:ext uri="{FF2B5EF4-FFF2-40B4-BE49-F238E27FC236}">
                <a16:creationId xmlns:a16="http://schemas.microsoft.com/office/drawing/2014/main" id="{F5F1FA26-AD71-8796-2A18-5F4274CD80E2}"/>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7EA70BF0-9E30-C7B4-1B40-B1CD5C085272}"/>
              </a:ext>
            </a:extLst>
          </p:cNvPr>
          <p:cNvSpPr>
            <a:spLocks noGrp="1"/>
          </p:cNvSpPr>
          <p:nvPr>
            <p:ph type="sldNum" sz="quarter" idx="12"/>
          </p:nvPr>
        </p:nvSpPr>
        <p:spPr/>
        <p:txBody>
          <a:bodyPr/>
          <a:lstStyle/>
          <a:p>
            <a:pPr>
              <a:defRPr/>
            </a:pPr>
            <a:fld id="{EC2ED077-ED37-4C24-9D37-F962356196D8}" type="slidenum">
              <a:rPr lang="fr-BE" smtClean="0"/>
              <a:pPr>
                <a:defRPr/>
              </a:pPr>
              <a:t>13</a:t>
            </a:fld>
            <a:endParaRPr lang="fr-BE" dirty="0"/>
          </a:p>
        </p:txBody>
      </p:sp>
    </p:spTree>
    <p:extLst>
      <p:ext uri="{BB962C8B-B14F-4D97-AF65-F5344CB8AC3E}">
        <p14:creationId xmlns:p14="http://schemas.microsoft.com/office/powerpoint/2010/main" val="365508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239356" y="733952"/>
            <a:ext cx="11713287" cy="621412"/>
          </a:xfrm>
        </p:spPr>
        <p:txBody>
          <a:bodyPr/>
          <a:lstStyle/>
          <a:p>
            <a:r>
              <a:rPr lang="fr-FR" sz="3600" b="1" dirty="0">
                <a:effectLst/>
                <a:latin typeface="Calibri" panose="020F0502020204030204" pitchFamily="34" charset="0"/>
                <a:ea typeface="Times New Roman" panose="02020603050405020304" pitchFamily="18" charset="0"/>
                <a:cs typeface="Arial" panose="020B0604020202020204" pitchFamily="34" charset="0"/>
              </a:rPr>
              <a:t>Influenza aviaire </a:t>
            </a: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5503" y="1250398"/>
            <a:ext cx="10515600" cy="4731054"/>
          </a:xfrm>
        </p:spPr>
        <p:txBody>
          <a:bodyPr/>
          <a:lstStyle/>
          <a:p>
            <a:pPr marL="0" indent="0">
              <a:buNone/>
            </a:pPr>
            <a:r>
              <a:rPr lang="fr-FR" b="1" u="sng" dirty="0"/>
              <a:t>Rappel contexte vaccination grippe aviaire:</a:t>
            </a:r>
          </a:p>
          <a:p>
            <a:pPr marL="0" indent="0">
              <a:buNone/>
            </a:pPr>
            <a:r>
              <a:rPr lang="fr-FR" dirty="0"/>
              <a:t>- Règlement délégué (EU) 2023/361 du 28/11/2022, en application à partir du 12/03/2023, autorisant la vaccination contre la grippe aviaire (</a:t>
            </a:r>
            <a:r>
              <a:rPr lang="en-US" sz="1400" dirty="0">
                <a:hlinkClick r:id="rId2"/>
              </a:rPr>
              <a:t>Commission Delegated Regulation (EU) 2023/ of 28 November 2022 supplementing Regulation (EU) 2016/429 of the European Parliament and the Council as regards rules for the use of certain veterinary medicinal products for the purpose of prevention and control of certain listed diseases (europa.eu)</a:t>
            </a:r>
            <a:r>
              <a:rPr lang="en-US" sz="1400" dirty="0"/>
              <a:t>)</a:t>
            </a:r>
            <a:endParaRPr lang="fr-FR" sz="1400" dirty="0"/>
          </a:p>
          <a:p>
            <a:pPr marL="0" indent="0">
              <a:buNone/>
            </a:pPr>
            <a:r>
              <a:rPr lang="fr-FR" dirty="0"/>
              <a:t>- </a:t>
            </a:r>
            <a:r>
              <a:rPr lang="fr-FR" b="1" u="sng" dirty="0">
                <a:solidFill>
                  <a:schemeClr val="accent2">
                    <a:lumMod val="75000"/>
                  </a:schemeClr>
                </a:solidFill>
              </a:rPr>
              <a:t>Conditions:</a:t>
            </a:r>
          </a:p>
          <a:p>
            <a:pPr lvl="1">
              <a:buFont typeface="Wingdings" panose="05000000000000000000" pitchFamily="2" charset="2"/>
              <a:buChar char="Ø"/>
            </a:pPr>
            <a:r>
              <a:rPr lang="fr-FR" b="1" dirty="0"/>
              <a:t>Vaccins inactivés</a:t>
            </a:r>
          </a:p>
          <a:p>
            <a:pPr lvl="1">
              <a:buFont typeface="Wingdings" panose="05000000000000000000" pitchFamily="2" charset="2"/>
              <a:buChar char="Ø"/>
            </a:pPr>
            <a:r>
              <a:rPr lang="fr-FR" b="1" dirty="0"/>
              <a:t>Surveillance passive</a:t>
            </a:r>
            <a:r>
              <a:rPr lang="fr-FR" dirty="0"/>
              <a:t>, hebdomadaire, tests virologiques sur </a:t>
            </a:r>
            <a:r>
              <a:rPr lang="fr-FR" dirty="0" err="1"/>
              <a:t>anx</a:t>
            </a:r>
            <a:r>
              <a:rPr lang="fr-FR" dirty="0"/>
              <a:t> morts</a:t>
            </a:r>
          </a:p>
          <a:p>
            <a:pPr lvl="1">
              <a:buFont typeface="Wingdings" panose="05000000000000000000" pitchFamily="2" charset="2"/>
              <a:buChar char="Ø"/>
            </a:pPr>
            <a:r>
              <a:rPr lang="fr-FR" b="1" dirty="0"/>
              <a:t>Surveillance active,</a:t>
            </a:r>
            <a:r>
              <a:rPr lang="fr-FR" dirty="0"/>
              <a:t> par les vétérinaires officiels, tous les mois, recherches cliniques, sérologiques et virologiques</a:t>
            </a:r>
          </a:p>
          <a:p>
            <a:pPr marL="457200" lvl="1" indent="0">
              <a:buNone/>
            </a:pPr>
            <a:r>
              <a:rPr lang="fr-FR" dirty="0"/>
              <a:t>VEPEK propose test ELISA  ou tests moins chers si existent.</a:t>
            </a:r>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14</a:t>
            </a:fld>
            <a:endParaRPr lang="fr-BE" dirty="0"/>
          </a:p>
        </p:txBody>
      </p:sp>
      <p:sp>
        <p:nvSpPr>
          <p:cNvPr id="6" name="Rectangle 1">
            <a:extLst>
              <a:ext uri="{FF2B5EF4-FFF2-40B4-BE49-F238E27FC236}">
                <a16:creationId xmlns:a16="http://schemas.microsoft.com/office/drawing/2014/main" id="{6C30D91B-2D18-BC05-91EA-18DB436E25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Vaccination volontaire des particuliers et des animaux de loisir• Vaccination obligatoire des commerçants/négociants</a:t>
            </a:r>
            <a:r>
              <a:rPr kumimoji="0" lang="fr-BE" altLang="fr-FR" sz="800" b="0" i="0" u="none" strike="noStrike" cap="none" normalizeH="0" baseline="0" dirty="0">
                <a:ln>
                  <a:noFill/>
                </a:ln>
                <a:solidFill>
                  <a:schemeClr val="tx1"/>
                </a:solidFill>
                <a:effectLst/>
              </a:rPr>
              <a:t> </a:t>
            </a:r>
            <a:endParaRPr kumimoji="0" lang="fr-BE"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18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239356" y="733952"/>
            <a:ext cx="11713287" cy="621412"/>
          </a:xfrm>
        </p:spPr>
        <p:txBody>
          <a:bodyPr/>
          <a:lstStyle/>
          <a:p>
            <a:r>
              <a:rPr lang="fr-FR" sz="3600" b="1" dirty="0">
                <a:effectLst/>
                <a:latin typeface="Calibri" panose="020F0502020204030204" pitchFamily="34" charset="0"/>
                <a:ea typeface="Times New Roman" panose="02020603050405020304" pitchFamily="18" charset="0"/>
                <a:cs typeface="Arial" panose="020B0604020202020204" pitchFamily="34" charset="0"/>
              </a:rPr>
              <a:t>Influenza aviaire </a:t>
            </a: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5503" y="1250398"/>
            <a:ext cx="10515600" cy="4731054"/>
          </a:xfrm>
        </p:spPr>
        <p:txBody>
          <a:bodyPr/>
          <a:lstStyle/>
          <a:p>
            <a:pPr marL="0" lvl="0" indent="0" algn="just">
              <a:lnSpc>
                <a:spcPct val="115000"/>
              </a:lnSpc>
              <a:spcAft>
                <a:spcPts val="1000"/>
              </a:spcAft>
              <a:buNone/>
            </a:pPr>
            <a:r>
              <a:rPr lang="fr-BE" sz="2000" b="1" u="sng" dirty="0">
                <a:effectLst/>
                <a:latin typeface="Calibri" panose="020F0502020204030204" pitchFamily="34" charset="0"/>
                <a:ea typeface="Calibri" panose="020F0502020204030204" pitchFamily="34" charset="0"/>
                <a:cs typeface="Calibri" panose="020F0502020204030204" pitchFamily="34" charset="0"/>
              </a:rPr>
              <a:t>Coût de la vaccination estimé par le VEPEK</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15000"/>
              </a:lnSpc>
              <a:spcAft>
                <a:spcPts val="1000"/>
              </a:spcAft>
              <a:buFont typeface="Courier New" panose="02070309020205020404" pitchFamily="49" charset="0"/>
              <a:buChar char="o"/>
            </a:pPr>
            <a:r>
              <a:rPr lang="fr-BE" sz="2000" dirty="0">
                <a:effectLst/>
                <a:latin typeface="Calibri" panose="020F0502020204030204" pitchFamily="34" charset="0"/>
                <a:ea typeface="Calibri" panose="020F0502020204030204" pitchFamily="34" charset="0"/>
                <a:cs typeface="Calibri" panose="020F0502020204030204" pitchFamily="34" charset="0"/>
              </a:rPr>
              <a:t>Coût du vaccin (pas de prix définitifs, juste une indication) : </a:t>
            </a:r>
            <a:r>
              <a:rPr lang="fr-BE" sz="2000"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100 euros/ 1000 volailles </a:t>
            </a:r>
            <a:r>
              <a:rPr lang="fr-BE" sz="2000" dirty="0">
                <a:effectLst/>
                <a:latin typeface="Calibri" panose="020F0502020204030204" pitchFamily="34" charset="0"/>
                <a:ea typeface="Calibri" panose="020F0502020204030204" pitchFamily="34" charset="0"/>
                <a:cs typeface="Calibri" panose="020F0502020204030204" pitchFamily="34" charset="0"/>
              </a:rPr>
              <a:t>; Y ajouter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spcAft>
                <a:spcPts val="1000"/>
              </a:spcAft>
              <a:buFont typeface="Courier New" panose="02070309020205020404" pitchFamily="49" charset="0"/>
              <a:buChar char="o"/>
            </a:pPr>
            <a:r>
              <a:rPr lang="fr-BE" sz="1600" dirty="0">
                <a:effectLst/>
                <a:latin typeface="Calibri" panose="020F0502020204030204" pitchFamily="34" charset="0"/>
                <a:ea typeface="Calibri" panose="020F0502020204030204" pitchFamily="34" charset="0"/>
                <a:cs typeface="Calibri" panose="020F0502020204030204" pitchFamily="34" charset="0"/>
              </a:rPr>
              <a:t>Le coût du diagnostic (selon la base légale au niveau contrôle actif et passif)</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gn="just">
              <a:lnSpc>
                <a:spcPct val="115000"/>
              </a:lnSpc>
              <a:spcAft>
                <a:spcPts val="1000"/>
              </a:spcAft>
              <a:buFont typeface="Courier New" panose="02070309020205020404" pitchFamily="49" charset="0"/>
              <a:buChar char="o"/>
            </a:pPr>
            <a:r>
              <a:rPr lang="fr-BE" sz="1600" dirty="0">
                <a:effectLst/>
                <a:latin typeface="Calibri" panose="020F0502020204030204" pitchFamily="34" charset="0"/>
                <a:ea typeface="Calibri" panose="020F0502020204030204" pitchFamily="34" charset="0"/>
                <a:cs typeface="Calibri" panose="020F0502020204030204" pitchFamily="34" charset="0"/>
              </a:rPr>
              <a:t>Obligation de la visite mensuelle du vétérinaire</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745490" algn="just">
              <a:lnSpc>
                <a:spcPct val="115000"/>
              </a:lnSpc>
              <a:spcAft>
                <a:spcPts val="1000"/>
              </a:spcAft>
            </a:pPr>
            <a:r>
              <a:rPr lang="fr-BE" sz="2000" dirty="0">
                <a:effectLst/>
                <a:latin typeface="Calibri" panose="020F0502020204030204" pitchFamily="34" charset="0"/>
                <a:ea typeface="Calibri" panose="020F0502020204030204" pitchFamily="34" charset="0"/>
                <a:cs typeface="Calibri" panose="020F0502020204030204" pitchFamily="34" charset="0"/>
              </a:rPr>
              <a:t>Coût final établi à </a:t>
            </a:r>
            <a:r>
              <a:rPr lang="fr-BE" sz="2000"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270-290 euros/1000 volailles </a:t>
            </a:r>
            <a:r>
              <a:rPr lang="fr-BE" sz="2000" dirty="0">
                <a:effectLst/>
                <a:latin typeface="Calibri" panose="020F0502020204030204" pitchFamily="34" charset="0"/>
                <a:ea typeface="Calibri" panose="020F0502020204030204" pitchFamily="34" charset="0"/>
                <a:cs typeface="Calibri" panose="020F0502020204030204" pitchFamily="34" charset="0"/>
              </a:rPr>
              <a:t>en </a:t>
            </a:r>
            <a:r>
              <a:rPr lang="fr-BE" sz="2000" b="1" dirty="0">
                <a:effectLst/>
                <a:latin typeface="Calibri" panose="020F0502020204030204" pitchFamily="34" charset="0"/>
                <a:ea typeface="Calibri" panose="020F0502020204030204" pitchFamily="34" charset="0"/>
                <a:cs typeface="Calibri" panose="020F0502020204030204" pitchFamily="34" charset="0"/>
              </a:rPr>
              <a:t>conventionnel </a:t>
            </a:r>
            <a:r>
              <a:rPr lang="fr-BE" sz="2000" dirty="0">
                <a:effectLst/>
                <a:latin typeface="Calibri" panose="020F0502020204030204" pitchFamily="34" charset="0"/>
                <a:ea typeface="Calibri" panose="020F0502020204030204" pitchFamily="34" charset="0"/>
                <a:cs typeface="Calibri" panose="020F0502020204030204" pitchFamily="34" charset="0"/>
              </a:rPr>
              <a:t>et </a:t>
            </a:r>
            <a:r>
              <a:rPr lang="fr-BE" sz="2000"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225-245 euros/1000 volailles </a:t>
            </a:r>
            <a:r>
              <a:rPr lang="fr-BE" sz="2000" dirty="0">
                <a:effectLst/>
                <a:latin typeface="Calibri" panose="020F0502020204030204" pitchFamily="34" charset="0"/>
                <a:ea typeface="Calibri" panose="020F0502020204030204" pitchFamily="34" charset="0"/>
                <a:cs typeface="Calibri" panose="020F0502020204030204" pitchFamily="34" charset="0"/>
              </a:rPr>
              <a:t>en alternatif</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745490" algn="just">
              <a:lnSpc>
                <a:spcPct val="115000"/>
              </a:lnSpc>
              <a:spcAft>
                <a:spcPts val="1000"/>
              </a:spcAft>
            </a:pPr>
            <a:r>
              <a:rPr lang="fr-BE" sz="2000" dirty="0">
                <a:effectLst/>
                <a:latin typeface="Calibri" panose="020F0502020204030204" pitchFamily="34" charset="0"/>
                <a:ea typeface="Calibri" panose="020F0502020204030204" pitchFamily="34" charset="0"/>
                <a:cs typeface="Calibri" panose="020F0502020204030204" pitchFamily="34" charset="0"/>
              </a:rPr>
              <a:t>S’ajoute la problématique de la disponibilité et de l’accessibilité des vaccins.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fr-FR"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15</a:t>
            </a:fld>
            <a:endParaRPr lang="fr-BE" dirty="0"/>
          </a:p>
        </p:txBody>
      </p:sp>
      <p:sp>
        <p:nvSpPr>
          <p:cNvPr id="6" name="Rectangle 1">
            <a:extLst>
              <a:ext uri="{FF2B5EF4-FFF2-40B4-BE49-F238E27FC236}">
                <a16:creationId xmlns:a16="http://schemas.microsoft.com/office/drawing/2014/main" id="{6C30D91B-2D18-BC05-91EA-18DB436E25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Vaccination volontaire des particuliers et des animaux de loisir• Vaccination obligatoire des commerçants/négociants</a:t>
            </a:r>
            <a:r>
              <a:rPr kumimoji="0" lang="fr-BE" altLang="fr-FR" sz="800" b="0" i="0" u="none" strike="noStrike" cap="none" normalizeH="0" baseline="0">
                <a:ln>
                  <a:noFill/>
                </a:ln>
                <a:solidFill>
                  <a:schemeClr val="tx1"/>
                </a:solidFill>
                <a:effectLst/>
              </a:rPr>
              <a:t> </a:t>
            </a:r>
            <a:endParaRPr kumimoji="0" lang="fr-BE"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2867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239356" y="1031132"/>
            <a:ext cx="11713287" cy="621412"/>
          </a:xfrm>
        </p:spPr>
        <p:txBody>
          <a:bodyPr/>
          <a:lstStyle/>
          <a:p>
            <a:r>
              <a:rPr lang="fr-FR" sz="3600" b="1" dirty="0">
                <a:effectLst/>
                <a:latin typeface="Calibri" panose="020F0502020204030204" pitchFamily="34" charset="0"/>
                <a:ea typeface="Times New Roman" panose="02020603050405020304" pitchFamily="18" charset="0"/>
                <a:cs typeface="Arial" panose="020B0604020202020204" pitchFamily="34" charset="0"/>
              </a:rPr>
              <a:t>Révision du système de cotisations au Fonds sanitaire volaille : </a:t>
            </a:r>
            <a:r>
              <a:rPr lang="fr-FR" sz="3600" dirty="0">
                <a:effectLst/>
                <a:latin typeface="Calibri" panose="020F0502020204030204" pitchFamily="34" charset="0"/>
                <a:ea typeface="Times New Roman" panose="02020603050405020304" pitchFamily="18" charset="0"/>
                <a:cs typeface="Arial" panose="020B0604020202020204" pitchFamily="34" charset="0"/>
              </a:rPr>
              <a:t>travaux en cours au SPF Santé publique</a:t>
            </a: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0515600" cy="4731054"/>
          </a:xfrm>
        </p:spPr>
        <p:txBody>
          <a:bodyPr/>
          <a:lstStyle/>
          <a:p>
            <a:pPr>
              <a:buFont typeface="Wingdings" panose="05000000000000000000" pitchFamily="2" charset="2"/>
              <a:buChar char="v"/>
            </a:pPr>
            <a:r>
              <a:rPr lang="fr-FR" dirty="0"/>
              <a:t> </a:t>
            </a:r>
            <a:r>
              <a:rPr lang="fr-FR" b="1" dirty="0">
                <a:solidFill>
                  <a:schemeClr val="accent2">
                    <a:lumMod val="75000"/>
                  </a:schemeClr>
                </a:solidFill>
              </a:rPr>
              <a:t>Objectifs:</a:t>
            </a:r>
            <a:r>
              <a:rPr lang="fr-FR" dirty="0"/>
              <a:t> </a:t>
            </a:r>
            <a:r>
              <a:rPr lang="fr-FR" u="sng" dirty="0"/>
              <a:t>simplification administrative </a:t>
            </a:r>
            <a:r>
              <a:rPr lang="fr-FR" dirty="0"/>
              <a:t>et meilleure prise en compte de la </a:t>
            </a:r>
            <a:r>
              <a:rPr lang="fr-FR" u="sng" dirty="0"/>
              <a:t>valeur des </a:t>
            </a:r>
            <a:r>
              <a:rPr lang="fr-FR" u="sng" dirty="0" err="1"/>
              <a:t>anx</a:t>
            </a:r>
            <a:r>
              <a:rPr lang="fr-FR" dirty="0"/>
              <a:t>;</a:t>
            </a:r>
          </a:p>
          <a:p>
            <a:pPr>
              <a:buFont typeface="Wingdings" panose="05000000000000000000" pitchFamily="2" charset="2"/>
              <a:buChar char="v"/>
            </a:pPr>
            <a:r>
              <a:rPr lang="fr-FR" dirty="0"/>
              <a:t> </a:t>
            </a:r>
            <a:r>
              <a:rPr lang="fr-FR" dirty="0">
                <a:solidFill>
                  <a:schemeClr val="accent2">
                    <a:lumMod val="75000"/>
                  </a:schemeClr>
                </a:solidFill>
              </a:rPr>
              <a:t>Formule</a:t>
            </a:r>
            <a:r>
              <a:rPr lang="fr-FR" dirty="0"/>
              <a:t> utilisée: 50 euros/</a:t>
            </a:r>
            <a:r>
              <a:rPr lang="fr-FR" dirty="0" err="1"/>
              <a:t>ét</a:t>
            </a:r>
            <a:r>
              <a:rPr lang="fr-FR" dirty="0"/>
              <a:t>. + (montant par animal X </a:t>
            </a:r>
            <a:r>
              <a:rPr lang="fr-FR" dirty="0" err="1"/>
              <a:t>coéfft</a:t>
            </a:r>
            <a:r>
              <a:rPr lang="fr-FR" dirty="0"/>
              <a:t> (0,0087) X nb </a:t>
            </a:r>
            <a:r>
              <a:rPr lang="fr-FR" dirty="0" err="1"/>
              <a:t>anx</a:t>
            </a:r>
            <a:r>
              <a:rPr lang="fr-FR" dirty="0"/>
              <a:t>);</a:t>
            </a:r>
          </a:p>
          <a:p>
            <a:pPr>
              <a:buFont typeface="Wingdings" panose="05000000000000000000" pitchFamily="2" charset="2"/>
              <a:buChar char="v"/>
            </a:pPr>
            <a:r>
              <a:rPr lang="fr-FR" dirty="0">
                <a:solidFill>
                  <a:schemeClr val="accent2">
                    <a:lumMod val="75000"/>
                  </a:schemeClr>
                </a:solidFill>
              </a:rPr>
              <a:t>Évolutions positives </a:t>
            </a:r>
            <a:r>
              <a:rPr lang="fr-FR" dirty="0"/>
              <a:t>pour les </a:t>
            </a:r>
            <a:r>
              <a:rPr lang="fr-FR" b="1" dirty="0"/>
              <a:t>petites productions</a:t>
            </a:r>
            <a:r>
              <a:rPr lang="fr-FR" dirty="0"/>
              <a:t>: 50 euros vs 150 euros (&lt;4999 v.);</a:t>
            </a:r>
          </a:p>
          <a:p>
            <a:pPr>
              <a:buFont typeface="Wingdings" panose="05000000000000000000" pitchFamily="2" charset="2"/>
              <a:buChar char="v"/>
            </a:pPr>
            <a:r>
              <a:rPr lang="fr-FR" dirty="0">
                <a:solidFill>
                  <a:schemeClr val="accent2">
                    <a:lumMod val="75000"/>
                  </a:schemeClr>
                </a:solidFill>
              </a:rPr>
              <a:t>Obligation </a:t>
            </a:r>
            <a:r>
              <a:rPr lang="fr-FR" dirty="0"/>
              <a:t>de payer sur base de son </a:t>
            </a:r>
            <a:r>
              <a:rPr lang="fr-FR" b="1" dirty="0"/>
              <a:t>modèle de production</a:t>
            </a:r>
            <a:r>
              <a:rPr lang="fr-FR" dirty="0"/>
              <a:t>.</a:t>
            </a:r>
          </a:p>
          <a:p>
            <a:pPr>
              <a:buFont typeface="Wingdings" panose="05000000000000000000" pitchFamily="2" charset="2"/>
              <a:buChar char="v"/>
            </a:pPr>
            <a:r>
              <a:rPr lang="fr-FR" dirty="0"/>
              <a:t>Cela va impliquer une augmentation pour les éleveurs de </a:t>
            </a:r>
            <a:r>
              <a:rPr lang="fr-FR" b="1" dirty="0"/>
              <a:t>pondeuses</a:t>
            </a:r>
            <a:r>
              <a:rPr lang="fr-FR" dirty="0"/>
              <a:t> et de </a:t>
            </a:r>
            <a:r>
              <a:rPr lang="fr-FR" b="1" dirty="0"/>
              <a:t>repros </a:t>
            </a:r>
            <a:r>
              <a:rPr lang="fr-FR" dirty="0"/>
              <a:t>car dans ce système, la </a:t>
            </a:r>
            <a:r>
              <a:rPr lang="fr-FR" dirty="0">
                <a:solidFill>
                  <a:schemeClr val="accent6">
                    <a:lumMod val="75000"/>
                  </a:schemeClr>
                </a:solidFill>
              </a:rPr>
              <a:t>valeur moyenne des animaux </a:t>
            </a:r>
            <a:r>
              <a:rPr lang="fr-FR" dirty="0"/>
              <a:t>est reprise dans la formule. Aujourd’hui, en cas d’éradication de troupeaux (MDO), ces deux catégories sont indemnisées plus.</a:t>
            </a:r>
          </a:p>
          <a:p>
            <a:pPr>
              <a:buFont typeface="Wingdings" panose="05000000000000000000" pitchFamily="2" charset="2"/>
              <a:buChar char="v"/>
            </a:pP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16</a:t>
            </a:fld>
            <a:endParaRPr lang="fr-BE" dirty="0"/>
          </a:p>
        </p:txBody>
      </p:sp>
    </p:spTree>
    <p:extLst>
      <p:ext uri="{BB962C8B-B14F-4D97-AF65-F5344CB8AC3E}">
        <p14:creationId xmlns:p14="http://schemas.microsoft.com/office/powerpoint/2010/main" val="313414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822286" y="872566"/>
            <a:ext cx="11713287" cy="621412"/>
          </a:xfrm>
        </p:spPr>
        <p:txBody>
          <a:bodyPr/>
          <a:lstStyle/>
          <a:p>
            <a:r>
              <a:rPr lang="fr-FR" b="1" dirty="0">
                <a:effectLst/>
                <a:latin typeface="Calibri" panose="020F0502020204030204" pitchFamily="34" charset="0"/>
                <a:ea typeface="Times New Roman" panose="02020603050405020304" pitchFamily="18" charset="0"/>
                <a:cs typeface="Calibri" panose="020F0502020204030204" pitchFamily="34" charset="0"/>
              </a:rPr>
              <a:t>AFSCA</a:t>
            </a:r>
            <a:r>
              <a:rPr lang="fr-FR" sz="3600" b="1" dirty="0">
                <a:effectLst/>
                <a:latin typeface="Calibri" panose="020F0502020204030204" pitchFamily="34" charset="0"/>
                <a:ea typeface="Times New Roman" panose="02020603050405020304" pitchFamily="18" charset="0"/>
                <a:cs typeface="Calibri" panose="020F0502020204030204" pitchFamily="34" charset="0"/>
              </a:rPr>
              <a:t> </a:t>
            </a: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17</a:t>
            </a:fld>
            <a:endParaRPr lang="fr-BE" dirty="0"/>
          </a:p>
        </p:txBody>
      </p:sp>
      <p:sp>
        <p:nvSpPr>
          <p:cNvPr id="6" name="Espace réservé du contenu 5">
            <a:extLst>
              <a:ext uri="{FF2B5EF4-FFF2-40B4-BE49-F238E27FC236}">
                <a16:creationId xmlns:a16="http://schemas.microsoft.com/office/drawing/2014/main" id="{E88C7D17-D92A-9E7E-B21C-656B1BA74F56}"/>
              </a:ext>
            </a:extLst>
          </p:cNvPr>
          <p:cNvSpPr>
            <a:spLocks noGrp="1"/>
          </p:cNvSpPr>
          <p:nvPr>
            <p:ph idx="1"/>
          </p:nvPr>
        </p:nvSpPr>
        <p:spPr>
          <a:xfrm>
            <a:off x="407894" y="1404284"/>
            <a:ext cx="11159266" cy="4731054"/>
          </a:xfrm>
        </p:spPr>
        <p:txBody>
          <a:bodyPr/>
          <a:lstStyle/>
          <a:p>
            <a:pPr marL="506730" indent="-285750">
              <a:lnSpc>
                <a:spcPct val="100000"/>
              </a:lnSpc>
              <a:buFont typeface="Wingdings" panose="05000000000000000000" pitchFamily="2" charset="2"/>
              <a:buChar char="v"/>
            </a:pPr>
            <a:r>
              <a:rPr lang="fr-BE" sz="2400" b="1" dirty="0">
                <a:ea typeface="Times New Roman" panose="02020603050405020304" pitchFamily="18" charset="0"/>
                <a:cs typeface="Times New Roman" panose="02020603050405020304" pitchFamily="18" charset="0"/>
              </a:rPr>
              <a:t>D</a:t>
            </a:r>
            <a:r>
              <a:rPr lang="fr-BE" sz="2400" b="1" dirty="0">
                <a:effectLst/>
                <a:ea typeface="Times New Roman" panose="02020603050405020304" pitchFamily="18" charset="0"/>
                <a:cs typeface="Times New Roman" panose="02020603050405020304" pitchFamily="18" charset="0"/>
              </a:rPr>
              <a:t>épenses très élevées</a:t>
            </a:r>
            <a:r>
              <a:rPr lang="fr-BE" sz="2400" dirty="0">
                <a:effectLst/>
                <a:ea typeface="Times New Roman" panose="02020603050405020304" pitchFamily="18" charset="0"/>
                <a:cs typeface="Times New Roman" panose="02020603050405020304" pitchFamily="18" charset="0"/>
              </a:rPr>
              <a:t>, notamment pour les </a:t>
            </a:r>
            <a:r>
              <a:rPr lang="fr-BE" sz="2400" u="sng" dirty="0">
                <a:effectLst/>
                <a:ea typeface="Times New Roman" panose="02020603050405020304" pitchFamily="18" charset="0"/>
                <a:cs typeface="Times New Roman" panose="02020603050405020304" pitchFamily="18" charset="0"/>
              </a:rPr>
              <a:t>nombreux foyers IAHP </a:t>
            </a:r>
            <a:r>
              <a:rPr lang="fr-BE" sz="2400" dirty="0">
                <a:effectLst/>
                <a:highlight>
                  <a:srgbClr val="FFFF00"/>
                </a:highlight>
                <a:ea typeface="Times New Roman" panose="02020603050405020304" pitchFamily="18" charset="0"/>
                <a:cs typeface="Times New Roman" panose="02020603050405020304" pitchFamily="18" charset="0"/>
              </a:rPr>
              <a:t>ET</a:t>
            </a:r>
            <a:r>
              <a:rPr lang="fr-BE" sz="2400" dirty="0">
                <a:effectLst/>
                <a:ea typeface="Times New Roman" panose="02020603050405020304" pitchFamily="18" charset="0"/>
                <a:cs typeface="Times New Roman" panose="02020603050405020304" pitchFamily="18" charset="0"/>
              </a:rPr>
              <a:t> </a:t>
            </a:r>
            <a:r>
              <a:rPr lang="fr-BE" sz="2400" u="sng" dirty="0">
                <a:effectLst/>
                <a:ea typeface="Times New Roman" panose="02020603050405020304" pitchFamily="18" charset="0"/>
                <a:cs typeface="Times New Roman" panose="02020603050405020304" pitchFamily="18" charset="0"/>
              </a:rPr>
              <a:t>diminution </a:t>
            </a:r>
            <a:r>
              <a:rPr lang="fr-BE" sz="2400" dirty="0">
                <a:effectLst/>
                <a:ea typeface="Times New Roman" panose="02020603050405020304" pitchFamily="18" charset="0"/>
                <a:cs typeface="Times New Roman" panose="02020603050405020304" pitchFamily="18" charset="0"/>
              </a:rPr>
              <a:t>par la </a:t>
            </a:r>
            <a:r>
              <a:rPr lang="fr-BE" sz="2400" u="sng" dirty="0">
                <a:effectLst/>
                <a:ea typeface="Times New Roman" panose="02020603050405020304" pitchFamily="18" charset="0"/>
                <a:cs typeface="Times New Roman" panose="02020603050405020304" pitchFamily="18" charset="0"/>
              </a:rPr>
              <a:t>CE</a:t>
            </a:r>
            <a:r>
              <a:rPr lang="fr-BE" sz="2400" dirty="0">
                <a:effectLst/>
                <a:ea typeface="Times New Roman" panose="02020603050405020304" pitchFamily="18" charset="0"/>
                <a:cs typeface="Times New Roman" panose="02020603050405020304" pitchFamily="18" charset="0"/>
              </a:rPr>
              <a:t> de la part de </a:t>
            </a:r>
            <a:r>
              <a:rPr lang="fr-BE" sz="2400" u="sng" dirty="0">
                <a:effectLst/>
                <a:ea typeface="Times New Roman" panose="02020603050405020304" pitchFamily="18" charset="0"/>
                <a:cs typeface="Times New Roman" panose="02020603050405020304" pitchFamily="18" charset="0"/>
              </a:rPr>
              <a:t>co-financement de 60% </a:t>
            </a:r>
            <a:r>
              <a:rPr lang="fr-BE" sz="2400" dirty="0">
                <a:effectLst/>
                <a:ea typeface="Times New Roman" panose="02020603050405020304" pitchFamily="18" charset="0"/>
                <a:cs typeface="Times New Roman" panose="02020603050405020304" pitchFamily="18" charset="0"/>
              </a:rPr>
              <a:t>pour les programmes vétérinaires 2023 avec un co-financement aujourd’hui </a:t>
            </a:r>
            <a:r>
              <a:rPr lang="fr-BE" sz="2400" b="1" dirty="0">
                <a:effectLst/>
                <a:ea typeface="Times New Roman" panose="02020603050405020304" pitchFamily="18" charset="0"/>
                <a:cs typeface="Times New Roman" panose="02020603050405020304" pitchFamily="18" charset="0"/>
              </a:rPr>
              <a:t>à hauteur de 20% uniquement</a:t>
            </a:r>
            <a:r>
              <a:rPr lang="fr-BE" sz="2400" b="1" dirty="0">
                <a:ea typeface="Times New Roman" panose="02020603050405020304" pitchFamily="18" charset="0"/>
                <a:cs typeface="Times New Roman" panose="02020603050405020304" pitchFamily="18" charset="0"/>
              </a:rPr>
              <a:t>. </a:t>
            </a:r>
            <a:r>
              <a:rPr lang="fr-BE" sz="2400" dirty="0">
                <a:effectLst/>
                <a:ea typeface="Times New Roman" panose="02020603050405020304" pitchFamily="18" charset="0"/>
                <a:cs typeface="Times New Roman" panose="02020603050405020304" pitchFamily="18" charset="0"/>
              </a:rPr>
              <a:t>Après consultation avec le secteur, </a:t>
            </a:r>
            <a:r>
              <a:rPr lang="fr-BE" sz="2400" dirty="0">
                <a:ea typeface="Times New Roman" panose="02020603050405020304" pitchFamily="18" charset="0"/>
                <a:cs typeface="Times New Roman" panose="02020603050405020304" pitchFamily="18" charset="0"/>
              </a:rPr>
              <a:t>l’AFSCA a </a:t>
            </a:r>
            <a:r>
              <a:rPr lang="fr-BE" sz="2400" dirty="0">
                <a:effectLst/>
                <a:ea typeface="Times New Roman" panose="02020603050405020304" pitchFamily="18" charset="0"/>
                <a:cs typeface="Times New Roman" panose="02020603050405020304" pitchFamily="18" charset="0"/>
              </a:rPr>
              <a:t>décidé d’arrêter la demande de co-financement 2024 de la Belgique pour la </a:t>
            </a:r>
            <a:r>
              <a:rPr lang="fr-BE" sz="2400" dirty="0">
                <a:solidFill>
                  <a:schemeClr val="accent2">
                    <a:lumMod val="75000"/>
                  </a:schemeClr>
                </a:solidFill>
                <a:effectLst/>
                <a:ea typeface="Times New Roman" panose="02020603050405020304" pitchFamily="18" charset="0"/>
                <a:cs typeface="Times New Roman" panose="02020603050405020304" pitchFamily="18" charset="0"/>
              </a:rPr>
              <a:t>vaccination contre </a:t>
            </a:r>
            <a:r>
              <a:rPr lang="fr-BE" sz="2400" i="1" dirty="0">
                <a:solidFill>
                  <a:schemeClr val="accent2">
                    <a:lumMod val="75000"/>
                  </a:schemeClr>
                </a:solidFill>
                <a:effectLst/>
                <a:ea typeface="Times New Roman" panose="02020603050405020304" pitchFamily="18" charset="0"/>
                <a:cs typeface="Times New Roman" panose="02020603050405020304" pitchFamily="18" charset="0"/>
              </a:rPr>
              <a:t>Salmonella</a:t>
            </a:r>
            <a:r>
              <a:rPr lang="fr-BE" sz="2400" dirty="0">
                <a:solidFill>
                  <a:schemeClr val="accent2">
                    <a:lumMod val="75000"/>
                  </a:schemeClr>
                </a:solidFill>
                <a:effectLst/>
                <a:ea typeface="Times New Roman" panose="02020603050405020304" pitchFamily="18" charset="0"/>
                <a:cs typeface="Times New Roman" panose="02020603050405020304" pitchFamily="18" charset="0"/>
              </a:rPr>
              <a:t> </a:t>
            </a:r>
            <a:r>
              <a:rPr lang="fr-BE" sz="2400" dirty="0">
                <a:effectLst/>
                <a:ea typeface="Times New Roman" panose="02020603050405020304" pitchFamily="18" charset="0"/>
                <a:cs typeface="Times New Roman" panose="02020603050405020304" pitchFamily="18" charset="0"/>
              </a:rPr>
              <a:t>chez les poules pondeuses et les poules reproductrices.</a:t>
            </a:r>
          </a:p>
          <a:p>
            <a:pPr marL="1021080" lvl="1" indent="-342900">
              <a:lnSpc>
                <a:spcPct val="100000"/>
              </a:lnSpc>
              <a:buFont typeface="Wingdings" panose="05000000000000000000" pitchFamily="2" charset="2"/>
              <a:buChar char="Ø"/>
            </a:pPr>
            <a:r>
              <a:rPr lang="fr-BE" sz="2000" dirty="0">
                <a:ea typeface="Times New Roman" panose="02020603050405020304" pitchFamily="18" charset="0"/>
                <a:cs typeface="Times New Roman" panose="02020603050405020304" pitchFamily="18" charset="0"/>
              </a:rPr>
              <a:t>u</a:t>
            </a:r>
            <a:r>
              <a:rPr lang="fr-BE" sz="2000" dirty="0">
                <a:effectLst/>
                <a:ea typeface="Times New Roman" panose="02020603050405020304" pitchFamily="18" charset="0"/>
                <a:cs typeface="Times New Roman" panose="02020603050405020304" pitchFamily="18" charset="0"/>
              </a:rPr>
              <a:t>n certain nombre de modifications de l’AM et l’AR </a:t>
            </a:r>
            <a:r>
              <a:rPr lang="fr-BE" sz="2000" i="1" dirty="0">
                <a:effectLst/>
                <a:ea typeface="Times New Roman" panose="02020603050405020304" pitchFamily="18" charset="0"/>
                <a:cs typeface="Times New Roman" panose="02020603050405020304" pitchFamily="18" charset="0"/>
              </a:rPr>
              <a:t>Salmonella</a:t>
            </a:r>
            <a:r>
              <a:rPr lang="fr-BE" sz="2000" dirty="0">
                <a:effectLst/>
                <a:ea typeface="Times New Roman" panose="02020603050405020304" pitchFamily="18" charset="0"/>
                <a:cs typeface="Times New Roman" panose="02020603050405020304" pitchFamily="18" charset="0"/>
              </a:rPr>
              <a:t> sont prévus, notamment </a:t>
            </a:r>
            <a:r>
              <a:rPr lang="fr-BE" sz="2000" b="1" dirty="0">
                <a:solidFill>
                  <a:srgbClr val="C00000"/>
                </a:solidFill>
                <a:effectLst/>
                <a:ea typeface="Times New Roman" panose="02020603050405020304" pitchFamily="18" charset="0"/>
                <a:cs typeface="Times New Roman" panose="02020603050405020304" pitchFamily="18" charset="0"/>
              </a:rPr>
              <a:t>l’arrêt du financement des analyses sur les échantillons non-officiels </a:t>
            </a:r>
            <a:r>
              <a:rPr lang="fr-BE" sz="2000" dirty="0">
                <a:effectLst/>
                <a:ea typeface="Times New Roman" panose="02020603050405020304" pitchFamily="18" charset="0"/>
                <a:cs typeface="Times New Roman" panose="02020603050405020304" pitchFamily="18" charset="0"/>
              </a:rPr>
              <a:t>+ intégration des analyses </a:t>
            </a:r>
            <a:r>
              <a:rPr lang="fr-BE" sz="2000" b="1" dirty="0">
                <a:solidFill>
                  <a:srgbClr val="C00000"/>
                </a:solidFill>
                <a:effectLst/>
                <a:ea typeface="Times New Roman" panose="02020603050405020304" pitchFamily="18" charset="0"/>
                <a:cs typeface="Times New Roman" panose="02020603050405020304" pitchFamily="18" charset="0"/>
              </a:rPr>
              <a:t>Salmonella</a:t>
            </a:r>
            <a:r>
              <a:rPr lang="fr-BE" sz="2000" dirty="0">
                <a:effectLst/>
                <a:ea typeface="Times New Roman" panose="02020603050405020304" pitchFamily="18" charset="0"/>
                <a:cs typeface="Times New Roman" panose="02020603050405020304" pitchFamily="18" charset="0"/>
              </a:rPr>
              <a:t> dans les </a:t>
            </a:r>
            <a:r>
              <a:rPr lang="fr-BE" sz="2000" b="1" dirty="0">
                <a:solidFill>
                  <a:srgbClr val="C00000"/>
                </a:solidFill>
                <a:effectLst/>
                <a:ea typeface="Times New Roman" panose="02020603050405020304" pitchFamily="18" charset="0"/>
                <a:cs typeface="Times New Roman" panose="02020603050405020304" pitchFamily="18" charset="0"/>
              </a:rPr>
              <a:t>œufs à couver </a:t>
            </a:r>
            <a:r>
              <a:rPr lang="fr-BE" sz="2000" dirty="0">
                <a:effectLst/>
                <a:ea typeface="Times New Roman" panose="02020603050405020304" pitchFamily="18" charset="0"/>
                <a:cs typeface="Times New Roman" panose="02020603050405020304" pitchFamily="18" charset="0"/>
              </a:rPr>
              <a:t>(sur </a:t>
            </a:r>
            <a:r>
              <a:rPr lang="fr-BE" sz="2000" dirty="0" err="1">
                <a:effectLst/>
                <a:ea typeface="Times New Roman" panose="02020603050405020304" pitchFamily="18" charset="0"/>
                <a:cs typeface="Times New Roman" panose="02020603050405020304" pitchFamily="18" charset="0"/>
              </a:rPr>
              <a:t>anx</a:t>
            </a:r>
            <a:r>
              <a:rPr lang="fr-BE" sz="2000" dirty="0">
                <a:effectLst/>
                <a:ea typeface="Times New Roman" panose="02020603050405020304" pitchFamily="18" charset="0"/>
                <a:cs typeface="Times New Roman" panose="02020603050405020304" pitchFamily="18" charset="0"/>
              </a:rPr>
              <a:t> vivants) avec indemnisations si destructions.</a:t>
            </a:r>
          </a:p>
          <a:p>
            <a:pPr marL="563880" indent="-342900">
              <a:lnSpc>
                <a:spcPct val="100000"/>
              </a:lnSpc>
              <a:spcBef>
                <a:spcPts val="0"/>
              </a:spcBef>
              <a:buFont typeface="Wingdings" panose="05000000000000000000" pitchFamily="2" charset="2"/>
              <a:buChar char="v"/>
            </a:pPr>
            <a:r>
              <a:rPr lang="fr-FR" sz="2400" dirty="0">
                <a:latin typeface="Calibri" panose="020F0502020204030204" pitchFamily="34" charset="0"/>
                <a:ea typeface="SimSun" panose="02010600030101010101" pitchFamily="2" charset="-122"/>
                <a:cs typeface="Calibri" panose="020F0502020204030204" pitchFamily="34" charset="0"/>
              </a:rPr>
              <a:t>P</a:t>
            </a:r>
            <a:r>
              <a:rPr lang="fr-FR"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rojet de recherche aux PB sur les </a:t>
            </a:r>
            <a:r>
              <a:rPr lang="fr-FR" sz="2400" b="1" dirty="0">
                <a:solidFill>
                  <a:schemeClr val="tx1"/>
                </a:solidFill>
                <a:effectLst/>
                <a:latin typeface="Calibri" panose="020F0502020204030204" pitchFamily="34" charset="0"/>
                <a:ea typeface="SimSun" panose="02010600030101010101" pitchFamily="2" charset="-122"/>
                <a:cs typeface="Calibri" panose="020F0502020204030204" pitchFamily="34" charset="0"/>
              </a:rPr>
              <a:t>analyses de confirmation </a:t>
            </a:r>
            <a:r>
              <a:rPr lang="fr-FR" sz="2400" dirty="0">
                <a:solidFill>
                  <a:schemeClr val="tx1"/>
                </a:solidFill>
                <a:effectLst/>
                <a:latin typeface="Calibri" panose="020F0502020204030204" pitchFamily="34" charset="0"/>
                <a:ea typeface="SimSun" panose="02010600030101010101" pitchFamily="2" charset="-122"/>
                <a:cs typeface="Calibri" panose="020F0502020204030204" pitchFamily="34" charset="0"/>
              </a:rPr>
              <a:t>(participation du secteur avicole belge</a:t>
            </a:r>
            <a:r>
              <a:rPr lang="fr-FR" sz="1400" b="1" dirty="0">
                <a:solidFill>
                  <a:schemeClr val="accent6">
                    <a:lumMod val="75000"/>
                  </a:schemeClr>
                </a:solidFill>
                <a:effectLst/>
                <a:latin typeface="Calibri" panose="020F0502020204030204" pitchFamily="34" charset="0"/>
                <a:ea typeface="SimSun" panose="02010600030101010101" pitchFamily="2" charset="-122"/>
                <a:cs typeface="Calibri" panose="020F0502020204030204" pitchFamily="34" charset="0"/>
              </a:rPr>
              <a:t>)</a:t>
            </a:r>
            <a:r>
              <a:rPr lang="fr-FR" sz="2000" b="1" dirty="0">
                <a:solidFill>
                  <a:schemeClr val="accent6">
                    <a:lumMod val="75000"/>
                  </a:schemeClr>
                </a:solidFill>
                <a:effectLst/>
                <a:latin typeface="Calibri" panose="020F0502020204030204" pitchFamily="34" charset="0"/>
                <a:ea typeface="SimSun" panose="02010600030101010101" pitchFamily="2" charset="-122"/>
                <a:cs typeface="Calibri" panose="020F0502020204030204" pitchFamily="34" charset="0"/>
              </a:rPr>
              <a:t>                                                 </a:t>
            </a:r>
          </a:p>
          <a:p>
            <a:pPr marL="220980" indent="0">
              <a:lnSpc>
                <a:spcPct val="100000"/>
              </a:lnSpc>
              <a:spcBef>
                <a:spcPts val="0"/>
              </a:spcBef>
              <a:buNone/>
            </a:pPr>
            <a:endParaRPr lang="fr-FR" sz="2000" b="1" dirty="0">
              <a:solidFill>
                <a:schemeClr val="accent6">
                  <a:lumMod val="75000"/>
                </a:schemeClr>
              </a:solidFill>
              <a:latin typeface="Calibri" panose="020F0502020204030204" pitchFamily="34" charset="0"/>
              <a:ea typeface="SimSun" panose="02010600030101010101" pitchFamily="2" charset="-122"/>
              <a:cs typeface="Calibri" panose="020F0502020204030204" pitchFamily="34" charset="0"/>
            </a:endParaRPr>
          </a:p>
          <a:p>
            <a:pPr marL="220980" indent="0" algn="r">
              <a:lnSpc>
                <a:spcPct val="100000"/>
              </a:lnSpc>
              <a:spcBef>
                <a:spcPts val="0"/>
              </a:spcBef>
              <a:buNone/>
            </a:pPr>
            <a:r>
              <a:rPr lang="fr-FR" sz="2000" b="1" dirty="0">
                <a:solidFill>
                  <a:schemeClr val="accent6">
                    <a:lumMod val="75000"/>
                  </a:schemeClr>
                </a:solidFill>
                <a:effectLst/>
                <a:latin typeface="Calibri" panose="020F0502020204030204" pitchFamily="34" charset="0"/>
                <a:ea typeface="SimSun" panose="02010600030101010101" pitchFamily="2" charset="-122"/>
                <a:cs typeface="Calibri" panose="020F0502020204030204" pitchFamily="34" charset="0"/>
              </a:rPr>
              <a:t>? </a:t>
            </a:r>
            <a:r>
              <a:rPr lang="fr-FR" sz="2000" b="1" dirty="0">
                <a:solidFill>
                  <a:schemeClr val="accent6">
                    <a:lumMod val="75000"/>
                  </a:schemeClr>
                </a:solidFill>
                <a:latin typeface="Calibri" panose="020F0502020204030204" pitchFamily="34" charset="0"/>
                <a:ea typeface="SimSun" panose="02010600030101010101" pitchFamily="2" charset="-122"/>
                <a:cs typeface="Calibri" panose="020F0502020204030204" pitchFamily="34" charset="0"/>
              </a:rPr>
              <a:t>impact en pp où ttes les 15 s. </a:t>
            </a:r>
            <a:r>
              <a:rPr lang="fr-FR" sz="2000" b="1" dirty="0" err="1">
                <a:solidFill>
                  <a:schemeClr val="accent6">
                    <a:lumMod val="75000"/>
                  </a:schemeClr>
                </a:solidFill>
                <a:latin typeface="Calibri" panose="020F0502020204030204" pitchFamily="34" charset="0"/>
                <a:ea typeface="SimSun" panose="02010600030101010101" pitchFamily="2" charset="-122"/>
                <a:cs typeface="Calibri" panose="020F0502020204030204" pitchFamily="34" charset="0"/>
              </a:rPr>
              <a:t>éch</a:t>
            </a:r>
            <a:r>
              <a:rPr lang="fr-FR" sz="2000" b="1" dirty="0">
                <a:solidFill>
                  <a:schemeClr val="accent6">
                    <a:lumMod val="75000"/>
                  </a:schemeClr>
                </a:solidFill>
                <a:latin typeface="Calibri" panose="020F0502020204030204" pitchFamily="34" charset="0"/>
                <a:ea typeface="SimSun" panose="02010600030101010101" pitchFamily="2" charset="-122"/>
                <a:cs typeface="Calibri" panose="020F0502020204030204" pitchFamily="34" charset="0"/>
              </a:rPr>
              <a:t>. S. (non-officiel-payé par </a:t>
            </a:r>
            <a:r>
              <a:rPr lang="fr-FR" sz="2000" b="1" dirty="0" err="1">
                <a:solidFill>
                  <a:schemeClr val="accent6">
                    <a:lumMod val="75000"/>
                  </a:schemeClr>
                </a:solidFill>
                <a:latin typeface="Calibri" panose="020F0502020204030204" pitchFamily="34" charset="0"/>
                <a:ea typeface="SimSun" panose="02010600030101010101" pitchFamily="2" charset="-122"/>
                <a:cs typeface="Calibri" panose="020F0502020204030204" pitchFamily="34" charset="0"/>
              </a:rPr>
              <a:t>afsca</a:t>
            </a:r>
            <a:r>
              <a:rPr lang="fr-FR" sz="2000" b="1" dirty="0">
                <a:solidFill>
                  <a:schemeClr val="accent6">
                    <a:lumMod val="75000"/>
                  </a:schemeClr>
                </a:solidFill>
                <a:latin typeface="Calibri" panose="020F0502020204030204" pitchFamily="34" charset="0"/>
                <a:ea typeface="SimSun" panose="02010600030101010101" pitchFamily="2" charset="-122"/>
                <a:cs typeface="Calibri" panose="020F0502020204030204" pitchFamily="34" charset="0"/>
              </a:rPr>
              <a:t>)</a:t>
            </a:r>
            <a:br>
              <a:rPr lang="fr-BE" sz="3200" b="1" dirty="0">
                <a:solidFill>
                  <a:schemeClr val="accent6">
                    <a:lumMod val="75000"/>
                  </a:schemeClr>
                </a:solidFill>
                <a:effectLst/>
                <a:latin typeface="Calibri" panose="020F0502020204030204" pitchFamily="34" charset="0"/>
                <a:ea typeface="SimSun" panose="02010600030101010101" pitchFamily="2" charset="-122"/>
                <a:cs typeface="Arial" panose="020B0604020202020204" pitchFamily="34" charset="0"/>
              </a:rPr>
            </a:br>
            <a:endParaRPr lang="fr-BE" sz="3600" b="1" dirty="0">
              <a:solidFill>
                <a:schemeClr val="accent6">
                  <a:lumMod val="75000"/>
                </a:schemeClr>
              </a:solidFill>
            </a:endParaRPr>
          </a:p>
        </p:txBody>
      </p:sp>
      <p:cxnSp>
        <p:nvCxnSpPr>
          <p:cNvPr id="7" name="Connecteur droit avec flèche 6">
            <a:extLst>
              <a:ext uri="{FF2B5EF4-FFF2-40B4-BE49-F238E27FC236}">
                <a16:creationId xmlns:a16="http://schemas.microsoft.com/office/drawing/2014/main" id="{3E88CD18-91F0-E25E-8139-803A6A427944}"/>
              </a:ext>
            </a:extLst>
          </p:cNvPr>
          <p:cNvCxnSpPr>
            <a:cxnSpLocks/>
          </p:cNvCxnSpPr>
          <p:nvPr/>
        </p:nvCxnSpPr>
        <p:spPr>
          <a:xfrm>
            <a:off x="4560570" y="4343400"/>
            <a:ext cx="1188720" cy="1178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94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319366" y="1238204"/>
            <a:ext cx="11713287" cy="621412"/>
          </a:xfrm>
        </p:spPr>
        <p:txBody>
          <a:bodyPr/>
          <a:lstStyle/>
          <a:p>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1132164" cy="4911136"/>
          </a:xfrm>
        </p:spPr>
        <p:txBody>
          <a:bodyPr/>
          <a:lstStyle/>
          <a:p>
            <a:pPr>
              <a:buFont typeface="Wingdings" panose="05000000000000000000" pitchFamily="2" charset="2"/>
              <a:buChar char="v"/>
            </a:pPr>
            <a:r>
              <a:rPr lang="fr-FR" b="1" u="sng" dirty="0">
                <a:solidFill>
                  <a:schemeClr val="accent6">
                    <a:lumMod val="75000"/>
                  </a:schemeClr>
                </a:solidFill>
              </a:rPr>
              <a:t>Normes UE en œufs: </a:t>
            </a:r>
            <a:r>
              <a:rPr lang="fr-BE" dirty="0">
                <a:solidFill>
                  <a:srgbClr val="002A28"/>
                </a:solidFill>
              </a:rPr>
              <a:t>pas d’objections du </a:t>
            </a:r>
            <a:r>
              <a:rPr lang="fr-BE" dirty="0">
                <a:solidFill>
                  <a:srgbClr val="002A28"/>
                </a:solidFill>
                <a:effectLst/>
                <a:ea typeface="Calibri" panose="020F0502020204030204" pitchFamily="34" charset="0"/>
              </a:rPr>
              <a:t>Conseil et le PE pour les actes délégués concernant les œufs (acte délégué relatif au </a:t>
            </a:r>
            <a:r>
              <a:rPr lang="fr-BE" b="1" dirty="0">
                <a:solidFill>
                  <a:srgbClr val="002A28"/>
                </a:solidFill>
                <a:effectLst/>
                <a:ea typeface="Calibri" panose="020F0502020204030204" pitchFamily="34" charset="0"/>
              </a:rPr>
              <a:t>marquage dans l’exploitation </a:t>
            </a:r>
            <a:r>
              <a:rPr lang="fr-BE" dirty="0">
                <a:solidFill>
                  <a:srgbClr val="002A28"/>
                </a:solidFill>
                <a:effectLst/>
                <a:ea typeface="Calibri" panose="020F0502020204030204" pitchFamily="34" charset="0"/>
              </a:rPr>
              <a:t>et acte délégué concernant les poules élevées en plein air (</a:t>
            </a:r>
            <a:r>
              <a:rPr lang="fr-BE" b="1" dirty="0">
                <a:solidFill>
                  <a:srgbClr val="002A28"/>
                </a:solidFill>
                <a:effectLst/>
                <a:ea typeface="Calibri" panose="020F0502020204030204" pitchFamily="34" charset="0"/>
              </a:rPr>
              <a:t>panneaux solaires, 16 semaines</a:t>
            </a:r>
            <a:r>
              <a:rPr lang="fr-BE" dirty="0">
                <a:solidFill>
                  <a:srgbClr val="002A28"/>
                </a:solidFill>
                <a:effectLst/>
                <a:ea typeface="Calibri" panose="020F0502020204030204" pitchFamily="34" charset="0"/>
              </a:rPr>
              <a:t>)), les textes sont adoptés</a:t>
            </a:r>
            <a:r>
              <a:rPr lang="fr-BE" dirty="0">
                <a:solidFill>
                  <a:srgbClr val="002A28"/>
                </a:solidFill>
                <a:ea typeface="Calibri" panose="020F0502020204030204" pitchFamily="34" charset="0"/>
              </a:rPr>
              <a:t> et ont été publiés le 8/11 pour une application au 28/11 et 8/11/</a:t>
            </a:r>
            <a:r>
              <a:rPr lang="fr-BE" b="1" u="sng" dirty="0">
                <a:solidFill>
                  <a:srgbClr val="002A28"/>
                </a:solidFill>
                <a:ea typeface="Calibri" panose="020F0502020204030204" pitchFamily="34" charset="0"/>
              </a:rPr>
              <a:t>2024 </a:t>
            </a:r>
            <a:r>
              <a:rPr lang="fr-BE" dirty="0">
                <a:solidFill>
                  <a:srgbClr val="002A28"/>
                </a:solidFill>
                <a:ea typeface="Calibri" panose="020F0502020204030204" pitchFamily="34" charset="0"/>
              </a:rPr>
              <a:t>pour le pt </a:t>
            </a:r>
            <a:r>
              <a:rPr lang="fr-BE" dirty="0" err="1">
                <a:solidFill>
                  <a:srgbClr val="002A28"/>
                </a:solidFill>
                <a:ea typeface="Calibri" panose="020F0502020204030204" pitchFamily="34" charset="0"/>
              </a:rPr>
              <a:t>sp</a:t>
            </a:r>
            <a:r>
              <a:rPr lang="fr-BE" dirty="0">
                <a:solidFill>
                  <a:srgbClr val="002A28"/>
                </a:solidFill>
                <a:ea typeface="Calibri" panose="020F0502020204030204" pitchFamily="34" charset="0"/>
              </a:rPr>
              <a:t>. sur le </a:t>
            </a:r>
            <a:r>
              <a:rPr lang="fr-BE" b="1" dirty="0">
                <a:solidFill>
                  <a:schemeClr val="accent2">
                    <a:lumMod val="75000"/>
                  </a:schemeClr>
                </a:solidFill>
                <a:ea typeface="Calibri" panose="020F0502020204030204" pitchFamily="34" charset="0"/>
              </a:rPr>
              <a:t>marquage de œufs.</a:t>
            </a:r>
            <a:endParaRPr lang="fr-FR" b="1" u="sng" dirty="0"/>
          </a:p>
          <a:p>
            <a:pPr>
              <a:buFont typeface="Wingdings" panose="05000000000000000000" pitchFamily="2" charset="2"/>
              <a:buChar char="v"/>
            </a:pPr>
            <a:r>
              <a:rPr lang="fr-FR" b="1" u="sng" dirty="0">
                <a:solidFill>
                  <a:srgbClr val="FF0000"/>
                </a:solidFill>
              </a:rPr>
              <a:t>Normes UE en volailles de chair: </a:t>
            </a:r>
            <a:r>
              <a:rPr lang="fr-FR" dirty="0"/>
              <a:t>projet d’acte délégué bloqué au niveau CE (notamment sur la question du foie gras). Ce texte reprend également les </a:t>
            </a:r>
            <a:r>
              <a:rPr lang="fr-FR" b="1" dirty="0"/>
              <a:t>mentions réservées </a:t>
            </a:r>
            <a:r>
              <a:rPr lang="fr-FR" dirty="0"/>
              <a:t>sur les modes d’élevage en poulet.</a:t>
            </a:r>
          </a:p>
          <a:p>
            <a:pPr marL="0" indent="0">
              <a:buNone/>
            </a:pPr>
            <a:r>
              <a:rPr lang="fr-FR" dirty="0"/>
              <a:t>Question posée sur l’adoption possible de ce texte avant les élections européennes. </a:t>
            </a:r>
            <a:r>
              <a:rPr lang="fr-FR" b="1" dirty="0">
                <a:solidFill>
                  <a:srgbClr val="FF0000"/>
                </a:solidFill>
              </a:rPr>
              <a:t>Aucune visibilité sur le timing</a:t>
            </a:r>
            <a:r>
              <a:rPr lang="fr-FR" dirty="0">
                <a:solidFill>
                  <a:srgbClr val="FF0000"/>
                </a:solidFill>
              </a:rPr>
              <a:t>. </a:t>
            </a:r>
            <a:r>
              <a:rPr lang="fr-FR" dirty="0"/>
              <a:t>Si adoption par la CE, le PE et le Conseil ont </a:t>
            </a:r>
            <a:r>
              <a:rPr lang="fr-FR" b="1" dirty="0"/>
              <a:t>deux mois </a:t>
            </a:r>
            <a:r>
              <a:rPr lang="fr-FR" dirty="0"/>
              <a:t>pour adopter ou objecter.</a:t>
            </a:r>
          </a:p>
          <a:p>
            <a:pPr>
              <a:buFont typeface="Wingdings" panose="05000000000000000000" pitchFamily="2" charset="2"/>
              <a:buChar char="v"/>
            </a:pP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18</a:t>
            </a:fld>
            <a:endParaRPr lang="fr-BE" dirty="0"/>
          </a:p>
        </p:txBody>
      </p:sp>
      <p:sp>
        <p:nvSpPr>
          <p:cNvPr id="7" name="ZoneTexte 6">
            <a:extLst>
              <a:ext uri="{FF2B5EF4-FFF2-40B4-BE49-F238E27FC236}">
                <a16:creationId xmlns:a16="http://schemas.microsoft.com/office/drawing/2014/main" id="{EEEC8036-944E-B912-D74E-1595DF54BA25}"/>
              </a:ext>
            </a:extLst>
          </p:cNvPr>
          <p:cNvSpPr txBox="1"/>
          <p:nvPr/>
        </p:nvSpPr>
        <p:spPr>
          <a:xfrm>
            <a:off x="319366" y="136525"/>
            <a:ext cx="11713287" cy="650499"/>
          </a:xfrm>
          <a:prstGeom prst="rect">
            <a:avLst/>
          </a:prstGeom>
          <a:noFill/>
        </p:spPr>
        <p:txBody>
          <a:bodyPr wrap="square">
            <a:spAutoFit/>
          </a:bodyPr>
          <a:lstStyle/>
          <a:p>
            <a:pPr lvl="1">
              <a:lnSpc>
                <a:spcPct val="105000"/>
              </a:lnSpc>
            </a:pPr>
            <a:r>
              <a:rPr lang="fr-FR" sz="3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Echelle européenne (normes de commercialisation) </a:t>
            </a:r>
            <a:endParaRPr lang="fr-BE" sz="36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5983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319366" y="1238204"/>
            <a:ext cx="11713287" cy="621412"/>
          </a:xfrm>
        </p:spPr>
        <p:txBody>
          <a:bodyPr/>
          <a:lstStyle/>
          <a:p>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1132164" cy="4911136"/>
          </a:xfrm>
        </p:spPr>
        <p:txBody>
          <a:bodyPr/>
          <a:lstStyle/>
          <a:p>
            <a:pPr marL="0" indent="0">
              <a:buNone/>
            </a:pPr>
            <a:endParaRPr lang="fr-BE" sz="18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tabLst>
                <a:tab pos="457200" algn="l"/>
              </a:tabLst>
            </a:pPr>
            <a:r>
              <a:rPr lang="fr-FR" dirty="0">
                <a:effectLst/>
                <a:latin typeface="Calibri" panose="020F0502020204030204" pitchFamily="34" charset="0"/>
                <a:ea typeface="Times New Roman" panose="02020603050405020304" pitchFamily="18" charset="0"/>
                <a:cs typeface="Times New Roman" panose="02020603050405020304" pitchFamily="18" charset="0"/>
              </a:rPr>
              <a:t>règlement délégué, qui abroge et remplace les normes actuelles (règlement 589/2008) : </a:t>
            </a:r>
          </a:p>
          <a:p>
            <a:pPr marL="0" indent="0">
              <a:buNone/>
              <a:tabLst>
                <a:tab pos="457200" algn="l"/>
              </a:tabLst>
            </a:pPr>
            <a:r>
              <a:rPr lang="fr-FR" u="sng" dirty="0">
                <a:solidFill>
                  <a:srgbClr val="0563C1"/>
                </a:solidFill>
                <a:effectLst/>
                <a:latin typeface="Calibri" panose="020F0502020204030204" pitchFamily="34" charset="0"/>
                <a:ea typeface="Calibri" panose="020F0502020204030204" pitchFamily="34" charset="0"/>
                <a:hlinkClick r:id="rId2"/>
              </a:rPr>
              <a:t>https://eur-lex.europa.eu/legal-content/EN/TXT/?uri=OJ:L_202302465</a:t>
            </a:r>
            <a:endParaRPr lang="fr-B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FR" dirty="0">
                <a:effectLst/>
                <a:latin typeface="Calibri" panose="020F0502020204030204" pitchFamily="34" charset="0"/>
                <a:ea typeface="Times New Roman" panose="02020603050405020304" pitchFamily="18" charset="0"/>
                <a:cs typeface="Times New Roman" panose="02020603050405020304" pitchFamily="18" charset="0"/>
              </a:rPr>
              <a:t>règlement délégué spécifique au marquage des œufs à l’élevage :</a:t>
            </a:r>
          </a:p>
          <a:p>
            <a:pPr marL="0" indent="0">
              <a:buNone/>
              <a:tabLst>
                <a:tab pos="457200" algn="l"/>
              </a:tabLst>
            </a:pPr>
            <a:r>
              <a:rPr lang="fr-FR" u="sng" dirty="0">
                <a:solidFill>
                  <a:srgbClr val="0563C1"/>
                </a:solidFill>
                <a:effectLst/>
                <a:latin typeface="Calibri" panose="020F0502020204030204" pitchFamily="34" charset="0"/>
                <a:ea typeface="Calibri" panose="020F0502020204030204" pitchFamily="34" charset="0"/>
                <a:hlinkClick r:id="rId3"/>
              </a:rPr>
              <a:t>https://eur-lex.europa.eu/legal-content/EN/TXT/?uri=OJ:L_202302464</a:t>
            </a:r>
            <a:endParaRPr lang="fr-B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fr-FR" dirty="0">
                <a:effectLst/>
                <a:latin typeface="Calibri" panose="020F0502020204030204" pitchFamily="34" charset="0"/>
                <a:ea typeface="Times New Roman" panose="02020603050405020304" pitchFamily="18" charset="0"/>
                <a:cs typeface="Times New Roman" panose="02020603050405020304" pitchFamily="18" charset="0"/>
              </a:rPr>
              <a:t>règlement d’exécution spécifique à l’identification et aux contrôles :</a:t>
            </a:r>
            <a:r>
              <a:rPr lang="fr-FR" u="sng" dirty="0">
                <a:solidFill>
                  <a:srgbClr val="0563C1"/>
                </a:solidFill>
                <a:effectLst/>
                <a:latin typeface="Calibri" panose="020F0502020204030204" pitchFamily="34" charset="0"/>
                <a:ea typeface="Calibri" panose="020F0502020204030204" pitchFamily="34" charset="0"/>
                <a:hlinkClick r:id="rId4"/>
              </a:rPr>
              <a:t>https://eur-lex.europa.eu/legal-content/EN/TXT/?uri=OJ:L_202302466</a:t>
            </a:r>
            <a:endParaRPr lang="fr-BE" dirty="0">
              <a:effectLst/>
              <a:latin typeface="Calibri" panose="020F0502020204030204" pitchFamily="34" charset="0"/>
              <a:ea typeface="Calibri" panose="020F0502020204030204" pitchFamily="34" charset="0"/>
            </a:endParaRPr>
          </a:p>
          <a:p>
            <a:pPr marL="0" indent="0">
              <a:buNone/>
            </a:pP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19</a:t>
            </a:fld>
            <a:endParaRPr lang="fr-BE" dirty="0"/>
          </a:p>
        </p:txBody>
      </p:sp>
      <p:sp>
        <p:nvSpPr>
          <p:cNvPr id="7" name="ZoneTexte 6">
            <a:extLst>
              <a:ext uri="{FF2B5EF4-FFF2-40B4-BE49-F238E27FC236}">
                <a16:creationId xmlns:a16="http://schemas.microsoft.com/office/drawing/2014/main" id="{EEEC8036-944E-B912-D74E-1595DF54BA25}"/>
              </a:ext>
            </a:extLst>
          </p:cNvPr>
          <p:cNvSpPr txBox="1"/>
          <p:nvPr/>
        </p:nvSpPr>
        <p:spPr>
          <a:xfrm>
            <a:off x="319366" y="136525"/>
            <a:ext cx="11713287" cy="650499"/>
          </a:xfrm>
          <a:prstGeom prst="rect">
            <a:avLst/>
          </a:prstGeom>
          <a:noFill/>
        </p:spPr>
        <p:txBody>
          <a:bodyPr wrap="square">
            <a:spAutoFit/>
          </a:bodyPr>
          <a:lstStyle/>
          <a:p>
            <a:pPr lvl="1">
              <a:lnSpc>
                <a:spcPct val="105000"/>
              </a:lnSpc>
            </a:pPr>
            <a:r>
              <a:rPr lang="fr-FR" sz="3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Echelle européenne </a:t>
            </a:r>
            <a:endParaRPr lang="fr-BE" sz="36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86716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a:extLst>
              <a:ext uri="{FF2B5EF4-FFF2-40B4-BE49-F238E27FC236}">
                <a16:creationId xmlns:a16="http://schemas.microsoft.com/office/drawing/2014/main" id="{D34D3E03-0165-4867-AB30-5B5CDB2C0F94}"/>
              </a:ext>
            </a:extLst>
          </p:cNvPr>
          <p:cNvSpPr>
            <a:spLocks noGrp="1"/>
          </p:cNvSpPr>
          <p:nvPr>
            <p:ph type="title"/>
          </p:nvPr>
        </p:nvSpPr>
        <p:spPr>
          <a:xfrm>
            <a:off x="295275" y="230188"/>
            <a:ext cx="11714163" cy="620712"/>
          </a:xfrm>
        </p:spPr>
        <p:txBody>
          <a:bodyPr/>
          <a:lstStyle/>
          <a:p>
            <a:pPr eaLnBrk="1" hangingPunct="1"/>
            <a:r>
              <a:rPr lang="fr-FR" altLang="fr-FR" dirty="0">
                <a:latin typeface="+mn-lt"/>
              </a:rPr>
              <a:t>Ordre du jour </a:t>
            </a:r>
          </a:p>
        </p:txBody>
      </p:sp>
      <p:sp>
        <p:nvSpPr>
          <p:cNvPr id="45059" name="Espace réservé du contenu 2">
            <a:extLst>
              <a:ext uri="{FF2B5EF4-FFF2-40B4-BE49-F238E27FC236}">
                <a16:creationId xmlns:a16="http://schemas.microsoft.com/office/drawing/2014/main" id="{149956E7-9132-4773-81A9-0734F010D7A9}"/>
              </a:ext>
            </a:extLst>
          </p:cNvPr>
          <p:cNvSpPr>
            <a:spLocks noGrp="1"/>
          </p:cNvSpPr>
          <p:nvPr>
            <p:ph idx="1"/>
          </p:nvPr>
        </p:nvSpPr>
        <p:spPr>
          <a:xfrm>
            <a:off x="515611" y="1139096"/>
            <a:ext cx="10838189" cy="4929057"/>
          </a:xfrm>
        </p:spPr>
        <p:txBody>
          <a:bodyPr/>
          <a:lstStyle/>
          <a:p>
            <a:pPr marL="342900" lvl="0" indent="-342900">
              <a:lnSpc>
                <a:spcPct val="105000"/>
              </a:lnSpc>
              <a:buFont typeface="+mj-lt"/>
              <a:buAutoNum type="arabicPeriod"/>
            </a:pPr>
            <a:r>
              <a:rPr lang="fr-FR" sz="4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Approbation du l’ordre du jour</a:t>
            </a:r>
            <a:endParaRPr lang="fr-BE" sz="44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05000"/>
              </a:lnSpc>
              <a:buFont typeface="+mj-lt"/>
              <a:buAutoNum type="arabicPeriod"/>
            </a:pPr>
            <a:r>
              <a:rPr lang="fr-FR" sz="4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Désignation d’un président de séance</a:t>
            </a:r>
            <a:endParaRPr lang="fr-BE" sz="44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05000"/>
              </a:lnSpc>
              <a:spcAft>
                <a:spcPts val="800"/>
              </a:spcAft>
              <a:buFont typeface="+mj-lt"/>
              <a:buAutoNum type="arabicPeriod"/>
            </a:pPr>
            <a:r>
              <a:rPr lang="fr-FR" sz="4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Approbation du compte-rendu de la réunion précédente (</a:t>
            </a:r>
            <a:r>
              <a:rPr lang="fr-FR" sz="4400" u="sng" dirty="0">
                <a:solidFill>
                  <a:srgbClr val="2F5496"/>
                </a:solidFill>
                <a:effectLst/>
                <a:latin typeface="Calibri" panose="020F0502020204030204" pitchFamily="34" charset="0"/>
                <a:ea typeface="SimSun" panose="02010600030101010101" pitchFamily="2" charset="-122"/>
                <a:cs typeface="Arial" panose="020B0604020202020204" pitchFamily="34" charset="0"/>
                <a:hlinkClick r:id="rId2"/>
              </a:rPr>
              <a:t>Publications — Collège des Producteurs (collegedesproducteurs.be)</a:t>
            </a:r>
            <a:r>
              <a:rPr lang="fr-FR" sz="4400" dirty="0">
                <a:effectLst/>
                <a:latin typeface="Calibri" panose="020F0502020204030204" pitchFamily="34" charset="0"/>
                <a:ea typeface="SimSun" panose="02010600030101010101" pitchFamily="2" charset="-122"/>
                <a:cs typeface="Arial" panose="020B0604020202020204" pitchFamily="34" charset="0"/>
              </a:rPr>
              <a:t>)</a:t>
            </a:r>
          </a:p>
          <a:p>
            <a:pPr marL="0" lvl="0" indent="0">
              <a:lnSpc>
                <a:spcPct val="105000"/>
              </a:lnSpc>
              <a:spcAft>
                <a:spcPts val="800"/>
              </a:spcAft>
              <a:buNone/>
            </a:pPr>
            <a:r>
              <a:rPr lang="fr-FR" sz="4400" dirty="0">
                <a:solidFill>
                  <a:srgbClr val="C00000"/>
                </a:solidFill>
                <a:latin typeface="Calibri" panose="020F0502020204030204" pitchFamily="34" charset="0"/>
                <a:ea typeface="SimSun" panose="02010600030101010101" pitchFamily="2" charset="-122"/>
                <a:cs typeface="Arial" panose="020B0604020202020204" pitchFamily="34" charset="0"/>
              </a:rPr>
              <a:t> ? DIVERS</a:t>
            </a:r>
            <a:endParaRPr lang="fr-BE" sz="4400" dirty="0">
              <a:solidFill>
                <a:srgbClr val="C00000"/>
              </a:solidFill>
              <a:effectLst/>
              <a:latin typeface="Calibri" panose="020F0502020204030204" pitchFamily="34" charset="0"/>
              <a:ea typeface="SimSun" panose="02010600030101010101" pitchFamily="2" charset="-122"/>
              <a:cs typeface="Arial" panose="020B0604020202020204" pitchFamily="34" charset="0"/>
            </a:endParaRPr>
          </a:p>
          <a:p>
            <a:pPr marL="0" lvl="0" indent="0">
              <a:buNone/>
            </a:pPr>
            <a:endParaRPr lang="fr-FR" altLang="fr-FR" dirty="0"/>
          </a:p>
        </p:txBody>
      </p:sp>
      <p:sp>
        <p:nvSpPr>
          <p:cNvPr id="4" name="Espace réservé du pied de page 3">
            <a:extLst>
              <a:ext uri="{FF2B5EF4-FFF2-40B4-BE49-F238E27FC236}">
                <a16:creationId xmlns:a16="http://schemas.microsoft.com/office/drawing/2014/main" id="{08B19357-66ED-4063-89D7-12228C45D6DC}"/>
              </a:ext>
            </a:extLst>
          </p:cNvPr>
          <p:cNvSpPr>
            <a:spLocks noGrp="1"/>
          </p:cNvSpPr>
          <p:nvPr>
            <p:ph type="ftr" sz="quarter" idx="11"/>
          </p:nvPr>
        </p:nvSpPr>
        <p:spPr/>
        <p:txBody>
          <a:bodyPr/>
          <a:lstStyle/>
          <a:p>
            <a:pPr>
              <a:defRPr/>
            </a:pPr>
            <a:r>
              <a:rPr lang="fr-FR" dirty="0"/>
              <a:t>AS Aviculture-Cuniculture</a:t>
            </a:r>
          </a:p>
        </p:txBody>
      </p:sp>
      <p:sp>
        <p:nvSpPr>
          <p:cNvPr id="5" name="Espace réservé du numéro de diapositive 4">
            <a:extLst>
              <a:ext uri="{FF2B5EF4-FFF2-40B4-BE49-F238E27FC236}">
                <a16:creationId xmlns:a16="http://schemas.microsoft.com/office/drawing/2014/main" id="{B3FA3AE3-8A25-4C17-B49B-36A09420F578}"/>
              </a:ext>
            </a:extLst>
          </p:cNvPr>
          <p:cNvSpPr>
            <a:spLocks noGrp="1"/>
          </p:cNvSpPr>
          <p:nvPr>
            <p:ph type="sldNum" sz="quarter" idx="12"/>
          </p:nvPr>
        </p:nvSpPr>
        <p:spPr/>
        <p:txBody>
          <a:bodyPr/>
          <a:lstStyle/>
          <a:p>
            <a:pPr>
              <a:defRPr/>
            </a:pPr>
            <a:fld id="{1FC01385-00A5-4961-A839-0B54B6FB63B9}" type="slidenum">
              <a:rPr lang="fr-BE" smtClean="0"/>
              <a:pPr>
                <a:defRPr/>
              </a:pPr>
              <a:t>2</a:t>
            </a:fld>
            <a:endParaRPr lang="fr-BE" dirty="0"/>
          </a:p>
        </p:txBody>
      </p:sp>
    </p:spTree>
    <p:extLst>
      <p:ext uri="{BB962C8B-B14F-4D97-AF65-F5344CB8AC3E}">
        <p14:creationId xmlns:p14="http://schemas.microsoft.com/office/powerpoint/2010/main" val="569420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319366" y="1238204"/>
            <a:ext cx="11713287" cy="621412"/>
          </a:xfrm>
        </p:spPr>
        <p:txBody>
          <a:bodyPr/>
          <a:lstStyle/>
          <a:p>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1132164" cy="4911136"/>
          </a:xfrm>
        </p:spPr>
        <p:txBody>
          <a:bodyPr/>
          <a:lstStyle/>
          <a:p>
            <a:pPr>
              <a:buFont typeface="Wingdings" panose="05000000000000000000" pitchFamily="2" charset="2"/>
              <a:buChar char="v"/>
            </a:pPr>
            <a:r>
              <a:rPr lang="fr-FR" dirty="0"/>
              <a:t>Mots très forts d’Ursula Van der </a:t>
            </a:r>
            <a:r>
              <a:rPr lang="fr-FR" dirty="0" err="1"/>
              <a:t>Leyen</a:t>
            </a:r>
            <a:r>
              <a:rPr lang="fr-FR" dirty="0">
                <a:solidFill>
                  <a:schemeClr val="accent2">
                    <a:lumMod val="75000"/>
                  </a:schemeClr>
                </a:solidFill>
              </a:rPr>
              <a:t>: hommage aux agriculteurs </a:t>
            </a:r>
            <a:r>
              <a:rPr lang="fr-FR" dirty="0"/>
              <a:t>pour leur rôle joué dans des aliments sains, importance de la </a:t>
            </a:r>
            <a:r>
              <a:rPr lang="fr-FR" dirty="0">
                <a:solidFill>
                  <a:schemeClr val="accent2">
                    <a:lumMod val="75000"/>
                  </a:schemeClr>
                </a:solidFill>
              </a:rPr>
              <a:t>souveraineté alimentaire</a:t>
            </a:r>
            <a:r>
              <a:rPr lang="fr-FR" dirty="0"/>
              <a:t>, veut plus de dialogue et </a:t>
            </a:r>
            <a:r>
              <a:rPr lang="fr-FR" dirty="0">
                <a:solidFill>
                  <a:schemeClr val="accent2">
                    <a:lumMod val="75000"/>
                  </a:schemeClr>
                </a:solidFill>
              </a:rPr>
              <a:t>moins de polarisation sur l’agriculture.</a:t>
            </a:r>
          </a:p>
          <a:p>
            <a:pPr>
              <a:buFont typeface="Wingdings" panose="05000000000000000000" pitchFamily="2" charset="2"/>
              <a:buChar char="v"/>
            </a:pPr>
            <a:r>
              <a:rPr lang="fr-FR" b="1" dirty="0"/>
              <a:t>Législations BEA mises en stand-by</a:t>
            </a:r>
            <a:r>
              <a:rPr lang="fr-FR" dirty="0"/>
              <a:t>, sauf celle sur le </a:t>
            </a:r>
            <a:r>
              <a:rPr lang="fr-FR" u="sng" dirty="0"/>
              <a:t>transport</a:t>
            </a:r>
            <a:r>
              <a:rPr lang="fr-FR" dirty="0"/>
              <a:t>. Report des actes sur les animaux d’élevage (fin des cages notamment), l’abattage et l’étiquetage BEA.</a:t>
            </a:r>
          </a:p>
          <a:p>
            <a:pPr>
              <a:buFont typeface="Wingdings" panose="05000000000000000000" pitchFamily="2" charset="2"/>
              <a:buChar char="v"/>
            </a:pPr>
            <a:r>
              <a:rPr lang="fr-FR" b="1" dirty="0"/>
              <a:t>Pourquoi ? </a:t>
            </a:r>
            <a:r>
              <a:rPr lang="fr-FR" dirty="0"/>
              <a:t>Départ de Frans Timmermans, </a:t>
            </a:r>
            <a:r>
              <a:rPr lang="fr-FR" dirty="0">
                <a:solidFill>
                  <a:schemeClr val="accent2">
                    <a:lumMod val="75000"/>
                  </a:schemeClr>
                </a:solidFill>
              </a:rPr>
              <a:t>père du pacte vert </a:t>
            </a:r>
            <a:r>
              <a:rPr lang="fr-FR" dirty="0"/>
              <a:t>et vice-président exécutif de la CE, </a:t>
            </a:r>
            <a:r>
              <a:rPr lang="fr-FR" dirty="0">
                <a:solidFill>
                  <a:schemeClr val="accent2">
                    <a:lumMod val="75000"/>
                  </a:schemeClr>
                </a:solidFill>
              </a:rPr>
              <a:t>impact sur la souveraineté alimentaire</a:t>
            </a:r>
            <a:r>
              <a:rPr lang="fr-FR" dirty="0"/>
              <a:t>, </a:t>
            </a:r>
            <a:r>
              <a:rPr lang="fr-FR" dirty="0">
                <a:solidFill>
                  <a:schemeClr val="accent2">
                    <a:lumMod val="75000"/>
                  </a:schemeClr>
                </a:solidFill>
              </a:rPr>
              <a:t>élections 2024</a:t>
            </a:r>
            <a:r>
              <a:rPr lang="fr-FR" dirty="0"/>
              <a:t>, positions concertées du </a:t>
            </a:r>
            <a:r>
              <a:rPr lang="fr-FR" dirty="0">
                <a:solidFill>
                  <a:schemeClr val="accent2">
                    <a:lumMod val="75000"/>
                  </a:schemeClr>
                </a:solidFill>
              </a:rPr>
              <a:t>monde de l’élevage </a:t>
            </a:r>
            <a:r>
              <a:rPr lang="fr-FR" dirty="0"/>
              <a:t>+ risque sur les </a:t>
            </a:r>
            <a:r>
              <a:rPr lang="fr-FR" dirty="0">
                <a:solidFill>
                  <a:schemeClr val="accent2">
                    <a:lumMod val="75000"/>
                  </a:schemeClr>
                </a:solidFill>
              </a:rPr>
              <a:t>accords internationaux </a:t>
            </a:r>
            <a:r>
              <a:rPr lang="fr-FR" dirty="0"/>
              <a:t>dont le Mercosur.</a:t>
            </a:r>
          </a:p>
          <a:p>
            <a:pPr lvl="1"/>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20</a:t>
            </a:fld>
            <a:endParaRPr lang="fr-BE" dirty="0"/>
          </a:p>
        </p:txBody>
      </p:sp>
      <p:sp>
        <p:nvSpPr>
          <p:cNvPr id="7" name="ZoneTexte 6">
            <a:extLst>
              <a:ext uri="{FF2B5EF4-FFF2-40B4-BE49-F238E27FC236}">
                <a16:creationId xmlns:a16="http://schemas.microsoft.com/office/drawing/2014/main" id="{EEEC8036-944E-B912-D74E-1595DF54BA25}"/>
              </a:ext>
            </a:extLst>
          </p:cNvPr>
          <p:cNvSpPr txBox="1"/>
          <p:nvPr/>
        </p:nvSpPr>
        <p:spPr>
          <a:xfrm>
            <a:off x="319366" y="136525"/>
            <a:ext cx="11713287" cy="650499"/>
          </a:xfrm>
          <a:prstGeom prst="rect">
            <a:avLst/>
          </a:prstGeom>
          <a:noFill/>
        </p:spPr>
        <p:txBody>
          <a:bodyPr wrap="square">
            <a:spAutoFit/>
          </a:bodyPr>
          <a:lstStyle/>
          <a:p>
            <a:pPr lvl="1">
              <a:lnSpc>
                <a:spcPct val="105000"/>
              </a:lnSpc>
            </a:pPr>
            <a:r>
              <a:rPr lang="fr-FR" sz="3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Echelle européenne (BEA) </a:t>
            </a:r>
            <a:endParaRPr lang="fr-BE" sz="36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68199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22765C-B90A-E168-5855-721B7ED5D0DC}"/>
              </a:ext>
            </a:extLst>
          </p:cNvPr>
          <p:cNvSpPr>
            <a:spLocks noGrp="1"/>
          </p:cNvSpPr>
          <p:nvPr>
            <p:ph type="body" idx="1"/>
          </p:nvPr>
        </p:nvSpPr>
        <p:spPr/>
        <p:txBody>
          <a:bodyPr/>
          <a:lstStyle/>
          <a:p>
            <a:r>
              <a:rPr lang="fr-FR" dirty="0">
                <a:solidFill>
                  <a:schemeClr val="tx1"/>
                </a:solidFill>
                <a:latin typeface="Calibri" panose="020F0502020204030204" pitchFamily="34" charset="0"/>
                <a:ea typeface="SimSun" panose="02010600030101010101" pitchFamily="2" charset="-122"/>
                <a:cs typeface="Arial" panose="020B0604020202020204" pitchFamily="34" charset="0"/>
              </a:rPr>
              <a:t>Par Hilde Van </a:t>
            </a:r>
            <a:r>
              <a:rPr lang="fr-FR" dirty="0" err="1">
                <a:solidFill>
                  <a:schemeClr val="tx1"/>
                </a:solidFill>
                <a:latin typeface="Calibri" panose="020F0502020204030204" pitchFamily="34" charset="0"/>
                <a:ea typeface="SimSun" panose="02010600030101010101" pitchFamily="2" charset="-122"/>
                <a:cs typeface="Arial" panose="020B0604020202020204" pitchFamily="34" charset="0"/>
              </a:rPr>
              <a:t>Meirhaeghe</a:t>
            </a:r>
            <a:r>
              <a:rPr lang="fr-FR" sz="2400" dirty="0" err="1">
                <a:solidFill>
                  <a:schemeClr val="bg1"/>
                </a:solidFill>
                <a:effectLst/>
                <a:latin typeface="Calibri" panose="020F0502020204030204" pitchFamily="34" charset="0"/>
                <a:ea typeface="Times New Roman" panose="02020603050405020304" pitchFamily="18" charset="0"/>
                <a:cs typeface="Arial" panose="020B0604020202020204" pitchFamily="34" charset="0"/>
              </a:rPr>
              <a:t>en</a:t>
            </a:r>
            <a:r>
              <a:rPr lang="fr-FR" sz="24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 matière</a:t>
            </a:r>
            <a:endParaRPr lang="fr-BE" dirty="0"/>
          </a:p>
        </p:txBody>
      </p:sp>
      <p:sp>
        <p:nvSpPr>
          <p:cNvPr id="3" name="Titre 2">
            <a:extLst>
              <a:ext uri="{FF2B5EF4-FFF2-40B4-BE49-F238E27FC236}">
                <a16:creationId xmlns:a16="http://schemas.microsoft.com/office/drawing/2014/main" id="{FD615F9E-9845-B745-9075-CDBE56F69614}"/>
              </a:ext>
            </a:extLst>
          </p:cNvPr>
          <p:cNvSpPr>
            <a:spLocks noGrp="1"/>
          </p:cNvSpPr>
          <p:nvPr>
            <p:ph type="title"/>
          </p:nvPr>
        </p:nvSpPr>
        <p:spPr>
          <a:xfrm>
            <a:off x="831850" y="2174240"/>
            <a:ext cx="10515600" cy="2554693"/>
          </a:xfrm>
        </p:spPr>
        <p:txBody>
          <a:bodyPr/>
          <a:lstStyle/>
          <a:p>
            <a:r>
              <a:rPr lang="fr-FR" sz="2800" b="1" dirty="0" err="1">
                <a:effectLst/>
                <a:latin typeface="Calibri" panose="020F0502020204030204" pitchFamily="34" charset="0"/>
                <a:ea typeface="Times New Roman" panose="02020603050405020304" pitchFamily="18" charset="0"/>
                <a:cs typeface="Arial" panose="020B0604020202020204" pitchFamily="34" charset="0"/>
              </a:rPr>
              <a:t>Vetworks</a:t>
            </a:r>
            <a:r>
              <a:rPr lang="fr-FR" sz="2800" b="1" dirty="0">
                <a:effectLst/>
                <a:latin typeface="Calibri" panose="020F0502020204030204" pitchFamily="34" charset="0"/>
                <a:ea typeface="Times New Roman" panose="02020603050405020304" pitchFamily="18" charset="0"/>
                <a:cs typeface="Arial" panose="020B0604020202020204" pitchFamily="34" charset="0"/>
              </a:rPr>
              <a:t> </a:t>
            </a:r>
            <a:r>
              <a:rPr lang="fr-FR" sz="2800" dirty="0">
                <a:effectLst/>
                <a:latin typeface="Calibri" panose="020F0502020204030204" pitchFamily="34" charset="0"/>
                <a:ea typeface="Times New Roman" panose="02020603050405020304" pitchFamily="18" charset="0"/>
                <a:cs typeface="Arial" panose="020B0604020202020204" pitchFamily="34" charset="0"/>
              </a:rPr>
              <a:t>(</a:t>
            </a:r>
            <a:r>
              <a:rPr lang="fr-FR" sz="2800" u="sng" dirty="0" err="1">
                <a:effectLst/>
                <a:latin typeface="Calibri" panose="020F0502020204030204" pitchFamily="34" charset="0"/>
                <a:ea typeface="SimSun" panose="02010600030101010101" pitchFamily="2" charset="-122"/>
                <a:cs typeface="Arial" panose="020B0604020202020204" pitchFamily="34" charset="0"/>
                <a:hlinkClick r:id="rId2">
                  <a:extLst>
                    <a:ext uri="{A12FA001-AC4F-418D-AE19-62706E023703}">
                      <ahyp:hlinkClr xmlns:ahyp="http://schemas.microsoft.com/office/drawing/2018/hyperlinkcolor" val="tx"/>
                    </a:ext>
                  </a:extLst>
                </a:hlinkClick>
              </a:rPr>
              <a:t>Vetworks</a:t>
            </a:r>
            <a:r>
              <a:rPr lang="fr-FR" sz="2800" u="sng" dirty="0">
                <a:effectLst/>
                <a:latin typeface="Calibri" panose="020F0502020204030204" pitchFamily="34" charset="0"/>
                <a:ea typeface="SimSun" panose="02010600030101010101" pitchFamily="2" charset="-122"/>
                <a:cs typeface="Arial" panose="020B0604020202020204" pitchFamily="34" charset="0"/>
                <a:hlinkClick r:id="rId2">
                  <a:extLst>
                    <a:ext uri="{A12FA001-AC4F-418D-AE19-62706E023703}">
                      <ahyp:hlinkClr xmlns:ahyp="http://schemas.microsoft.com/office/drawing/2018/hyperlinkcolor" val="tx"/>
                    </a:ext>
                  </a:extLst>
                </a:hlinkClick>
              </a:rPr>
              <a:t> ® - Améliorer la santé de votre entreprise avicole</a:t>
            </a:r>
            <a:r>
              <a:rPr lang="fr-FR" sz="2800" dirty="0">
                <a:effectLst/>
                <a:latin typeface="Calibri" panose="020F0502020204030204" pitchFamily="34" charset="0"/>
                <a:ea typeface="SimSun" panose="02010600030101010101" pitchFamily="2" charset="-122"/>
                <a:cs typeface="Arial" panose="020B0604020202020204" pitchFamily="34" charset="0"/>
              </a:rPr>
              <a:t>)</a:t>
            </a:r>
            <a:r>
              <a:rPr lang="fr-FR" sz="2800" dirty="0">
                <a:effectLst/>
                <a:latin typeface="Calibri" panose="020F0502020204030204" pitchFamily="34" charset="0"/>
                <a:ea typeface="Times New Roman" panose="02020603050405020304" pitchFamily="18" charset="0"/>
                <a:cs typeface="Arial" panose="020B0604020202020204" pitchFamily="34" charset="0"/>
              </a:rPr>
              <a:t>: développement d’une boîte à outils à destination des aviculteurs en matière de biosécurité </a:t>
            </a:r>
            <a:endParaRPr lang="fr-BE" sz="2800" dirty="0"/>
          </a:p>
        </p:txBody>
      </p:sp>
      <p:sp>
        <p:nvSpPr>
          <p:cNvPr id="4" name="Espace réservé du pied de page 3">
            <a:extLst>
              <a:ext uri="{FF2B5EF4-FFF2-40B4-BE49-F238E27FC236}">
                <a16:creationId xmlns:a16="http://schemas.microsoft.com/office/drawing/2014/main" id="{CFA47A52-6D15-C922-2D2F-5C2CF5B527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3BD9EB9F-92FA-4626-FEA6-AE69CCF12A27}"/>
              </a:ext>
            </a:extLst>
          </p:cNvPr>
          <p:cNvSpPr>
            <a:spLocks noGrp="1"/>
          </p:cNvSpPr>
          <p:nvPr>
            <p:ph type="sldNum" sz="quarter" idx="12"/>
          </p:nvPr>
        </p:nvSpPr>
        <p:spPr/>
        <p:txBody>
          <a:bodyPr/>
          <a:lstStyle/>
          <a:p>
            <a:pPr>
              <a:defRPr/>
            </a:pPr>
            <a:fld id="{A5E8DC70-89B7-4FE1-AC57-1269F4F491ED}" type="slidenum">
              <a:rPr lang="fr-BE" smtClean="0"/>
              <a:pPr>
                <a:defRPr/>
              </a:pPr>
              <a:t>21</a:t>
            </a:fld>
            <a:endParaRPr lang="fr-BE" dirty="0"/>
          </a:p>
        </p:txBody>
      </p:sp>
    </p:spTree>
    <p:extLst>
      <p:ext uri="{BB962C8B-B14F-4D97-AF65-F5344CB8AC3E}">
        <p14:creationId xmlns:p14="http://schemas.microsoft.com/office/powerpoint/2010/main" val="3295977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319366" y="1238204"/>
            <a:ext cx="11713287" cy="621412"/>
          </a:xfrm>
        </p:spPr>
        <p:txBody>
          <a:bodyPr/>
          <a:lstStyle/>
          <a:p>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0515600" cy="4731054"/>
          </a:xfrm>
        </p:spPr>
        <p:txBody>
          <a:bodyPr/>
          <a:lstStyle/>
          <a:p>
            <a:pPr>
              <a:buFont typeface="Wingdings" panose="05000000000000000000" pitchFamily="2" charset="2"/>
              <a:buChar char="§"/>
            </a:pPr>
            <a:r>
              <a:rPr lang="fr-FR" dirty="0"/>
              <a:t> </a:t>
            </a:r>
            <a:r>
              <a:rPr lang="fr-FR" b="1" dirty="0" err="1">
                <a:solidFill>
                  <a:schemeClr val="accent2">
                    <a:lumMod val="75000"/>
                  </a:schemeClr>
                </a:solidFill>
              </a:rPr>
              <a:t>Agrivoltaïsme</a:t>
            </a:r>
            <a:r>
              <a:rPr lang="fr-FR" b="1" dirty="0">
                <a:solidFill>
                  <a:schemeClr val="accent2">
                    <a:lumMod val="75000"/>
                  </a:schemeClr>
                </a:solidFill>
              </a:rPr>
              <a:t>:</a:t>
            </a:r>
            <a:r>
              <a:rPr lang="fr-FR" dirty="0"/>
              <a:t> parole laissée à Alain De Bruyn (Agri Innovation) et témoignage de Arnaud Collard (installation de panneaux sur des toits de poulaillers)</a:t>
            </a:r>
          </a:p>
          <a:p>
            <a:pPr>
              <a:buFont typeface="Wingdings" panose="05000000000000000000" pitchFamily="2" charset="2"/>
              <a:buChar char="§"/>
            </a:pPr>
            <a:r>
              <a:rPr lang="fr-FR" dirty="0"/>
              <a:t>Problématiques sur </a:t>
            </a:r>
            <a:r>
              <a:rPr lang="fr-FR" b="1" dirty="0">
                <a:solidFill>
                  <a:schemeClr val="accent2">
                    <a:lumMod val="75000"/>
                  </a:schemeClr>
                </a:solidFill>
              </a:rPr>
              <a:t>l’aménagement des parcours en volailles Bio:</a:t>
            </a:r>
          </a:p>
          <a:p>
            <a:pPr lvl="1">
              <a:buFont typeface="Wingdings" panose="05000000000000000000" pitchFamily="2" charset="2"/>
              <a:buChar char="ð"/>
            </a:pPr>
            <a:r>
              <a:rPr lang="fr-BE" dirty="0">
                <a:effectLst/>
                <a:latin typeface="Calibri" panose="020F0502020204030204" pitchFamily="34" charset="0"/>
                <a:ea typeface="Calibri" panose="020F0502020204030204" pitchFamily="34" charset="0"/>
              </a:rPr>
              <a:t>« </a:t>
            </a:r>
            <a:r>
              <a:rPr lang="fr-BE" b="1" i="1" dirty="0">
                <a:latin typeface="Calibri" panose="020F0502020204030204" pitchFamily="34" charset="0"/>
                <a:ea typeface="Calibri" panose="020F0502020204030204" pitchFamily="34" charset="0"/>
              </a:rPr>
              <a:t>P</a:t>
            </a:r>
            <a:r>
              <a:rPr lang="fr-BE" b="1" i="1" dirty="0">
                <a:effectLst/>
                <a:latin typeface="Calibri" panose="020F0502020204030204" pitchFamily="34" charset="0"/>
                <a:ea typeface="Calibri" panose="020F0502020204030204" pitchFamily="34" charset="0"/>
              </a:rPr>
              <a:t>as de période de transition</a:t>
            </a:r>
            <a:r>
              <a:rPr lang="fr-BE" i="1" dirty="0">
                <a:effectLst/>
                <a:latin typeface="Calibri" panose="020F0502020204030204" pitchFamily="34" charset="0"/>
                <a:ea typeface="Calibri" panose="020F0502020204030204" pitchFamily="34" charset="0"/>
              </a:rPr>
              <a:t>, mais le catalogue de mesures </a:t>
            </a:r>
            <a:r>
              <a:rPr lang="fr-BE" b="1" i="1" dirty="0">
                <a:effectLst/>
                <a:latin typeface="Calibri" panose="020F0502020204030204" pitchFamily="34" charset="0"/>
                <a:ea typeface="Calibri" panose="020F0502020204030204" pitchFamily="34" charset="0"/>
              </a:rPr>
              <a:t>ne prévoit pas (pour le moment) de sanction spécifique </a:t>
            </a:r>
            <a:r>
              <a:rPr lang="fr-BE" i="1" dirty="0">
                <a:effectLst/>
                <a:latin typeface="Calibri" panose="020F0502020204030204" pitchFamily="34" charset="0"/>
                <a:ea typeface="Calibri" panose="020F0502020204030204" pitchFamily="34" charset="0"/>
              </a:rPr>
              <a:t>si le parcours n’est pas aménagé; les </a:t>
            </a:r>
            <a:r>
              <a:rPr lang="fr-BE" i="1" dirty="0" err="1">
                <a:effectLst/>
                <a:latin typeface="Calibri" panose="020F0502020204030204" pitchFamily="34" charset="0"/>
                <a:ea typeface="Calibri" panose="020F0502020204030204" pitchFamily="34" charset="0"/>
              </a:rPr>
              <a:t>OCs</a:t>
            </a:r>
            <a:r>
              <a:rPr lang="fr-BE" i="1" dirty="0">
                <a:effectLst/>
                <a:latin typeface="Calibri" panose="020F0502020204030204" pitchFamily="34" charset="0"/>
                <a:ea typeface="Calibri" panose="020F0502020204030204" pitchFamily="34" charset="0"/>
              </a:rPr>
              <a:t> ont donc  la possibilité d’appréhender chaque situation avec une certaine souplesse car il faut bien reconnaître qu’une mise aux normes sur ces critères peut raisonnablement prendre un certain temps. </a:t>
            </a:r>
            <a:r>
              <a:rPr lang="fr-BE" dirty="0">
                <a:effectLst/>
                <a:latin typeface="Calibri" panose="020F0502020204030204" pitchFamily="34" charset="0"/>
                <a:ea typeface="Calibri" panose="020F0502020204030204" pitchFamily="34" charset="0"/>
              </a:rPr>
              <a:t>»</a:t>
            </a:r>
          </a:p>
          <a:p>
            <a:pPr lvl="1">
              <a:buFont typeface="Wingdings" panose="05000000000000000000" pitchFamily="2" charset="2"/>
              <a:buChar char="ð"/>
            </a:pPr>
            <a:r>
              <a:rPr lang="fr-BE" dirty="0">
                <a:latin typeface="Calibri" panose="020F0502020204030204" pitchFamily="34" charset="0"/>
                <a:ea typeface="Calibri" panose="020F0502020204030204" pitchFamily="34" charset="0"/>
              </a:rPr>
              <a:t>Problème de la plantation de haies sur </a:t>
            </a:r>
            <a:r>
              <a:rPr lang="fr-BE" b="1" dirty="0">
                <a:latin typeface="Calibri" panose="020F0502020204030204" pitchFamily="34" charset="0"/>
                <a:ea typeface="Calibri" panose="020F0502020204030204" pitchFamily="34" charset="0"/>
              </a:rPr>
              <a:t>50% minimum </a:t>
            </a:r>
            <a:r>
              <a:rPr lang="fr-BE" dirty="0">
                <a:latin typeface="Calibri" panose="020F0502020204030204" pitchFamily="34" charset="0"/>
                <a:ea typeface="Calibri" panose="020F0502020204030204" pitchFamily="34" charset="0"/>
              </a:rPr>
              <a:t>du périmètre du parcours.</a:t>
            </a:r>
            <a:endParaRPr lang="fr-BE" dirty="0">
              <a:effectLst/>
              <a:latin typeface="Calibri" panose="020F0502020204030204" pitchFamily="34" charset="0"/>
              <a:ea typeface="Calibri" panose="020F0502020204030204" pitchFamily="34" charset="0"/>
            </a:endParaRPr>
          </a:p>
          <a:p>
            <a:pPr lvl="1">
              <a:buFont typeface="Wingdings" panose="05000000000000000000" pitchFamily="2" charset="2"/>
              <a:buChar char="Ø"/>
            </a:pP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22</a:t>
            </a:fld>
            <a:endParaRPr lang="fr-BE" dirty="0"/>
          </a:p>
        </p:txBody>
      </p:sp>
      <p:sp>
        <p:nvSpPr>
          <p:cNvPr id="7" name="ZoneTexte 6">
            <a:extLst>
              <a:ext uri="{FF2B5EF4-FFF2-40B4-BE49-F238E27FC236}">
                <a16:creationId xmlns:a16="http://schemas.microsoft.com/office/drawing/2014/main" id="{EEEC8036-944E-B912-D74E-1595DF54BA25}"/>
              </a:ext>
            </a:extLst>
          </p:cNvPr>
          <p:cNvSpPr txBox="1"/>
          <p:nvPr/>
        </p:nvSpPr>
        <p:spPr>
          <a:xfrm>
            <a:off x="0" y="136525"/>
            <a:ext cx="12032653" cy="650499"/>
          </a:xfrm>
          <a:prstGeom prst="rect">
            <a:avLst/>
          </a:prstGeom>
          <a:noFill/>
        </p:spPr>
        <p:txBody>
          <a:bodyPr wrap="square">
            <a:spAutoFit/>
          </a:bodyPr>
          <a:lstStyle/>
          <a:p>
            <a:pPr lvl="1">
              <a:lnSpc>
                <a:spcPct val="105000"/>
              </a:lnSpc>
            </a:pPr>
            <a:r>
              <a:rPr lang="fr-FR" sz="36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Parcours extérieurs en volailles </a:t>
            </a:r>
            <a:endParaRPr lang="fr-BE" sz="36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55868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319366" y="1238204"/>
            <a:ext cx="11713287" cy="621412"/>
          </a:xfrm>
        </p:spPr>
        <p:txBody>
          <a:bodyPr/>
          <a:lstStyle/>
          <a:p>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0515600" cy="4731054"/>
          </a:xfrm>
        </p:spPr>
        <p:txBody>
          <a:bodyPr/>
          <a:lstStyle/>
          <a:p>
            <a:pPr>
              <a:buFont typeface="Wingdings" panose="05000000000000000000" pitchFamily="2" charset="2"/>
              <a:buChar char="v"/>
            </a:pPr>
            <a:r>
              <a:rPr lang="fr-FR" sz="2800" dirty="0">
                <a:effectLst/>
                <a:latin typeface="Calibri" panose="020F0502020204030204" pitchFamily="34" charset="0"/>
                <a:ea typeface="Times New Roman" panose="02020603050405020304" pitchFamily="18" charset="0"/>
                <a:cs typeface="Arial" panose="020B0604020202020204" pitchFamily="34" charset="0"/>
              </a:rPr>
              <a:t>ventilation et éclairage naturels, </a:t>
            </a:r>
          </a:p>
          <a:p>
            <a:pPr>
              <a:buFont typeface="Wingdings" panose="05000000000000000000" pitchFamily="2" charset="2"/>
              <a:buChar char="v"/>
            </a:pPr>
            <a:r>
              <a:rPr lang="fr-FR" sz="2800" dirty="0">
                <a:effectLst/>
                <a:latin typeface="Calibri" panose="020F0502020204030204" pitchFamily="34" charset="0"/>
                <a:ea typeface="Times New Roman" panose="02020603050405020304" pitchFamily="18" charset="0"/>
                <a:cs typeface="Arial" panose="020B0604020202020204" pitchFamily="34" charset="0"/>
              </a:rPr>
              <a:t>contrôle de la régionalité, </a:t>
            </a:r>
          </a:p>
          <a:p>
            <a:pPr>
              <a:buFont typeface="Wingdings" panose="05000000000000000000" pitchFamily="2" charset="2"/>
              <a:buChar char="v"/>
            </a:pPr>
            <a:r>
              <a:rPr lang="fr-FR" sz="2800" dirty="0">
                <a:effectLst/>
                <a:latin typeface="Calibri" panose="020F0502020204030204" pitchFamily="34" charset="0"/>
                <a:ea typeface="Times New Roman" panose="02020603050405020304" pitchFamily="18" charset="0"/>
                <a:cs typeface="Arial" panose="020B0604020202020204" pitchFamily="34" charset="0"/>
              </a:rPr>
              <a:t>traitements vermifuges, </a:t>
            </a:r>
          </a:p>
          <a:p>
            <a:pPr>
              <a:buFont typeface="Wingdings" panose="05000000000000000000" pitchFamily="2" charset="2"/>
              <a:buChar char="v"/>
            </a:pPr>
            <a:r>
              <a:rPr lang="fr-FR" sz="2800" dirty="0">
                <a:effectLst/>
                <a:latin typeface="Calibri" panose="020F0502020204030204" pitchFamily="34" charset="0"/>
                <a:ea typeface="Times New Roman" panose="02020603050405020304" pitchFamily="18" charset="0"/>
                <a:cs typeface="Arial" panose="020B0604020202020204" pitchFamily="34" charset="0"/>
              </a:rPr>
              <a:t>aliments 100% Bio,</a:t>
            </a:r>
          </a:p>
          <a:p>
            <a:pPr>
              <a:buFont typeface="Wingdings" panose="05000000000000000000" pitchFamily="2" charset="2"/>
              <a:buChar char="v"/>
            </a:pPr>
            <a:r>
              <a:rPr lang="fr-FR" dirty="0">
                <a:latin typeface="Calibri" panose="020F0502020204030204" pitchFamily="34" charset="0"/>
                <a:ea typeface="Times New Roman" panose="02020603050405020304" pitchFamily="18" charset="0"/>
                <a:cs typeface="Arial" panose="020B0604020202020204" pitchFamily="34" charset="0"/>
              </a:rPr>
              <a:t>aménagements des parcours,</a:t>
            </a:r>
          </a:p>
          <a:p>
            <a:pPr>
              <a:buFont typeface="Wingdings" panose="05000000000000000000" pitchFamily="2" charset="2"/>
              <a:buChar char="v"/>
            </a:pPr>
            <a:r>
              <a:rPr lang="fr-FR" dirty="0">
                <a:latin typeface="Calibri" panose="020F0502020204030204" pitchFamily="34" charset="0"/>
                <a:ea typeface="Times New Roman" panose="02020603050405020304" pitchFamily="18" charset="0"/>
                <a:cs typeface="Arial" panose="020B0604020202020204" pitchFamily="34" charset="0"/>
              </a:rPr>
              <a:t>é</a:t>
            </a:r>
            <a:r>
              <a:rPr lang="fr-FR" sz="2800" dirty="0">
                <a:effectLst/>
                <a:latin typeface="Calibri" panose="020F0502020204030204" pitchFamily="34" charset="0"/>
                <a:ea typeface="Times New Roman" panose="02020603050405020304" pitchFamily="18" charset="0"/>
                <a:cs typeface="Arial" panose="020B0604020202020204" pitchFamily="34" charset="0"/>
              </a:rPr>
              <a:t>pointage des poules,</a:t>
            </a:r>
          </a:p>
          <a:p>
            <a:pPr>
              <a:buFont typeface="Wingdings" panose="05000000000000000000" pitchFamily="2" charset="2"/>
              <a:buChar char="v"/>
            </a:pPr>
            <a:r>
              <a:rPr lang="fr-FR" sz="2800" dirty="0">
                <a:effectLst/>
                <a:latin typeface="Calibri" panose="020F0502020204030204" pitchFamily="34" charset="0"/>
                <a:ea typeface="Times New Roman" panose="02020603050405020304" pitchFamily="18" charset="0"/>
                <a:cs typeface="Arial" panose="020B0604020202020204" pitchFamily="34" charset="0"/>
              </a:rPr>
              <a:t> …</a:t>
            </a: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23</a:t>
            </a:fld>
            <a:endParaRPr lang="fr-BE" dirty="0"/>
          </a:p>
        </p:txBody>
      </p:sp>
      <p:sp>
        <p:nvSpPr>
          <p:cNvPr id="8" name="ZoneTexte 7">
            <a:extLst>
              <a:ext uri="{FF2B5EF4-FFF2-40B4-BE49-F238E27FC236}">
                <a16:creationId xmlns:a16="http://schemas.microsoft.com/office/drawing/2014/main" id="{D7ECF94E-FF69-66F1-7312-513DE08DFD6C}"/>
              </a:ext>
            </a:extLst>
          </p:cNvPr>
          <p:cNvSpPr txBox="1"/>
          <p:nvPr/>
        </p:nvSpPr>
        <p:spPr>
          <a:xfrm>
            <a:off x="319366" y="91577"/>
            <a:ext cx="11144923" cy="650499"/>
          </a:xfrm>
          <a:prstGeom prst="rect">
            <a:avLst/>
          </a:prstGeom>
          <a:noFill/>
        </p:spPr>
        <p:txBody>
          <a:bodyPr wrap="square">
            <a:spAutoFit/>
          </a:bodyPr>
          <a:lstStyle/>
          <a:p>
            <a:pPr lvl="1">
              <a:lnSpc>
                <a:spcPct val="105000"/>
              </a:lnSpc>
            </a:pPr>
            <a:r>
              <a:rPr lang="fr-FR" sz="36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Aviculture Bio </a:t>
            </a:r>
            <a:endParaRPr lang="fr-BE" sz="36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705286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83BCE1D-61E2-0213-A3AE-853A3D8E69EA}"/>
              </a:ext>
            </a:extLst>
          </p:cNvPr>
          <p:cNvSpPr txBox="1"/>
          <p:nvPr/>
        </p:nvSpPr>
        <p:spPr>
          <a:xfrm>
            <a:off x="6096000" y="2606040"/>
            <a:ext cx="5368289" cy="1200329"/>
          </a:xfrm>
          <a:prstGeom prst="rect">
            <a:avLst/>
          </a:prstGeom>
          <a:solidFill>
            <a:schemeClr val="accent2">
              <a:lumMod val="60000"/>
              <a:lumOff val="40000"/>
            </a:schemeClr>
          </a:solidFill>
        </p:spPr>
        <p:txBody>
          <a:bodyPr wrap="square" rtlCol="0">
            <a:spAutoFit/>
          </a:bodyPr>
          <a:lstStyle/>
          <a:p>
            <a:r>
              <a:rPr lang="fr-FR" sz="2400" dirty="0"/>
              <a:t>Soutien  par la Wallonie dans le cadre de l’Interface producteurs-distributeurs (</a:t>
            </a:r>
            <a:r>
              <a:rPr lang="fr-FR" sz="2400" dirty="0" err="1"/>
              <a:t>CdP</a:t>
            </a:r>
            <a:r>
              <a:rPr lang="fr-FR" sz="2400" dirty="0"/>
              <a:t>)</a:t>
            </a:r>
            <a:endParaRPr lang="fr-BE" sz="2400" dirty="0"/>
          </a:p>
        </p:txBody>
      </p:sp>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319366" y="1238204"/>
            <a:ext cx="11713287" cy="621412"/>
          </a:xfrm>
        </p:spPr>
        <p:txBody>
          <a:bodyPr/>
          <a:lstStyle/>
          <a:p>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0515600" cy="4731054"/>
          </a:xfrm>
        </p:spPr>
        <p:txBody>
          <a:bodyPr/>
          <a:lstStyle/>
          <a:p>
            <a:pPr>
              <a:buFont typeface="Wingdings" panose="05000000000000000000" pitchFamily="2" charset="2"/>
              <a:buChar char="v"/>
            </a:pPr>
            <a:r>
              <a:rPr lang="fr-FR" dirty="0"/>
              <a:t>Blablacar de la logistique (démarche initiée en France)</a:t>
            </a:r>
          </a:p>
          <a:p>
            <a:pPr>
              <a:buFont typeface="Wingdings" panose="05000000000000000000" pitchFamily="2" charset="2"/>
              <a:buChar char="v"/>
            </a:pPr>
            <a:endParaRPr lang="fr-FR" dirty="0"/>
          </a:p>
          <a:p>
            <a:pPr>
              <a:buFont typeface="Wingdings" panose="05000000000000000000" pitchFamily="2" charset="2"/>
              <a:buChar char="v"/>
            </a:pP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24</a:t>
            </a:fld>
            <a:endParaRPr lang="fr-BE" dirty="0"/>
          </a:p>
        </p:txBody>
      </p:sp>
      <p:sp>
        <p:nvSpPr>
          <p:cNvPr id="8" name="ZoneTexte 7">
            <a:extLst>
              <a:ext uri="{FF2B5EF4-FFF2-40B4-BE49-F238E27FC236}">
                <a16:creationId xmlns:a16="http://schemas.microsoft.com/office/drawing/2014/main" id="{D7ECF94E-FF69-66F1-7312-513DE08DFD6C}"/>
              </a:ext>
            </a:extLst>
          </p:cNvPr>
          <p:cNvSpPr txBox="1"/>
          <p:nvPr/>
        </p:nvSpPr>
        <p:spPr>
          <a:xfrm>
            <a:off x="319366" y="91577"/>
            <a:ext cx="11144923" cy="650499"/>
          </a:xfrm>
          <a:prstGeom prst="rect">
            <a:avLst/>
          </a:prstGeom>
          <a:noFill/>
        </p:spPr>
        <p:txBody>
          <a:bodyPr wrap="square">
            <a:spAutoFit/>
          </a:bodyPr>
          <a:lstStyle/>
          <a:p>
            <a:pPr lvl="1">
              <a:lnSpc>
                <a:spcPct val="105000"/>
              </a:lnSpc>
            </a:pPr>
            <a:r>
              <a:rPr lang="fr-FR" sz="3600" dirty="0">
                <a:solidFill>
                  <a:schemeClr val="bg1"/>
                </a:solidFill>
                <a:effectLst/>
                <a:latin typeface="Calibri" panose="020F0502020204030204" pitchFamily="34" charset="0"/>
                <a:ea typeface="SimSun" panose="02010600030101010101" pitchFamily="2" charset="-122"/>
                <a:cs typeface="Arial" panose="020B0604020202020204" pitchFamily="34" charset="0"/>
              </a:rPr>
              <a:t>La Charette</a:t>
            </a:r>
            <a:endParaRPr lang="fr-BE" sz="36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pic>
        <p:nvPicPr>
          <p:cNvPr id="6" name="Image 5">
            <a:extLst>
              <a:ext uri="{FF2B5EF4-FFF2-40B4-BE49-F238E27FC236}">
                <a16:creationId xmlns:a16="http://schemas.microsoft.com/office/drawing/2014/main" id="{F8659E69-1BCB-8D1C-22A4-C7D382DCEB8E}"/>
              </a:ext>
            </a:extLst>
          </p:cNvPr>
          <p:cNvPicPr>
            <a:picLocks noChangeAspect="1"/>
          </p:cNvPicPr>
          <p:nvPr/>
        </p:nvPicPr>
        <p:blipFill rotWithShape="1">
          <a:blip r:embed="rId2"/>
          <a:srcRect l="6226" t="6671" r="15297" b="17177"/>
          <a:stretch/>
        </p:blipFill>
        <p:spPr>
          <a:xfrm>
            <a:off x="1417976" y="1883767"/>
            <a:ext cx="4389120" cy="4448432"/>
          </a:xfrm>
          <a:prstGeom prst="rect">
            <a:avLst/>
          </a:prstGeom>
        </p:spPr>
      </p:pic>
    </p:spTree>
    <p:extLst>
      <p:ext uri="{BB962C8B-B14F-4D97-AF65-F5344CB8AC3E}">
        <p14:creationId xmlns:p14="http://schemas.microsoft.com/office/powerpoint/2010/main" val="3985885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E506D-1E07-F7DF-76F7-340C07B1D6BF}"/>
              </a:ext>
            </a:extLst>
          </p:cNvPr>
          <p:cNvSpPr>
            <a:spLocks noGrp="1"/>
          </p:cNvSpPr>
          <p:nvPr>
            <p:ph type="title"/>
          </p:nvPr>
        </p:nvSpPr>
        <p:spPr/>
        <p:txBody>
          <a:bodyPr/>
          <a:lstStyle/>
          <a:p>
            <a:r>
              <a:rPr lang="fr-FR" sz="3600" dirty="0"/>
              <a:t>La Charette</a:t>
            </a:r>
            <a:endParaRPr lang="fr-BE" sz="3600" dirty="0"/>
          </a:p>
        </p:txBody>
      </p:sp>
      <p:sp>
        <p:nvSpPr>
          <p:cNvPr id="3" name="Espace réservé du contenu 2">
            <a:extLst>
              <a:ext uri="{FF2B5EF4-FFF2-40B4-BE49-F238E27FC236}">
                <a16:creationId xmlns:a16="http://schemas.microsoft.com/office/drawing/2014/main" id="{A7CE0181-776A-99E3-3F5D-282C8EF8F6B2}"/>
              </a:ext>
            </a:extLst>
          </p:cNvPr>
          <p:cNvSpPr>
            <a:spLocks noGrp="1"/>
          </p:cNvSpPr>
          <p:nvPr>
            <p:ph idx="1"/>
          </p:nvPr>
        </p:nvSpPr>
        <p:spPr/>
        <p:txBody>
          <a:bodyPr/>
          <a:lstStyle/>
          <a:p>
            <a:r>
              <a:rPr lang="fr-FR" b="1" u="sng" dirty="0"/>
              <a:t>Constats :</a:t>
            </a:r>
            <a:r>
              <a:rPr lang="fr-FR" dirty="0"/>
              <a:t> </a:t>
            </a:r>
          </a:p>
          <a:p>
            <a:pPr lvl="1">
              <a:buFont typeface="Wingdings" panose="05000000000000000000" pitchFamily="2" charset="2"/>
              <a:buChar char="ð"/>
            </a:pPr>
            <a:r>
              <a:rPr lang="fr-FR" dirty="0"/>
              <a:t>La </a:t>
            </a:r>
            <a:r>
              <a:rPr lang="fr-FR" b="1" dirty="0">
                <a:solidFill>
                  <a:schemeClr val="accent2">
                    <a:lumMod val="75000"/>
                  </a:schemeClr>
                </a:solidFill>
              </a:rPr>
              <a:t>logistique</a:t>
            </a:r>
            <a:r>
              <a:rPr lang="fr-FR" dirty="0"/>
              <a:t> est un </a:t>
            </a:r>
            <a:r>
              <a:rPr lang="fr-FR" b="1" dirty="0"/>
              <a:t>frein</a:t>
            </a:r>
            <a:r>
              <a:rPr lang="fr-FR" dirty="0"/>
              <a:t> au </a:t>
            </a:r>
            <a:r>
              <a:rPr lang="fr-FR" dirty="0">
                <a:solidFill>
                  <a:schemeClr val="accent6">
                    <a:lumMod val="75000"/>
                  </a:schemeClr>
                </a:solidFill>
              </a:rPr>
              <a:t>développement local </a:t>
            </a:r>
            <a:r>
              <a:rPr lang="fr-FR" dirty="0"/>
              <a:t>par des </a:t>
            </a:r>
            <a:r>
              <a:rPr lang="fr-FR" dirty="0">
                <a:solidFill>
                  <a:schemeClr val="accent6">
                    <a:lumMod val="75000"/>
                  </a:schemeClr>
                </a:solidFill>
              </a:rPr>
              <a:t>pts volumes </a:t>
            </a:r>
            <a:r>
              <a:rPr lang="fr-FR" dirty="0"/>
              <a:t>peu rentables ;</a:t>
            </a:r>
          </a:p>
          <a:p>
            <a:pPr lvl="1">
              <a:buFont typeface="Wingdings" panose="05000000000000000000" pitchFamily="2" charset="2"/>
              <a:buChar char="ð"/>
            </a:pPr>
            <a:r>
              <a:rPr lang="fr-FR" dirty="0"/>
              <a:t>La demande est très variée ;</a:t>
            </a:r>
          </a:p>
          <a:p>
            <a:pPr lvl="1">
              <a:buFont typeface="Wingdings" panose="05000000000000000000" pitchFamily="2" charset="2"/>
              <a:buChar char="ð"/>
            </a:pPr>
            <a:r>
              <a:rPr lang="fr-FR" dirty="0"/>
              <a:t>Il y a une mauvaise connaissance des acteurs en présence.</a:t>
            </a:r>
          </a:p>
          <a:p>
            <a:r>
              <a:rPr lang="fr-FR" b="1" u="sng" dirty="0"/>
              <a:t>Cibles:</a:t>
            </a:r>
            <a:r>
              <a:rPr lang="fr-FR" dirty="0"/>
              <a:t> producteurs/transformateurs, intermédiaire/acheteurs logisticien/transporteur</a:t>
            </a:r>
          </a:p>
          <a:p>
            <a:pPr marL="0" indent="0">
              <a:buNone/>
            </a:pPr>
            <a:endParaRPr lang="fr-BE" dirty="0"/>
          </a:p>
          <a:p>
            <a:endParaRPr lang="fr-BE" dirty="0"/>
          </a:p>
          <a:p>
            <a:endParaRPr lang="fr-BE" dirty="0"/>
          </a:p>
        </p:txBody>
      </p:sp>
      <p:sp>
        <p:nvSpPr>
          <p:cNvPr id="4" name="Espace réservé du pied de page 3">
            <a:extLst>
              <a:ext uri="{FF2B5EF4-FFF2-40B4-BE49-F238E27FC236}">
                <a16:creationId xmlns:a16="http://schemas.microsoft.com/office/drawing/2014/main" id="{F0831F3D-BDCC-A1E2-5F3C-C8C055BFBCF1}"/>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60BFED44-F79F-A78F-D8DA-1E204F04E0EA}"/>
              </a:ext>
            </a:extLst>
          </p:cNvPr>
          <p:cNvSpPr>
            <a:spLocks noGrp="1"/>
          </p:cNvSpPr>
          <p:nvPr>
            <p:ph type="sldNum" sz="quarter" idx="12"/>
          </p:nvPr>
        </p:nvSpPr>
        <p:spPr/>
        <p:txBody>
          <a:bodyPr/>
          <a:lstStyle/>
          <a:p>
            <a:pPr>
              <a:defRPr/>
            </a:pPr>
            <a:fld id="{EC2ED077-ED37-4C24-9D37-F962356196D8}" type="slidenum">
              <a:rPr lang="fr-BE" smtClean="0"/>
              <a:pPr>
                <a:defRPr/>
              </a:pPr>
              <a:t>25</a:t>
            </a:fld>
            <a:endParaRPr lang="fr-BE" dirty="0"/>
          </a:p>
        </p:txBody>
      </p:sp>
      <p:sp>
        <p:nvSpPr>
          <p:cNvPr id="6" name="Rectangle 5">
            <a:extLst>
              <a:ext uri="{FF2B5EF4-FFF2-40B4-BE49-F238E27FC236}">
                <a16:creationId xmlns:a16="http://schemas.microsoft.com/office/drawing/2014/main" id="{F79BE601-EE12-6341-5163-F798B6DC8C66}"/>
              </a:ext>
            </a:extLst>
          </p:cNvPr>
          <p:cNvSpPr/>
          <p:nvPr/>
        </p:nvSpPr>
        <p:spPr>
          <a:xfrm>
            <a:off x="2557259" y="4263821"/>
            <a:ext cx="7588469" cy="114485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fr-FR" sz="2000" dirty="0">
                <a:solidFill>
                  <a:schemeClr val="tx1"/>
                </a:solidFill>
              </a:rPr>
              <a:t>=&gt; Enregistrer vous GRATUITEMENT sur le site </a:t>
            </a:r>
            <a:r>
              <a:rPr lang="fr-FR" sz="2000" u="sng" dirty="0">
                <a:solidFill>
                  <a:schemeClr val="tx1"/>
                </a:solidFill>
              </a:rPr>
              <a:t>lacharrette.org</a:t>
            </a:r>
          </a:p>
          <a:p>
            <a:pPr lvl="1" algn="ctr"/>
            <a:endParaRPr lang="fr-FR" sz="1050" u="sng" dirty="0">
              <a:solidFill>
                <a:schemeClr val="tx1"/>
              </a:solidFill>
            </a:endParaRPr>
          </a:p>
          <a:p>
            <a:pPr lvl="1" algn="ctr"/>
            <a:r>
              <a:rPr lang="fr-FR" sz="1800" dirty="0">
                <a:solidFill>
                  <a:schemeClr val="tx1"/>
                </a:solidFill>
              </a:rPr>
              <a:t>Adhésion prise en charge pour les 100 premiers utilisateurs</a:t>
            </a:r>
          </a:p>
          <a:p>
            <a:pPr lvl="1" algn="ctr"/>
            <a:r>
              <a:rPr lang="fr-FR" dirty="0">
                <a:solidFill>
                  <a:schemeClr val="tx1"/>
                </a:solidFill>
              </a:rPr>
              <a:t>(</a:t>
            </a:r>
            <a:r>
              <a:rPr lang="fr-FR" sz="1800" dirty="0">
                <a:solidFill>
                  <a:schemeClr val="tx1"/>
                </a:solidFill>
              </a:rPr>
              <a:t>permettant l’accès à la totalité des fonctionnalités du site)  </a:t>
            </a:r>
          </a:p>
        </p:txBody>
      </p:sp>
    </p:spTree>
    <p:extLst>
      <p:ext uri="{BB962C8B-B14F-4D97-AF65-F5344CB8AC3E}">
        <p14:creationId xmlns:p14="http://schemas.microsoft.com/office/powerpoint/2010/main" val="3005168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319366" y="1238204"/>
            <a:ext cx="11713287" cy="621412"/>
          </a:xfrm>
        </p:spPr>
        <p:txBody>
          <a:bodyPr/>
          <a:lstStyle/>
          <a:p>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0515600" cy="4731054"/>
          </a:xfrm>
        </p:spPr>
        <p:txBody>
          <a:bodyPr/>
          <a:lstStyle/>
          <a:p>
            <a:pPr>
              <a:buFont typeface="Wingdings" panose="05000000000000000000" pitchFamily="2" charset="2"/>
              <a:buChar char="v"/>
            </a:pPr>
            <a:r>
              <a:rPr lang="fr-FR" b="1" u="sng" dirty="0">
                <a:solidFill>
                  <a:schemeClr val="accent2">
                    <a:lumMod val="75000"/>
                  </a:schemeClr>
                </a:solidFill>
              </a:rPr>
              <a:t>Objectif:</a:t>
            </a:r>
            <a:r>
              <a:rPr lang="fr-FR" dirty="0"/>
              <a:t> diminution de 50% des émissions d’N d’ici 2023</a:t>
            </a:r>
          </a:p>
          <a:p>
            <a:pPr>
              <a:buFont typeface="Wingdings" panose="05000000000000000000" pitchFamily="2" charset="2"/>
              <a:buChar char="v"/>
            </a:pPr>
            <a:r>
              <a:rPr lang="fr-FR" dirty="0"/>
              <a:t>Mesures intégrées dans le plan stratégique pour la PAC        CE refuse de débloquer les aides directes de la PAC</a:t>
            </a:r>
          </a:p>
          <a:p>
            <a:pPr>
              <a:buFont typeface="Wingdings" panose="05000000000000000000" pitchFamily="2" charset="2"/>
              <a:buChar char="v"/>
            </a:pPr>
            <a:r>
              <a:rPr lang="fr-FR" dirty="0"/>
              <a:t>Initiative portée par la ministre de l’Envi (</a:t>
            </a:r>
            <a:r>
              <a:rPr lang="fr-FR" b="1" dirty="0"/>
              <a:t>NVA</a:t>
            </a:r>
            <a:r>
              <a:rPr lang="fr-FR" dirty="0"/>
              <a:t>); approuvée aussi par l’Open </a:t>
            </a:r>
            <a:r>
              <a:rPr lang="fr-FR" dirty="0" err="1"/>
              <a:t>Vld</a:t>
            </a:r>
            <a:r>
              <a:rPr lang="fr-FR" dirty="0"/>
              <a:t>; agriculteurs soutenus par le </a:t>
            </a:r>
            <a:r>
              <a:rPr lang="fr-FR" b="1" dirty="0">
                <a:solidFill>
                  <a:schemeClr val="accent2">
                    <a:lumMod val="75000"/>
                  </a:schemeClr>
                </a:solidFill>
              </a:rPr>
              <a:t>CDNV</a:t>
            </a:r>
            <a:r>
              <a:rPr lang="fr-FR" dirty="0"/>
              <a:t>; conseil d’Etat</a:t>
            </a:r>
          </a:p>
          <a:p>
            <a:pPr>
              <a:buFont typeface="Wingdings" panose="05000000000000000000" pitchFamily="2" charset="2"/>
              <a:buChar char="v"/>
            </a:pPr>
            <a:r>
              <a:rPr lang="fr-FR" b="1" u="sng" dirty="0">
                <a:solidFill>
                  <a:schemeClr val="accent2">
                    <a:lumMod val="75000"/>
                  </a:schemeClr>
                </a:solidFill>
              </a:rPr>
              <a:t>Conséquences: </a:t>
            </a:r>
          </a:p>
          <a:p>
            <a:pPr lvl="1"/>
            <a:r>
              <a:rPr lang="fr-FR" dirty="0"/>
              <a:t>-</a:t>
            </a:r>
            <a:r>
              <a:rPr lang="fr-FR" sz="1800" dirty="0"/>
              <a:t>30% du cheptel porcin et -10% ch. avicole d’ici 2030.</a:t>
            </a:r>
          </a:p>
          <a:p>
            <a:pPr lvl="1"/>
            <a:r>
              <a:rPr lang="fr-FR" sz="1800" dirty="0"/>
              <a:t>41 fermes rouges devront mettre en terme à leur activité fin 2025 + 120 </a:t>
            </a:r>
            <a:r>
              <a:rPr lang="fr-FR" sz="1800" dirty="0" err="1"/>
              <a:t>ét</a:t>
            </a:r>
            <a:r>
              <a:rPr lang="fr-FR" sz="1800" dirty="0"/>
              <a:t>. en orange (possible arrêt d’ici 2026)+ autres élevages dans systèmes de diminution NH3 doivent démontrer -60% émissions d’ici 2030.</a:t>
            </a:r>
          </a:p>
          <a:p>
            <a:pPr lvl="1"/>
            <a:r>
              <a:rPr lang="fr-BE" sz="1800" dirty="0">
                <a:ea typeface="Calibri" panose="020F0502020204030204" pitchFamily="34" charset="0"/>
                <a:cs typeface="Times New Roman" panose="02020603050405020304" pitchFamily="18" charset="0"/>
              </a:rPr>
              <a:t>P</a:t>
            </a:r>
            <a:r>
              <a:rPr lang="fr-BE" sz="1800" dirty="0">
                <a:effectLst/>
                <a:ea typeface="Calibri" panose="020F0502020204030204" pitchFamily="34" charset="0"/>
                <a:cs typeface="Times New Roman" panose="02020603050405020304" pitchFamily="18" charset="0"/>
              </a:rPr>
              <a:t>lan Azote étudié par le VILT (centre d’information flamand pour l’agriculture et l’horticulture): entre    7 000 à 8 000 exploitations ne pourront plus obtenir de nouveaux permis d’installation.</a:t>
            </a:r>
            <a:endParaRPr lang="fr-BE" sz="1800"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26</a:t>
            </a:fld>
            <a:endParaRPr lang="fr-BE" dirty="0"/>
          </a:p>
        </p:txBody>
      </p:sp>
      <p:sp>
        <p:nvSpPr>
          <p:cNvPr id="8" name="ZoneTexte 7">
            <a:extLst>
              <a:ext uri="{FF2B5EF4-FFF2-40B4-BE49-F238E27FC236}">
                <a16:creationId xmlns:a16="http://schemas.microsoft.com/office/drawing/2014/main" id="{D7ECF94E-FF69-66F1-7312-513DE08DFD6C}"/>
              </a:ext>
            </a:extLst>
          </p:cNvPr>
          <p:cNvSpPr txBox="1"/>
          <p:nvPr/>
        </p:nvSpPr>
        <p:spPr>
          <a:xfrm>
            <a:off x="319366" y="91577"/>
            <a:ext cx="11144923" cy="1108124"/>
          </a:xfrm>
          <a:prstGeom prst="rect">
            <a:avLst/>
          </a:prstGeom>
          <a:noFill/>
        </p:spPr>
        <p:txBody>
          <a:bodyPr wrap="square">
            <a:spAutoFit/>
          </a:bodyPr>
          <a:lstStyle/>
          <a:p>
            <a:pPr lvl="1">
              <a:lnSpc>
                <a:spcPct val="105000"/>
              </a:lnSpc>
            </a:pPr>
            <a:r>
              <a:rPr lang="fr-FR" sz="36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Plan Azote en Flandre </a:t>
            </a:r>
            <a:endParaRPr lang="fr-BE" sz="3600" b="1"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p>
            <a:pPr lvl="1">
              <a:lnSpc>
                <a:spcPct val="105000"/>
              </a:lnSpc>
            </a:pPr>
            <a:endParaRPr lang="fr-BE" sz="28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sp>
        <p:nvSpPr>
          <p:cNvPr id="6" name="Flèche : droite 5">
            <a:extLst>
              <a:ext uri="{FF2B5EF4-FFF2-40B4-BE49-F238E27FC236}">
                <a16:creationId xmlns:a16="http://schemas.microsoft.com/office/drawing/2014/main" id="{D5E3F754-AC94-F994-AA0E-F1F4546091D5}"/>
              </a:ext>
            </a:extLst>
          </p:cNvPr>
          <p:cNvSpPr/>
          <p:nvPr/>
        </p:nvSpPr>
        <p:spPr>
          <a:xfrm>
            <a:off x="8961120" y="1859591"/>
            <a:ext cx="365760" cy="2514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07393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319366" y="1238204"/>
            <a:ext cx="11713287" cy="621412"/>
          </a:xfrm>
        </p:spPr>
        <p:txBody>
          <a:bodyPr/>
          <a:lstStyle/>
          <a:p>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0515600" cy="4731054"/>
          </a:xfrm>
        </p:spPr>
        <p:txBody>
          <a:bodyPr/>
          <a:lstStyle/>
          <a:p>
            <a:pPr marL="0" indent="0">
              <a:buNone/>
            </a:pPr>
            <a:r>
              <a:rPr lang="fr-FR" b="1" u="sng" dirty="0">
                <a:solidFill>
                  <a:schemeClr val="accent2">
                    <a:lumMod val="75000"/>
                  </a:schemeClr>
                </a:solidFill>
              </a:rPr>
              <a:t>Quid en Wallonie?</a:t>
            </a:r>
          </a:p>
          <a:p>
            <a:pPr>
              <a:buFont typeface="Wingdings" panose="05000000000000000000" pitchFamily="2" charset="2"/>
              <a:buChar char="v"/>
            </a:pPr>
            <a:r>
              <a:rPr lang="fr-FR" dirty="0"/>
              <a:t>Émission d’N bien &lt;</a:t>
            </a:r>
          </a:p>
          <a:p>
            <a:pPr>
              <a:buFont typeface="Wingdings" panose="05000000000000000000" pitchFamily="2" charset="2"/>
              <a:buChar char="v"/>
            </a:pPr>
            <a:r>
              <a:rPr lang="fr-FR" dirty="0"/>
              <a:t>Cheptel porcin = 6% du cheptel  national; volailles = 16%</a:t>
            </a:r>
          </a:p>
          <a:p>
            <a:pPr>
              <a:buFont typeface="Wingdings" panose="05000000000000000000" pitchFamily="2" charset="2"/>
              <a:buChar char="v"/>
            </a:pPr>
            <a:r>
              <a:rPr lang="fr-FR" b="1" dirty="0"/>
              <a:t>Toutefois,</a:t>
            </a:r>
            <a:r>
              <a:rPr lang="fr-FR" dirty="0"/>
              <a:t> mise en demeure par la CE       Ministre Tellier a modifié le </a:t>
            </a:r>
            <a:r>
              <a:rPr lang="fr-FR" b="1" u="sng" dirty="0"/>
              <a:t>PGDA</a:t>
            </a:r>
            <a:r>
              <a:rPr lang="fr-FR" dirty="0"/>
              <a:t> (validation au 16/02/2023):</a:t>
            </a:r>
          </a:p>
          <a:p>
            <a:pPr lvl="1">
              <a:buFont typeface="Wingdings" panose="05000000000000000000" pitchFamily="2" charset="2"/>
              <a:buChar char="ð"/>
            </a:pPr>
            <a:r>
              <a:rPr lang="fr-FR" dirty="0">
                <a:solidFill>
                  <a:schemeClr val="accent2">
                    <a:lumMod val="75000"/>
                  </a:schemeClr>
                </a:solidFill>
              </a:rPr>
              <a:t>Interdiction des épandages </a:t>
            </a:r>
            <a:r>
              <a:rPr lang="fr-FR" dirty="0"/>
              <a:t>dans les </a:t>
            </a:r>
            <a:r>
              <a:rPr lang="fr-FR" b="1" dirty="0"/>
              <a:t>zones vulnérables </a:t>
            </a:r>
            <a:r>
              <a:rPr lang="fr-FR" dirty="0"/>
              <a:t>et </a:t>
            </a:r>
            <a:r>
              <a:rPr lang="fr-FR" b="1" dirty="0"/>
              <a:t>sites en pente</a:t>
            </a:r>
          </a:p>
          <a:p>
            <a:pPr lvl="1">
              <a:buFont typeface="Wingdings" panose="05000000000000000000" pitchFamily="2" charset="2"/>
              <a:buChar char="ð"/>
            </a:pPr>
            <a:r>
              <a:rPr lang="fr-FR" dirty="0"/>
              <a:t>Création d’un </a:t>
            </a:r>
            <a:r>
              <a:rPr lang="fr-FR" b="1" dirty="0"/>
              <a:t>registre de fertilisation N</a:t>
            </a:r>
          </a:p>
          <a:p>
            <a:pPr lvl="1">
              <a:buFont typeface="Wingdings" panose="05000000000000000000" pitchFamily="2" charset="2"/>
              <a:buChar char="ð"/>
            </a:pPr>
            <a:r>
              <a:rPr lang="fr-FR" dirty="0">
                <a:solidFill>
                  <a:schemeClr val="accent2">
                    <a:lumMod val="75000"/>
                  </a:schemeClr>
                </a:solidFill>
              </a:rPr>
              <a:t>Diminution du stockage </a:t>
            </a:r>
            <a:r>
              <a:rPr lang="fr-FR" dirty="0"/>
              <a:t>des effluents hors infrastructures (en bovins, 9 mois et non 10 mois, </a:t>
            </a:r>
            <a:r>
              <a:rPr lang="fr-FR" b="1" dirty="0"/>
              <a:t>6 mois </a:t>
            </a:r>
            <a:r>
              <a:rPr lang="fr-FR" dirty="0"/>
              <a:t>pour les fumiers de volailles, </a:t>
            </a:r>
            <a:r>
              <a:rPr lang="fr-FR" b="1" dirty="0"/>
              <a:t>1 mois </a:t>
            </a:r>
            <a:r>
              <a:rPr lang="fr-FR" dirty="0"/>
              <a:t>pour les fientes de volailles &gt; 55% MS)</a:t>
            </a: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27</a:t>
            </a:fld>
            <a:endParaRPr lang="fr-BE" dirty="0"/>
          </a:p>
        </p:txBody>
      </p:sp>
      <p:sp>
        <p:nvSpPr>
          <p:cNvPr id="8" name="ZoneTexte 7">
            <a:extLst>
              <a:ext uri="{FF2B5EF4-FFF2-40B4-BE49-F238E27FC236}">
                <a16:creationId xmlns:a16="http://schemas.microsoft.com/office/drawing/2014/main" id="{D7ECF94E-FF69-66F1-7312-513DE08DFD6C}"/>
              </a:ext>
            </a:extLst>
          </p:cNvPr>
          <p:cNvSpPr txBox="1"/>
          <p:nvPr/>
        </p:nvSpPr>
        <p:spPr>
          <a:xfrm>
            <a:off x="319366" y="91577"/>
            <a:ext cx="11144923" cy="1108124"/>
          </a:xfrm>
          <a:prstGeom prst="rect">
            <a:avLst/>
          </a:prstGeom>
          <a:noFill/>
        </p:spPr>
        <p:txBody>
          <a:bodyPr wrap="square">
            <a:spAutoFit/>
          </a:bodyPr>
          <a:lstStyle/>
          <a:p>
            <a:pPr lvl="1">
              <a:lnSpc>
                <a:spcPct val="105000"/>
              </a:lnSpc>
            </a:pPr>
            <a:r>
              <a:rPr lang="fr-FR" sz="36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Plan Azote en Flandre </a:t>
            </a:r>
            <a:endParaRPr lang="fr-BE" sz="3600" b="1"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p>
            <a:pPr lvl="1">
              <a:lnSpc>
                <a:spcPct val="105000"/>
              </a:lnSpc>
            </a:pPr>
            <a:endParaRPr lang="fr-BE" sz="28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sp>
        <p:nvSpPr>
          <p:cNvPr id="6" name="Flèche : droite 5">
            <a:extLst>
              <a:ext uri="{FF2B5EF4-FFF2-40B4-BE49-F238E27FC236}">
                <a16:creationId xmlns:a16="http://schemas.microsoft.com/office/drawing/2014/main" id="{41368E77-9D4D-F298-8DBD-B10412674A7C}"/>
              </a:ext>
            </a:extLst>
          </p:cNvPr>
          <p:cNvSpPr/>
          <p:nvPr/>
        </p:nvSpPr>
        <p:spPr>
          <a:xfrm>
            <a:off x="6457950" y="2877332"/>
            <a:ext cx="365760" cy="2514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35240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319366" y="1238204"/>
            <a:ext cx="11713287" cy="621412"/>
          </a:xfrm>
        </p:spPr>
        <p:txBody>
          <a:bodyPr/>
          <a:lstStyle/>
          <a:p>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0515600" cy="4731054"/>
          </a:xfrm>
        </p:spPr>
        <p:txBody>
          <a:bodyPr/>
          <a:lstStyle/>
          <a:p>
            <a:pPr>
              <a:buFont typeface="Wingdings" panose="05000000000000000000" pitchFamily="2" charset="2"/>
              <a:buChar char="v"/>
            </a:pPr>
            <a:r>
              <a:rPr lang="fr-FR" b="1" u="sng" dirty="0">
                <a:solidFill>
                  <a:schemeClr val="accent2">
                    <a:lumMod val="75000"/>
                  </a:schemeClr>
                </a:solidFill>
              </a:rPr>
              <a:t> Flandre: </a:t>
            </a:r>
            <a:r>
              <a:rPr lang="fr-FR" dirty="0"/>
              <a:t>pas moins de 80% des zones naturelles du Nord p. renferment un niveau N trop &gt; dans leur sol; voir aussi PB où18 000 projets privés de permis; </a:t>
            </a:r>
            <a:r>
              <a:rPr lang="fr-FR" b="1" dirty="0"/>
              <a:t>secteur agri </a:t>
            </a:r>
            <a:r>
              <a:rPr lang="fr-FR" b="1" dirty="0" err="1"/>
              <a:t>fld</a:t>
            </a:r>
            <a:r>
              <a:rPr lang="fr-FR" b="1" dirty="0"/>
              <a:t> </a:t>
            </a:r>
            <a:r>
              <a:rPr lang="fr-FR" dirty="0"/>
              <a:t>à l’origine de </a:t>
            </a:r>
            <a:r>
              <a:rPr lang="fr-FR" b="1" dirty="0">
                <a:solidFill>
                  <a:srgbClr val="FF0000"/>
                </a:solidFill>
              </a:rPr>
              <a:t>60% </a:t>
            </a:r>
            <a:r>
              <a:rPr lang="fr-FR" dirty="0"/>
              <a:t>de la production N en Fl.</a:t>
            </a:r>
          </a:p>
          <a:p>
            <a:pPr>
              <a:buFont typeface="Wingdings" panose="05000000000000000000" pitchFamily="2" charset="2"/>
              <a:buChar char="v"/>
            </a:pPr>
            <a:r>
              <a:rPr lang="fr-FR" dirty="0"/>
              <a:t>Plus aucun site agricole à proximité des zones Natura 2000 ne devant dépasser un seuil critique d’N.</a:t>
            </a:r>
          </a:p>
          <a:p>
            <a:pPr>
              <a:buFont typeface="Wingdings" panose="05000000000000000000" pitchFamily="2" charset="2"/>
              <a:buChar char="v"/>
            </a:pPr>
            <a:r>
              <a:rPr lang="fr-FR" b="1" u="sng" dirty="0">
                <a:solidFill>
                  <a:schemeClr val="accent2">
                    <a:lumMod val="75000"/>
                  </a:schemeClr>
                </a:solidFill>
              </a:rPr>
              <a:t>Conseil d’Etat </a:t>
            </a:r>
            <a:r>
              <a:rPr lang="fr-FR" dirty="0"/>
              <a:t>sollicité et avis sévère rendu le 2/10 (</a:t>
            </a:r>
            <a:r>
              <a:rPr lang="fr-FR" b="1" dirty="0"/>
              <a:t>manque de transparence sur les rejets d’N et un système de seuils d’exonération arbitraire</a:t>
            </a:r>
            <a:r>
              <a:rPr lang="fr-FR" dirty="0"/>
              <a:t>). Cette absence de cadre clair fait craindre un arrêt total des octrois de permis d’environnement.</a:t>
            </a: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28</a:t>
            </a:fld>
            <a:endParaRPr lang="fr-BE" dirty="0"/>
          </a:p>
        </p:txBody>
      </p:sp>
      <p:sp>
        <p:nvSpPr>
          <p:cNvPr id="8" name="ZoneTexte 7">
            <a:extLst>
              <a:ext uri="{FF2B5EF4-FFF2-40B4-BE49-F238E27FC236}">
                <a16:creationId xmlns:a16="http://schemas.microsoft.com/office/drawing/2014/main" id="{D7ECF94E-FF69-66F1-7312-513DE08DFD6C}"/>
              </a:ext>
            </a:extLst>
          </p:cNvPr>
          <p:cNvSpPr txBox="1"/>
          <p:nvPr/>
        </p:nvSpPr>
        <p:spPr>
          <a:xfrm>
            <a:off x="319366" y="91577"/>
            <a:ext cx="11144923" cy="1108124"/>
          </a:xfrm>
          <a:prstGeom prst="rect">
            <a:avLst/>
          </a:prstGeom>
          <a:noFill/>
        </p:spPr>
        <p:txBody>
          <a:bodyPr wrap="square">
            <a:spAutoFit/>
          </a:bodyPr>
          <a:lstStyle/>
          <a:p>
            <a:pPr lvl="1">
              <a:lnSpc>
                <a:spcPct val="105000"/>
              </a:lnSpc>
            </a:pPr>
            <a:r>
              <a:rPr lang="fr-FR" sz="3600" b="1"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Plan Azote en Flandre </a:t>
            </a:r>
            <a:endParaRPr lang="fr-BE" sz="3600" b="1"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a:p>
            <a:pPr lvl="1">
              <a:lnSpc>
                <a:spcPct val="105000"/>
              </a:lnSpc>
            </a:pPr>
            <a:endParaRPr lang="fr-BE" sz="28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849838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4232839-9B07-BBBD-8859-C3980C50FA61}"/>
              </a:ext>
            </a:extLst>
          </p:cNvPr>
          <p:cNvSpPr>
            <a:spLocks noGrp="1"/>
          </p:cNvSpPr>
          <p:nvPr>
            <p:ph type="subTitle" idx="1"/>
          </p:nvPr>
        </p:nvSpPr>
        <p:spPr>
          <a:xfrm>
            <a:off x="5417364" y="714375"/>
            <a:ext cx="6526986" cy="4097322"/>
          </a:xfrm>
        </p:spPr>
        <p:txBody>
          <a:bodyPr>
            <a:normAutofit lnSpcReduction="10000"/>
          </a:bodyPr>
          <a:lstStyle/>
          <a:p>
            <a:r>
              <a:rPr lang="fr-BE" sz="1800" b="1" i="0" dirty="0">
                <a:solidFill>
                  <a:srgbClr val="14AE96"/>
                </a:solidFill>
                <a:effectLst/>
                <a:latin typeface="Arial" panose="020B0604020202020204" pitchFamily="34" charset="0"/>
                <a:ea typeface="Calibri" panose="020F0502020204030204" pitchFamily="34" charset="0"/>
              </a:rPr>
              <a:t>INTERVENANTS </a:t>
            </a:r>
            <a:endParaRPr lang="fr-BE" sz="1800" dirty="0">
              <a:effectLst/>
              <a:latin typeface="Calibri" panose="020F0502020204030204" pitchFamily="34" charset="0"/>
              <a:ea typeface="Calibri" panose="020F0502020204030204" pitchFamily="34" charset="0"/>
            </a:endParaRPr>
          </a:p>
          <a:p>
            <a:pPr algn="l"/>
            <a:r>
              <a:rPr lang="fr-BE" sz="1800" dirty="0">
                <a:effectLst/>
                <a:latin typeface="Calibri" panose="020F0502020204030204" pitchFamily="34" charset="0"/>
                <a:ea typeface="Calibri" panose="020F0502020204030204" pitchFamily="34" charset="0"/>
              </a:rPr>
              <a:t> </a:t>
            </a:r>
            <a:endParaRPr lang="fr-BE" sz="1800" dirty="0">
              <a:solidFill>
                <a:schemeClr val="tx1"/>
              </a:solidFill>
              <a:effectLst/>
              <a:latin typeface="Calibri" panose="020F0502020204030204" pitchFamily="34" charset="0"/>
              <a:ea typeface="Calibri" panose="020F0502020204030204" pitchFamily="34" charset="0"/>
            </a:endParaRPr>
          </a:p>
          <a:p>
            <a:pPr marL="342900" lvl="0" indent="-342900" algn="l">
              <a:buFont typeface="Symbol" panose="05050102010706020507" pitchFamily="18" charset="2"/>
              <a:buChar char=""/>
            </a:pPr>
            <a:r>
              <a:rPr lang="fr-BE" sz="1800" b="1" dirty="0">
                <a:solidFill>
                  <a:schemeClr val="tx1"/>
                </a:solidFill>
                <a:effectLst/>
                <a:latin typeface="Calibri" panose="020F0502020204030204" pitchFamily="34" charset="0"/>
                <a:ea typeface="Times New Roman" panose="02020603050405020304" pitchFamily="18" charset="0"/>
              </a:rPr>
              <a:t>François Duchêne (Chercheur scientifique en modélisation du climat régional à l’Institut royal Météorologique)</a:t>
            </a:r>
            <a:r>
              <a:rPr lang="fr-BE" sz="1800" dirty="0">
                <a:solidFill>
                  <a:schemeClr val="tx1"/>
                </a:solidFill>
                <a:effectLst/>
                <a:latin typeface="Calibri" panose="020F0502020204030204" pitchFamily="34" charset="0"/>
                <a:ea typeface="Times New Roman" panose="02020603050405020304" pitchFamily="18" charset="0"/>
              </a:rPr>
              <a:t> : Le contexte générale du changement climatique et les impacts climatiques en Belgique.</a:t>
            </a:r>
            <a:endParaRPr lang="fr-BE" sz="1800" dirty="0">
              <a:solidFill>
                <a:schemeClr val="tx1"/>
              </a:solidFill>
              <a:effectLst/>
              <a:latin typeface="Calibri" panose="020F0502020204030204" pitchFamily="34" charset="0"/>
              <a:ea typeface="Calibri" panose="020F0502020204030204" pitchFamily="34" charset="0"/>
            </a:endParaRPr>
          </a:p>
          <a:p>
            <a:pPr marL="342900" lvl="0" indent="-342900" algn="l">
              <a:buFont typeface="Symbol" panose="05050102010706020507" pitchFamily="18" charset="2"/>
              <a:buChar char=""/>
            </a:pPr>
            <a:r>
              <a:rPr lang="fr-BE" sz="1800" b="1" dirty="0">
                <a:solidFill>
                  <a:schemeClr val="tx1"/>
                </a:solidFill>
                <a:effectLst/>
                <a:latin typeface="Calibri" panose="020F0502020204030204" pitchFamily="34" charset="0"/>
                <a:ea typeface="Times New Roman" panose="02020603050405020304" pitchFamily="18" charset="0"/>
              </a:rPr>
              <a:t>Remy Blanchard (Coordinateur du </a:t>
            </a:r>
            <a:r>
              <a:rPr lang="fr-BE" sz="1800" b="1" dirty="0" err="1">
                <a:solidFill>
                  <a:schemeClr val="tx1"/>
                </a:solidFill>
                <a:effectLst/>
                <a:latin typeface="Calibri" panose="020F0502020204030204" pitchFamily="34" charset="0"/>
                <a:ea typeface="Times New Roman" panose="02020603050405020304" pitchFamily="18" charset="0"/>
              </a:rPr>
              <a:t>CePiCOP</a:t>
            </a:r>
            <a:r>
              <a:rPr lang="fr-BE" sz="1800" b="1" dirty="0">
                <a:solidFill>
                  <a:schemeClr val="tx1"/>
                </a:solidFill>
                <a:effectLst/>
                <a:latin typeface="Calibri" panose="020F0502020204030204" pitchFamily="34" charset="0"/>
                <a:ea typeface="Times New Roman" panose="02020603050405020304" pitchFamily="18" charset="0"/>
              </a:rPr>
              <a:t> – Centre pilote Céréales, Oléagineux et protéagineux </a:t>
            </a:r>
            <a:r>
              <a:rPr lang="fr-BE" sz="1800" b="1" dirty="0" err="1">
                <a:solidFill>
                  <a:schemeClr val="tx1"/>
                </a:solidFill>
                <a:effectLst/>
                <a:latin typeface="Calibri" panose="020F0502020204030204" pitchFamily="34" charset="0"/>
                <a:ea typeface="Times New Roman" panose="02020603050405020304" pitchFamily="18" charset="0"/>
              </a:rPr>
              <a:t>asbl</a:t>
            </a:r>
            <a:r>
              <a:rPr lang="fr-BE" sz="1800" b="1" dirty="0">
                <a:solidFill>
                  <a:schemeClr val="tx1"/>
                </a:solidFill>
                <a:effectLst/>
                <a:latin typeface="Calibri" panose="020F0502020204030204" pitchFamily="34" charset="0"/>
                <a:ea typeface="Times New Roman" panose="02020603050405020304" pitchFamily="18" charset="0"/>
              </a:rPr>
              <a:t>)</a:t>
            </a:r>
            <a:r>
              <a:rPr lang="fr-BE" sz="1800" dirty="0">
                <a:solidFill>
                  <a:schemeClr val="tx1"/>
                </a:solidFill>
                <a:effectLst/>
                <a:latin typeface="Calibri" panose="020F0502020204030204" pitchFamily="34" charset="0"/>
                <a:ea typeface="Times New Roman" panose="02020603050405020304" pitchFamily="18" charset="0"/>
              </a:rPr>
              <a:t> : Les cultures innovantes en Wallonie et leur intérêt dans le contexte du changement climatique.</a:t>
            </a:r>
            <a:endParaRPr lang="fr-BE" sz="1800" dirty="0">
              <a:solidFill>
                <a:schemeClr val="tx1"/>
              </a:solidFill>
              <a:effectLst/>
              <a:latin typeface="Calibri" panose="020F0502020204030204" pitchFamily="34" charset="0"/>
              <a:ea typeface="Calibri" panose="020F0502020204030204" pitchFamily="34" charset="0"/>
            </a:endParaRPr>
          </a:p>
          <a:p>
            <a:pPr marL="342900" lvl="0" indent="-342900" algn="l">
              <a:buFont typeface="Symbol" panose="05050102010706020507" pitchFamily="18" charset="2"/>
              <a:buChar char=""/>
            </a:pPr>
            <a:r>
              <a:rPr lang="fr-BE" sz="1800" b="1" dirty="0">
                <a:solidFill>
                  <a:schemeClr val="tx1"/>
                </a:solidFill>
                <a:effectLst/>
                <a:latin typeface="Calibri" panose="020F0502020204030204" pitchFamily="34" charset="0"/>
                <a:ea typeface="Times New Roman" panose="02020603050405020304" pitchFamily="18" charset="0"/>
              </a:rPr>
              <a:t>Brieuc Hardy, Caroline </a:t>
            </a:r>
            <a:r>
              <a:rPr lang="fr-BE" sz="1800" b="1" dirty="0" err="1">
                <a:solidFill>
                  <a:schemeClr val="tx1"/>
                </a:solidFill>
                <a:effectLst/>
                <a:latin typeface="Calibri" panose="020F0502020204030204" pitchFamily="34" charset="0"/>
                <a:ea typeface="Times New Roman" panose="02020603050405020304" pitchFamily="18" charset="0"/>
              </a:rPr>
              <a:t>Chartin</a:t>
            </a:r>
            <a:r>
              <a:rPr lang="fr-BE" sz="1800" b="1" dirty="0">
                <a:solidFill>
                  <a:schemeClr val="tx1"/>
                </a:solidFill>
                <a:effectLst/>
                <a:latin typeface="Calibri" panose="020F0502020204030204" pitchFamily="34" charset="0"/>
                <a:ea typeface="Times New Roman" panose="02020603050405020304" pitchFamily="18" charset="0"/>
              </a:rPr>
              <a:t> et Frédéric Vanwindekens (Chercheurs à l’Unité Sols, eaux et productions intégrées du CRA-W)</a:t>
            </a:r>
            <a:r>
              <a:rPr lang="fr-BE" sz="1800" dirty="0">
                <a:solidFill>
                  <a:schemeClr val="tx1"/>
                </a:solidFill>
                <a:effectLst/>
                <a:latin typeface="Calibri" panose="020F0502020204030204" pitchFamily="34" charset="0"/>
                <a:ea typeface="Times New Roman" panose="02020603050405020304" pitchFamily="18" charset="0"/>
              </a:rPr>
              <a:t> : Le stockage du carbone dans le sol : une mesure d’atténuation possible ?</a:t>
            </a:r>
            <a:endParaRPr lang="fr-BE" sz="1800" dirty="0">
              <a:solidFill>
                <a:schemeClr val="tx1"/>
              </a:solidFill>
              <a:effectLst/>
              <a:latin typeface="Calibri" panose="020F0502020204030204" pitchFamily="34" charset="0"/>
              <a:ea typeface="Calibri" panose="020F0502020204030204" pitchFamily="34" charset="0"/>
            </a:endParaRPr>
          </a:p>
          <a:p>
            <a:pPr algn="l"/>
            <a:r>
              <a:rPr lang="fr-BE" sz="1800" dirty="0">
                <a:solidFill>
                  <a:schemeClr val="tx1"/>
                </a:solidFill>
                <a:effectLst/>
                <a:latin typeface="Calibri" panose="020F0502020204030204" pitchFamily="34" charset="0"/>
                <a:ea typeface="Calibri" panose="020F0502020204030204" pitchFamily="34" charset="0"/>
              </a:rPr>
              <a:t> </a:t>
            </a:r>
          </a:p>
          <a:p>
            <a:endParaRPr lang="fr-BE" dirty="0"/>
          </a:p>
        </p:txBody>
      </p:sp>
      <p:pic>
        <p:nvPicPr>
          <p:cNvPr id="5" name="Image 4" descr="Une image contenant texte, capture d’écran, plante, Police&#10;&#10;Description générée automatiquement">
            <a:extLst>
              <a:ext uri="{FF2B5EF4-FFF2-40B4-BE49-F238E27FC236}">
                <a16:creationId xmlns:a16="http://schemas.microsoft.com/office/drawing/2014/main" id="{3633F51A-AEBB-634C-1CAA-9328153F8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13" y="714375"/>
            <a:ext cx="5302051" cy="3467008"/>
          </a:xfrm>
          <a:prstGeom prst="rect">
            <a:avLst/>
          </a:prstGeom>
        </p:spPr>
      </p:pic>
      <p:sp>
        <p:nvSpPr>
          <p:cNvPr id="7" name="ZoneTexte 6">
            <a:extLst>
              <a:ext uri="{FF2B5EF4-FFF2-40B4-BE49-F238E27FC236}">
                <a16:creationId xmlns:a16="http://schemas.microsoft.com/office/drawing/2014/main" id="{98039A6D-A626-0A4A-E643-89B5029439BF}"/>
              </a:ext>
            </a:extLst>
          </p:cNvPr>
          <p:cNvSpPr txBox="1"/>
          <p:nvPr/>
        </p:nvSpPr>
        <p:spPr>
          <a:xfrm>
            <a:off x="247650" y="4465632"/>
            <a:ext cx="11426485" cy="1508105"/>
          </a:xfrm>
          <a:prstGeom prst="rect">
            <a:avLst/>
          </a:prstGeom>
          <a:noFill/>
        </p:spPr>
        <p:txBody>
          <a:bodyPr wrap="square" rtlCol="0">
            <a:spAutoFit/>
          </a:bodyPr>
          <a:lstStyle/>
          <a:p>
            <a:pPr algn="l"/>
            <a:r>
              <a:rPr lang="fr-BE" sz="2800" b="1" i="0" dirty="0">
                <a:solidFill>
                  <a:srgbClr val="14AE96"/>
                </a:solidFill>
                <a:effectLst/>
                <a:latin typeface="Arial" panose="020B0604020202020204" pitchFamily="34" charset="0"/>
                <a:ea typeface="Calibri" panose="020F0502020204030204" pitchFamily="34" charset="0"/>
              </a:rPr>
              <a:t>INFOS PRATIQUES</a:t>
            </a:r>
            <a:endParaRPr lang="fr-BE" sz="2800" dirty="0">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BE" sz="3200" dirty="0">
                <a:effectLst/>
                <a:latin typeface="Calibri" panose="020F0502020204030204" pitchFamily="34" charset="0"/>
                <a:ea typeface="Times New Roman" panose="02020603050405020304" pitchFamily="18" charset="0"/>
              </a:rPr>
              <a:t>Adresse : CREAGORA - Rue de Fernelmont 40/42, 5020 Namur</a:t>
            </a:r>
            <a:endParaRPr lang="fr-BE" sz="3200" dirty="0">
              <a:effectLst/>
              <a:latin typeface="Calibri" panose="020F0502020204030204" pitchFamily="34" charset="0"/>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fr-BE" sz="3200" dirty="0">
                <a:effectLst/>
                <a:highlight>
                  <a:srgbClr val="FFFF00"/>
                </a:highlight>
                <a:latin typeface="Calibri" panose="020F0502020204030204" pitchFamily="34" charset="0"/>
                <a:ea typeface="Times New Roman" panose="02020603050405020304" pitchFamily="18" charset="0"/>
              </a:rPr>
              <a:t>Inscription via le site du Collège des Producteurs</a:t>
            </a:r>
            <a:endParaRPr lang="fr-BE" sz="3200" dirty="0">
              <a:effectLst/>
              <a:highlight>
                <a:srgbClr val="FFFF00"/>
              </a:highligh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6768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B7E97E2-2A2A-418F-A53F-54CE6D8F4988}"/>
              </a:ext>
            </a:extLst>
          </p:cNvPr>
          <p:cNvSpPr>
            <a:spLocks noGrp="1"/>
          </p:cNvSpPr>
          <p:nvPr>
            <p:ph type="body" idx="1"/>
          </p:nvPr>
        </p:nvSpPr>
        <p:spPr>
          <a:xfrm>
            <a:off x="266242" y="3773331"/>
            <a:ext cx="11291019" cy="1477962"/>
          </a:xfrm>
        </p:spPr>
        <p:txBody>
          <a:bodyPr/>
          <a:lstStyle/>
          <a:p>
            <a:pPr algn="ctr">
              <a:defRPr/>
            </a:pPr>
            <a:r>
              <a:rPr lang="fr-FR" sz="3200" b="1" dirty="0">
                <a:solidFill>
                  <a:schemeClr val="accent2">
                    <a:lumMod val="75000"/>
                  </a:schemeClr>
                </a:solidFill>
              </a:rPr>
              <a:t>4. </a:t>
            </a:r>
            <a:r>
              <a:rPr lang="fr-FR" sz="3200" b="1" dirty="0">
                <a:solidFill>
                  <a:schemeClr val="accent2">
                    <a:lumMod val="75000"/>
                  </a:schemeClr>
                </a:solidFill>
                <a:latin typeface="Calibri" panose="020F0502020204030204" pitchFamily="34" charset="0"/>
                <a:cs typeface="Arial" panose="020B0604020202020204" pitchFamily="34" charset="0"/>
              </a:rPr>
              <a:t>A</a:t>
            </a:r>
            <a:r>
              <a:rPr lang="fr-FR" sz="3200" b="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ctions de promotion 2024 et recul sur 2023 </a:t>
            </a:r>
          </a:p>
          <a:p>
            <a:pPr algn="ctr">
              <a:defRPr/>
            </a:pPr>
            <a:r>
              <a:rPr lang="fr-FR" b="1" i="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Amandine Vandeputte, responsable élevage à APAQ-W</a:t>
            </a:r>
            <a:endParaRPr lang="fr-BE" b="1" i="1" dirty="0">
              <a:solidFill>
                <a:schemeClr val="accent2">
                  <a:lumMod val="75000"/>
                </a:schemeClr>
              </a:solidFill>
              <a:latin typeface="Calibri" panose="020F0502020204030204" pitchFamily="34" charset="0"/>
              <a:ea typeface="SimSun" panose="02010600030101010101" pitchFamily="2" charset="-122"/>
              <a:cs typeface="Arial" panose="020B0604020202020204" pitchFamily="34" charset="0"/>
            </a:endParaRPr>
          </a:p>
          <a:p>
            <a:pPr algn="ctr">
              <a:defRPr/>
            </a:pPr>
            <a:r>
              <a:rPr lang="fr-FR" sz="3200" b="1" dirty="0">
                <a:solidFill>
                  <a:schemeClr val="accent2">
                    <a:lumMod val="75000"/>
                  </a:schemeClr>
                </a:solidFill>
              </a:rPr>
              <a:t> </a:t>
            </a:r>
            <a:endParaRPr lang="fr-BE" dirty="0">
              <a:solidFill>
                <a:schemeClr val="tx1"/>
              </a:solidFill>
            </a:endParaRPr>
          </a:p>
        </p:txBody>
      </p:sp>
      <p:sp>
        <p:nvSpPr>
          <p:cNvPr id="4" name="Espace réservé du pied de page 3">
            <a:extLst>
              <a:ext uri="{FF2B5EF4-FFF2-40B4-BE49-F238E27FC236}">
                <a16:creationId xmlns:a16="http://schemas.microsoft.com/office/drawing/2014/main" id="{C0570465-41D7-43C4-A338-E970D8A6BB2E}"/>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5833F5F6-E475-46C7-91FC-B7411DCF04D7}"/>
              </a:ext>
            </a:extLst>
          </p:cNvPr>
          <p:cNvSpPr>
            <a:spLocks noGrp="1"/>
          </p:cNvSpPr>
          <p:nvPr>
            <p:ph type="sldNum" sz="quarter" idx="12"/>
          </p:nvPr>
        </p:nvSpPr>
        <p:spPr/>
        <p:txBody>
          <a:bodyPr/>
          <a:lstStyle/>
          <a:p>
            <a:pPr>
              <a:defRPr/>
            </a:pPr>
            <a:fld id="{04EE4451-600C-4077-9CC4-522AAC66955F}" type="slidenum">
              <a:rPr lang="fr-BE" smtClean="0"/>
              <a:pPr>
                <a:defRPr/>
              </a:pPr>
              <a:t>3</a:t>
            </a:fld>
            <a:endParaRPr lang="fr-B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re 2">
            <a:extLst>
              <a:ext uri="{FF2B5EF4-FFF2-40B4-BE49-F238E27FC236}">
                <a16:creationId xmlns:a16="http://schemas.microsoft.com/office/drawing/2014/main" id="{65652F35-41EE-4AD1-A800-4DCFE48297DB}"/>
              </a:ext>
            </a:extLst>
          </p:cNvPr>
          <p:cNvSpPr>
            <a:spLocks noGrp="1"/>
          </p:cNvSpPr>
          <p:nvPr>
            <p:ph type="title"/>
          </p:nvPr>
        </p:nvSpPr>
        <p:spPr>
          <a:xfrm>
            <a:off x="473631" y="3815499"/>
            <a:ext cx="10515600" cy="2091622"/>
          </a:xfrm>
        </p:spPr>
        <p:txBody>
          <a:bodyPr/>
          <a:lstStyle/>
          <a:p>
            <a:pPr algn="ctr">
              <a:defRPr/>
            </a:pPr>
            <a:r>
              <a:rPr lang="fr-BE" sz="3200" dirty="0">
                <a:solidFill>
                  <a:schemeClr val="accent2">
                    <a:lumMod val="75000"/>
                  </a:schemeClr>
                </a:solidFill>
                <a:latin typeface="+mn-lt"/>
              </a:rPr>
              <a:t>7. Divers</a:t>
            </a:r>
            <a:br>
              <a:rPr lang="fr-BE" sz="3200" dirty="0">
                <a:solidFill>
                  <a:schemeClr val="accent2">
                    <a:lumMod val="75000"/>
                  </a:schemeClr>
                </a:solidFill>
                <a:latin typeface="+mn-lt"/>
              </a:rPr>
            </a:br>
            <a:br>
              <a:rPr lang="fr-BE" sz="3200" dirty="0">
                <a:latin typeface="+mn-lt"/>
              </a:rPr>
            </a:br>
            <a:endParaRPr lang="fr-FR" altLang="fr-FR" sz="3200" i="1" dirty="0">
              <a:solidFill>
                <a:schemeClr val="accent2">
                  <a:lumMod val="75000"/>
                </a:schemeClr>
              </a:solidFill>
              <a:latin typeface="+mn-lt"/>
            </a:endParaRPr>
          </a:p>
        </p:txBody>
      </p:sp>
      <p:sp>
        <p:nvSpPr>
          <p:cNvPr id="4" name="Espace réservé du pied de page 3">
            <a:extLst>
              <a:ext uri="{FF2B5EF4-FFF2-40B4-BE49-F238E27FC236}">
                <a16:creationId xmlns:a16="http://schemas.microsoft.com/office/drawing/2014/main" id="{C0570465-41D7-43C4-A338-E970D8A6BB2E}"/>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5833F5F6-E475-46C7-91FC-B7411DCF04D7}"/>
              </a:ext>
            </a:extLst>
          </p:cNvPr>
          <p:cNvSpPr>
            <a:spLocks noGrp="1"/>
          </p:cNvSpPr>
          <p:nvPr>
            <p:ph type="sldNum" sz="quarter" idx="12"/>
          </p:nvPr>
        </p:nvSpPr>
        <p:spPr/>
        <p:txBody>
          <a:bodyPr/>
          <a:lstStyle/>
          <a:p>
            <a:pPr>
              <a:defRPr/>
            </a:pPr>
            <a:fld id="{04EE4451-600C-4077-9CC4-522AAC66955F}" type="slidenum">
              <a:rPr lang="fr-BE" smtClean="0"/>
              <a:pPr>
                <a:defRPr/>
              </a:pPr>
              <a:t>30</a:t>
            </a:fld>
            <a:endParaRPr lang="fr-BE" dirty="0"/>
          </a:p>
        </p:txBody>
      </p:sp>
    </p:spTree>
    <p:extLst>
      <p:ext uri="{BB962C8B-B14F-4D97-AF65-F5344CB8AC3E}">
        <p14:creationId xmlns:p14="http://schemas.microsoft.com/office/powerpoint/2010/main" val="1549561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66F5AD2-4CA0-428B-B484-3B7F686EC3E6}"/>
              </a:ext>
            </a:extLst>
          </p:cNvPr>
          <p:cNvSpPr>
            <a:spLocks noGrp="1"/>
          </p:cNvSpPr>
          <p:nvPr>
            <p:ph type="sldNum" sz="quarter" idx="12"/>
          </p:nvPr>
        </p:nvSpPr>
        <p:spPr/>
        <p:txBody>
          <a:bodyPr/>
          <a:lstStyle/>
          <a:p>
            <a:pPr>
              <a:defRPr/>
            </a:pPr>
            <a:fld id="{31F6C470-3100-4985-86FB-4A73694A71D6}" type="slidenum">
              <a:rPr lang="fr-FR" smtClean="0"/>
              <a:pPr>
                <a:defRPr/>
              </a:pPr>
              <a:t>31</a:t>
            </a:fld>
            <a:endParaRPr lang="fr-FR"/>
          </a:p>
        </p:txBody>
      </p:sp>
      <p:sp>
        <p:nvSpPr>
          <p:cNvPr id="4" name="Rectangle 3">
            <a:extLst>
              <a:ext uri="{FF2B5EF4-FFF2-40B4-BE49-F238E27FC236}">
                <a16:creationId xmlns:a16="http://schemas.microsoft.com/office/drawing/2014/main" id="{01F40D78-10FD-44CF-A46C-D3EE49FDC114}"/>
              </a:ext>
            </a:extLst>
          </p:cNvPr>
          <p:cNvSpPr/>
          <p:nvPr/>
        </p:nvSpPr>
        <p:spPr>
          <a:xfrm rot="10800000" flipH="1" flipV="1">
            <a:off x="3268663" y="1781175"/>
            <a:ext cx="5922962" cy="3592513"/>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9600" dirty="0">
                <a:latin typeface="+mj-lt"/>
              </a:rPr>
              <a:t>MERCI</a:t>
            </a:r>
            <a:br>
              <a:rPr lang="fr-BE" sz="9600" dirty="0">
                <a:latin typeface="+mj-lt"/>
              </a:rPr>
            </a:br>
            <a:r>
              <a:rPr lang="fr-BE" sz="4000" spc="-150" dirty="0">
                <a:latin typeface="+mj-lt"/>
              </a:rPr>
              <a:t>pour votre écoute</a:t>
            </a:r>
          </a:p>
        </p:txBody>
      </p:sp>
      <p:pic>
        <p:nvPicPr>
          <p:cNvPr id="71684" name="Image 8">
            <a:extLst>
              <a:ext uri="{FF2B5EF4-FFF2-40B4-BE49-F238E27FC236}">
                <a16:creationId xmlns:a16="http://schemas.microsoft.com/office/drawing/2014/main" id="{DADD5639-C440-402F-8EA1-0F4A86C541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8150" y="336550"/>
            <a:ext cx="33750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9">
            <a:extLst>
              <a:ext uri="{FF2B5EF4-FFF2-40B4-BE49-F238E27FC236}">
                <a16:creationId xmlns:a16="http://schemas.microsoft.com/office/drawing/2014/main" id="{96355CD5-4CA3-41C6-95A1-FA443DA53CF5}"/>
              </a:ext>
            </a:extLst>
          </p:cNvPr>
          <p:cNvSpPr>
            <a:spLocks noChangeArrowheads="1"/>
          </p:cNvSpPr>
          <p:nvPr/>
        </p:nvSpPr>
        <p:spPr bwMode="auto">
          <a:xfrm>
            <a:off x="0" y="6048375"/>
            <a:ext cx="12192000" cy="338138"/>
          </a:xfrm>
          <a:prstGeom prst="rect">
            <a:avLst/>
          </a:prstGeom>
          <a:solidFill>
            <a:srgbClr val="3B383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BE" altLang="fr-FR" sz="1600" b="1">
                <a:solidFill>
                  <a:schemeClr val="bg1"/>
                </a:solidFill>
                <a:ea typeface="Calibri" panose="020F0502020204030204" pitchFamily="34" charset="0"/>
                <a:cs typeface="Times New Roman" panose="02020603050405020304" pitchFamily="18" charset="0"/>
              </a:rPr>
              <a:t>Avenue Comte de Smet de Nayer 14 - 5000 Namur - 081/24 04 30 - info.socopro@collegedesproducteurs.be - www.collegedesproducteurs.be</a:t>
            </a:r>
          </a:p>
        </p:txBody>
      </p:sp>
      <p:sp>
        <p:nvSpPr>
          <p:cNvPr id="2" name="Espace réservé du pied de page 1">
            <a:extLst>
              <a:ext uri="{FF2B5EF4-FFF2-40B4-BE49-F238E27FC236}">
                <a16:creationId xmlns:a16="http://schemas.microsoft.com/office/drawing/2014/main" id="{6C547C0E-92B6-4324-AF3E-6A50646B30AF}"/>
              </a:ext>
            </a:extLst>
          </p:cNvPr>
          <p:cNvSpPr>
            <a:spLocks noGrp="1"/>
          </p:cNvSpPr>
          <p:nvPr>
            <p:ph type="ftr" sz="quarter" idx="11"/>
          </p:nvPr>
        </p:nvSpPr>
        <p:spPr/>
        <p:txBody>
          <a:bodyPr/>
          <a:lstStyle/>
          <a:p>
            <a:pPr>
              <a:defRPr/>
            </a:pPr>
            <a:r>
              <a:rPr lang="fr-FR"/>
              <a:t>AS Aviculture-Cuniculture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49CBC-7252-A75D-E664-FDC4D1250038}"/>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9FFD2F82-85AB-7BAE-E745-A0EF23CF3E19}"/>
              </a:ext>
            </a:extLst>
          </p:cNvPr>
          <p:cNvSpPr>
            <a:spLocks noGrp="1"/>
          </p:cNvSpPr>
          <p:nvPr>
            <p:ph idx="1"/>
          </p:nvPr>
        </p:nvSpPr>
        <p:spPr/>
        <p:txBody>
          <a:bodyPr/>
          <a:lstStyle/>
          <a:p>
            <a:r>
              <a:rPr lang="fr-FR" dirty="0"/>
              <a:t>Les slides qui suivent sont issues de la précédente AS et permettent de rappeler certains contextes déjà développés précédemment.</a:t>
            </a:r>
            <a:endParaRPr lang="fr-BE" dirty="0"/>
          </a:p>
        </p:txBody>
      </p:sp>
      <p:sp>
        <p:nvSpPr>
          <p:cNvPr id="4" name="Espace réservé du pied de page 3">
            <a:extLst>
              <a:ext uri="{FF2B5EF4-FFF2-40B4-BE49-F238E27FC236}">
                <a16:creationId xmlns:a16="http://schemas.microsoft.com/office/drawing/2014/main" id="{E70477FC-3E41-A8E0-B522-43D19FDE482A}"/>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6D3AC9DE-CC63-9C85-97B0-533654F9C2C2}"/>
              </a:ext>
            </a:extLst>
          </p:cNvPr>
          <p:cNvSpPr>
            <a:spLocks noGrp="1"/>
          </p:cNvSpPr>
          <p:nvPr>
            <p:ph type="sldNum" sz="quarter" idx="12"/>
          </p:nvPr>
        </p:nvSpPr>
        <p:spPr/>
        <p:txBody>
          <a:bodyPr/>
          <a:lstStyle/>
          <a:p>
            <a:pPr>
              <a:defRPr/>
            </a:pPr>
            <a:fld id="{EC2ED077-ED37-4C24-9D37-F962356196D8}" type="slidenum">
              <a:rPr lang="fr-BE" smtClean="0"/>
              <a:pPr>
                <a:defRPr/>
              </a:pPr>
              <a:t>32</a:t>
            </a:fld>
            <a:endParaRPr lang="fr-BE" dirty="0"/>
          </a:p>
        </p:txBody>
      </p:sp>
    </p:spTree>
    <p:extLst>
      <p:ext uri="{BB962C8B-B14F-4D97-AF65-F5344CB8AC3E}">
        <p14:creationId xmlns:p14="http://schemas.microsoft.com/office/powerpoint/2010/main" val="3954535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747356" y="267330"/>
            <a:ext cx="11713287" cy="621412"/>
          </a:xfrm>
        </p:spPr>
        <p:txBody>
          <a:bodyPr/>
          <a:lstStyle/>
          <a:p>
            <a:r>
              <a:rPr lang="fr-FR" sz="3200" dirty="0"/>
              <a:t>Révision des normes de commercialisation des volailles</a:t>
            </a:r>
            <a:endParaRPr lang="fr-BE" sz="32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0515600" cy="4731054"/>
          </a:xfrm>
        </p:spPr>
        <p:txBody>
          <a:bodyPr/>
          <a:lstStyle/>
          <a:p>
            <a:pPr marL="0" indent="0">
              <a:buNone/>
            </a:pPr>
            <a:r>
              <a:rPr lang="fr-FR" sz="3600" b="1" dirty="0">
                <a:solidFill>
                  <a:schemeClr val="accent2">
                    <a:lumMod val="75000"/>
                  </a:schemeClr>
                </a:solidFill>
              </a:rPr>
              <a:t>Œufs:</a:t>
            </a:r>
          </a:p>
          <a:p>
            <a:pPr lvl="0"/>
            <a:r>
              <a:rPr lang="fr-BE" dirty="0"/>
              <a:t>Le </a:t>
            </a:r>
            <a:r>
              <a:rPr lang="fr-BE" b="1" dirty="0"/>
              <a:t>marquage doit être effectué sur l'exploitation de poules pondeuses elle-même</a:t>
            </a:r>
            <a:r>
              <a:rPr lang="fr-BE" dirty="0"/>
              <a:t>. Un État membre peut prévoir une exception pour le marquage à la première station d'emballage suivante, mais </a:t>
            </a:r>
            <a:r>
              <a:rPr lang="fr-BE" u="sng" dirty="0"/>
              <a:t>cette exception doit être autorisée sur la base de critères objectifs. </a:t>
            </a:r>
          </a:p>
          <a:p>
            <a:pPr lvl="0"/>
            <a:r>
              <a:rPr lang="fr-BE" dirty="0"/>
              <a:t>En cas d'obligation de confinement, les œufs de plein air peuvent être marqués comme tels pendant la période d'obligation de confinement temporaire. Ainsi, </a:t>
            </a:r>
            <a:r>
              <a:rPr lang="fr-BE" b="1" dirty="0"/>
              <a:t>la période de 16 semaines expire et aucune condition n'est imposée</a:t>
            </a:r>
            <a:r>
              <a:rPr lang="fr-BE" dirty="0"/>
              <a:t>.</a:t>
            </a:r>
          </a:p>
          <a:p>
            <a:pPr marL="0" indent="0">
              <a:buNone/>
            </a:pP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33</a:t>
            </a:fld>
            <a:endParaRPr lang="fr-BE" dirty="0"/>
          </a:p>
        </p:txBody>
      </p:sp>
    </p:spTree>
    <p:extLst>
      <p:ext uri="{BB962C8B-B14F-4D97-AF65-F5344CB8AC3E}">
        <p14:creationId xmlns:p14="http://schemas.microsoft.com/office/powerpoint/2010/main" val="4108397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848956" y="423246"/>
            <a:ext cx="11713287" cy="621412"/>
          </a:xfrm>
        </p:spPr>
        <p:txBody>
          <a:bodyPr/>
          <a:lstStyle/>
          <a:p>
            <a:r>
              <a:rPr lang="fr-FR" sz="3200" dirty="0"/>
              <a:t>Révision des normes de commercialisation des volailles</a:t>
            </a:r>
            <a:br>
              <a:rPr lang="fr-BE" sz="3200" dirty="0"/>
            </a:br>
            <a:endParaRPr lang="fr-BE" sz="32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89936" y="1334977"/>
            <a:ext cx="10515600" cy="4731054"/>
          </a:xfrm>
        </p:spPr>
        <p:txBody>
          <a:bodyPr/>
          <a:lstStyle/>
          <a:p>
            <a:pPr marL="0" lvl="0" indent="0">
              <a:buNone/>
            </a:pPr>
            <a:r>
              <a:rPr lang="fr-FR" sz="3600" b="1" dirty="0">
                <a:solidFill>
                  <a:schemeClr val="accent2">
                    <a:lumMod val="75000"/>
                  </a:schemeClr>
                </a:solidFill>
              </a:rPr>
              <a:t>Volailles de chair:</a:t>
            </a:r>
            <a:endParaRPr lang="fr-BE" sz="3600" b="1" dirty="0">
              <a:solidFill>
                <a:schemeClr val="accent2">
                  <a:lumMod val="75000"/>
                </a:schemeClr>
              </a:solidFill>
            </a:endParaRPr>
          </a:p>
          <a:p>
            <a:pPr lvl="0"/>
            <a:r>
              <a:rPr lang="fr-BE" b="1" dirty="0"/>
              <a:t>Définition du foie gras: </a:t>
            </a:r>
            <a:r>
              <a:rPr lang="fr-BE" dirty="0"/>
              <a:t>maintien de la définition. Aucun changement.</a:t>
            </a:r>
          </a:p>
          <a:p>
            <a:pPr lvl="0"/>
            <a:r>
              <a:rPr lang="fr-BE" b="1" dirty="0"/>
              <a:t>Maintien des 5 mentions réservées existantes </a:t>
            </a:r>
            <a:r>
              <a:rPr lang="fr-BE" dirty="0"/>
              <a:t>(alimenté avec …%, élevé à l’intérieur-système extensif, sortant à l’extérieur, fermier élevé en plein air, fermier, élevé en liberté) </a:t>
            </a:r>
          </a:p>
          <a:p>
            <a:pPr lvl="1">
              <a:buFont typeface="Wingdings" panose="05000000000000000000" pitchFamily="2" charset="2"/>
              <a:buChar char="Ø"/>
            </a:pPr>
            <a:r>
              <a:rPr lang="fr-BE" dirty="0"/>
              <a:t>Maintien « plein air » + visuels sur l’étiquetage et publicité protégés </a:t>
            </a:r>
          </a:p>
          <a:p>
            <a:r>
              <a:rPr lang="fr-BE" dirty="0"/>
              <a:t>Ouverture uniquement pour les modes d’élevage « </a:t>
            </a:r>
            <a:r>
              <a:rPr lang="fr-BE" i="1" dirty="0"/>
              <a:t>Alimenté avec … % de … </a:t>
            </a:r>
            <a:r>
              <a:rPr lang="fr-BE" dirty="0"/>
              <a:t>» et « « </a:t>
            </a:r>
            <a:r>
              <a:rPr lang="fr-BE" i="1" dirty="0"/>
              <a:t>Élevé à l’intérieur — système extensif</a:t>
            </a:r>
            <a:r>
              <a:rPr lang="fr-BE" dirty="0"/>
              <a:t> » MAIS ces termes </a:t>
            </a:r>
            <a:r>
              <a:rPr lang="fr-BE" u="sng" dirty="0"/>
              <a:t>ne doivent pas induire le consommateur en erreur et doivent être cohérents avec le système de logement utilisé.</a:t>
            </a:r>
          </a:p>
          <a:p>
            <a:pPr marL="0" indent="0">
              <a:buNone/>
            </a:pP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34</a:t>
            </a:fld>
            <a:endParaRPr lang="fr-BE" dirty="0"/>
          </a:p>
        </p:txBody>
      </p:sp>
    </p:spTree>
    <p:extLst>
      <p:ext uri="{BB962C8B-B14F-4D97-AF65-F5344CB8AC3E}">
        <p14:creationId xmlns:p14="http://schemas.microsoft.com/office/powerpoint/2010/main" val="3410711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239356" y="540406"/>
            <a:ext cx="11713287" cy="621412"/>
          </a:xfrm>
        </p:spPr>
        <p:txBody>
          <a:bodyPr/>
          <a:lstStyle/>
          <a:p>
            <a:r>
              <a:rPr lang="fr-FR" sz="3200" dirty="0"/>
              <a:t>Révision des normes de commercialisation des volailles (chair et œufs)</a:t>
            </a:r>
            <a:br>
              <a:rPr lang="fr-BE" sz="3200" dirty="0"/>
            </a:br>
            <a:endParaRPr lang="fr-BE" sz="32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0515600" cy="4731054"/>
          </a:xfrm>
        </p:spPr>
        <p:txBody>
          <a:bodyPr/>
          <a:lstStyle/>
          <a:p>
            <a:pPr marL="0" lvl="0" indent="0">
              <a:buNone/>
            </a:pPr>
            <a:r>
              <a:rPr lang="fr-FR" b="1" dirty="0"/>
              <a:t>Les prochaines étapes:</a:t>
            </a:r>
            <a:endParaRPr lang="fr-BE" b="1" dirty="0"/>
          </a:p>
          <a:p>
            <a:pPr marL="0" lvl="0" indent="0">
              <a:buNone/>
            </a:pPr>
            <a:r>
              <a:rPr lang="fr-BE" b="1" dirty="0"/>
              <a:t>Acte délégué</a:t>
            </a:r>
            <a:r>
              <a:rPr lang="fr-BE" dirty="0"/>
              <a:t> : consultation interservices CE, puis </a:t>
            </a:r>
            <a:r>
              <a:rPr lang="fr-BE" dirty="0">
                <a:highlight>
                  <a:srgbClr val="FFFF00"/>
                </a:highlight>
              </a:rPr>
              <a:t>consultation publique (1 mois) = FINI</a:t>
            </a:r>
            <a:r>
              <a:rPr lang="fr-BE" dirty="0"/>
              <a:t>, puis DG AGRI, ensuite passage au PE et Conseil qui ont 2 mois pour objecter. </a:t>
            </a:r>
          </a:p>
          <a:p>
            <a:pPr lvl="1">
              <a:buFont typeface="Wingdings" panose="05000000000000000000" pitchFamily="2" charset="2"/>
              <a:buChar char="Ø"/>
            </a:pPr>
            <a:r>
              <a:rPr lang="fr-FR" dirty="0"/>
              <a:t>A</a:t>
            </a:r>
            <a:r>
              <a:rPr lang="fr-BE" dirty="0"/>
              <a:t>u plus tôt publication en septembre-octobre, mais vraisemblablement en fin d’année</a:t>
            </a:r>
          </a:p>
          <a:p>
            <a:pPr marL="0" indent="0">
              <a:buNone/>
            </a:pP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35</a:t>
            </a:fld>
            <a:endParaRPr lang="fr-BE" dirty="0"/>
          </a:p>
        </p:txBody>
      </p:sp>
    </p:spTree>
    <p:extLst>
      <p:ext uri="{BB962C8B-B14F-4D97-AF65-F5344CB8AC3E}">
        <p14:creationId xmlns:p14="http://schemas.microsoft.com/office/powerpoint/2010/main" val="3248183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107276" y="229700"/>
            <a:ext cx="11713287" cy="621412"/>
          </a:xfrm>
        </p:spPr>
        <p:txBody>
          <a:bodyPr/>
          <a:lstStyle/>
          <a:p>
            <a:pPr algn="ctr"/>
            <a:r>
              <a:rPr lang="fr-FR" sz="3200" dirty="0"/>
              <a:t>Nouvelle législation bien-être animal</a:t>
            </a:r>
            <a:endParaRPr lang="fr-BE" sz="3200" dirty="0"/>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0515600" cy="4731054"/>
          </a:xfrm>
        </p:spPr>
        <p:txBody>
          <a:bodyPr/>
          <a:lstStyle/>
          <a:p>
            <a:r>
              <a:rPr lang="fr-BE" b="1" u="sng" dirty="0"/>
              <a:t>Etapes : </a:t>
            </a:r>
            <a:r>
              <a:rPr lang="fr-BE" dirty="0"/>
              <a:t>évaluation d’impact + 4 propositions législatives fin 2023, dont un règlement sur les normes en élevage et des actes délégués/d’exécution par espèce + transport et abattage</a:t>
            </a:r>
          </a:p>
          <a:p>
            <a:r>
              <a:rPr lang="fr-BE" b="1" dirty="0"/>
              <a:t>Analyse de l’avis de l’EFSA sur la partie </a:t>
            </a:r>
            <a:r>
              <a:rPr lang="fr-BE" u="sng" dirty="0"/>
              <a:t>élevage (poulet, </a:t>
            </a:r>
            <a:r>
              <a:rPr lang="fr-BE" u="sng" dirty="0" err="1"/>
              <a:t>pss</a:t>
            </a:r>
            <a:r>
              <a:rPr lang="fr-BE" u="sng" dirty="0"/>
              <a:t> et repros)</a:t>
            </a:r>
            <a:r>
              <a:rPr lang="fr-BE" dirty="0"/>
              <a:t> :</a:t>
            </a:r>
          </a:p>
          <a:p>
            <a:pPr marL="0" indent="0">
              <a:buNone/>
            </a:pPr>
            <a:r>
              <a:rPr lang="fr-BE" dirty="0"/>
              <a:t>- </a:t>
            </a:r>
            <a:r>
              <a:rPr lang="fr-BE" b="1" dirty="0" err="1">
                <a:solidFill>
                  <a:schemeClr val="accent4">
                    <a:lumMod val="75000"/>
                  </a:schemeClr>
                </a:solidFill>
              </a:rPr>
              <a:t>pss</a:t>
            </a:r>
            <a:r>
              <a:rPr lang="fr-BE" b="1" dirty="0">
                <a:solidFill>
                  <a:schemeClr val="accent4">
                    <a:lumMod val="75000"/>
                  </a:schemeClr>
                </a:solidFill>
              </a:rPr>
              <a:t> : </a:t>
            </a:r>
            <a:r>
              <a:rPr lang="fr-BE" dirty="0"/>
              <a:t>mieux éclore à la ferme, </a:t>
            </a:r>
          </a:p>
          <a:p>
            <a:pPr marL="0" indent="0">
              <a:buNone/>
            </a:pPr>
            <a:r>
              <a:rPr lang="fr-BE" dirty="0"/>
              <a:t>- </a:t>
            </a:r>
            <a:r>
              <a:rPr lang="fr-BE" b="1" u="sng" dirty="0">
                <a:solidFill>
                  <a:schemeClr val="accent4">
                    <a:lumMod val="75000"/>
                  </a:schemeClr>
                </a:solidFill>
              </a:rPr>
              <a:t>poulet : </a:t>
            </a:r>
            <a:r>
              <a:rPr lang="fr-BE" dirty="0"/>
              <a:t>croissance limitée à 50g/j, </a:t>
            </a:r>
            <a:r>
              <a:rPr lang="fr-BE" dirty="0">
                <a:highlight>
                  <a:srgbClr val="FFFF00"/>
                </a:highlight>
              </a:rPr>
              <a:t>maxi 11 kg/m²</a:t>
            </a:r>
            <a:r>
              <a:rPr lang="fr-BE" dirty="0"/>
              <a:t>, il faut véranda même en poulet PA, période obscure 7/8 h avec transition lumineuse, recommandation parcours extérieur avec 50% </a:t>
            </a:r>
            <a:r>
              <a:rPr lang="fr-BE" dirty="0" err="1"/>
              <a:t>occupation+bien</a:t>
            </a:r>
            <a:r>
              <a:rPr lang="fr-BE" dirty="0"/>
              <a:t> aménagé, moins de stress thermique pour les croissances plus lentes, 22 cm perchoir, éviter mutilations</a:t>
            </a:r>
          </a:p>
          <a:p>
            <a:endParaRPr lang="fr-BE" dirty="0"/>
          </a:p>
          <a:p>
            <a:pPr marL="0" indent="0">
              <a:buNone/>
            </a:pP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36</a:t>
            </a:fld>
            <a:endParaRPr lang="fr-BE" dirty="0"/>
          </a:p>
        </p:txBody>
      </p:sp>
    </p:spTree>
    <p:extLst>
      <p:ext uri="{BB962C8B-B14F-4D97-AF65-F5344CB8AC3E}">
        <p14:creationId xmlns:p14="http://schemas.microsoft.com/office/powerpoint/2010/main" val="1045533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107276" y="229700"/>
            <a:ext cx="11713287" cy="621412"/>
          </a:xfrm>
        </p:spPr>
        <p:txBody>
          <a:bodyPr/>
          <a:lstStyle/>
          <a:p>
            <a:pPr algn="ctr"/>
            <a:r>
              <a:rPr lang="fr-FR" sz="3200" dirty="0"/>
              <a:t>Nouvelle législation bien-être animal</a:t>
            </a:r>
            <a:endParaRPr lang="fr-BE" sz="3200" dirty="0"/>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9296" y="1238204"/>
            <a:ext cx="10515600" cy="4731054"/>
          </a:xfrm>
        </p:spPr>
        <p:txBody>
          <a:bodyPr/>
          <a:lstStyle/>
          <a:p>
            <a:pPr marL="0" indent="0">
              <a:buNone/>
            </a:pPr>
            <a:r>
              <a:rPr lang="fr-BE" dirty="0"/>
              <a:t>-</a:t>
            </a:r>
            <a:r>
              <a:rPr lang="fr-BE" b="1" u="sng" dirty="0">
                <a:solidFill>
                  <a:schemeClr val="accent4">
                    <a:lumMod val="75000"/>
                  </a:schemeClr>
                </a:solidFill>
              </a:rPr>
              <a:t>repros : </a:t>
            </a:r>
            <a:r>
              <a:rPr lang="fr-BE" b="1" dirty="0"/>
              <a:t>arrêt cages individu</a:t>
            </a:r>
            <a:r>
              <a:rPr lang="fr-BE" dirty="0"/>
              <a:t>, pas restriction eau et </a:t>
            </a:r>
            <a:r>
              <a:rPr lang="fr-BE" dirty="0" err="1"/>
              <a:t>ali</a:t>
            </a:r>
            <a:r>
              <a:rPr lang="fr-BE" dirty="0"/>
              <a:t>, litière sèche et friable, enrichissements, période obscurité, éviter mutilations.</a:t>
            </a:r>
          </a:p>
          <a:p>
            <a:pPr marL="0" indent="0">
              <a:buNone/>
            </a:pPr>
            <a:r>
              <a:rPr lang="fr-BE" dirty="0"/>
              <a:t>-</a:t>
            </a:r>
            <a:r>
              <a:rPr lang="fr-BE" b="1" u="sng" dirty="0">
                <a:solidFill>
                  <a:schemeClr val="accent4">
                    <a:lumMod val="75000"/>
                  </a:schemeClr>
                </a:solidFill>
              </a:rPr>
              <a:t>pp :</a:t>
            </a:r>
            <a:r>
              <a:rPr lang="fr-BE" dirty="0"/>
              <a:t> </a:t>
            </a:r>
            <a:r>
              <a:rPr lang="fr-BE" dirty="0">
                <a:highlight>
                  <a:srgbClr val="FFFF00"/>
                </a:highlight>
              </a:rPr>
              <a:t>4 pp/m²</a:t>
            </a:r>
            <a:r>
              <a:rPr lang="fr-BE" dirty="0"/>
              <a:t>, perchoirs et plateformes dès 3s, attention fractures bréchet, pas &gt; 75 décibels au niveau du bruit, au moins 5 lux, recommandation parcours, recommandation véranda 20%, </a:t>
            </a:r>
            <a:r>
              <a:rPr lang="fr-BE" dirty="0">
                <a:highlight>
                  <a:srgbClr val="FFFF00"/>
                </a:highlight>
              </a:rPr>
              <a:t>éviter taille du bec</a:t>
            </a:r>
            <a:r>
              <a:rPr lang="fr-BE" dirty="0"/>
              <a:t>, enrichissements, litière, arrêt cages</a:t>
            </a:r>
          </a:p>
          <a:p>
            <a:endParaRPr lang="fr-BE" dirty="0"/>
          </a:p>
          <a:p>
            <a:pPr marL="0" indent="0">
              <a:buNone/>
            </a:pP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37</a:t>
            </a:fld>
            <a:endParaRPr lang="fr-BE" dirty="0"/>
          </a:p>
        </p:txBody>
      </p:sp>
    </p:spTree>
    <p:extLst>
      <p:ext uri="{BB962C8B-B14F-4D97-AF65-F5344CB8AC3E}">
        <p14:creationId xmlns:p14="http://schemas.microsoft.com/office/powerpoint/2010/main" val="1570297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107276" y="229700"/>
            <a:ext cx="11713287" cy="621412"/>
          </a:xfrm>
        </p:spPr>
        <p:txBody>
          <a:bodyPr/>
          <a:lstStyle/>
          <a:p>
            <a:pPr algn="ctr"/>
            <a:r>
              <a:rPr lang="fr-FR" sz="3200" dirty="0"/>
              <a:t>Nouvelle législation bien-être animal</a:t>
            </a:r>
            <a:endParaRPr lang="fr-BE" sz="3200" dirty="0"/>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107276" y="1063473"/>
            <a:ext cx="11713287" cy="4731054"/>
          </a:xfrm>
        </p:spPr>
        <p:txBody>
          <a:bodyPr/>
          <a:lstStyle/>
          <a:p>
            <a:pPr marL="0" indent="0">
              <a:buNone/>
            </a:pPr>
            <a:r>
              <a:rPr lang="fr-FR" b="1" dirty="0"/>
              <a:t>Projet d’évaluation impact de la CE </a:t>
            </a:r>
            <a:r>
              <a:rPr lang="fr-FR" sz="2400" b="1" dirty="0"/>
              <a:t>(= </a:t>
            </a:r>
            <a:r>
              <a:rPr lang="fr-BE" sz="2400" dirty="0"/>
              <a:t>évaluation des conséquences socio-économiques des différentes options législatives concernant le bien-être animal; la version définitive sera publiée en septembre-octobre en même temps que les propositions législatives). </a:t>
            </a:r>
            <a:r>
              <a:rPr lang="fr-FR" b="1" dirty="0"/>
              <a:t>: </a:t>
            </a:r>
            <a:r>
              <a:rPr lang="fr-FR" dirty="0"/>
              <a:t>« </a:t>
            </a:r>
            <a:r>
              <a:rPr lang="fr-FR" dirty="0">
                <a:highlight>
                  <a:srgbClr val="FFFF00"/>
                </a:highlight>
              </a:rPr>
              <a:t>le bien-être des animaux est compromis</a:t>
            </a:r>
            <a:r>
              <a:rPr lang="fr-FR" dirty="0"/>
              <a:t> » : </a:t>
            </a:r>
          </a:p>
          <a:p>
            <a:pPr marL="0" indent="0">
              <a:buNone/>
            </a:pPr>
            <a:r>
              <a:rPr lang="fr-FR" dirty="0"/>
              <a:t>• </a:t>
            </a:r>
            <a:r>
              <a:rPr lang="fr-FR" sz="2400" dirty="0"/>
              <a:t>par le logement et l'équipement (cages)</a:t>
            </a:r>
          </a:p>
          <a:p>
            <a:pPr marL="0" indent="0">
              <a:buNone/>
            </a:pPr>
            <a:r>
              <a:rPr lang="fr-FR" sz="2400" dirty="0"/>
              <a:t>• par certaines pratiques  (litière humide et durcie, mutilations sans anesthésie et/ou analgésie, telles que l'épointage du bec)</a:t>
            </a:r>
          </a:p>
          <a:p>
            <a:pPr marL="0" indent="0">
              <a:buNone/>
            </a:pPr>
            <a:r>
              <a:rPr lang="fr-FR" sz="2400" dirty="0"/>
              <a:t>• par des méthodes d'étourdissement inefficaces (étourdissement des volailles par bain d'eau) </a:t>
            </a:r>
          </a:p>
          <a:p>
            <a:pPr marL="0" indent="0">
              <a:buNone/>
            </a:pPr>
            <a:r>
              <a:rPr lang="fr-FR" sz="2400" dirty="0"/>
              <a:t>• par certaines conséquences négatives involontaires des stratégies de sélection/reproduction (</a:t>
            </a:r>
            <a:r>
              <a:rPr lang="fr-FR" sz="2400" dirty="0" err="1"/>
              <a:t>Pex</a:t>
            </a:r>
            <a:r>
              <a:rPr lang="fr-FR" sz="2400" dirty="0"/>
              <a:t>: les poulets de chair présentent des problèmes au niveau des pattes et d'autres troubles liés à leur croissance rapide). </a:t>
            </a:r>
          </a:p>
          <a:p>
            <a:pPr marL="0" indent="0">
              <a:buNone/>
            </a:pPr>
            <a:r>
              <a:rPr lang="fr-FR" dirty="0"/>
              <a:t>•…</a:t>
            </a: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38</a:t>
            </a:fld>
            <a:endParaRPr lang="fr-BE" dirty="0"/>
          </a:p>
        </p:txBody>
      </p:sp>
    </p:spTree>
    <p:extLst>
      <p:ext uri="{BB962C8B-B14F-4D97-AF65-F5344CB8AC3E}">
        <p14:creationId xmlns:p14="http://schemas.microsoft.com/office/powerpoint/2010/main" val="3834977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107276" y="229700"/>
            <a:ext cx="11713287" cy="621412"/>
          </a:xfrm>
        </p:spPr>
        <p:txBody>
          <a:bodyPr/>
          <a:lstStyle/>
          <a:p>
            <a:pPr algn="ctr"/>
            <a:r>
              <a:rPr lang="fr-FR" sz="3200" dirty="0"/>
              <a:t>Nouvelle législation bien-être animal</a:t>
            </a:r>
            <a:endParaRPr lang="fr-BE" sz="3200" dirty="0"/>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284480" y="1238204"/>
            <a:ext cx="10780416" cy="4731054"/>
          </a:xfrm>
        </p:spPr>
        <p:txBody>
          <a:bodyPr/>
          <a:lstStyle/>
          <a:p>
            <a:pPr marL="0" indent="0">
              <a:buNone/>
            </a:pPr>
            <a:r>
              <a:rPr lang="fr-BE" b="1" dirty="0"/>
              <a:t>Info reçu à titre confidentielle de ERPA: cette évaluation a reçu un avis négatif du CER</a:t>
            </a:r>
            <a:r>
              <a:rPr lang="fr-BE" dirty="0"/>
              <a:t> (organe de la Commission UE en charge d’évaluer si les évaluations d’impact remplissent tous les critères requis), notamment en raison  :</a:t>
            </a:r>
          </a:p>
          <a:p>
            <a:pPr lvl="1">
              <a:buFont typeface="Wingdings" panose="05000000000000000000" pitchFamily="2" charset="2"/>
              <a:buChar char="Ø"/>
            </a:pPr>
            <a:r>
              <a:rPr lang="fr-BE" b="1" dirty="0"/>
              <a:t> d’une conception et d’un éventail des options</a:t>
            </a:r>
            <a:r>
              <a:rPr lang="fr-BE" dirty="0"/>
              <a:t> </a:t>
            </a:r>
            <a:r>
              <a:rPr lang="fr-BE" dirty="0">
                <a:highlight>
                  <a:srgbClr val="FFFF00"/>
                </a:highlight>
              </a:rPr>
              <a:t>insuffisamment développés. </a:t>
            </a:r>
            <a:endParaRPr lang="fr-BE" b="1" dirty="0">
              <a:highlight>
                <a:srgbClr val="FFFF00"/>
              </a:highlight>
            </a:endParaRPr>
          </a:p>
          <a:p>
            <a:pPr lvl="1">
              <a:buFont typeface="Wingdings" panose="05000000000000000000" pitchFamily="2" charset="2"/>
              <a:buChar char="Ø"/>
            </a:pPr>
            <a:r>
              <a:rPr lang="fr-BE" b="1" dirty="0"/>
              <a:t> d’une analyse d’impact</a:t>
            </a:r>
            <a:r>
              <a:rPr lang="fr-BE" dirty="0"/>
              <a:t> insuffisamment développée et </a:t>
            </a:r>
            <a:r>
              <a:rPr lang="fr-BE" dirty="0">
                <a:highlight>
                  <a:srgbClr val="FFFF00"/>
                </a:highlight>
              </a:rPr>
              <a:t>transparente</a:t>
            </a:r>
            <a:r>
              <a:rPr lang="fr-BE" dirty="0"/>
              <a:t>.</a:t>
            </a:r>
          </a:p>
          <a:p>
            <a:endParaRPr lang="fr-BE" dirty="0"/>
          </a:p>
          <a:p>
            <a:pPr marL="0" indent="0">
              <a:buNone/>
            </a:pPr>
            <a:endParaRPr lang="fr-BE"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39</a:t>
            </a:fld>
            <a:endParaRPr lang="fr-BE" dirty="0"/>
          </a:p>
        </p:txBody>
      </p:sp>
    </p:spTree>
    <p:extLst>
      <p:ext uri="{BB962C8B-B14F-4D97-AF65-F5344CB8AC3E}">
        <p14:creationId xmlns:p14="http://schemas.microsoft.com/office/powerpoint/2010/main" val="97227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re 2">
            <a:extLst>
              <a:ext uri="{FF2B5EF4-FFF2-40B4-BE49-F238E27FC236}">
                <a16:creationId xmlns:a16="http://schemas.microsoft.com/office/drawing/2014/main" id="{65652F35-41EE-4AD1-A800-4DCFE48297DB}"/>
              </a:ext>
            </a:extLst>
          </p:cNvPr>
          <p:cNvSpPr>
            <a:spLocks noGrp="1"/>
          </p:cNvSpPr>
          <p:nvPr>
            <p:ph type="title"/>
          </p:nvPr>
        </p:nvSpPr>
        <p:spPr>
          <a:xfrm>
            <a:off x="542211" y="3897630"/>
            <a:ext cx="10515600" cy="1973580"/>
          </a:xfrm>
        </p:spPr>
        <p:txBody>
          <a:bodyPr/>
          <a:lstStyle/>
          <a:p>
            <a:pPr algn="ctr">
              <a:defRPr/>
            </a:pPr>
            <a:r>
              <a:rPr lang="fr-BE" sz="3200" dirty="0">
                <a:solidFill>
                  <a:schemeClr val="accent2">
                    <a:lumMod val="75000"/>
                  </a:schemeClr>
                </a:solidFill>
                <a:latin typeface="+mn-lt"/>
              </a:rPr>
              <a:t>5. </a:t>
            </a:r>
            <a:r>
              <a:rPr lang="fr-FR" sz="3200" b="1" dirty="0">
                <a:solidFill>
                  <a:schemeClr val="accent2">
                    <a:lumMod val="75000"/>
                  </a:schemeClr>
                </a:solidFill>
                <a:effectLst/>
                <a:latin typeface="Calibri" panose="020F0502020204030204" pitchFamily="34" charset="0"/>
                <a:ea typeface="SimSun" panose="02010600030101010101" pitchFamily="2" charset="-122"/>
                <a:cs typeface="Calibri" panose="020F0502020204030204" pitchFamily="34" charset="0"/>
              </a:rPr>
              <a:t>Etat de la recherche</a:t>
            </a:r>
            <a:r>
              <a:rPr lang="fr-FR" sz="3200" dirty="0">
                <a:solidFill>
                  <a:schemeClr val="accent2">
                    <a:lumMod val="75000"/>
                  </a:schemeClr>
                </a:solidFill>
                <a:effectLst/>
                <a:latin typeface="Calibri" panose="020F0502020204030204" pitchFamily="34" charset="0"/>
                <a:ea typeface="SimSun" panose="02010600030101010101" pitchFamily="2" charset="-122"/>
                <a:cs typeface="Calibri" panose="020F0502020204030204" pitchFamily="34" charset="0"/>
              </a:rPr>
              <a:t> en aviculture et ses besoins </a:t>
            </a:r>
            <a:br>
              <a:rPr lang="fr-FR" sz="3200" dirty="0">
                <a:solidFill>
                  <a:schemeClr val="accent2">
                    <a:lumMod val="75000"/>
                  </a:schemeClr>
                </a:solidFill>
                <a:effectLst/>
                <a:latin typeface="Calibri" panose="020F0502020204030204" pitchFamily="34" charset="0"/>
                <a:ea typeface="SimSun" panose="02010600030101010101" pitchFamily="2" charset="-122"/>
                <a:cs typeface="Calibri" panose="020F0502020204030204" pitchFamily="34" charset="0"/>
              </a:rPr>
            </a:br>
            <a:r>
              <a:rPr lang="fr-FR" sz="2400" i="1" dirty="0">
                <a:solidFill>
                  <a:schemeClr val="accent2">
                    <a:lumMod val="75000"/>
                  </a:schemeClr>
                </a:solidFill>
                <a:effectLst/>
                <a:latin typeface="Calibri" panose="020F0502020204030204" pitchFamily="34" charset="0"/>
                <a:ea typeface="SimSun" panose="02010600030101010101" pitchFamily="2" charset="-122"/>
                <a:cs typeface="Calibri" panose="020F0502020204030204" pitchFamily="34" charset="0"/>
              </a:rPr>
              <a:t>Virginie Decruyenaere, CRA-W</a:t>
            </a:r>
            <a:br>
              <a:rPr lang="fr-BE" sz="2400" dirty="0">
                <a:effectLst/>
                <a:latin typeface="Calibri" panose="020F0502020204030204" pitchFamily="34" charset="0"/>
                <a:ea typeface="SimSun" panose="02010600030101010101" pitchFamily="2" charset="-122"/>
                <a:cs typeface="Arial" panose="020B0604020202020204" pitchFamily="34" charset="0"/>
              </a:rPr>
            </a:br>
            <a:br>
              <a:rPr lang="fr-BE" sz="3200" dirty="0">
                <a:latin typeface="+mn-lt"/>
              </a:rPr>
            </a:br>
            <a:endParaRPr lang="fr-FR" altLang="fr-FR" sz="3200" i="1" dirty="0">
              <a:solidFill>
                <a:schemeClr val="accent2">
                  <a:lumMod val="75000"/>
                </a:schemeClr>
              </a:solidFill>
              <a:latin typeface="+mn-lt"/>
            </a:endParaRPr>
          </a:p>
        </p:txBody>
      </p:sp>
      <p:sp>
        <p:nvSpPr>
          <p:cNvPr id="4" name="Espace réservé du pied de page 3">
            <a:extLst>
              <a:ext uri="{FF2B5EF4-FFF2-40B4-BE49-F238E27FC236}">
                <a16:creationId xmlns:a16="http://schemas.microsoft.com/office/drawing/2014/main" id="{C0570465-41D7-43C4-A338-E970D8A6BB2E}"/>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5833F5F6-E475-46C7-91FC-B7411DCF04D7}"/>
              </a:ext>
            </a:extLst>
          </p:cNvPr>
          <p:cNvSpPr>
            <a:spLocks noGrp="1"/>
          </p:cNvSpPr>
          <p:nvPr>
            <p:ph type="sldNum" sz="quarter" idx="12"/>
          </p:nvPr>
        </p:nvSpPr>
        <p:spPr/>
        <p:txBody>
          <a:bodyPr/>
          <a:lstStyle/>
          <a:p>
            <a:pPr>
              <a:defRPr/>
            </a:pPr>
            <a:fld id="{04EE4451-600C-4077-9CC4-522AAC66955F}" type="slidenum">
              <a:rPr lang="fr-BE" smtClean="0"/>
              <a:pPr>
                <a:defRPr/>
              </a:pPr>
              <a:t>4</a:t>
            </a:fld>
            <a:endParaRPr lang="fr-BE" dirty="0"/>
          </a:p>
        </p:txBody>
      </p:sp>
    </p:spTree>
    <p:extLst>
      <p:ext uri="{BB962C8B-B14F-4D97-AF65-F5344CB8AC3E}">
        <p14:creationId xmlns:p14="http://schemas.microsoft.com/office/powerpoint/2010/main" val="3047967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p:txBody>
          <a:bodyPr/>
          <a:lstStyle/>
          <a:p>
            <a:r>
              <a:rPr lang="fr-FR" sz="3600" dirty="0"/>
              <a:t>Vaccination contre la grippe aviaire : comment va-t-elle être mise en place?</a:t>
            </a:r>
            <a:endParaRPr lang="fr-BE" sz="3600" dirty="0">
              <a:latin typeface="+mn-lt"/>
            </a:endParaRPr>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40</a:t>
            </a:fld>
            <a:endParaRPr lang="fr-BE" dirty="0"/>
          </a:p>
        </p:txBody>
      </p:sp>
      <p:sp>
        <p:nvSpPr>
          <p:cNvPr id="3" name="Rectangle 2">
            <a:extLst>
              <a:ext uri="{FF2B5EF4-FFF2-40B4-BE49-F238E27FC236}">
                <a16:creationId xmlns:a16="http://schemas.microsoft.com/office/drawing/2014/main" id="{CFD0F8BC-F81C-456D-B1F8-0539CFF2718A}"/>
              </a:ext>
            </a:extLst>
          </p:cNvPr>
          <p:cNvSpPr/>
          <p:nvPr/>
        </p:nvSpPr>
        <p:spPr>
          <a:xfrm>
            <a:off x="690880" y="1330960"/>
            <a:ext cx="11074400" cy="5022080"/>
          </a:xfrm>
          <a:prstGeom prst="rect">
            <a:avLst/>
          </a:prstGeom>
        </p:spPr>
        <p:txBody>
          <a:bodyPr wrap="square">
            <a:spAutoFit/>
          </a:bodyPr>
          <a:lstStyle/>
          <a:p>
            <a:pPr marL="342900" lvl="0" indent="-342900">
              <a:lnSpc>
                <a:spcPct val="107000"/>
              </a:lnSpc>
              <a:spcAft>
                <a:spcPts val="0"/>
              </a:spcAft>
              <a:buFont typeface="Calibri" panose="020F0502020204030204" pitchFamily="34" charset="0"/>
              <a:buChar char="-"/>
            </a:pPr>
            <a:r>
              <a:rPr lang="fr-FR" sz="2400" dirty="0">
                <a:ea typeface="Calibri" panose="020F0502020204030204" pitchFamily="34" charset="0"/>
                <a:cs typeface="Times New Roman" panose="02020603050405020304" pitchFamily="18" charset="0"/>
              </a:rPr>
              <a:t>Acte délégué autorisant la vaccination dans l’UE, nécessitant le besoin d’un monitoring sera </a:t>
            </a:r>
            <a:r>
              <a:rPr lang="fr-FR" sz="2400" b="1" dirty="0">
                <a:ea typeface="Calibri" panose="020F0502020204030204" pitchFamily="34" charset="0"/>
                <a:cs typeface="Times New Roman" panose="02020603050405020304" pitchFamily="18" charset="0"/>
              </a:rPr>
              <a:t>chaque semaine</a:t>
            </a:r>
            <a:r>
              <a:rPr lang="fr-FR" sz="2400" dirty="0">
                <a:ea typeface="Calibri" panose="020F0502020204030204" pitchFamily="34" charset="0"/>
                <a:cs typeface="Times New Roman" panose="02020603050405020304" pitchFamily="18" charset="0"/>
              </a:rPr>
              <a:t> par test et </a:t>
            </a:r>
            <a:r>
              <a:rPr lang="fr-FR" sz="2400" b="1" dirty="0">
                <a:ea typeface="Calibri" panose="020F0502020204030204" pitchFamily="34" charset="0"/>
                <a:cs typeface="Times New Roman" panose="02020603050405020304" pitchFamily="18" charset="0"/>
              </a:rPr>
              <a:t>un contrôle une fois par mois</a:t>
            </a:r>
            <a:r>
              <a:rPr lang="fr-FR" sz="2400" dirty="0">
                <a:ea typeface="Calibri" panose="020F0502020204030204" pitchFamily="34" charset="0"/>
                <a:cs typeface="Times New Roman" panose="02020603050405020304" pitchFamily="18" charset="0"/>
              </a:rPr>
              <a:t> par le véto officiel </a:t>
            </a:r>
          </a:p>
          <a:p>
            <a:pPr marL="342900" lvl="0" indent="-342900">
              <a:lnSpc>
                <a:spcPct val="107000"/>
              </a:lnSpc>
              <a:spcAft>
                <a:spcPts val="0"/>
              </a:spcAft>
              <a:buFont typeface="Calibri" panose="020F0502020204030204" pitchFamily="34" charset="0"/>
              <a:buChar char="-"/>
            </a:pPr>
            <a:r>
              <a:rPr lang="fr-FR" sz="2400" dirty="0">
                <a:ea typeface="Calibri" panose="020F0502020204030204" pitchFamily="34" charset="0"/>
                <a:cs typeface="Times New Roman" panose="02020603050405020304" pitchFamily="18" charset="0"/>
              </a:rPr>
              <a:t>Besoin d’étudier la disponibilité des vaccins à l’échelle du marché (en cours par les entreprises)</a:t>
            </a:r>
            <a:endParaRPr lang="fr-BE" sz="24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fr-FR" sz="2400" dirty="0">
                <a:ea typeface="Calibri" panose="020F0502020204030204" pitchFamily="34" charset="0"/>
                <a:cs typeface="Times New Roman" panose="02020603050405020304" pitchFamily="18" charset="0"/>
              </a:rPr>
              <a:t>L’AFCSA annonce une vaccination </a:t>
            </a:r>
            <a:r>
              <a:rPr lang="fr-FR" sz="2400" b="1" dirty="0">
                <a:ea typeface="Calibri" panose="020F0502020204030204" pitchFamily="34" charset="0"/>
                <a:cs typeface="Times New Roman" panose="02020603050405020304" pitchFamily="18" charset="0"/>
              </a:rPr>
              <a:t>au plus tôt pour 2024</a:t>
            </a:r>
            <a:r>
              <a:rPr lang="fr-FR" sz="2400" dirty="0">
                <a:ea typeface="Calibri" panose="020F0502020204030204" pitchFamily="34" charset="0"/>
                <a:cs typeface="Times New Roman" panose="02020603050405020304" pitchFamily="18" charset="0"/>
              </a:rPr>
              <a:t>, mais nécessité de déterminer la stratégie maintenant.</a:t>
            </a:r>
            <a:endParaRPr lang="fr-BE" sz="24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r-FR" sz="2400" dirty="0">
                <a:ea typeface="Calibri" panose="020F0502020204030204" pitchFamily="34" charset="0"/>
                <a:cs typeface="Times New Roman" panose="02020603050405020304" pitchFamily="18" charset="0"/>
              </a:rPr>
              <a:t>La CE ne s’est pas prononcée encore sur le </a:t>
            </a:r>
            <a:r>
              <a:rPr lang="fr-FR" sz="2400" b="1" dirty="0">
                <a:ea typeface="Calibri" panose="020F0502020204030204" pitchFamily="34" charset="0"/>
                <a:cs typeface="Times New Roman" panose="02020603050405020304" pitchFamily="18" charset="0"/>
              </a:rPr>
              <a:t>cofinancement possible de la vaccination</a:t>
            </a:r>
          </a:p>
          <a:p>
            <a:pPr marL="342900" indent="-342900">
              <a:lnSpc>
                <a:spcPct val="107000"/>
              </a:lnSpc>
              <a:spcAft>
                <a:spcPts val="800"/>
              </a:spcAft>
              <a:buFont typeface="Calibri" panose="020F0502020204030204" pitchFamily="34" charset="0"/>
              <a:buChar char="-"/>
            </a:pPr>
            <a:r>
              <a:rPr lang="fr-FR" sz="2400" dirty="0">
                <a:ea typeface="Calibri" panose="020F0502020204030204" pitchFamily="34" charset="0"/>
                <a:cs typeface="Times New Roman" panose="02020603050405020304" pitchFamily="18" charset="0"/>
              </a:rPr>
              <a:t>2024 : présidence UE par Be et le Ministre </a:t>
            </a:r>
            <a:r>
              <a:rPr lang="fr-FR" sz="2400" dirty="0" err="1">
                <a:ea typeface="Calibri" panose="020F0502020204030204" pitchFamily="34" charset="0"/>
                <a:cs typeface="Times New Roman" panose="02020603050405020304" pitchFamily="18" charset="0"/>
              </a:rPr>
              <a:t>Clarinval</a:t>
            </a:r>
            <a:r>
              <a:rPr lang="fr-FR" sz="2400" dirty="0">
                <a:ea typeface="Calibri" panose="020F0502020204030204" pitchFamily="34" charset="0"/>
                <a:cs typeface="Times New Roman" panose="02020603050405020304" pitchFamily="18" charset="0"/>
              </a:rPr>
              <a:t> fera de la lutte contre IA une de ses priorités ; toutes les avancées positives en matière vaccination seront encouragées.</a:t>
            </a:r>
            <a:endParaRPr lang="fr-BE" sz="24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endParaRPr lang="fr-BE"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4609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p:txBody>
          <a:bodyPr/>
          <a:lstStyle/>
          <a:p>
            <a:r>
              <a:rPr lang="fr-FR" sz="3600" dirty="0"/>
              <a:t>Vaccination contre la grippe aviaire : comment va-t-elle être mise en place?</a:t>
            </a:r>
            <a:endParaRPr lang="fr-BE" sz="3600" dirty="0">
              <a:latin typeface="+mn-lt"/>
            </a:endParaRPr>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41</a:t>
            </a:fld>
            <a:endParaRPr lang="fr-BE" dirty="0"/>
          </a:p>
        </p:txBody>
      </p:sp>
      <p:sp>
        <p:nvSpPr>
          <p:cNvPr id="3" name="Rectangle 2">
            <a:extLst>
              <a:ext uri="{FF2B5EF4-FFF2-40B4-BE49-F238E27FC236}">
                <a16:creationId xmlns:a16="http://schemas.microsoft.com/office/drawing/2014/main" id="{CFD0F8BC-F81C-456D-B1F8-0539CFF2718A}"/>
              </a:ext>
            </a:extLst>
          </p:cNvPr>
          <p:cNvSpPr/>
          <p:nvPr/>
        </p:nvSpPr>
        <p:spPr>
          <a:xfrm>
            <a:off x="193040" y="1330960"/>
            <a:ext cx="11572240" cy="5027915"/>
          </a:xfrm>
          <a:prstGeom prst="rect">
            <a:avLst/>
          </a:prstGeom>
        </p:spPr>
        <p:txBody>
          <a:bodyPr wrap="square">
            <a:spAutoFit/>
          </a:bodyPr>
          <a:lstStyle/>
          <a:p>
            <a:pPr marL="285750" lvl="0" indent="-285750">
              <a:buFont typeface="Wingdings" panose="05000000000000000000" pitchFamily="2" charset="2"/>
              <a:buChar char="Ø"/>
            </a:pPr>
            <a:r>
              <a:rPr lang="fr-FR" sz="2400" dirty="0"/>
              <a:t>Le SPF Santé publique propose </a:t>
            </a:r>
            <a:r>
              <a:rPr lang="fr-FR" sz="2400" b="1" dirty="0"/>
              <a:t>de lister les tâches pour la stratégie: </a:t>
            </a:r>
            <a:r>
              <a:rPr lang="fr-FR" sz="2400" dirty="0"/>
              <a:t>besoin de moyens vétérinaires supplémentaire, voir si suffisamment de vétérinaires, coûts et dispo des vaccins, coût du monitoring, efficacité du vaccin dans le temps si mutation, quels coûts à mutualiser au niveau du fonds sanitaire, quelles catégories de volailles, …). Prochaine réunion organisée par le SPF Santé publique le </a:t>
            </a:r>
            <a:r>
              <a:rPr lang="fr-FR" sz="2400" b="1" dirty="0"/>
              <a:t>26 juin.</a:t>
            </a:r>
          </a:p>
          <a:p>
            <a:pPr lvl="0"/>
            <a:endParaRPr lang="fr-BE" sz="2400" b="1" dirty="0"/>
          </a:p>
          <a:p>
            <a:pPr marL="285750" lvl="0" indent="-285750">
              <a:buFont typeface="Wingdings" panose="05000000000000000000" pitchFamily="2" charset="2"/>
              <a:buChar char="Ø"/>
            </a:pPr>
            <a:r>
              <a:rPr lang="fr-FR" sz="2400" dirty="0"/>
              <a:t>Le secteur flamand s’est réuni récemment pour évaluer le coût de la surveillance et voir ci ces coûts ne seront pas plus élevés que les bénéfices ; attente des laboratoires pour avoir des propositions de prix :</a:t>
            </a:r>
            <a:endParaRPr lang="fr-BE" sz="2400" dirty="0"/>
          </a:p>
          <a:p>
            <a:pPr lvl="1"/>
            <a:r>
              <a:rPr lang="fr-FR" sz="2400" dirty="0"/>
              <a:t> ?coût du vaccin</a:t>
            </a:r>
            <a:endParaRPr lang="fr-BE" sz="2400" dirty="0"/>
          </a:p>
          <a:p>
            <a:pPr lvl="1"/>
            <a:r>
              <a:rPr lang="fr-FR" sz="2400" dirty="0"/>
              <a:t> ?coût de la surveillance et effet sur les exportations intracommunautaires/</a:t>
            </a:r>
            <a:r>
              <a:rPr lang="fr-FR" sz="2400" b="1" dirty="0"/>
              <a:t>besoin de s’aligner avec les pays voisins vu les échanges/faire tous la même chose</a:t>
            </a:r>
            <a:endParaRPr lang="fr-BE" sz="2400" dirty="0"/>
          </a:p>
          <a:p>
            <a:pPr marL="342900" lvl="0" indent="-342900">
              <a:lnSpc>
                <a:spcPct val="107000"/>
              </a:lnSpc>
              <a:spcAft>
                <a:spcPts val="800"/>
              </a:spcAft>
              <a:buFont typeface="Calibri" panose="020F0502020204030204" pitchFamily="34" charset="0"/>
              <a:buChar char="-"/>
            </a:pPr>
            <a:endParaRPr lang="fr-BE"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9257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600633" y="483700"/>
            <a:ext cx="11713287" cy="621412"/>
          </a:xfrm>
        </p:spPr>
        <p:txBody>
          <a:bodyPr/>
          <a:lstStyle/>
          <a:p>
            <a:r>
              <a:rPr lang="fr-FR" sz="3600" dirty="0"/>
              <a:t>Fonds sanitaire : nouveau système de prélèvement des cotisations en préparation</a:t>
            </a:r>
            <a:br>
              <a:rPr lang="fr-BE" sz="3600" dirty="0"/>
            </a:br>
            <a:endParaRPr lang="fr-BE" sz="3600" dirty="0">
              <a:latin typeface="+mn-lt"/>
            </a:endParaRPr>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42</a:t>
            </a:fld>
            <a:endParaRPr lang="fr-BE" dirty="0"/>
          </a:p>
        </p:txBody>
      </p:sp>
      <p:sp>
        <p:nvSpPr>
          <p:cNvPr id="3" name="ZoneTexte 2">
            <a:extLst>
              <a:ext uri="{FF2B5EF4-FFF2-40B4-BE49-F238E27FC236}">
                <a16:creationId xmlns:a16="http://schemas.microsoft.com/office/drawing/2014/main" id="{0AADBF9B-54A5-4920-B11B-25B93C402F3A}"/>
              </a:ext>
            </a:extLst>
          </p:cNvPr>
          <p:cNvSpPr txBox="1"/>
          <p:nvPr/>
        </p:nvSpPr>
        <p:spPr>
          <a:xfrm>
            <a:off x="335280" y="1290955"/>
            <a:ext cx="10728960" cy="4031873"/>
          </a:xfrm>
          <a:prstGeom prst="rect">
            <a:avLst/>
          </a:prstGeom>
          <a:noFill/>
        </p:spPr>
        <p:txBody>
          <a:bodyPr wrap="square" rtlCol="0">
            <a:spAutoFit/>
          </a:bodyPr>
          <a:lstStyle/>
          <a:p>
            <a:pPr marL="457200" indent="-457200">
              <a:buFont typeface="Wingdings" panose="05000000000000000000" pitchFamily="2" charset="2"/>
              <a:buChar char="Ø"/>
            </a:pPr>
            <a:r>
              <a:rPr lang="fr-FR" sz="2800" dirty="0"/>
              <a:t>21 catégories ; beaucoup de factures papiers/manuelles (volailles alternatives)</a:t>
            </a:r>
            <a:endParaRPr lang="fr-BE" sz="2800" dirty="0"/>
          </a:p>
          <a:p>
            <a:pPr marL="457200" indent="-457200">
              <a:buFont typeface="Wingdings" panose="05000000000000000000" pitchFamily="2" charset="2"/>
              <a:buChar char="Ø"/>
            </a:pPr>
            <a:r>
              <a:rPr lang="fr-FR" sz="2800" dirty="0"/>
              <a:t>Application d’un </a:t>
            </a:r>
            <a:r>
              <a:rPr lang="fr-FR" sz="2800" b="1" dirty="0"/>
              <a:t>coefficient</a:t>
            </a:r>
            <a:r>
              <a:rPr lang="fr-FR" sz="2800" dirty="0"/>
              <a:t> ; tout peut être automatisé ; moins d’interprétation</a:t>
            </a:r>
          </a:p>
          <a:p>
            <a:pPr marL="457200" indent="-457200">
              <a:buFont typeface="Wingdings" panose="05000000000000000000" pitchFamily="2" charset="2"/>
              <a:buChar char="Ø"/>
            </a:pPr>
            <a:r>
              <a:rPr lang="fr-FR" sz="2800" dirty="0"/>
              <a:t>Même pourcentage pour tous, à partir de la </a:t>
            </a:r>
            <a:r>
              <a:rPr lang="fr-FR" sz="2800" b="1" dirty="0"/>
              <a:t>valeur moyenne </a:t>
            </a:r>
            <a:r>
              <a:rPr lang="fr-FR" sz="2800" dirty="0"/>
              <a:t>des animaux</a:t>
            </a:r>
            <a:endParaRPr lang="fr-BE" sz="2800" dirty="0"/>
          </a:p>
          <a:p>
            <a:pPr marL="457200" indent="-457200">
              <a:buFont typeface="Wingdings" panose="05000000000000000000" pitchFamily="2" charset="2"/>
              <a:buChar char="Ø"/>
            </a:pPr>
            <a:r>
              <a:rPr lang="fr-FR" sz="2800" b="1" dirty="0">
                <a:solidFill>
                  <a:schemeClr val="accent4">
                    <a:lumMod val="75000"/>
                  </a:schemeClr>
                </a:solidFill>
              </a:rPr>
              <a:t>Petits paient 50% de plus ; demande </a:t>
            </a:r>
            <a:r>
              <a:rPr lang="fr-FR" sz="2800" b="1" dirty="0" err="1">
                <a:solidFill>
                  <a:schemeClr val="accent4">
                    <a:lumMod val="75000"/>
                  </a:schemeClr>
                </a:solidFill>
              </a:rPr>
              <a:t>CdP</a:t>
            </a:r>
            <a:r>
              <a:rPr lang="fr-FR" sz="2800" b="1" dirty="0">
                <a:solidFill>
                  <a:schemeClr val="accent4">
                    <a:lumMod val="75000"/>
                  </a:schemeClr>
                </a:solidFill>
              </a:rPr>
              <a:t> et </a:t>
            </a:r>
            <a:r>
              <a:rPr lang="fr-FR" sz="2800" b="1" dirty="0" err="1">
                <a:solidFill>
                  <a:schemeClr val="accent4">
                    <a:lumMod val="75000"/>
                  </a:schemeClr>
                </a:solidFill>
              </a:rPr>
              <a:t>fwa</a:t>
            </a:r>
            <a:r>
              <a:rPr lang="fr-FR" sz="2800" b="1" dirty="0">
                <a:solidFill>
                  <a:schemeClr val="accent4">
                    <a:lumMod val="75000"/>
                  </a:schemeClr>
                </a:solidFill>
              </a:rPr>
              <a:t> de regarder à être plus juste</a:t>
            </a:r>
            <a:endParaRPr lang="fr-BE" sz="2800" b="1" dirty="0">
              <a:solidFill>
                <a:schemeClr val="accent4">
                  <a:lumMod val="75000"/>
                </a:schemeClr>
              </a:solidFill>
            </a:endParaRPr>
          </a:p>
          <a:p>
            <a:endParaRPr lang="fr-BE" sz="3200" dirty="0">
              <a:solidFill>
                <a:schemeClr val="accent4">
                  <a:lumMod val="75000"/>
                </a:schemeClr>
              </a:solidFill>
            </a:endParaRPr>
          </a:p>
        </p:txBody>
      </p:sp>
    </p:spTree>
    <p:extLst>
      <p:ext uri="{BB962C8B-B14F-4D97-AF65-F5344CB8AC3E}">
        <p14:creationId xmlns:p14="http://schemas.microsoft.com/office/powerpoint/2010/main" val="1587421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600633" y="483700"/>
            <a:ext cx="11713287" cy="621412"/>
          </a:xfrm>
        </p:spPr>
        <p:txBody>
          <a:bodyPr/>
          <a:lstStyle/>
          <a:p>
            <a:r>
              <a:rPr lang="fr-BE" sz="3600" dirty="0"/>
              <a:t>Recherche</a:t>
            </a:r>
            <a:br>
              <a:rPr lang="fr-BE" sz="3600" dirty="0"/>
            </a:br>
            <a:endParaRPr lang="fr-BE" sz="3600" dirty="0">
              <a:latin typeface="+mn-lt"/>
            </a:endParaRPr>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43</a:t>
            </a:fld>
            <a:endParaRPr lang="fr-BE" dirty="0"/>
          </a:p>
        </p:txBody>
      </p:sp>
      <p:sp>
        <p:nvSpPr>
          <p:cNvPr id="3" name="ZoneTexte 2">
            <a:extLst>
              <a:ext uri="{FF2B5EF4-FFF2-40B4-BE49-F238E27FC236}">
                <a16:creationId xmlns:a16="http://schemas.microsoft.com/office/drawing/2014/main" id="{23226971-E75D-4FBB-8F18-49CC608A84DC}"/>
              </a:ext>
            </a:extLst>
          </p:cNvPr>
          <p:cNvSpPr txBox="1"/>
          <p:nvPr/>
        </p:nvSpPr>
        <p:spPr>
          <a:xfrm>
            <a:off x="600633" y="1412240"/>
            <a:ext cx="9508567" cy="1846659"/>
          </a:xfrm>
          <a:prstGeom prst="rect">
            <a:avLst/>
          </a:prstGeom>
          <a:noFill/>
        </p:spPr>
        <p:txBody>
          <a:bodyPr wrap="square" rtlCol="0">
            <a:spAutoFit/>
          </a:bodyPr>
          <a:lstStyle/>
          <a:p>
            <a:r>
              <a:rPr lang="fr-FR" sz="3200" b="1" dirty="0">
                <a:solidFill>
                  <a:schemeClr val="accent4">
                    <a:lumMod val="75000"/>
                  </a:schemeClr>
                </a:solidFill>
              </a:rPr>
              <a:t>PRIORITAIRES</a:t>
            </a:r>
          </a:p>
          <a:p>
            <a:pPr marL="285750" indent="-285750">
              <a:buFont typeface="Wingdings" panose="05000000000000000000" pitchFamily="2" charset="2"/>
              <a:buChar char="Ø"/>
            </a:pPr>
            <a:r>
              <a:rPr lang="fr-FR" sz="3200" dirty="0"/>
              <a:t>Autonomie protéique</a:t>
            </a:r>
          </a:p>
          <a:p>
            <a:pPr marL="285750" indent="-285750">
              <a:buFont typeface="Wingdings" panose="05000000000000000000" pitchFamily="2" charset="2"/>
              <a:buChar char="Ø"/>
            </a:pPr>
            <a:r>
              <a:rPr lang="fr-FR" sz="3200" dirty="0"/>
              <a:t>Aménagement des parcours</a:t>
            </a:r>
          </a:p>
          <a:p>
            <a:endParaRPr lang="fr-BE" dirty="0"/>
          </a:p>
        </p:txBody>
      </p:sp>
    </p:spTree>
    <p:extLst>
      <p:ext uri="{BB962C8B-B14F-4D97-AF65-F5344CB8AC3E}">
        <p14:creationId xmlns:p14="http://schemas.microsoft.com/office/powerpoint/2010/main" val="246293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F2BFD-AF7C-28F0-263E-80F234BE497F}"/>
              </a:ext>
            </a:extLst>
          </p:cNvPr>
          <p:cNvSpPr>
            <a:spLocks noGrp="1"/>
          </p:cNvSpPr>
          <p:nvPr>
            <p:ph type="title"/>
          </p:nvPr>
        </p:nvSpPr>
        <p:spPr/>
        <p:txBody>
          <a:bodyPr/>
          <a:lstStyle/>
          <a:p>
            <a:r>
              <a:rPr lang="fr-FR" sz="3600" dirty="0"/>
              <a:t>AVIS 2018 – Orientation de la recherche, de l’encadrement et de la formation</a:t>
            </a:r>
            <a:endParaRPr lang="fr-BE" sz="3600" dirty="0"/>
          </a:p>
        </p:txBody>
      </p:sp>
      <p:sp>
        <p:nvSpPr>
          <p:cNvPr id="3" name="Espace réservé du contenu 2">
            <a:extLst>
              <a:ext uri="{FF2B5EF4-FFF2-40B4-BE49-F238E27FC236}">
                <a16:creationId xmlns:a16="http://schemas.microsoft.com/office/drawing/2014/main" id="{731BBFCA-46F6-2193-247A-662F2FBFBB46}"/>
              </a:ext>
            </a:extLst>
          </p:cNvPr>
          <p:cNvSpPr>
            <a:spLocks noGrp="1"/>
          </p:cNvSpPr>
          <p:nvPr>
            <p:ph idx="1"/>
          </p:nvPr>
        </p:nvSpPr>
        <p:spPr/>
        <p:txBody>
          <a:bodyPr/>
          <a:lstStyle/>
          <a:p>
            <a:r>
              <a:rPr lang="fr-FR" dirty="0"/>
              <a:t>Réponse de près de </a:t>
            </a:r>
            <a:r>
              <a:rPr lang="fr-FR" b="1" dirty="0"/>
              <a:t>800 producteurs</a:t>
            </a:r>
            <a:r>
              <a:rPr lang="fr-FR" dirty="0"/>
              <a:t>, dont </a:t>
            </a:r>
            <a:r>
              <a:rPr lang="fr-FR" dirty="0">
                <a:solidFill>
                  <a:schemeClr val="accent6">
                    <a:lumMod val="75000"/>
                  </a:schemeClr>
                </a:solidFill>
              </a:rPr>
              <a:t>9% d’aviculteurs </a:t>
            </a:r>
            <a:r>
              <a:rPr lang="fr-FR" dirty="0"/>
              <a:t>et </a:t>
            </a:r>
            <a:r>
              <a:rPr lang="fr-FR" dirty="0">
                <a:solidFill>
                  <a:schemeClr val="accent2">
                    <a:lumMod val="75000"/>
                  </a:schemeClr>
                </a:solidFill>
              </a:rPr>
              <a:t>29% </a:t>
            </a:r>
            <a:r>
              <a:rPr lang="fr-FR" dirty="0"/>
              <a:t>d’agriculteurs Bio. Dans ces derniers, </a:t>
            </a:r>
            <a:r>
              <a:rPr lang="fr-FR" dirty="0">
                <a:solidFill>
                  <a:schemeClr val="accent6">
                    <a:lumMod val="75000"/>
                  </a:schemeClr>
                </a:solidFill>
              </a:rPr>
              <a:t>20% </a:t>
            </a:r>
            <a:r>
              <a:rPr lang="fr-FR" dirty="0"/>
              <a:t>étaient des aviculteurs.</a:t>
            </a:r>
          </a:p>
          <a:p>
            <a:r>
              <a:rPr lang="fr-FR" b="1" dirty="0"/>
              <a:t>Quels besoins?</a:t>
            </a:r>
          </a:p>
          <a:p>
            <a:pPr lvl="1">
              <a:buFont typeface="Wingdings" panose="05000000000000000000" pitchFamily="2" charset="2"/>
              <a:buChar char="ð"/>
            </a:pPr>
            <a:r>
              <a:rPr lang="fr-FR" dirty="0"/>
              <a:t>Expertise pour l’identification et le traitement des </a:t>
            </a:r>
            <a:r>
              <a:rPr lang="fr-FR" dirty="0">
                <a:solidFill>
                  <a:schemeClr val="accent2">
                    <a:lumMod val="75000"/>
                  </a:schemeClr>
                </a:solidFill>
              </a:rPr>
              <a:t>maladies,</a:t>
            </a:r>
            <a:r>
              <a:rPr lang="fr-FR" dirty="0"/>
              <a:t> l’utilisation des </a:t>
            </a:r>
            <a:r>
              <a:rPr lang="fr-FR" dirty="0">
                <a:solidFill>
                  <a:schemeClr val="accent2">
                    <a:lumMod val="75000"/>
                  </a:schemeClr>
                </a:solidFill>
              </a:rPr>
              <a:t>biocides</a:t>
            </a:r>
            <a:r>
              <a:rPr lang="fr-FR" dirty="0"/>
              <a:t> et la gestion des </a:t>
            </a:r>
            <a:r>
              <a:rPr lang="fr-FR" dirty="0">
                <a:solidFill>
                  <a:schemeClr val="accent2">
                    <a:lumMod val="75000"/>
                  </a:schemeClr>
                </a:solidFill>
              </a:rPr>
              <a:t>poux rouges </a:t>
            </a:r>
            <a:r>
              <a:rPr lang="fr-FR" dirty="0"/>
              <a:t>; </a:t>
            </a:r>
          </a:p>
          <a:p>
            <a:pPr lvl="1">
              <a:buFont typeface="Wingdings" panose="05000000000000000000" pitchFamily="2" charset="2"/>
              <a:buChar char="ð"/>
            </a:pPr>
            <a:r>
              <a:rPr lang="fr-FR" dirty="0"/>
              <a:t>Recherche sur la gestion des </a:t>
            </a:r>
            <a:r>
              <a:rPr lang="fr-FR" dirty="0">
                <a:solidFill>
                  <a:schemeClr val="accent2">
                    <a:lumMod val="75000"/>
                  </a:schemeClr>
                </a:solidFill>
              </a:rPr>
              <a:t>poux rouges</a:t>
            </a:r>
            <a:r>
              <a:rPr lang="fr-FR" dirty="0"/>
              <a:t>, les alternatives à l’</a:t>
            </a:r>
            <a:r>
              <a:rPr lang="fr-FR" dirty="0">
                <a:solidFill>
                  <a:schemeClr val="accent2">
                    <a:lumMod val="75000"/>
                  </a:schemeClr>
                </a:solidFill>
              </a:rPr>
              <a:t>épointage</a:t>
            </a:r>
            <a:r>
              <a:rPr lang="fr-FR" dirty="0"/>
              <a:t> des becs et la </a:t>
            </a:r>
            <a:r>
              <a:rPr lang="fr-FR" dirty="0">
                <a:solidFill>
                  <a:schemeClr val="accent2">
                    <a:lumMod val="75000"/>
                  </a:schemeClr>
                </a:solidFill>
              </a:rPr>
              <a:t>viabilité </a:t>
            </a:r>
            <a:r>
              <a:rPr lang="fr-FR" dirty="0"/>
              <a:t>des modèles à </a:t>
            </a:r>
            <a:r>
              <a:rPr lang="fr-FR" dirty="0">
                <a:solidFill>
                  <a:schemeClr val="accent6">
                    <a:lumMod val="75000"/>
                  </a:schemeClr>
                </a:solidFill>
              </a:rPr>
              <a:t>faible nombre de volailles </a:t>
            </a:r>
            <a:r>
              <a:rPr lang="fr-FR" dirty="0"/>
              <a:t>;</a:t>
            </a:r>
          </a:p>
          <a:p>
            <a:pPr lvl="1">
              <a:buFont typeface="Wingdings" panose="05000000000000000000" pitchFamily="2" charset="2"/>
              <a:buChar char="ð"/>
            </a:pPr>
            <a:r>
              <a:rPr lang="fr-FR" dirty="0"/>
              <a:t>Expertise et formation sur la MP de </a:t>
            </a:r>
            <a:r>
              <a:rPr lang="fr-FR" dirty="0">
                <a:solidFill>
                  <a:schemeClr val="accent2">
                    <a:lumMod val="75000"/>
                  </a:schemeClr>
                </a:solidFill>
              </a:rPr>
              <a:t>modèles CC </a:t>
            </a:r>
            <a:r>
              <a:rPr lang="fr-FR" dirty="0"/>
              <a:t>(abattage/permis/logistique/diminution des intermédiaires/développement de modèles alternatifs au standard);</a:t>
            </a:r>
          </a:p>
          <a:p>
            <a:pPr lvl="1">
              <a:buFont typeface="Wingdings" panose="05000000000000000000" pitchFamily="2" charset="2"/>
              <a:buChar char="ð"/>
            </a:pPr>
            <a:r>
              <a:rPr lang="fr-FR" dirty="0"/>
              <a:t>Recherche sur </a:t>
            </a:r>
            <a:r>
              <a:rPr lang="fr-FR" dirty="0">
                <a:solidFill>
                  <a:schemeClr val="accent2">
                    <a:lumMod val="75000"/>
                  </a:schemeClr>
                </a:solidFill>
              </a:rPr>
              <a:t>les alternatives au soja</a:t>
            </a:r>
            <a:r>
              <a:rPr lang="fr-FR" dirty="0"/>
              <a:t>;</a:t>
            </a:r>
          </a:p>
          <a:p>
            <a:pPr lvl="1">
              <a:buFont typeface="Wingdings" panose="05000000000000000000" pitchFamily="2" charset="2"/>
              <a:buChar char="ð"/>
            </a:pPr>
            <a:r>
              <a:rPr lang="fr-FR" dirty="0"/>
              <a:t>Communication </a:t>
            </a:r>
            <a:r>
              <a:rPr lang="fr-FR" dirty="0">
                <a:solidFill>
                  <a:schemeClr val="accent2">
                    <a:lumMod val="75000"/>
                  </a:schemeClr>
                </a:solidFill>
              </a:rPr>
              <a:t>plus importante </a:t>
            </a:r>
            <a:r>
              <a:rPr lang="fr-FR" dirty="0"/>
              <a:t>sur les recherches existantes.</a:t>
            </a:r>
          </a:p>
          <a:p>
            <a:pPr lvl="1">
              <a:buFont typeface="Wingdings" panose="05000000000000000000" pitchFamily="2" charset="2"/>
              <a:buChar char="ð"/>
            </a:pPr>
            <a:endParaRPr lang="fr-BE" dirty="0"/>
          </a:p>
        </p:txBody>
      </p:sp>
      <p:sp>
        <p:nvSpPr>
          <p:cNvPr id="4" name="Espace réservé du pied de page 3">
            <a:extLst>
              <a:ext uri="{FF2B5EF4-FFF2-40B4-BE49-F238E27FC236}">
                <a16:creationId xmlns:a16="http://schemas.microsoft.com/office/drawing/2014/main" id="{B8562766-D157-6E06-9E86-BF13A7966CCC}"/>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F37CF69F-8A62-0DA6-E5D8-67972231BDD8}"/>
              </a:ext>
            </a:extLst>
          </p:cNvPr>
          <p:cNvSpPr>
            <a:spLocks noGrp="1"/>
          </p:cNvSpPr>
          <p:nvPr>
            <p:ph type="sldNum" sz="quarter" idx="12"/>
          </p:nvPr>
        </p:nvSpPr>
        <p:spPr/>
        <p:txBody>
          <a:bodyPr/>
          <a:lstStyle/>
          <a:p>
            <a:pPr>
              <a:defRPr/>
            </a:pPr>
            <a:fld id="{EC2ED077-ED37-4C24-9D37-F962356196D8}" type="slidenum">
              <a:rPr lang="fr-BE" smtClean="0"/>
              <a:pPr>
                <a:defRPr/>
              </a:pPr>
              <a:t>5</a:t>
            </a:fld>
            <a:endParaRPr lang="fr-BE" dirty="0"/>
          </a:p>
        </p:txBody>
      </p:sp>
    </p:spTree>
    <p:extLst>
      <p:ext uri="{BB962C8B-B14F-4D97-AF65-F5344CB8AC3E}">
        <p14:creationId xmlns:p14="http://schemas.microsoft.com/office/powerpoint/2010/main" val="419102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re 2">
            <a:extLst>
              <a:ext uri="{FF2B5EF4-FFF2-40B4-BE49-F238E27FC236}">
                <a16:creationId xmlns:a16="http://schemas.microsoft.com/office/drawing/2014/main" id="{65652F35-41EE-4AD1-A800-4DCFE48297DB}"/>
              </a:ext>
            </a:extLst>
          </p:cNvPr>
          <p:cNvSpPr>
            <a:spLocks noGrp="1"/>
          </p:cNvSpPr>
          <p:nvPr>
            <p:ph type="title"/>
          </p:nvPr>
        </p:nvSpPr>
        <p:spPr>
          <a:xfrm>
            <a:off x="542211" y="3897630"/>
            <a:ext cx="10515600" cy="1973580"/>
          </a:xfrm>
        </p:spPr>
        <p:txBody>
          <a:bodyPr/>
          <a:lstStyle/>
          <a:p>
            <a:pPr algn="ctr">
              <a:defRPr/>
            </a:pPr>
            <a:r>
              <a:rPr lang="fr-BE" sz="3200" dirty="0">
                <a:solidFill>
                  <a:schemeClr val="accent2">
                    <a:lumMod val="75000"/>
                  </a:schemeClr>
                </a:solidFill>
                <a:effectLst/>
                <a:latin typeface="+mn-lt"/>
                <a:ea typeface="SimSun" panose="02010600030101010101" pitchFamily="2" charset="-122"/>
                <a:cs typeface="Arial" panose="020B0604020202020204" pitchFamily="34" charset="0"/>
              </a:rPr>
              <a:t>6. Actuali</a:t>
            </a:r>
            <a:r>
              <a:rPr lang="fr-BE" sz="3200" dirty="0">
                <a:solidFill>
                  <a:schemeClr val="accent2">
                    <a:lumMod val="75000"/>
                  </a:schemeClr>
                </a:solidFill>
                <a:latin typeface="+mn-lt"/>
                <a:ea typeface="SimSun" panose="02010600030101010101" pitchFamily="2" charset="-122"/>
                <a:cs typeface="Arial" panose="020B0604020202020204" pitchFamily="34" charset="0"/>
              </a:rPr>
              <a:t>tés </a:t>
            </a:r>
            <a:br>
              <a:rPr lang="fr-BE" sz="3200" dirty="0">
                <a:solidFill>
                  <a:schemeClr val="accent2">
                    <a:lumMod val="75000"/>
                  </a:schemeClr>
                </a:solidFill>
                <a:latin typeface="+mn-lt"/>
                <a:ea typeface="SimSun" panose="02010600030101010101" pitchFamily="2" charset="-122"/>
                <a:cs typeface="Arial" panose="020B0604020202020204" pitchFamily="34" charset="0"/>
              </a:rPr>
            </a:br>
            <a:r>
              <a:rPr lang="fr-BE" sz="2400" i="1" dirty="0">
                <a:solidFill>
                  <a:schemeClr val="accent2">
                    <a:lumMod val="75000"/>
                  </a:schemeClr>
                </a:solidFill>
                <a:latin typeface="+mn-lt"/>
                <a:ea typeface="SimSun" panose="02010600030101010101" pitchFamily="2" charset="-122"/>
                <a:cs typeface="Arial" panose="020B0604020202020204" pitchFamily="34" charset="0"/>
              </a:rPr>
              <a:t>Catherine Colot, </a:t>
            </a:r>
            <a:r>
              <a:rPr lang="fr-BE" sz="2400" i="1" dirty="0" err="1">
                <a:solidFill>
                  <a:schemeClr val="accent2">
                    <a:lumMod val="75000"/>
                  </a:schemeClr>
                </a:solidFill>
                <a:latin typeface="+mn-lt"/>
                <a:ea typeface="SimSun" panose="02010600030101010101" pitchFamily="2" charset="-122"/>
                <a:cs typeface="Arial" panose="020B0604020202020204" pitchFamily="34" charset="0"/>
              </a:rPr>
              <a:t>CdP</a:t>
            </a:r>
            <a:br>
              <a:rPr lang="fr-BE" sz="2400" dirty="0">
                <a:effectLst/>
                <a:latin typeface="Calibri" panose="020F0502020204030204" pitchFamily="34" charset="0"/>
                <a:ea typeface="SimSun" panose="02010600030101010101" pitchFamily="2" charset="-122"/>
                <a:cs typeface="Arial" panose="020B0604020202020204" pitchFamily="34" charset="0"/>
              </a:rPr>
            </a:br>
            <a:br>
              <a:rPr lang="fr-BE" sz="3200" dirty="0">
                <a:latin typeface="+mn-lt"/>
              </a:rPr>
            </a:br>
            <a:endParaRPr lang="fr-FR" altLang="fr-FR" sz="3200" i="1" dirty="0">
              <a:solidFill>
                <a:schemeClr val="accent2">
                  <a:lumMod val="75000"/>
                </a:schemeClr>
              </a:solidFill>
              <a:latin typeface="+mn-lt"/>
            </a:endParaRPr>
          </a:p>
        </p:txBody>
      </p:sp>
      <p:sp>
        <p:nvSpPr>
          <p:cNvPr id="4" name="Espace réservé du pied de page 3">
            <a:extLst>
              <a:ext uri="{FF2B5EF4-FFF2-40B4-BE49-F238E27FC236}">
                <a16:creationId xmlns:a16="http://schemas.microsoft.com/office/drawing/2014/main" id="{C0570465-41D7-43C4-A338-E970D8A6BB2E}"/>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5833F5F6-E475-46C7-91FC-B7411DCF04D7}"/>
              </a:ext>
            </a:extLst>
          </p:cNvPr>
          <p:cNvSpPr>
            <a:spLocks noGrp="1"/>
          </p:cNvSpPr>
          <p:nvPr>
            <p:ph type="sldNum" sz="quarter" idx="12"/>
          </p:nvPr>
        </p:nvSpPr>
        <p:spPr/>
        <p:txBody>
          <a:bodyPr/>
          <a:lstStyle/>
          <a:p>
            <a:pPr>
              <a:defRPr/>
            </a:pPr>
            <a:fld id="{04EE4451-600C-4077-9CC4-522AAC66955F}" type="slidenum">
              <a:rPr lang="fr-BE" smtClean="0"/>
              <a:pPr>
                <a:defRPr/>
              </a:pPr>
              <a:t>6</a:t>
            </a:fld>
            <a:endParaRPr lang="fr-BE" dirty="0"/>
          </a:p>
        </p:txBody>
      </p:sp>
    </p:spTree>
    <p:extLst>
      <p:ext uri="{BB962C8B-B14F-4D97-AF65-F5344CB8AC3E}">
        <p14:creationId xmlns:p14="http://schemas.microsoft.com/office/powerpoint/2010/main" val="278110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EA7C6F-F6E8-4019-A3DC-1418149A3B4D}"/>
              </a:ext>
            </a:extLst>
          </p:cNvPr>
          <p:cNvSpPr>
            <a:spLocks noGrp="1"/>
          </p:cNvSpPr>
          <p:nvPr>
            <p:ph type="title"/>
          </p:nvPr>
        </p:nvSpPr>
        <p:spPr/>
        <p:txBody>
          <a:bodyPr/>
          <a:lstStyle/>
          <a:p>
            <a:r>
              <a:rPr lang="fr-FR" altLang="fr-FR" dirty="0">
                <a:latin typeface="+mn-lt"/>
              </a:rPr>
              <a:t>Ordre du jour </a:t>
            </a:r>
            <a:endParaRPr lang="fr-BE" dirty="0"/>
          </a:p>
        </p:txBody>
      </p:sp>
      <p:sp>
        <p:nvSpPr>
          <p:cNvPr id="3" name="Espace réservé du contenu 2">
            <a:extLst>
              <a:ext uri="{FF2B5EF4-FFF2-40B4-BE49-F238E27FC236}">
                <a16:creationId xmlns:a16="http://schemas.microsoft.com/office/drawing/2014/main" id="{C93FE876-3B5E-4891-9861-88E57E309062}"/>
              </a:ext>
            </a:extLst>
          </p:cNvPr>
          <p:cNvSpPr>
            <a:spLocks noGrp="1"/>
          </p:cNvSpPr>
          <p:nvPr>
            <p:ph idx="1"/>
          </p:nvPr>
        </p:nvSpPr>
        <p:spPr>
          <a:xfrm>
            <a:off x="426748" y="1238204"/>
            <a:ext cx="10637492" cy="4956856"/>
          </a:xfrm>
        </p:spPr>
        <p:txBody>
          <a:bodyPr/>
          <a:lstStyle/>
          <a:p>
            <a:pPr marL="342900" lvl="0" indent="-342900">
              <a:lnSpc>
                <a:spcPct val="105000"/>
              </a:lnSpc>
              <a:buFont typeface="+mj-lt"/>
              <a:buAutoNum type="arabicPeriod" startAt="6"/>
            </a:pPr>
            <a:r>
              <a:rPr lang="fr-FR"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Le </a:t>
            </a:r>
            <a:r>
              <a:rPr lang="fr-FR" sz="18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suivi du Collège des Producteurs sur les points d’actualité</a:t>
            </a:r>
            <a:r>
              <a:rPr lang="fr-FR"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a:t>
            </a:r>
            <a:endParaRPr lang="fr-BE" sz="1800" dirty="0">
              <a:effectLst/>
              <a:latin typeface="Calibri" panose="020F0502020204030204" pitchFamily="34" charset="0"/>
              <a:ea typeface="SimSun" panose="02010600030101010101" pitchFamily="2" charset="-122"/>
              <a:cs typeface="Arial" panose="020B0604020202020204" pitchFamily="34" charset="0"/>
            </a:endParaRPr>
          </a:p>
          <a:p>
            <a:pPr marL="742950" lvl="1" indent="-285750">
              <a:lnSpc>
                <a:spcPct val="105000"/>
              </a:lnSpc>
              <a:buFont typeface="+mj-lt"/>
              <a:buAutoNum type="alphaLcPeriod"/>
            </a:pPr>
            <a:r>
              <a:rPr lang="fr-FR" sz="1800" b="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Influenza aviaire : </a:t>
            </a:r>
            <a:r>
              <a:rPr lang="fr-FR"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point sur la situation sanitaire et sur la question de la vaccination</a:t>
            </a:r>
            <a:endParaRPr lang="fr-BE" sz="1800" dirty="0">
              <a:effectLst/>
              <a:latin typeface="Calibri" panose="020F0502020204030204" pitchFamily="34" charset="0"/>
              <a:ea typeface="SimSun" panose="02010600030101010101" pitchFamily="2" charset="-122"/>
              <a:cs typeface="Arial" panose="020B0604020202020204" pitchFamily="34" charset="0"/>
            </a:endParaRPr>
          </a:p>
          <a:p>
            <a:pPr marL="742950" lvl="1" indent="-285750">
              <a:lnSpc>
                <a:spcPct val="105000"/>
              </a:lnSpc>
              <a:buFont typeface="+mj-lt"/>
              <a:buAutoNum type="alphaLcPeriod"/>
            </a:pPr>
            <a:r>
              <a:rPr lang="fr-FR" sz="1800" b="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Révision du système de cotisations au Fonds sanitaire volaille : </a:t>
            </a:r>
            <a:r>
              <a:rPr lang="fr-FR"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travaux en cours au SPF Santé publique</a:t>
            </a:r>
            <a:endParaRPr lang="fr-BE" sz="1800" dirty="0">
              <a:effectLst/>
              <a:latin typeface="Calibri" panose="020F0502020204030204" pitchFamily="34" charset="0"/>
              <a:ea typeface="SimSun" panose="02010600030101010101" pitchFamily="2" charset="-122"/>
              <a:cs typeface="Arial" panose="020B0604020202020204" pitchFamily="34" charset="0"/>
            </a:endParaRPr>
          </a:p>
          <a:p>
            <a:pPr marL="742950" lvl="1" indent="-285750">
              <a:lnSpc>
                <a:spcPct val="105000"/>
              </a:lnSpc>
              <a:buFont typeface="+mj-lt"/>
              <a:buAutoNum type="alphaLcPeriod"/>
            </a:pPr>
            <a:r>
              <a:rPr lang="fr-FR" sz="1800" b="1"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AFSCA :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révision de l’AM et l’AR portant sur la lutte contre les Salmonella et </a:t>
            </a:r>
            <a:r>
              <a:rPr lang="fr-FR" sz="1800" dirty="0">
                <a:effectLst/>
                <a:latin typeface="Calibri" panose="020F0502020204030204" pitchFamily="34" charset="0"/>
                <a:ea typeface="SimSun" panose="02010600030101010101" pitchFamily="2" charset="-122"/>
                <a:cs typeface="Calibri" panose="020F0502020204030204" pitchFamily="34" charset="0"/>
              </a:rPr>
              <a:t>projet de recherche aux Pays-Bas sur les analyses de confirmation (participation du secteur avicole belge) </a:t>
            </a:r>
            <a:endParaRPr lang="fr-BE" sz="1800" dirty="0">
              <a:effectLst/>
              <a:latin typeface="Calibri" panose="020F0502020204030204" pitchFamily="34" charset="0"/>
              <a:ea typeface="SimSun" panose="02010600030101010101" pitchFamily="2" charset="-122"/>
              <a:cs typeface="Arial" panose="020B0604020202020204" pitchFamily="34" charset="0"/>
            </a:endParaRPr>
          </a:p>
          <a:p>
            <a:pPr marL="742950" lvl="1" indent="-285750">
              <a:lnSpc>
                <a:spcPct val="105000"/>
              </a:lnSpc>
              <a:buFont typeface="+mj-lt"/>
              <a:buAutoNum type="alphaLcPeriod"/>
            </a:pPr>
            <a:r>
              <a:rPr lang="fr-FR" sz="1800" b="1"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Echelle européenne : </a:t>
            </a: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état d’avancement de la révision des législations sur les normes de commercialisation en œufs et en volailles de chair et Bien-être animal</a:t>
            </a:r>
            <a:endParaRPr lang="fr-BE" sz="1800" dirty="0">
              <a:effectLst/>
              <a:latin typeface="Calibri" panose="020F0502020204030204" pitchFamily="34" charset="0"/>
              <a:ea typeface="SimSun" panose="02010600030101010101" pitchFamily="2" charset="-122"/>
              <a:cs typeface="Arial" panose="020B0604020202020204" pitchFamily="34" charset="0"/>
            </a:endParaRPr>
          </a:p>
          <a:p>
            <a:pPr marL="742950" lvl="1" indent="-285750">
              <a:lnSpc>
                <a:spcPct val="105000"/>
              </a:lnSpc>
              <a:buFont typeface="+mj-lt"/>
              <a:buAutoNum type="alphaLcPeriod"/>
            </a:pPr>
            <a:r>
              <a:rPr lang="fr-FR" sz="1800" b="1" dirty="0" err="1">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Vetworks</a:t>
            </a:r>
            <a:r>
              <a:rPr lang="fr-FR" sz="1800" b="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 </a:t>
            </a:r>
            <a:r>
              <a:rPr lang="fr-FR"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fr-FR" sz="1800" u="sng" dirty="0" err="1">
                <a:solidFill>
                  <a:srgbClr val="2F5496"/>
                </a:solidFill>
                <a:effectLst/>
                <a:latin typeface="Calibri" panose="020F0502020204030204" pitchFamily="34" charset="0"/>
                <a:ea typeface="SimSun" panose="02010600030101010101" pitchFamily="2" charset="-122"/>
                <a:cs typeface="Arial" panose="020B0604020202020204" pitchFamily="34" charset="0"/>
                <a:hlinkClick r:id="rId2"/>
              </a:rPr>
              <a:t>Vetworks</a:t>
            </a:r>
            <a:r>
              <a:rPr lang="fr-FR" sz="1800" u="sng" dirty="0">
                <a:solidFill>
                  <a:srgbClr val="2F5496"/>
                </a:solidFill>
                <a:effectLst/>
                <a:latin typeface="Calibri" panose="020F0502020204030204" pitchFamily="34" charset="0"/>
                <a:ea typeface="SimSun" panose="02010600030101010101" pitchFamily="2" charset="-122"/>
                <a:cs typeface="Arial" panose="020B0604020202020204" pitchFamily="34" charset="0"/>
                <a:hlinkClick r:id="rId2"/>
              </a:rPr>
              <a:t> ® - Améliorer la santé de votre entreprise avicole</a:t>
            </a:r>
            <a:r>
              <a:rPr lang="fr-FR" sz="1800" dirty="0">
                <a:effectLst/>
                <a:latin typeface="Calibri" panose="020F0502020204030204" pitchFamily="34" charset="0"/>
                <a:ea typeface="SimSun" panose="02010600030101010101" pitchFamily="2" charset="-122"/>
                <a:cs typeface="Arial" panose="020B0604020202020204" pitchFamily="34" charset="0"/>
              </a:rPr>
              <a:t>)</a:t>
            </a:r>
            <a:r>
              <a:rPr lang="fr-FR"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développement d’une boîte à outils à destination des aviculteurs en matière de conseils sur la biosécurité</a:t>
            </a:r>
            <a:endParaRPr lang="fr-BE" sz="1800" dirty="0">
              <a:effectLst/>
              <a:latin typeface="Calibri" panose="020F0502020204030204" pitchFamily="34" charset="0"/>
              <a:ea typeface="SimSun" panose="02010600030101010101" pitchFamily="2" charset="-122"/>
              <a:cs typeface="Arial" panose="020B0604020202020204" pitchFamily="34" charset="0"/>
            </a:endParaRPr>
          </a:p>
          <a:p>
            <a:pPr marL="742950" lvl="1" indent="-285750">
              <a:lnSpc>
                <a:spcPct val="105000"/>
              </a:lnSpc>
              <a:buFont typeface="+mj-lt"/>
              <a:buAutoNum type="alphaLcPeriod"/>
            </a:pPr>
            <a:r>
              <a:rPr lang="fr-FR" sz="1800" b="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Parcours extérieurs en volailles : </a:t>
            </a:r>
            <a:r>
              <a:rPr lang="fr-FR"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a:t>
            </a:r>
            <a:r>
              <a:rPr lang="fr-FR" sz="18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agrivoltaïsme</a:t>
            </a:r>
            <a:r>
              <a:rPr lang="fr-FR"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et difficultés dans l’aménagement des parcours Bio</a:t>
            </a:r>
            <a:endParaRPr lang="fr-BE" sz="1800" dirty="0">
              <a:effectLst/>
              <a:latin typeface="Calibri" panose="020F0502020204030204" pitchFamily="34" charset="0"/>
              <a:ea typeface="SimSun" panose="02010600030101010101" pitchFamily="2" charset="-122"/>
              <a:cs typeface="Arial" panose="020B0604020202020204" pitchFamily="34" charset="0"/>
            </a:endParaRPr>
          </a:p>
          <a:p>
            <a:pPr marL="742950" lvl="1" indent="-285750">
              <a:lnSpc>
                <a:spcPct val="105000"/>
              </a:lnSpc>
              <a:buFont typeface="+mj-lt"/>
              <a:buAutoNum type="alphaLcPeriod"/>
            </a:pPr>
            <a:r>
              <a:rPr lang="fr-FR" sz="1800" b="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Aviculture Bio : </a:t>
            </a:r>
            <a:r>
              <a:rPr lang="fr-FR"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ventilation et éclairage naturels, contrôle de la régionalité, traitements vermifuges, aliments 100% Bio, …</a:t>
            </a:r>
          </a:p>
          <a:p>
            <a:pPr marL="742950" lvl="1" indent="-285750">
              <a:lnSpc>
                <a:spcPct val="105000"/>
              </a:lnSpc>
              <a:buFont typeface="+mj-lt"/>
              <a:buAutoNum type="alphaLcPeriod"/>
            </a:pPr>
            <a:r>
              <a:rPr lang="fr-FR" sz="1800" b="1" dirty="0">
                <a:solidFill>
                  <a:schemeClr val="accent2">
                    <a:lumMod val="75000"/>
                  </a:schemeClr>
                </a:solidFill>
                <a:latin typeface="Calibri" panose="020F0502020204030204" pitchFamily="34" charset="0"/>
                <a:ea typeface="SimSun" panose="02010600030101010101" pitchFamily="2" charset="-122"/>
                <a:cs typeface="Arial" panose="020B0604020202020204" pitchFamily="34" charset="0"/>
              </a:rPr>
              <a:t>Réseau social de la logistique locale </a:t>
            </a:r>
            <a:r>
              <a:rPr lang="fr-FR" sz="1800" dirty="0">
                <a:solidFill>
                  <a:srgbClr val="000000"/>
                </a:solidFill>
                <a:latin typeface="Calibri" panose="020F0502020204030204" pitchFamily="34" charset="0"/>
                <a:ea typeface="SimSun" panose="02010600030101010101" pitchFamily="2" charset="-122"/>
                <a:cs typeface="Arial" panose="020B0604020202020204" pitchFamily="34" charset="0"/>
              </a:rPr>
              <a:t>– La Charette</a:t>
            </a:r>
            <a:endParaRPr lang="fr-BE" sz="1800" dirty="0">
              <a:effectLst/>
              <a:latin typeface="Calibri" panose="020F0502020204030204" pitchFamily="34" charset="0"/>
              <a:ea typeface="SimSun" panose="02010600030101010101" pitchFamily="2" charset="-122"/>
              <a:cs typeface="Arial" panose="020B0604020202020204" pitchFamily="34" charset="0"/>
            </a:endParaRPr>
          </a:p>
          <a:p>
            <a:pPr marL="742950" lvl="1" indent="-285750">
              <a:lnSpc>
                <a:spcPct val="105000"/>
              </a:lnSpc>
              <a:buFont typeface="+mj-lt"/>
              <a:buAutoNum type="alphaLcPeriod"/>
            </a:pPr>
            <a:r>
              <a:rPr lang="fr-FR" sz="1800" b="1" dirty="0">
                <a:solidFill>
                  <a:schemeClr val="accent2">
                    <a:lumMod val="75000"/>
                  </a:schemeClr>
                </a:solidFill>
                <a:effectLst/>
                <a:latin typeface="Calibri" panose="020F0502020204030204" pitchFamily="34" charset="0"/>
                <a:ea typeface="Times New Roman" panose="02020603050405020304" pitchFamily="18" charset="0"/>
                <a:cs typeface="Arial" panose="020B0604020202020204" pitchFamily="34" charset="0"/>
              </a:rPr>
              <a:t>Plan Azote en Flandre </a:t>
            </a:r>
          </a:p>
          <a:p>
            <a:pPr marL="742950" lvl="1" indent="-285750">
              <a:lnSpc>
                <a:spcPct val="105000"/>
              </a:lnSpc>
              <a:buFont typeface="+mj-lt"/>
              <a:buAutoNum type="alphaLcPeriod"/>
            </a:pPr>
            <a:r>
              <a:rPr lang="fr-FR" sz="1800" b="1" dirty="0" err="1">
                <a:solidFill>
                  <a:schemeClr val="accent2">
                    <a:lumMod val="75000"/>
                  </a:schemeClr>
                </a:solidFill>
                <a:latin typeface="Calibri" panose="020F0502020204030204" pitchFamily="34" charset="0"/>
                <a:ea typeface="SimSun" panose="02010600030101010101" pitchFamily="2" charset="-122"/>
                <a:cs typeface="Arial" panose="020B0604020202020204" pitchFamily="34" charset="0"/>
              </a:rPr>
              <a:t>Evenément</a:t>
            </a:r>
            <a:r>
              <a:rPr lang="fr-FR" sz="1800" b="1" dirty="0">
                <a:solidFill>
                  <a:schemeClr val="accent2">
                    <a:lumMod val="75000"/>
                  </a:schemeClr>
                </a:solidFill>
                <a:latin typeface="Calibri" panose="020F0502020204030204" pitchFamily="34" charset="0"/>
                <a:ea typeface="SimSun" panose="02010600030101010101" pitchFamily="2" charset="-122"/>
                <a:cs typeface="Arial" panose="020B0604020202020204" pitchFamily="34" charset="0"/>
              </a:rPr>
              <a:t> </a:t>
            </a:r>
            <a:r>
              <a:rPr lang="fr-FR" sz="1800" b="1" dirty="0" err="1">
                <a:solidFill>
                  <a:schemeClr val="accent2">
                    <a:lumMod val="75000"/>
                  </a:schemeClr>
                </a:solidFill>
                <a:latin typeface="Calibri" panose="020F0502020204030204" pitchFamily="34" charset="0"/>
                <a:ea typeface="SimSun" panose="02010600030101010101" pitchFamily="2" charset="-122"/>
                <a:cs typeface="Arial" panose="020B0604020202020204" pitchFamily="34" charset="0"/>
              </a:rPr>
              <a:t>Celagri</a:t>
            </a:r>
            <a:endParaRPr lang="fr-BE" sz="1800" b="1" dirty="0">
              <a:solidFill>
                <a:schemeClr val="accent2">
                  <a:lumMod val="75000"/>
                </a:schemeClr>
              </a:solidFill>
              <a:effectLst/>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05000"/>
              </a:lnSpc>
              <a:spcAft>
                <a:spcPts val="800"/>
              </a:spcAft>
              <a:buFont typeface="+mj-lt"/>
              <a:buAutoNum type="arabicPeriod" startAt="6"/>
            </a:pPr>
            <a:r>
              <a:rPr lang="fr-FR"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Divers</a:t>
            </a:r>
            <a:endParaRPr lang="fr-BE" sz="1800" dirty="0">
              <a:effectLst/>
              <a:latin typeface="Calibri" panose="020F0502020204030204" pitchFamily="34" charset="0"/>
              <a:ea typeface="SimSun" panose="02010600030101010101" pitchFamily="2" charset="-122"/>
              <a:cs typeface="Arial" panose="020B0604020202020204" pitchFamily="34" charset="0"/>
            </a:endParaRPr>
          </a:p>
          <a:p>
            <a:pPr marL="0" lvl="0" indent="0">
              <a:buNone/>
            </a:pPr>
            <a:endParaRPr lang="fr-BE" dirty="0"/>
          </a:p>
        </p:txBody>
      </p:sp>
      <p:sp>
        <p:nvSpPr>
          <p:cNvPr id="4" name="Espace réservé du pied de page 3">
            <a:extLst>
              <a:ext uri="{FF2B5EF4-FFF2-40B4-BE49-F238E27FC236}">
                <a16:creationId xmlns:a16="http://schemas.microsoft.com/office/drawing/2014/main" id="{5194FFF2-1E2F-4B2E-A1F5-933EEEBE3456}"/>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03883D64-2C8F-4431-B80D-DF8D7AD6A64D}"/>
              </a:ext>
            </a:extLst>
          </p:cNvPr>
          <p:cNvSpPr>
            <a:spLocks noGrp="1"/>
          </p:cNvSpPr>
          <p:nvPr>
            <p:ph type="sldNum" sz="quarter" idx="12"/>
          </p:nvPr>
        </p:nvSpPr>
        <p:spPr/>
        <p:txBody>
          <a:bodyPr/>
          <a:lstStyle/>
          <a:p>
            <a:pPr>
              <a:defRPr/>
            </a:pPr>
            <a:fld id="{EC2ED077-ED37-4C24-9D37-F962356196D8}" type="slidenum">
              <a:rPr lang="fr-BE" smtClean="0"/>
              <a:pPr>
                <a:defRPr/>
              </a:pPr>
              <a:t>7</a:t>
            </a:fld>
            <a:endParaRPr lang="fr-BE" dirty="0"/>
          </a:p>
        </p:txBody>
      </p:sp>
    </p:spTree>
    <p:extLst>
      <p:ext uri="{BB962C8B-B14F-4D97-AF65-F5344CB8AC3E}">
        <p14:creationId xmlns:p14="http://schemas.microsoft.com/office/powerpoint/2010/main" val="160374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239356" y="733952"/>
            <a:ext cx="11713287" cy="621412"/>
          </a:xfrm>
        </p:spPr>
        <p:txBody>
          <a:bodyPr/>
          <a:lstStyle/>
          <a:p>
            <a:r>
              <a:rPr lang="fr-FR" sz="3600" b="1" dirty="0">
                <a:effectLst/>
                <a:latin typeface="Calibri" panose="020F0502020204030204" pitchFamily="34" charset="0"/>
                <a:ea typeface="Times New Roman" panose="02020603050405020304" pitchFamily="18" charset="0"/>
                <a:cs typeface="Arial" panose="020B0604020202020204" pitchFamily="34" charset="0"/>
              </a:rPr>
              <a:t>Influenza aviaire </a:t>
            </a: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545503" y="1250398"/>
            <a:ext cx="10515600" cy="4731054"/>
          </a:xfrm>
        </p:spPr>
        <p:txBody>
          <a:bodyPr/>
          <a:lstStyle/>
          <a:p>
            <a:pPr>
              <a:buFont typeface="Wingdings" panose="05000000000000000000" pitchFamily="2" charset="2"/>
              <a:buChar char="v"/>
            </a:pPr>
            <a:r>
              <a:rPr lang="fr-FR" dirty="0"/>
              <a:t> </a:t>
            </a:r>
            <a:r>
              <a:rPr lang="fr-FR" b="1" u="sng" dirty="0"/>
              <a:t>Belgique</a:t>
            </a:r>
            <a:r>
              <a:rPr lang="fr-FR" dirty="0"/>
              <a:t> (octobre 2023): </a:t>
            </a:r>
          </a:p>
          <a:p>
            <a:pPr lvl="1"/>
            <a:r>
              <a:rPr lang="fr-FR" dirty="0">
                <a:highlight>
                  <a:srgbClr val="FFFF00"/>
                </a:highlight>
              </a:rPr>
              <a:t>Situation</a:t>
            </a:r>
            <a:r>
              <a:rPr lang="fr-FR" dirty="0"/>
              <a:t> plus calme qu’à la même période de l’année dernière en Belgique et UE; mesures grippe aviaire ayant été mises en place plus tôt en 2022 ;</a:t>
            </a:r>
          </a:p>
          <a:p>
            <a:pPr marL="457200" lvl="1" indent="0">
              <a:buNone/>
            </a:pPr>
            <a:endParaRPr lang="fr-FR" dirty="0"/>
          </a:p>
          <a:p>
            <a:pPr lvl="1"/>
            <a:r>
              <a:rPr lang="fr-FR" b="1" dirty="0"/>
              <a:t>Projet de surveillance IAHP  chez </a:t>
            </a:r>
            <a:r>
              <a:rPr lang="fr-FR" b="1" u="sng" dirty="0"/>
              <a:t>hommes </a:t>
            </a:r>
            <a:r>
              <a:rPr lang="fr-FR" b="1" dirty="0"/>
              <a:t>et animaux </a:t>
            </a:r>
            <a:r>
              <a:rPr lang="fr-FR" dirty="0"/>
              <a:t>par </a:t>
            </a:r>
            <a:r>
              <a:rPr lang="fr-FR" dirty="0" err="1"/>
              <a:t>Sciensano</a:t>
            </a:r>
            <a:r>
              <a:rPr lang="fr-FR" dirty="0"/>
              <a:t> sur fonds de la région flamande. Résultats attendus fin 2024 </a:t>
            </a:r>
            <a:r>
              <a:rPr lang="fr-BE" dirty="0"/>
              <a:t>-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marqueurs</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trouvés</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indiquant</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une</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adaptation</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aux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mammifères</a:t>
            </a:r>
            <a:r>
              <a:rPr lang="nl-BE" sz="1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p</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lus de 20 % des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renards</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retrouvés</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morts</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répartis</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sur</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Be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semblent</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être</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infectés</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par HPAI (</a:t>
            </a:r>
            <a:r>
              <a:rPr lang="nl-BE" sz="1800" b="1"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Sciensano</a:t>
            </a:r>
            <a:r>
              <a:rPr lang="nl-BE"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fr-BE" b="1" dirty="0">
              <a:solidFill>
                <a:schemeClr val="accent2">
                  <a:lumMod val="75000"/>
                </a:schemeClr>
              </a:solidFill>
            </a:endParaRPr>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8</a:t>
            </a:fld>
            <a:endParaRPr lang="fr-BE" dirty="0"/>
          </a:p>
        </p:txBody>
      </p:sp>
      <p:sp>
        <p:nvSpPr>
          <p:cNvPr id="6" name="Rectangle 1">
            <a:extLst>
              <a:ext uri="{FF2B5EF4-FFF2-40B4-BE49-F238E27FC236}">
                <a16:creationId xmlns:a16="http://schemas.microsoft.com/office/drawing/2014/main" id="{6C30D91B-2D18-BC05-91EA-18DB436E25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Vaccination volontaire des particuliers et des animaux de loisir• Vaccination obligatoire des commerçants/négociants</a:t>
            </a:r>
            <a:r>
              <a:rPr kumimoji="0" lang="fr-BE" altLang="fr-FR" sz="800" b="0" i="0" u="none" strike="noStrike" cap="none" normalizeH="0" baseline="0">
                <a:ln>
                  <a:noFill/>
                </a:ln>
                <a:solidFill>
                  <a:schemeClr val="tx1"/>
                </a:solidFill>
                <a:effectLst/>
              </a:rPr>
              <a:t> </a:t>
            </a:r>
            <a:endParaRPr kumimoji="0" lang="fr-BE"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3927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B974A-E518-4F27-A1BE-CAF451E24B42}"/>
              </a:ext>
            </a:extLst>
          </p:cNvPr>
          <p:cNvSpPr>
            <a:spLocks noGrp="1"/>
          </p:cNvSpPr>
          <p:nvPr>
            <p:ph type="title"/>
          </p:nvPr>
        </p:nvSpPr>
        <p:spPr>
          <a:xfrm>
            <a:off x="239356" y="733952"/>
            <a:ext cx="11713287" cy="621412"/>
          </a:xfrm>
        </p:spPr>
        <p:txBody>
          <a:bodyPr/>
          <a:lstStyle/>
          <a:p>
            <a:r>
              <a:rPr lang="fr-FR" sz="3600" b="1" dirty="0">
                <a:effectLst/>
                <a:latin typeface="Calibri" panose="020F0502020204030204" pitchFamily="34" charset="0"/>
                <a:ea typeface="Times New Roman" panose="02020603050405020304" pitchFamily="18" charset="0"/>
                <a:cs typeface="Arial" panose="020B0604020202020204" pitchFamily="34" charset="0"/>
              </a:rPr>
              <a:t>Influenza aviaire </a:t>
            </a:r>
            <a:br>
              <a:rPr lang="fr-BE" sz="3600" dirty="0">
                <a:effectLst/>
                <a:latin typeface="Calibri" panose="020F0502020204030204" pitchFamily="34" charset="0"/>
                <a:ea typeface="SimSun" panose="02010600030101010101" pitchFamily="2" charset="-122"/>
                <a:cs typeface="Arial" panose="020B0604020202020204" pitchFamily="34" charset="0"/>
              </a:rPr>
            </a:br>
            <a:br>
              <a:rPr lang="fr-BE" sz="3600" dirty="0"/>
            </a:br>
            <a:endParaRPr lang="fr-BE" sz="3600" dirty="0">
              <a:latin typeface="+mn-lt"/>
            </a:endParaRPr>
          </a:p>
        </p:txBody>
      </p:sp>
      <p:sp>
        <p:nvSpPr>
          <p:cNvPr id="3" name="Espace réservé du contenu 2">
            <a:extLst>
              <a:ext uri="{FF2B5EF4-FFF2-40B4-BE49-F238E27FC236}">
                <a16:creationId xmlns:a16="http://schemas.microsoft.com/office/drawing/2014/main" id="{99770DFC-9624-43E8-9CB3-9B339D77E4BE}"/>
              </a:ext>
            </a:extLst>
          </p:cNvPr>
          <p:cNvSpPr>
            <a:spLocks noGrp="1"/>
          </p:cNvSpPr>
          <p:nvPr>
            <p:ph idx="1"/>
          </p:nvPr>
        </p:nvSpPr>
        <p:spPr>
          <a:xfrm>
            <a:off x="478713" y="1044658"/>
            <a:ext cx="11713287" cy="5481872"/>
          </a:xfrm>
        </p:spPr>
        <p:txBody>
          <a:bodyPr/>
          <a:lstStyle/>
          <a:p>
            <a:pPr>
              <a:buFont typeface="Wingdings" panose="05000000000000000000" pitchFamily="2" charset="2"/>
              <a:buChar char="v"/>
            </a:pPr>
            <a:r>
              <a:rPr lang="fr-FR" b="1" u="sng" dirty="0"/>
              <a:t>France: </a:t>
            </a:r>
          </a:p>
          <a:p>
            <a:pPr lvl="1"/>
            <a:r>
              <a:rPr lang="fr-FR" dirty="0"/>
              <a:t>Vaccination début octobre sur les palmipèdes, sauf repros  (virus inactivé en </a:t>
            </a:r>
            <a:r>
              <a:rPr lang="fr-FR" dirty="0" err="1"/>
              <a:t>ss</a:t>
            </a:r>
            <a:r>
              <a:rPr lang="fr-FR" dirty="0"/>
              <a:t>-cutané/base du cou à 8j et 28j);</a:t>
            </a:r>
          </a:p>
          <a:p>
            <a:pPr lvl="1"/>
            <a:r>
              <a:rPr lang="fr-FR" dirty="0"/>
              <a:t> </a:t>
            </a:r>
            <a:r>
              <a:rPr lang="fr-BE" dirty="0">
                <a:effectLst/>
                <a:ea typeface="Cambria" panose="02040503050406030204" pitchFamily="18" charset="0"/>
              </a:rPr>
              <a:t>64 millions de canards et entre 70 et 80 millions d’euros, dont 85% pris en charge par l’état. Une étude pour évaluer l’efficacité de la </a:t>
            </a:r>
            <a:r>
              <a:rPr lang="fr-BE" b="1" dirty="0" err="1">
                <a:effectLst/>
                <a:ea typeface="Cambria" panose="02040503050406030204" pitchFamily="18" charset="0"/>
              </a:rPr>
              <a:t>désintensification</a:t>
            </a:r>
            <a:r>
              <a:rPr lang="fr-BE" dirty="0">
                <a:effectLst/>
                <a:ea typeface="Cambria" panose="02040503050406030204" pitchFamily="18" charset="0"/>
              </a:rPr>
              <a:t> des zones de production à risques a démarré;</a:t>
            </a:r>
            <a:endParaRPr lang="fr-FR" sz="3200" dirty="0"/>
          </a:p>
          <a:p>
            <a:pPr lvl="1"/>
            <a:r>
              <a:rPr lang="fr-FR" dirty="0"/>
              <a:t> Evite diffusion virus (1 c. vac. va contaminer </a:t>
            </a:r>
            <a:r>
              <a:rPr lang="fr-FR" b="1" dirty="0"/>
              <a:t>moins de 1 c</a:t>
            </a:r>
            <a:r>
              <a:rPr lang="fr-FR" dirty="0"/>
              <a:t>, 1 c infecté = </a:t>
            </a:r>
            <a:r>
              <a:rPr lang="fr-FR" b="1" dirty="0"/>
              <a:t>30 c. conta</a:t>
            </a:r>
            <a:r>
              <a:rPr lang="fr-FR" dirty="0"/>
              <a:t>).</a:t>
            </a:r>
          </a:p>
          <a:p>
            <a:pPr>
              <a:buFont typeface="Wingdings" panose="05000000000000000000" pitchFamily="2" charset="2"/>
              <a:buChar char="v"/>
            </a:pPr>
            <a:r>
              <a:rPr lang="fr-BE" b="1" u="sng" dirty="0">
                <a:effectLst/>
                <a:latin typeface="Calibri" panose="020F0502020204030204" pitchFamily="34" charset="0"/>
                <a:ea typeface="Cambria" panose="02040503050406030204" pitchFamily="18" charset="0"/>
                <a:cs typeface="Calibri" panose="020F0502020204030204" pitchFamily="34" charset="0"/>
              </a:rPr>
              <a:t>Pays-Bas:</a:t>
            </a:r>
          </a:p>
          <a:p>
            <a:pPr lvl="1"/>
            <a:r>
              <a:rPr lang="fr-BE" dirty="0">
                <a:effectLst/>
                <a:latin typeface="Calibri" panose="020F0502020204030204" pitchFamily="34" charset="0"/>
                <a:ea typeface="Cambria" panose="02040503050406030204" pitchFamily="18" charset="0"/>
                <a:cs typeface="Calibri" panose="020F0502020204030204" pitchFamily="34" charset="0"/>
              </a:rPr>
              <a:t>2 vaccins étudiés en labo. Démarrage d’essais sur terrain afin de valider l’efficacité du vaccin contre les symptômes de la maladie et la propagation du virus. </a:t>
            </a:r>
          </a:p>
          <a:p>
            <a:pPr lvl="1"/>
            <a:r>
              <a:rPr lang="fr-BE" dirty="0">
                <a:effectLst/>
                <a:latin typeface="Calibri" panose="020F0502020204030204" pitchFamily="34" charset="0"/>
                <a:ea typeface="Cambria" panose="02040503050406030204" pitchFamily="18" charset="0"/>
                <a:cs typeface="Calibri" panose="020F0502020204030204" pitchFamily="34" charset="0"/>
              </a:rPr>
              <a:t>Si R positifs et si accord de la CE, tests dans plusieurs élevages avicoles. Effets sur le commerce également évalués, ainsi qu’une étude menée sur </a:t>
            </a:r>
            <a:r>
              <a:rPr lang="fr-BE" dirty="0">
                <a:latin typeface="Calibri" panose="020F0502020204030204" pitchFamily="34" charset="0"/>
                <a:ea typeface="Cambria" panose="02040503050406030204" pitchFamily="18" charset="0"/>
                <a:cs typeface="Calibri" panose="020F0502020204030204" pitchFamily="34" charset="0"/>
              </a:rPr>
              <a:t>MP </a:t>
            </a:r>
            <a:r>
              <a:rPr lang="fr-BE" dirty="0">
                <a:effectLst/>
                <a:latin typeface="Calibri" panose="020F0502020204030204" pitchFamily="34" charset="0"/>
                <a:ea typeface="Cambria" panose="02040503050406030204" pitchFamily="18" charset="0"/>
                <a:cs typeface="Calibri" panose="020F0502020204030204" pitchFamily="34" charset="0"/>
              </a:rPr>
              <a:t>d’un programme de surveillance pour détecter au plus vite toute contamination d’une ferme vaccinée    </a:t>
            </a:r>
            <a:r>
              <a:rPr lang="fr-BE" sz="1800" dirty="0">
                <a:effectLst/>
                <a:latin typeface="Calibri" panose="020F0502020204030204" pitchFamily="34" charset="0"/>
                <a:ea typeface="Cambria" panose="02040503050406030204" pitchFamily="18" charset="0"/>
                <a:cs typeface="Calibri" panose="020F0502020204030204" pitchFamily="34" charset="0"/>
              </a:rPr>
              <a:t>(source : Pluimvee </a:t>
            </a:r>
            <a:r>
              <a:rPr lang="fr-BE" sz="1800" dirty="0" err="1">
                <a:effectLst/>
                <a:latin typeface="Calibri" panose="020F0502020204030204" pitchFamily="34" charset="0"/>
                <a:ea typeface="Cambria" panose="02040503050406030204" pitchFamily="18" charset="0"/>
                <a:cs typeface="Calibri" panose="020F0502020204030204" pitchFamily="34" charset="0"/>
              </a:rPr>
              <a:t>Landsbond</a:t>
            </a:r>
            <a:r>
              <a:rPr lang="fr-BE" sz="1800" dirty="0">
                <a:effectLst/>
                <a:latin typeface="Calibri" panose="020F0502020204030204" pitchFamily="34" charset="0"/>
                <a:ea typeface="Cambria" panose="02040503050406030204" pitchFamily="18" charset="0"/>
                <a:cs typeface="Calibri" panose="020F0502020204030204" pitchFamily="34" charset="0"/>
              </a:rPr>
              <a:t>).</a:t>
            </a:r>
            <a:endParaRPr lang="fr-BE" dirty="0">
              <a:effectLst/>
              <a:latin typeface="Calibri" panose="020F0502020204030204" pitchFamily="34" charset="0"/>
              <a:ea typeface="Cambria" panose="02040503050406030204" pitchFamily="18" charset="0"/>
              <a:cs typeface="Calibri" panose="020F0502020204030204" pitchFamily="34" charset="0"/>
            </a:endParaRPr>
          </a:p>
          <a:p>
            <a:pPr>
              <a:buFont typeface="Wingdings" panose="05000000000000000000" pitchFamily="2" charset="2"/>
              <a:buChar char="v"/>
            </a:pPr>
            <a:endParaRPr lang="fr-FR" dirty="0"/>
          </a:p>
          <a:p>
            <a:pPr lvl="1" algn="r"/>
            <a:endParaRPr lang="fr-BE" dirty="0"/>
          </a:p>
          <a:p>
            <a:pPr marL="0" indent="0">
              <a:buNone/>
            </a:pPr>
            <a:endParaRPr lang="fr-FR" dirty="0"/>
          </a:p>
        </p:txBody>
      </p:sp>
      <p:sp>
        <p:nvSpPr>
          <p:cNvPr id="4" name="Espace réservé du pied de page 3">
            <a:extLst>
              <a:ext uri="{FF2B5EF4-FFF2-40B4-BE49-F238E27FC236}">
                <a16:creationId xmlns:a16="http://schemas.microsoft.com/office/drawing/2014/main" id="{BFFD75C1-9B95-4C10-BDE5-40323031BF10}"/>
              </a:ext>
            </a:extLst>
          </p:cNvPr>
          <p:cNvSpPr>
            <a:spLocks noGrp="1"/>
          </p:cNvSpPr>
          <p:nvPr>
            <p:ph type="ftr" sz="quarter" idx="11"/>
          </p:nvPr>
        </p:nvSpPr>
        <p:spPr/>
        <p:txBody>
          <a:bodyPr/>
          <a:lstStyle/>
          <a:p>
            <a:pPr>
              <a:defRPr/>
            </a:pPr>
            <a:r>
              <a:rPr lang="fr-FR"/>
              <a:t>AS Aviculture-Cuniculture</a:t>
            </a:r>
            <a:endParaRPr lang="fr-FR" dirty="0"/>
          </a:p>
        </p:txBody>
      </p:sp>
      <p:sp>
        <p:nvSpPr>
          <p:cNvPr id="5" name="Espace réservé du numéro de diapositive 4">
            <a:extLst>
              <a:ext uri="{FF2B5EF4-FFF2-40B4-BE49-F238E27FC236}">
                <a16:creationId xmlns:a16="http://schemas.microsoft.com/office/drawing/2014/main" id="{19BA6BF4-3AF8-42CA-A7E5-DB72537A71FE}"/>
              </a:ext>
            </a:extLst>
          </p:cNvPr>
          <p:cNvSpPr>
            <a:spLocks noGrp="1"/>
          </p:cNvSpPr>
          <p:nvPr>
            <p:ph type="sldNum" sz="quarter" idx="12"/>
          </p:nvPr>
        </p:nvSpPr>
        <p:spPr/>
        <p:txBody>
          <a:bodyPr/>
          <a:lstStyle/>
          <a:p>
            <a:pPr>
              <a:defRPr/>
            </a:pPr>
            <a:fld id="{EC2ED077-ED37-4C24-9D37-F962356196D8}" type="slidenum">
              <a:rPr lang="fr-BE" smtClean="0"/>
              <a:pPr>
                <a:defRPr/>
              </a:pPr>
              <a:t>9</a:t>
            </a:fld>
            <a:endParaRPr lang="fr-BE" dirty="0"/>
          </a:p>
        </p:txBody>
      </p:sp>
    </p:spTree>
    <p:extLst>
      <p:ext uri="{BB962C8B-B14F-4D97-AF65-F5344CB8AC3E}">
        <p14:creationId xmlns:p14="http://schemas.microsoft.com/office/powerpoint/2010/main" val="16040148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 AS 14 juin 2019 [Mode de compatibilité]" id="{D1A52F28-40E1-479E-A61E-EB12D80A9969}" vid="{091720BF-3779-40A8-B2AC-43F8E237E54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AS 14 juin 2019</Template>
  <TotalTime>10175</TotalTime>
  <Words>4003</Words>
  <Application>Microsoft Office PowerPoint</Application>
  <PresentationFormat>Grand écran</PresentationFormat>
  <Paragraphs>328</Paragraphs>
  <Slides>43</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43</vt:i4>
      </vt:variant>
    </vt:vector>
  </HeadingPairs>
  <TitlesOfParts>
    <vt:vector size="50" baseType="lpstr">
      <vt:lpstr>Arial</vt:lpstr>
      <vt:lpstr>Calibri</vt:lpstr>
      <vt:lpstr>Calibri Light</vt:lpstr>
      <vt:lpstr>Courier New</vt:lpstr>
      <vt:lpstr>Symbol</vt:lpstr>
      <vt:lpstr>Wingdings</vt:lpstr>
      <vt:lpstr>Thème Office</vt:lpstr>
      <vt:lpstr>Assemblée sectorielle Aviculture-Cuniculture</vt:lpstr>
      <vt:lpstr>Ordre du jour </vt:lpstr>
      <vt:lpstr>Présentation PowerPoint</vt:lpstr>
      <vt:lpstr>5. Etat de la recherche en aviculture et ses besoins  Virginie Decruyenaere, CRA-W  </vt:lpstr>
      <vt:lpstr>AVIS 2018 – Orientation de la recherche, de l’encadrement et de la formation</vt:lpstr>
      <vt:lpstr>6. Actualités  Catherine Colot, CdP  </vt:lpstr>
      <vt:lpstr>Ordre du jour </vt:lpstr>
      <vt:lpstr>Influenza aviaire   </vt:lpstr>
      <vt:lpstr>Influenza aviaire   </vt:lpstr>
      <vt:lpstr>Influenza aviaire   </vt:lpstr>
      <vt:lpstr>Influenza aviaire   </vt:lpstr>
      <vt:lpstr>Vaccination HPAI</vt:lpstr>
      <vt:lpstr>Conclusions réunion du 13/11 - SPF Santé Publique</vt:lpstr>
      <vt:lpstr>Influenza aviaire   </vt:lpstr>
      <vt:lpstr>Influenza aviaire   </vt:lpstr>
      <vt:lpstr>Révision du système de cotisations au Fonds sanitaire volaille : travaux en cours au SPF Santé publique   </vt:lpstr>
      <vt:lpstr>AFSCA    </vt:lpstr>
      <vt:lpstr>    </vt:lpstr>
      <vt:lpstr>    </vt:lpstr>
      <vt:lpstr>    </vt:lpstr>
      <vt:lpstr>Vetworks (Vetworks ® - Améliorer la santé de votre entreprise avicole): développement d’une boîte à outils à destination des aviculteurs en matière de biosécurité </vt:lpstr>
      <vt:lpstr>    </vt:lpstr>
      <vt:lpstr>    </vt:lpstr>
      <vt:lpstr>    </vt:lpstr>
      <vt:lpstr>La Charette</vt:lpstr>
      <vt:lpstr>    </vt:lpstr>
      <vt:lpstr>    </vt:lpstr>
      <vt:lpstr>    </vt:lpstr>
      <vt:lpstr>Présentation PowerPoint</vt:lpstr>
      <vt:lpstr>7. Divers  </vt:lpstr>
      <vt:lpstr>Présentation PowerPoint</vt:lpstr>
      <vt:lpstr>Présentation PowerPoint</vt:lpstr>
      <vt:lpstr>Révision des normes de commercialisation des volailles</vt:lpstr>
      <vt:lpstr>Révision des normes de commercialisation des volailles </vt:lpstr>
      <vt:lpstr>Révision des normes de commercialisation des volailles (chair et œufs) </vt:lpstr>
      <vt:lpstr>Nouvelle législation bien-être animal</vt:lpstr>
      <vt:lpstr>Nouvelle législation bien-être animal</vt:lpstr>
      <vt:lpstr>Nouvelle législation bien-être animal</vt:lpstr>
      <vt:lpstr>Nouvelle législation bien-être animal</vt:lpstr>
      <vt:lpstr>Vaccination contre la grippe aviaire : comment va-t-elle être mise en place?</vt:lpstr>
      <vt:lpstr>Vaccination contre la grippe aviaire : comment va-t-elle être mise en place?</vt:lpstr>
      <vt:lpstr>Fonds sanitaire : nouveau système de prélèvement des cotisations en préparation </vt:lpstr>
      <vt:lpstr>Recherche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sectorielle Aviculture-Cuniculture</dc:title>
  <dc:creator>Catherine</dc:creator>
  <cp:lastModifiedBy>Catherine Colot</cp:lastModifiedBy>
  <cp:revision>584</cp:revision>
  <cp:lastPrinted>2023-11-10T12:43:24Z</cp:lastPrinted>
  <dcterms:created xsi:type="dcterms:W3CDTF">2019-06-07T13:06:45Z</dcterms:created>
  <dcterms:modified xsi:type="dcterms:W3CDTF">2023-11-13T14:55:33Z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0008007c1e0000000000010282210207f7000400038000</vt:lpwstr>
  </property>
</Properties>
</file>