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361" r:id="rId4"/>
    <p:sldId id="362" r:id="rId5"/>
    <p:sldId id="363" r:id="rId6"/>
    <p:sldId id="364" r:id="rId7"/>
    <p:sldId id="577" r:id="rId8"/>
    <p:sldId id="579" r:id="rId9"/>
    <p:sldId id="580" r:id="rId10"/>
    <p:sldId id="581" r:id="rId11"/>
    <p:sldId id="582" r:id="rId12"/>
    <p:sldId id="576" r:id="rId13"/>
    <p:sldId id="578" r:id="rId14"/>
    <p:sldId id="359" r:id="rId15"/>
    <p:sldId id="583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" roundtripDataSignature="AMtx7mh6kWvi+xwHRVJC01weSfr4f1PH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762F6A-4367-4163-9F97-F0C951AF3306}">
  <a:tblStyle styleId="{E0762F6A-4367-4163-9F97-F0C951AF330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80b2be707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80b2be707e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280b2be707e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BE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5431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80b2be707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80b2be707e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280b2be707e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BE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7097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80b2be707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80b2be707e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280b2be707e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BE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790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80b2be707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80b2be707e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280b2be707e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BE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1546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80b2be707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80b2be707e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280b2be707e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BE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1135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80b2be707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80b2be707e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280b2be707e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BE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80b2be707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80b2be707e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280b2be707e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BE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8414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80b2be707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80b2be707e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280b2be707e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BE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749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80b2be707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80b2be707e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280b2be707e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BE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4802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80b2be707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80b2be707e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280b2be707e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BE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122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80b2be707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80b2be707e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280b2be707e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BE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601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80b2be707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80b2be707e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280b2be707e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BE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5031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80b2be707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80b2be707e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280b2be707e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BE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3293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1400" y="320675"/>
            <a:ext cx="5065713" cy="166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2"/>
          <p:cNvSpPr txBox="1">
            <a:spLocks noGrp="1"/>
          </p:cNvSpPr>
          <p:nvPr>
            <p:ph type="ctrTitle"/>
          </p:nvPr>
        </p:nvSpPr>
        <p:spPr>
          <a:xfrm>
            <a:off x="2048435" y="2915722"/>
            <a:ext cx="8095129" cy="1725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subTitle" idx="1"/>
          </p:nvPr>
        </p:nvSpPr>
        <p:spPr>
          <a:xfrm>
            <a:off x="1949823" y="5085766"/>
            <a:ext cx="8328212" cy="826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_avicutlure">
  <p:cSld name="Titre de section_avicutlur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2"/>
          <p:cNvPicPr preferRelativeResize="0"/>
          <p:nvPr/>
        </p:nvPicPr>
        <p:blipFill rotWithShape="1">
          <a:blip r:embed="rId3">
            <a:alphaModFix/>
          </a:blip>
          <a:srcRect r="-96"/>
          <a:stretch/>
        </p:blipFill>
        <p:spPr>
          <a:xfrm>
            <a:off x="0" y="0"/>
            <a:ext cx="12199938" cy="334486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2"/>
          <p:cNvSpPr txBox="1">
            <a:spLocks noGrp="1"/>
          </p:cNvSpPr>
          <p:nvPr>
            <p:ph type="body" idx="1"/>
          </p:nvPr>
        </p:nvSpPr>
        <p:spPr>
          <a:xfrm>
            <a:off x="831850" y="4728933"/>
            <a:ext cx="10515600" cy="147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 sz="24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831850" y="2174240"/>
            <a:ext cx="10515600" cy="240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_PDT">
  <p:cSld name="Titre de section_PD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9938" cy="334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3"/>
          <p:cNvSpPr txBox="1">
            <a:spLocks noGrp="1"/>
          </p:cNvSpPr>
          <p:nvPr>
            <p:ph type="body" idx="1"/>
          </p:nvPr>
        </p:nvSpPr>
        <p:spPr>
          <a:xfrm>
            <a:off x="831850" y="4728933"/>
            <a:ext cx="10515600" cy="147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 sz="24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title"/>
          </p:nvPr>
        </p:nvSpPr>
        <p:spPr>
          <a:xfrm>
            <a:off x="831850" y="2174240"/>
            <a:ext cx="10515600" cy="240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dt" idx="10"/>
          </p:nvPr>
        </p:nvSpPr>
        <p:spPr>
          <a:xfrm>
            <a:off x="94615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_viande">
  <p:cSld name="Titre de section_viand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113" y="-19050"/>
            <a:ext cx="12201526" cy="334486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4"/>
          <p:cNvSpPr txBox="1">
            <a:spLocks noGrp="1"/>
          </p:cNvSpPr>
          <p:nvPr>
            <p:ph type="body" idx="1"/>
          </p:nvPr>
        </p:nvSpPr>
        <p:spPr>
          <a:xfrm>
            <a:off x="831850" y="4728933"/>
            <a:ext cx="10515600" cy="147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 sz="24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title"/>
          </p:nvPr>
        </p:nvSpPr>
        <p:spPr>
          <a:xfrm>
            <a:off x="831850" y="2174240"/>
            <a:ext cx="10515600" cy="240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_ovins">
  <p:cSld name="Titre de section_ovin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6988" y="9525"/>
            <a:ext cx="12222163" cy="334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5"/>
          <p:cNvSpPr txBox="1">
            <a:spLocks noGrp="1"/>
          </p:cNvSpPr>
          <p:nvPr>
            <p:ph type="body" idx="1"/>
          </p:nvPr>
        </p:nvSpPr>
        <p:spPr>
          <a:xfrm>
            <a:off x="831850" y="4728933"/>
            <a:ext cx="10515600" cy="147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 sz="24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831850" y="2174240"/>
            <a:ext cx="10515600" cy="240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_légumes">
  <p:cSld name="Titre de section_légume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6"/>
          <p:cNvPicPr preferRelativeResize="0"/>
          <p:nvPr/>
        </p:nvPicPr>
        <p:blipFill rotWithShape="1">
          <a:blip r:embed="rId3">
            <a:alphaModFix/>
          </a:blip>
          <a:srcRect r="-165"/>
          <a:stretch/>
        </p:blipFill>
        <p:spPr>
          <a:xfrm>
            <a:off x="-6350" y="-19050"/>
            <a:ext cx="12222163" cy="334486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6"/>
          <p:cNvSpPr txBox="1">
            <a:spLocks noGrp="1"/>
          </p:cNvSpPr>
          <p:nvPr>
            <p:ph type="body" idx="1"/>
          </p:nvPr>
        </p:nvSpPr>
        <p:spPr>
          <a:xfrm>
            <a:off x="831850" y="4728933"/>
            <a:ext cx="10515600" cy="147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 sz="24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831850" y="2174240"/>
            <a:ext cx="10515600" cy="240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de section_fruits">
  <p:cSld name="1_Titre de section_fruit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7"/>
          <p:cNvPicPr preferRelativeResize="0"/>
          <p:nvPr/>
        </p:nvPicPr>
        <p:blipFill rotWithShape="1">
          <a:blip r:embed="rId3">
            <a:alphaModFix/>
          </a:blip>
          <a:srcRect l="-1" t="-198" r="-118"/>
          <a:stretch/>
        </p:blipFill>
        <p:spPr>
          <a:xfrm>
            <a:off x="0" y="-14288"/>
            <a:ext cx="12206288" cy="332422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7"/>
          <p:cNvSpPr txBox="1">
            <a:spLocks noGrp="1"/>
          </p:cNvSpPr>
          <p:nvPr>
            <p:ph type="body" idx="1"/>
          </p:nvPr>
        </p:nvSpPr>
        <p:spPr>
          <a:xfrm>
            <a:off x="831850" y="4728933"/>
            <a:ext cx="10515600" cy="147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 sz="24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title"/>
          </p:nvPr>
        </p:nvSpPr>
        <p:spPr>
          <a:xfrm>
            <a:off x="831850" y="2174240"/>
            <a:ext cx="10515600" cy="240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_bio">
  <p:cSld name="Titre de section_bio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113" y="-19050"/>
            <a:ext cx="12201526" cy="334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8"/>
          <p:cNvSpPr txBox="1">
            <a:spLocks noGrp="1"/>
          </p:cNvSpPr>
          <p:nvPr>
            <p:ph type="body" idx="1"/>
          </p:nvPr>
        </p:nvSpPr>
        <p:spPr>
          <a:xfrm>
            <a:off x="831850" y="4728933"/>
            <a:ext cx="10515600" cy="147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 sz="24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/>
          </p:nvPr>
        </p:nvSpPr>
        <p:spPr>
          <a:xfrm>
            <a:off x="831850" y="2174240"/>
            <a:ext cx="10515600" cy="240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_bovins lait">
  <p:cSld name="Titre de section_bovins lai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9050"/>
            <a:ext cx="12192000" cy="334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9"/>
          <p:cNvSpPr txBox="1">
            <a:spLocks noGrp="1"/>
          </p:cNvSpPr>
          <p:nvPr>
            <p:ph type="body" idx="1"/>
          </p:nvPr>
        </p:nvSpPr>
        <p:spPr>
          <a:xfrm>
            <a:off x="831850" y="4728933"/>
            <a:ext cx="10515600" cy="147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 sz="24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title"/>
          </p:nvPr>
        </p:nvSpPr>
        <p:spPr>
          <a:xfrm>
            <a:off x="831850" y="2174240"/>
            <a:ext cx="10515600" cy="240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_blanc bleu">
  <p:cSld name="Titre de section_blanc bleu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9050"/>
            <a:ext cx="12199938" cy="334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0"/>
          <p:cNvSpPr txBox="1">
            <a:spLocks noGrp="1"/>
          </p:cNvSpPr>
          <p:nvPr>
            <p:ph type="body" idx="1"/>
          </p:nvPr>
        </p:nvSpPr>
        <p:spPr>
          <a:xfrm>
            <a:off x="831850" y="4728933"/>
            <a:ext cx="10515600" cy="147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 sz="24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title"/>
          </p:nvPr>
        </p:nvSpPr>
        <p:spPr>
          <a:xfrm>
            <a:off x="831850" y="2174240"/>
            <a:ext cx="10515600" cy="240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_grandes cultures">
  <p:cSld name="Titre de section_grandes cultures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9938" cy="334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1"/>
          <p:cNvSpPr txBox="1">
            <a:spLocks noGrp="1"/>
          </p:cNvSpPr>
          <p:nvPr>
            <p:ph type="body" idx="1"/>
          </p:nvPr>
        </p:nvSpPr>
        <p:spPr>
          <a:xfrm>
            <a:off x="831850" y="4728933"/>
            <a:ext cx="10515600" cy="147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 sz="24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31"/>
          <p:cNvSpPr txBox="1">
            <a:spLocks noGrp="1"/>
          </p:cNvSpPr>
          <p:nvPr>
            <p:ph type="title"/>
          </p:nvPr>
        </p:nvSpPr>
        <p:spPr>
          <a:xfrm>
            <a:off x="831850" y="2174240"/>
            <a:ext cx="10515600" cy="240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4"/>
          <p:cNvSpPr txBox="1">
            <a:spLocks noGrp="1"/>
          </p:cNvSpPr>
          <p:nvPr>
            <p:ph type="title"/>
          </p:nvPr>
        </p:nvSpPr>
        <p:spPr>
          <a:xfrm>
            <a:off x="838200" y="908922"/>
            <a:ext cx="10515600" cy="78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33333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/>
          <p:nvPr/>
        </p:nvSpPr>
        <p:spPr>
          <a:xfrm>
            <a:off x="821372" y="1670135"/>
            <a:ext cx="5520055" cy="0"/>
          </a:xfrm>
          <a:custGeom>
            <a:avLst/>
            <a:gdLst/>
            <a:ahLst/>
            <a:cxnLst/>
            <a:rect l="l" t="t" r="r" b="b"/>
            <a:pathLst>
              <a:path w="5520055" h="120000" extrusionOk="0">
                <a:moveTo>
                  <a:pt x="0" y="0"/>
                </a:moveTo>
                <a:lnTo>
                  <a:pt x="5519521" y="0"/>
                </a:lnTo>
              </a:path>
            </a:pathLst>
          </a:custGeom>
          <a:noFill/>
          <a:ln w="25400" cap="flat" cmpd="sng">
            <a:solidFill>
              <a:srgbClr val="CC990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" name="Google Shape;33;p14"/>
          <p:cNvGrpSpPr/>
          <p:nvPr/>
        </p:nvGrpSpPr>
        <p:grpSpPr>
          <a:xfrm>
            <a:off x="8394" y="203"/>
            <a:ext cx="12179300" cy="629285"/>
            <a:chOff x="8394" y="203"/>
            <a:chExt cx="12179300" cy="629285"/>
          </a:xfrm>
        </p:grpSpPr>
        <p:sp>
          <p:nvSpPr>
            <p:cNvPr id="34" name="Google Shape;34;p14"/>
            <p:cNvSpPr/>
            <p:nvPr/>
          </p:nvSpPr>
          <p:spPr>
            <a:xfrm>
              <a:off x="8394" y="203"/>
              <a:ext cx="12179300" cy="629285"/>
            </a:xfrm>
            <a:custGeom>
              <a:avLst/>
              <a:gdLst/>
              <a:ahLst/>
              <a:cxnLst/>
              <a:rect l="l" t="t" r="r" b="b"/>
              <a:pathLst>
                <a:path w="12179300" h="629285" extrusionOk="0">
                  <a:moveTo>
                    <a:pt x="12179300" y="0"/>
                  </a:moveTo>
                  <a:lnTo>
                    <a:pt x="0" y="0"/>
                  </a:lnTo>
                  <a:lnTo>
                    <a:pt x="0" y="629170"/>
                  </a:lnTo>
                  <a:lnTo>
                    <a:pt x="12179300" y="629170"/>
                  </a:lnTo>
                  <a:lnTo>
                    <a:pt x="12179300" y="0"/>
                  </a:lnTo>
                  <a:close/>
                </a:path>
              </a:pathLst>
            </a:custGeom>
            <a:solidFill>
              <a:srgbClr val="19313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14"/>
            <p:cNvSpPr/>
            <p:nvPr/>
          </p:nvSpPr>
          <p:spPr>
            <a:xfrm>
              <a:off x="11579466" y="140804"/>
              <a:ext cx="363220" cy="361950"/>
            </a:xfrm>
            <a:custGeom>
              <a:avLst/>
              <a:gdLst/>
              <a:ahLst/>
              <a:cxnLst/>
              <a:rect l="l" t="t" r="r" b="b"/>
              <a:pathLst>
                <a:path w="363220" h="361950" extrusionOk="0">
                  <a:moveTo>
                    <a:pt x="362610" y="361543"/>
                  </a:moveTo>
                  <a:lnTo>
                    <a:pt x="362229" y="1384"/>
                  </a:lnTo>
                  <a:lnTo>
                    <a:pt x="359930" y="1397"/>
                  </a:lnTo>
                  <a:lnTo>
                    <a:pt x="359930" y="0"/>
                  </a:lnTo>
                  <a:lnTo>
                    <a:pt x="0" y="0"/>
                  </a:lnTo>
                  <a:lnTo>
                    <a:pt x="0" y="18046"/>
                  </a:lnTo>
                  <a:lnTo>
                    <a:pt x="330555" y="18046"/>
                  </a:lnTo>
                  <a:lnTo>
                    <a:pt x="90538" y="258724"/>
                  </a:lnTo>
                  <a:lnTo>
                    <a:pt x="103301" y="271462"/>
                  </a:lnTo>
                  <a:lnTo>
                    <a:pt x="344220" y="29883"/>
                  </a:lnTo>
                  <a:lnTo>
                    <a:pt x="344589" y="361556"/>
                  </a:lnTo>
                  <a:lnTo>
                    <a:pt x="362610" y="361543"/>
                  </a:lnTo>
                  <a:close/>
                </a:path>
              </a:pathLst>
            </a:custGeom>
            <a:solidFill>
              <a:srgbClr val="CC990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14"/>
            <p:cNvSpPr/>
            <p:nvPr/>
          </p:nvSpPr>
          <p:spPr>
            <a:xfrm>
              <a:off x="9239738" y="97367"/>
              <a:ext cx="0" cy="450215"/>
            </a:xfrm>
            <a:custGeom>
              <a:avLst/>
              <a:gdLst/>
              <a:ahLst/>
              <a:cxnLst/>
              <a:rect l="l" t="t" r="r" b="b"/>
              <a:pathLst>
                <a:path w="120000" h="450215" extrusionOk="0">
                  <a:moveTo>
                    <a:pt x="0" y="0"/>
                  </a:moveTo>
                  <a:lnTo>
                    <a:pt x="0" y="449884"/>
                  </a:lnTo>
                </a:path>
              </a:pathLst>
            </a:custGeom>
            <a:noFill/>
            <a:ln w="15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" name="Google Shape;37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946036" y="177295"/>
              <a:ext cx="933024" cy="291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Google Shape;38;p14"/>
            <p:cNvSpPr/>
            <p:nvPr/>
          </p:nvSpPr>
          <p:spPr>
            <a:xfrm>
              <a:off x="9399562" y="80238"/>
              <a:ext cx="481965" cy="426720"/>
            </a:xfrm>
            <a:custGeom>
              <a:avLst/>
              <a:gdLst/>
              <a:ahLst/>
              <a:cxnLst/>
              <a:rect l="l" t="t" r="r" b="b"/>
              <a:pathLst>
                <a:path w="481965" h="426720" extrusionOk="0">
                  <a:moveTo>
                    <a:pt x="467233" y="150761"/>
                  </a:moveTo>
                  <a:lnTo>
                    <a:pt x="445071" y="108889"/>
                  </a:lnTo>
                  <a:lnTo>
                    <a:pt x="415467" y="72364"/>
                  </a:lnTo>
                  <a:lnTo>
                    <a:pt x="379425" y="42214"/>
                  </a:lnTo>
                  <a:lnTo>
                    <a:pt x="337934" y="19431"/>
                  </a:lnTo>
                  <a:lnTo>
                    <a:pt x="292011" y="5016"/>
                  </a:lnTo>
                  <a:lnTo>
                    <a:pt x="242646" y="0"/>
                  </a:lnTo>
                  <a:lnTo>
                    <a:pt x="193751" y="4927"/>
                  </a:lnTo>
                  <a:lnTo>
                    <a:pt x="148196" y="19062"/>
                  </a:lnTo>
                  <a:lnTo>
                    <a:pt x="106984" y="41440"/>
                  </a:lnTo>
                  <a:lnTo>
                    <a:pt x="71069" y="71069"/>
                  </a:lnTo>
                  <a:lnTo>
                    <a:pt x="41440" y="106972"/>
                  </a:lnTo>
                  <a:lnTo>
                    <a:pt x="19075" y="148196"/>
                  </a:lnTo>
                  <a:lnTo>
                    <a:pt x="4940" y="193738"/>
                  </a:lnTo>
                  <a:lnTo>
                    <a:pt x="0" y="242646"/>
                  </a:lnTo>
                  <a:lnTo>
                    <a:pt x="1028" y="264947"/>
                  </a:lnTo>
                  <a:lnTo>
                    <a:pt x="4013" y="286677"/>
                  </a:lnTo>
                  <a:lnTo>
                    <a:pt x="8877" y="307746"/>
                  </a:lnTo>
                  <a:lnTo>
                    <a:pt x="15519" y="328091"/>
                  </a:lnTo>
                  <a:lnTo>
                    <a:pt x="21310" y="320078"/>
                  </a:lnTo>
                  <a:lnTo>
                    <a:pt x="27520" y="312115"/>
                  </a:lnTo>
                  <a:lnTo>
                    <a:pt x="57467" y="279996"/>
                  </a:lnTo>
                  <a:lnTo>
                    <a:pt x="94246" y="249466"/>
                  </a:lnTo>
                  <a:lnTo>
                    <a:pt x="114630" y="235305"/>
                  </a:lnTo>
                  <a:lnTo>
                    <a:pt x="112547" y="230289"/>
                  </a:lnTo>
                  <a:lnTo>
                    <a:pt x="110769" y="225107"/>
                  </a:lnTo>
                  <a:lnTo>
                    <a:pt x="109410" y="219722"/>
                  </a:lnTo>
                  <a:lnTo>
                    <a:pt x="81470" y="222440"/>
                  </a:lnTo>
                  <a:lnTo>
                    <a:pt x="76047" y="217970"/>
                  </a:lnTo>
                  <a:lnTo>
                    <a:pt x="73710" y="193802"/>
                  </a:lnTo>
                  <a:lnTo>
                    <a:pt x="78168" y="188379"/>
                  </a:lnTo>
                  <a:lnTo>
                    <a:pt x="106108" y="185674"/>
                  </a:lnTo>
                  <a:lnTo>
                    <a:pt x="106553" y="177190"/>
                  </a:lnTo>
                  <a:lnTo>
                    <a:pt x="107988" y="168948"/>
                  </a:lnTo>
                  <a:lnTo>
                    <a:pt x="110236" y="161010"/>
                  </a:lnTo>
                  <a:lnTo>
                    <a:pt x="84658" y="149377"/>
                  </a:lnTo>
                  <a:lnTo>
                    <a:pt x="82207" y="142798"/>
                  </a:lnTo>
                  <a:lnTo>
                    <a:pt x="92252" y="120700"/>
                  </a:lnTo>
                  <a:lnTo>
                    <a:pt x="98831" y="118237"/>
                  </a:lnTo>
                  <a:lnTo>
                    <a:pt x="124409" y="129870"/>
                  </a:lnTo>
                  <a:lnTo>
                    <a:pt x="128981" y="122885"/>
                  </a:lnTo>
                  <a:lnTo>
                    <a:pt x="134315" y="116408"/>
                  </a:lnTo>
                  <a:lnTo>
                    <a:pt x="140296" y="110578"/>
                  </a:lnTo>
                  <a:lnTo>
                    <a:pt x="123952" y="87718"/>
                  </a:lnTo>
                  <a:lnTo>
                    <a:pt x="125107" y="80784"/>
                  </a:lnTo>
                  <a:lnTo>
                    <a:pt x="144868" y="66675"/>
                  </a:lnTo>
                  <a:lnTo>
                    <a:pt x="151803" y="67830"/>
                  </a:lnTo>
                  <a:lnTo>
                    <a:pt x="168122" y="90678"/>
                  </a:lnTo>
                  <a:lnTo>
                    <a:pt x="175475" y="86944"/>
                  </a:lnTo>
                  <a:lnTo>
                    <a:pt x="183299" y="83959"/>
                  </a:lnTo>
                  <a:lnTo>
                    <a:pt x="191528" y="81889"/>
                  </a:lnTo>
                  <a:lnTo>
                    <a:pt x="188823" y="53962"/>
                  </a:lnTo>
                  <a:lnTo>
                    <a:pt x="193294" y="48526"/>
                  </a:lnTo>
                  <a:lnTo>
                    <a:pt x="217449" y="46189"/>
                  </a:lnTo>
                  <a:lnTo>
                    <a:pt x="222885" y="50647"/>
                  </a:lnTo>
                  <a:lnTo>
                    <a:pt x="225590" y="78587"/>
                  </a:lnTo>
                  <a:lnTo>
                    <a:pt x="234061" y="79044"/>
                  </a:lnTo>
                  <a:lnTo>
                    <a:pt x="242316" y="80467"/>
                  </a:lnTo>
                  <a:lnTo>
                    <a:pt x="250240" y="82715"/>
                  </a:lnTo>
                  <a:lnTo>
                    <a:pt x="261874" y="57150"/>
                  </a:lnTo>
                  <a:lnTo>
                    <a:pt x="268452" y="54686"/>
                  </a:lnTo>
                  <a:lnTo>
                    <a:pt x="290550" y="64731"/>
                  </a:lnTo>
                  <a:lnTo>
                    <a:pt x="293014" y="71323"/>
                  </a:lnTo>
                  <a:lnTo>
                    <a:pt x="281381" y="96901"/>
                  </a:lnTo>
                  <a:lnTo>
                    <a:pt x="288378" y="101473"/>
                  </a:lnTo>
                  <a:lnTo>
                    <a:pt x="294843" y="106794"/>
                  </a:lnTo>
                  <a:lnTo>
                    <a:pt x="300672" y="112776"/>
                  </a:lnTo>
                  <a:lnTo>
                    <a:pt x="323545" y="96443"/>
                  </a:lnTo>
                  <a:lnTo>
                    <a:pt x="330466" y="97599"/>
                  </a:lnTo>
                  <a:lnTo>
                    <a:pt x="344589" y="117348"/>
                  </a:lnTo>
                  <a:lnTo>
                    <a:pt x="343433" y="124282"/>
                  </a:lnTo>
                  <a:lnTo>
                    <a:pt x="320586" y="140614"/>
                  </a:lnTo>
                  <a:lnTo>
                    <a:pt x="322745" y="144881"/>
                  </a:lnTo>
                  <a:lnTo>
                    <a:pt x="324624" y="149339"/>
                  </a:lnTo>
                  <a:lnTo>
                    <a:pt x="326263" y="153911"/>
                  </a:lnTo>
                  <a:lnTo>
                    <a:pt x="347332" y="150787"/>
                  </a:lnTo>
                  <a:lnTo>
                    <a:pt x="368223" y="148526"/>
                  </a:lnTo>
                  <a:lnTo>
                    <a:pt x="388848" y="147154"/>
                  </a:lnTo>
                  <a:lnTo>
                    <a:pt x="409130" y="146697"/>
                  </a:lnTo>
                  <a:lnTo>
                    <a:pt x="424243" y="146951"/>
                  </a:lnTo>
                  <a:lnTo>
                    <a:pt x="438962" y="147726"/>
                  </a:lnTo>
                  <a:lnTo>
                    <a:pt x="453301" y="148996"/>
                  </a:lnTo>
                  <a:lnTo>
                    <a:pt x="467233" y="150761"/>
                  </a:lnTo>
                  <a:close/>
                </a:path>
                <a:path w="481965" h="426720" extrusionOk="0">
                  <a:moveTo>
                    <a:pt x="481584" y="200545"/>
                  </a:moveTo>
                  <a:lnTo>
                    <a:pt x="445071" y="179755"/>
                  </a:lnTo>
                  <a:lnTo>
                    <a:pt x="409143" y="178155"/>
                  </a:lnTo>
                  <a:lnTo>
                    <a:pt x="372402" y="179730"/>
                  </a:lnTo>
                  <a:lnTo>
                    <a:pt x="296519" y="191985"/>
                  </a:lnTo>
                  <a:lnTo>
                    <a:pt x="258432" y="202488"/>
                  </a:lnTo>
                  <a:lnTo>
                    <a:pt x="212140" y="219354"/>
                  </a:lnTo>
                  <a:lnTo>
                    <a:pt x="168986" y="239674"/>
                  </a:lnTo>
                  <a:lnTo>
                    <a:pt x="129552" y="263080"/>
                  </a:lnTo>
                  <a:lnTo>
                    <a:pt x="94462" y="289204"/>
                  </a:lnTo>
                  <a:lnTo>
                    <a:pt x="64338" y="317690"/>
                  </a:lnTo>
                  <a:lnTo>
                    <a:pt x="38112" y="350875"/>
                  </a:lnTo>
                  <a:lnTo>
                    <a:pt x="31369" y="361911"/>
                  </a:lnTo>
                  <a:lnTo>
                    <a:pt x="42494" y="379730"/>
                  </a:lnTo>
                  <a:lnTo>
                    <a:pt x="55079" y="396468"/>
                  </a:lnTo>
                  <a:lnTo>
                    <a:pt x="69024" y="412051"/>
                  </a:lnTo>
                  <a:lnTo>
                    <a:pt x="84251" y="426364"/>
                  </a:lnTo>
                  <a:lnTo>
                    <a:pt x="90766" y="414972"/>
                  </a:lnTo>
                  <a:lnTo>
                    <a:pt x="94437" y="409282"/>
                  </a:lnTo>
                  <a:lnTo>
                    <a:pt x="121780" y="372516"/>
                  </a:lnTo>
                  <a:lnTo>
                    <a:pt x="154813" y="337832"/>
                  </a:lnTo>
                  <a:lnTo>
                    <a:pt x="192938" y="305765"/>
                  </a:lnTo>
                  <a:lnTo>
                    <a:pt x="235585" y="276796"/>
                  </a:lnTo>
                  <a:lnTo>
                    <a:pt x="282143" y="251409"/>
                  </a:lnTo>
                  <a:lnTo>
                    <a:pt x="332143" y="230136"/>
                  </a:lnTo>
                  <a:lnTo>
                    <a:pt x="382485" y="214452"/>
                  </a:lnTo>
                  <a:lnTo>
                    <a:pt x="432511" y="204546"/>
                  </a:lnTo>
                  <a:lnTo>
                    <a:pt x="481584" y="2005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" name="Google Shape;39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65364" y="411106"/>
              <a:ext cx="202882" cy="153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40;p14"/>
            <p:cNvSpPr/>
            <p:nvPr/>
          </p:nvSpPr>
          <p:spPr>
            <a:xfrm>
              <a:off x="9515806" y="320064"/>
              <a:ext cx="369570" cy="240029"/>
            </a:xfrm>
            <a:custGeom>
              <a:avLst/>
              <a:gdLst/>
              <a:ahLst/>
              <a:cxnLst/>
              <a:rect l="l" t="t" r="r" b="b"/>
              <a:pathLst>
                <a:path w="369570" h="240029" extrusionOk="0">
                  <a:moveTo>
                    <a:pt x="368985" y="0"/>
                  </a:moveTo>
                  <a:lnTo>
                    <a:pt x="323677" y="3502"/>
                  </a:lnTo>
                  <a:lnTo>
                    <a:pt x="276866" y="12674"/>
                  </a:lnTo>
                  <a:lnTo>
                    <a:pt x="229636" y="27256"/>
                  </a:lnTo>
                  <a:lnTo>
                    <a:pt x="183070" y="46989"/>
                  </a:lnTo>
                  <a:lnTo>
                    <a:pt x="140244" y="70288"/>
                  </a:lnTo>
                  <a:lnTo>
                    <a:pt x="101112" y="96768"/>
                  </a:lnTo>
                  <a:lnTo>
                    <a:pt x="66212" y="125977"/>
                  </a:lnTo>
                  <a:lnTo>
                    <a:pt x="36083" y="157465"/>
                  </a:lnTo>
                  <a:lnTo>
                    <a:pt x="11264" y="190779"/>
                  </a:lnTo>
                  <a:lnTo>
                    <a:pt x="0" y="209943"/>
                  </a:lnTo>
                  <a:lnTo>
                    <a:pt x="17203" y="219520"/>
                  </a:lnTo>
                  <a:lnTo>
                    <a:pt x="35234" y="227695"/>
                  </a:lnTo>
                  <a:lnTo>
                    <a:pt x="54015" y="234407"/>
                  </a:lnTo>
                  <a:lnTo>
                    <a:pt x="73469" y="239598"/>
                  </a:lnTo>
                  <a:lnTo>
                    <a:pt x="100738" y="197641"/>
                  </a:lnTo>
                  <a:lnTo>
                    <a:pt x="133477" y="158103"/>
                  </a:lnTo>
                  <a:lnTo>
                    <a:pt x="171263" y="121520"/>
                  </a:lnTo>
                  <a:lnTo>
                    <a:pt x="213677" y="88430"/>
                  </a:lnTo>
                  <a:lnTo>
                    <a:pt x="250925" y="64714"/>
                  </a:lnTo>
                  <a:lnTo>
                    <a:pt x="289421" y="44681"/>
                  </a:lnTo>
                  <a:lnTo>
                    <a:pt x="328797" y="28454"/>
                  </a:lnTo>
                  <a:lnTo>
                    <a:pt x="368681" y="16154"/>
                  </a:lnTo>
                  <a:lnTo>
                    <a:pt x="3689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Google Shape;41;p14"/>
          <p:cNvSpPr txBox="1">
            <a:spLocks noGrp="1"/>
          </p:cNvSpPr>
          <p:nvPr>
            <p:ph type="ftr" idx="11"/>
          </p:nvPr>
        </p:nvSpPr>
        <p:spPr>
          <a:xfrm>
            <a:off x="4284027" y="653718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de section_grandes cultures">
  <p:cSld name="1_Titre de section_grandes cultures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3525" y="177800"/>
            <a:ext cx="6543675" cy="336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2"/>
          <p:cNvSpPr txBox="1">
            <a:spLocks noGrp="1"/>
          </p:cNvSpPr>
          <p:nvPr>
            <p:ph type="body" idx="1"/>
          </p:nvPr>
        </p:nvSpPr>
        <p:spPr>
          <a:xfrm>
            <a:off x="831850" y="4728933"/>
            <a:ext cx="10515600" cy="147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 sz="24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32"/>
          <p:cNvSpPr txBox="1">
            <a:spLocks noGrp="1"/>
          </p:cNvSpPr>
          <p:nvPr>
            <p:ph type="title"/>
          </p:nvPr>
        </p:nvSpPr>
        <p:spPr>
          <a:xfrm>
            <a:off x="831850" y="2174240"/>
            <a:ext cx="10515600" cy="240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_1">
  <p:cSld name="Deux contenus_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33"/>
          <p:cNvSpPr txBox="1">
            <a:spLocks noGrp="1"/>
          </p:cNvSpPr>
          <p:nvPr>
            <p:ph type="title"/>
          </p:nvPr>
        </p:nvSpPr>
        <p:spPr>
          <a:xfrm>
            <a:off x="295833" y="229700"/>
            <a:ext cx="11713287" cy="62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_2">
  <p:cSld name="Deux contenus_2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3588" cy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34"/>
          <p:cNvSpPr txBox="1">
            <a:spLocks noGrp="1"/>
          </p:cNvSpPr>
          <p:nvPr>
            <p:ph type="title"/>
          </p:nvPr>
        </p:nvSpPr>
        <p:spPr>
          <a:xfrm>
            <a:off x="295833" y="229700"/>
            <a:ext cx="11713287" cy="62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_3">
  <p:cSld name="Deux contenus_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88" y="0"/>
            <a:ext cx="12193588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35"/>
          <p:cNvSpPr txBox="1">
            <a:spLocks noGrp="1"/>
          </p:cNvSpPr>
          <p:nvPr>
            <p:ph type="title"/>
          </p:nvPr>
        </p:nvSpPr>
        <p:spPr>
          <a:xfrm>
            <a:off x="295833" y="229700"/>
            <a:ext cx="11713287" cy="62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_1">
  <p:cSld name="Comparaison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5" name="Google Shape;215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7" name="Google Shape;217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36"/>
          <p:cNvSpPr txBox="1">
            <a:spLocks noGrp="1"/>
          </p:cNvSpPr>
          <p:nvPr>
            <p:ph type="title"/>
          </p:nvPr>
        </p:nvSpPr>
        <p:spPr>
          <a:xfrm>
            <a:off x="295833" y="229700"/>
            <a:ext cx="11713287" cy="62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_2">
  <p:cSld name="Comparaison_2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3588" cy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3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3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37"/>
          <p:cNvSpPr txBox="1">
            <a:spLocks noGrp="1"/>
          </p:cNvSpPr>
          <p:nvPr>
            <p:ph type="title"/>
          </p:nvPr>
        </p:nvSpPr>
        <p:spPr>
          <a:xfrm>
            <a:off x="295833" y="229700"/>
            <a:ext cx="11713287" cy="62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_3">
  <p:cSld name="Comparaison_3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88" y="0"/>
            <a:ext cx="12193588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7" name="Google Shape;237;p3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3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9" name="Google Shape;239;p3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38"/>
          <p:cNvSpPr txBox="1">
            <a:spLocks noGrp="1"/>
          </p:cNvSpPr>
          <p:nvPr>
            <p:ph type="title"/>
          </p:nvPr>
        </p:nvSpPr>
        <p:spPr>
          <a:xfrm>
            <a:off x="295833" y="229700"/>
            <a:ext cx="11713287" cy="62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_1">
  <p:cSld name="Titre seul_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9"/>
          <p:cNvSpPr txBox="1">
            <a:spLocks noGrp="1"/>
          </p:cNvSpPr>
          <p:nvPr>
            <p:ph type="title"/>
          </p:nvPr>
        </p:nvSpPr>
        <p:spPr>
          <a:xfrm>
            <a:off x="295833" y="229700"/>
            <a:ext cx="11713287" cy="62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_2">
  <p:cSld name="Titre seul_2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3588" cy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0"/>
          <p:cNvSpPr txBox="1">
            <a:spLocks noGrp="1"/>
          </p:cNvSpPr>
          <p:nvPr>
            <p:ph type="title"/>
          </p:nvPr>
        </p:nvSpPr>
        <p:spPr>
          <a:xfrm>
            <a:off x="295833" y="229700"/>
            <a:ext cx="11713287" cy="62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_3">
  <p:cSld name="Titre seul_3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88" y="0"/>
            <a:ext cx="12193588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1"/>
          <p:cNvSpPr txBox="1">
            <a:spLocks noGrp="1"/>
          </p:cNvSpPr>
          <p:nvPr>
            <p:ph type="title"/>
          </p:nvPr>
        </p:nvSpPr>
        <p:spPr>
          <a:xfrm>
            <a:off x="295833" y="229700"/>
            <a:ext cx="11713287" cy="62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e de titre_aquaculture">
  <p:cSld name="1_Diapositive de titre_aquacul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5"/>
          <p:cNvSpPr txBox="1"/>
          <p:nvPr/>
        </p:nvSpPr>
        <p:spPr>
          <a:xfrm>
            <a:off x="-92075" y="539750"/>
            <a:ext cx="12355513" cy="1990725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200" b="1" baseline="30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" name="Google Shape;4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5663" y="639763"/>
            <a:ext cx="5400675" cy="1770062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5"/>
          <p:cNvSpPr txBox="1">
            <a:spLocks noGrp="1"/>
          </p:cNvSpPr>
          <p:nvPr>
            <p:ph type="ctrTitle"/>
          </p:nvPr>
        </p:nvSpPr>
        <p:spPr>
          <a:xfrm>
            <a:off x="-91440" y="3263713"/>
            <a:ext cx="12354559" cy="1257488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200" b="1" baseline="300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subTitle" idx="1"/>
          </p:nvPr>
        </p:nvSpPr>
        <p:spPr>
          <a:xfrm>
            <a:off x="-91440" y="5151120"/>
            <a:ext cx="12354559" cy="555389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72" name="Google Shape;272;p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3" name="Google Shape;273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79" name="Google Shape;279;p4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0" name="Google Shape;280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4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ide">
  <p:cSld name="1_Vide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_2">
  <p:cSld name="Titre et contenu_2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3588" cy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6"/>
          <p:cNvSpPr txBox="1">
            <a:spLocks noGrp="1"/>
          </p:cNvSpPr>
          <p:nvPr>
            <p:ph type="title"/>
          </p:nvPr>
        </p:nvSpPr>
        <p:spPr>
          <a:xfrm>
            <a:off x="295833" y="229700"/>
            <a:ext cx="11713287" cy="62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body" idx="1"/>
          </p:nvPr>
        </p:nvSpPr>
        <p:spPr>
          <a:xfrm>
            <a:off x="407894" y="1404284"/>
            <a:ext cx="10515600" cy="473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_3">
  <p:cSld name="Titre et contenu_3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88" y="0"/>
            <a:ext cx="12193588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7"/>
          <p:cNvSpPr txBox="1">
            <a:spLocks noGrp="1"/>
          </p:cNvSpPr>
          <p:nvPr>
            <p:ph type="body" idx="1"/>
          </p:nvPr>
        </p:nvSpPr>
        <p:spPr>
          <a:xfrm>
            <a:off x="407894" y="1404284"/>
            <a:ext cx="10515600" cy="473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title"/>
          </p:nvPr>
        </p:nvSpPr>
        <p:spPr>
          <a:xfrm>
            <a:off x="295833" y="229700"/>
            <a:ext cx="11713287" cy="62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_aquaculture">
  <p:cSld name="1_Titre et contenu_aquacultur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6875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8"/>
          <p:cNvPicPr preferRelativeResize="0"/>
          <p:nvPr/>
        </p:nvPicPr>
        <p:blipFill rotWithShape="1">
          <a:blip r:embed="rId3">
            <a:alphaModFix/>
          </a:blip>
          <a:srcRect t="43820" b="42912"/>
          <a:stretch/>
        </p:blipFill>
        <p:spPr>
          <a:xfrm>
            <a:off x="-26988" y="-23813"/>
            <a:ext cx="12239626" cy="1087438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8"/>
          <p:cNvSpPr txBox="1">
            <a:spLocks noGrp="1"/>
          </p:cNvSpPr>
          <p:nvPr>
            <p:ph type="body" idx="1"/>
          </p:nvPr>
        </p:nvSpPr>
        <p:spPr>
          <a:xfrm>
            <a:off x="407894" y="1404284"/>
            <a:ext cx="10515600" cy="473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title"/>
          </p:nvPr>
        </p:nvSpPr>
        <p:spPr>
          <a:xfrm>
            <a:off x="295833" y="229700"/>
            <a:ext cx="11713287" cy="62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2138363" y="6305550"/>
            <a:ext cx="11334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1D1D1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3425825" y="6305550"/>
            <a:ext cx="7921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1D1D1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>
            <a:spLocks noGrp="1"/>
          </p:cNvSpPr>
          <p:nvPr>
            <p:ph type="sldNum" idx="12"/>
          </p:nvPr>
        </p:nvSpPr>
        <p:spPr>
          <a:xfrm>
            <a:off x="11480800" y="6305550"/>
            <a:ext cx="360363" cy="360363"/>
          </a:xfrm>
          <a:prstGeom prst="ellipse">
            <a:avLst/>
          </a:prstGeom>
          <a:solidFill>
            <a:srgbClr val="1D1D1B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_acquaculture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6875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9"/>
          <p:cNvPicPr preferRelativeResize="0"/>
          <p:nvPr/>
        </p:nvPicPr>
        <p:blipFill rotWithShape="1">
          <a:blip r:embed="rId3">
            <a:alphaModFix/>
          </a:blip>
          <a:srcRect t="21468" b="37365"/>
          <a:stretch/>
        </p:blipFill>
        <p:spPr>
          <a:xfrm>
            <a:off x="-17463" y="-23813"/>
            <a:ext cx="12239626" cy="337343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831850" y="4728933"/>
            <a:ext cx="10515600" cy="147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 sz="24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831850" y="2174240"/>
            <a:ext cx="10515600" cy="240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2138363" y="6305550"/>
            <a:ext cx="11334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1D1D1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3425825" y="6305550"/>
            <a:ext cx="7921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rgbClr val="1D1D1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>
            <a:spLocks noGrp="1"/>
          </p:cNvSpPr>
          <p:nvPr>
            <p:ph type="sldNum" idx="12"/>
          </p:nvPr>
        </p:nvSpPr>
        <p:spPr>
          <a:xfrm>
            <a:off x="11480800" y="6305550"/>
            <a:ext cx="360363" cy="360363"/>
          </a:xfrm>
          <a:prstGeom prst="ellipse">
            <a:avLst/>
          </a:prstGeom>
          <a:solidFill>
            <a:srgbClr val="1D1D1B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_général">
  <p:cSld name="Titre de section_général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33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0"/>
          <p:cNvSpPr txBox="1">
            <a:spLocks noGrp="1"/>
          </p:cNvSpPr>
          <p:nvPr>
            <p:ph type="body" idx="1"/>
          </p:nvPr>
        </p:nvSpPr>
        <p:spPr>
          <a:xfrm>
            <a:off x="831850" y="4728933"/>
            <a:ext cx="10515600" cy="147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 sz="24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831850" y="2174240"/>
            <a:ext cx="10515600" cy="240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_porcs">
  <p:cSld name="Titre de section_porc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6207125"/>
            <a:ext cx="15875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1"/>
          <p:cNvPicPr preferRelativeResize="0"/>
          <p:nvPr/>
        </p:nvPicPr>
        <p:blipFill rotWithShape="1">
          <a:blip r:embed="rId3">
            <a:alphaModFix/>
          </a:blip>
          <a:srcRect r="-84"/>
          <a:stretch/>
        </p:blipFill>
        <p:spPr>
          <a:xfrm>
            <a:off x="0" y="0"/>
            <a:ext cx="12193588" cy="3344863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1"/>
          <p:cNvSpPr txBox="1">
            <a:spLocks noGrp="1"/>
          </p:cNvSpPr>
          <p:nvPr>
            <p:ph type="body" idx="1"/>
          </p:nvPr>
        </p:nvSpPr>
        <p:spPr>
          <a:xfrm>
            <a:off x="831850" y="4728933"/>
            <a:ext cx="10515600" cy="147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 sz="24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831850" y="2174240"/>
            <a:ext cx="10515600" cy="240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BE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"/>
          <p:cNvSpPr txBox="1">
            <a:spLocks noGrp="1"/>
          </p:cNvSpPr>
          <p:nvPr>
            <p:ph type="ctrTitle"/>
          </p:nvPr>
        </p:nvSpPr>
        <p:spPr>
          <a:xfrm>
            <a:off x="2047800" y="3671185"/>
            <a:ext cx="8096400" cy="17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b="1" dirty="0"/>
              <a:t>Réunion </a:t>
            </a:r>
            <a:r>
              <a:rPr lang="fr-BE" b="1" dirty="0" err="1"/>
              <a:t>pleinière</a:t>
            </a:r>
            <a:endParaRPr dirty="0"/>
          </a:p>
        </p:txBody>
      </p:sp>
      <p:sp>
        <p:nvSpPr>
          <p:cNvPr id="304" name="Google Shape;304;p1"/>
          <p:cNvSpPr txBox="1">
            <a:spLocks noGrp="1"/>
          </p:cNvSpPr>
          <p:nvPr>
            <p:ph type="subTitle" idx="1"/>
          </p:nvPr>
        </p:nvSpPr>
        <p:spPr>
          <a:xfrm>
            <a:off x="2047875" y="5690031"/>
            <a:ext cx="8328025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fr-BE" sz="2000" dirty="0"/>
              <a:t>24 novembre 2023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80b2be707e_0_24"/>
          <p:cNvSpPr txBox="1">
            <a:spLocks noGrp="1"/>
          </p:cNvSpPr>
          <p:nvPr>
            <p:ph type="title"/>
          </p:nvPr>
        </p:nvSpPr>
        <p:spPr>
          <a:xfrm>
            <a:off x="586176" y="-89175"/>
            <a:ext cx="101580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4000" dirty="0">
                <a:solidFill>
                  <a:schemeClr val="lt1"/>
                </a:solidFill>
              </a:rPr>
              <a:t>Participation des producteurs </a:t>
            </a:r>
            <a:endParaRPr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FA29240-7D91-A72E-3FE5-BFDB98D1C6B5}"/>
              </a:ext>
            </a:extLst>
          </p:cNvPr>
          <p:cNvSpPr txBox="1">
            <a:spLocks/>
          </p:cNvSpPr>
          <p:nvPr/>
        </p:nvSpPr>
        <p:spPr>
          <a:xfrm>
            <a:off x="764627" y="940453"/>
            <a:ext cx="10515600" cy="78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r-FR" dirty="0"/>
              <a:t>Et pour demain</a:t>
            </a:r>
            <a:endParaRPr lang="fr-BE" dirty="0"/>
          </a:p>
        </p:txBody>
      </p:sp>
      <p:pic>
        <p:nvPicPr>
          <p:cNvPr id="5" name="Espace réservé du contenu 6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98A13E6F-0D50-E0FC-292C-F78B0E130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981" y="1802015"/>
            <a:ext cx="3861836" cy="4730750"/>
          </a:xfrm>
          <a:prstGeom prst="rect">
            <a:avLst/>
          </a:prstGeom>
        </p:spPr>
      </p:pic>
      <p:pic>
        <p:nvPicPr>
          <p:cNvPr id="8" name="Image 7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A1542CB2-82E0-2462-F86D-EEEA75D96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797" y="1802015"/>
            <a:ext cx="5354837" cy="355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39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80b2be707e_0_24"/>
          <p:cNvSpPr txBox="1">
            <a:spLocks noGrp="1"/>
          </p:cNvSpPr>
          <p:nvPr>
            <p:ph type="title"/>
          </p:nvPr>
        </p:nvSpPr>
        <p:spPr>
          <a:xfrm>
            <a:off x="586176" y="-89175"/>
            <a:ext cx="101580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4000" dirty="0">
                <a:solidFill>
                  <a:schemeClr val="lt1"/>
                </a:solidFill>
              </a:rPr>
              <a:t>Participation des producteurs </a:t>
            </a:r>
            <a:endParaRPr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FA29240-7D91-A72E-3FE5-BFDB98D1C6B5}"/>
              </a:ext>
            </a:extLst>
          </p:cNvPr>
          <p:cNvSpPr txBox="1">
            <a:spLocks/>
          </p:cNvSpPr>
          <p:nvPr/>
        </p:nvSpPr>
        <p:spPr>
          <a:xfrm>
            <a:off x="764627" y="940453"/>
            <a:ext cx="10515600" cy="78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r-FR" dirty="0"/>
              <a:t>Suggestions</a:t>
            </a:r>
            <a:endParaRPr lang="fr-BE" dirty="0"/>
          </a:p>
        </p:txBody>
      </p:sp>
      <p:pic>
        <p:nvPicPr>
          <p:cNvPr id="3" name="Image 2" descr="Une image contenant texte, Police, conception&#10;&#10;Description générée automatiquement">
            <a:extLst>
              <a:ext uri="{FF2B5EF4-FFF2-40B4-BE49-F238E27FC236}">
                <a16:creationId xmlns:a16="http://schemas.microsoft.com/office/drawing/2014/main" id="{9742963E-CE0B-AA3F-EDFB-4C962D7A72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7" t="26975" r="31241" b="29672"/>
          <a:stretch/>
        </p:blipFill>
        <p:spPr bwMode="auto">
          <a:xfrm>
            <a:off x="424027" y="2927917"/>
            <a:ext cx="5728449" cy="29585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34261F9-E697-BC8C-7156-41CF66599884}"/>
              </a:ext>
            </a:extLst>
          </p:cNvPr>
          <p:cNvSpPr txBox="1"/>
          <p:nvPr/>
        </p:nvSpPr>
        <p:spPr>
          <a:xfrm>
            <a:off x="6548720" y="4005649"/>
            <a:ext cx="547116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00000"/>
                </a:solidFill>
                <a:effectLst/>
              </a:rPr>
              <a:t>Trop de points à l'ordre du jour </a:t>
            </a:r>
            <a:endParaRPr lang="fr-FR" dirty="0"/>
          </a:p>
          <a:p>
            <a:pPr algn="r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00000"/>
                </a:solidFill>
                <a:effectLst/>
              </a:rPr>
              <a:t>Limiter la durée </a:t>
            </a:r>
            <a:endParaRPr lang="fr-FR" dirty="0"/>
          </a:p>
          <a:p>
            <a:pPr algn="r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00000"/>
                </a:solidFill>
                <a:effectLst/>
              </a:rPr>
              <a:t>Favoriser les échanges</a:t>
            </a:r>
            <a:endParaRPr lang="fr-FR" dirty="0"/>
          </a:p>
          <a:p>
            <a:pPr algn="r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00000"/>
                </a:solidFill>
                <a:effectLst/>
              </a:rPr>
              <a:t>En soirée pour plus de professionnels </a:t>
            </a:r>
            <a:endParaRPr lang="fr-FR" dirty="0"/>
          </a:p>
          <a:p>
            <a:pPr algn="r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00000"/>
                </a:solidFill>
                <a:effectLst/>
              </a:rPr>
              <a:t>Des thématiques qui peuvent lier différentes filières (ex: polyculture élevage : ovin-bovin-grande culture et leurs liens)</a:t>
            </a:r>
            <a:endParaRPr lang="fr-FR" dirty="0"/>
          </a:p>
          <a:p>
            <a:pPr algn="r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00000"/>
                </a:solidFill>
                <a:effectLst/>
              </a:rPr>
              <a:t>Plus de temps pour les questions lors des exposés</a:t>
            </a:r>
            <a:endParaRPr lang="fr-FR" dirty="0"/>
          </a:p>
          <a:p>
            <a:pPr algn="r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00000"/>
                </a:solidFill>
                <a:effectLst/>
              </a:rPr>
              <a:t>Pas assez de producteur présent </a:t>
            </a:r>
            <a:endParaRPr lang="fr-FR" dirty="0"/>
          </a:p>
          <a:p>
            <a:pPr algn="r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00000"/>
                </a:solidFill>
                <a:effectLst/>
              </a:rPr>
              <a:t>Proposer un moyen d'assister par internet pour limiter les trajets </a:t>
            </a:r>
            <a:endParaRPr lang="fr-FR" dirty="0"/>
          </a:p>
        </p:txBody>
      </p:sp>
      <p:sp>
        <p:nvSpPr>
          <p:cNvPr id="6" name="Titre 2">
            <a:extLst>
              <a:ext uri="{FF2B5EF4-FFF2-40B4-BE49-F238E27FC236}">
                <a16:creationId xmlns:a16="http://schemas.microsoft.com/office/drawing/2014/main" id="{87529477-6641-B68A-3CE2-E25EFA2A68AD}"/>
              </a:ext>
            </a:extLst>
          </p:cNvPr>
          <p:cNvSpPr txBox="1">
            <a:spLocks/>
          </p:cNvSpPr>
          <p:nvPr/>
        </p:nvSpPr>
        <p:spPr bwMode="auto">
          <a:xfrm>
            <a:off x="165783" y="2306505"/>
            <a:ext cx="11713287" cy="6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fr-BE" dirty="0">
                <a:solidFill>
                  <a:schemeClr val="tx1"/>
                </a:solidFill>
              </a:rPr>
              <a:t>Thématiques à renforcer</a:t>
            </a:r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02437080-C2DA-F6C9-CA9A-CF0277E92A12}"/>
              </a:ext>
            </a:extLst>
          </p:cNvPr>
          <p:cNvSpPr txBox="1">
            <a:spLocks/>
          </p:cNvSpPr>
          <p:nvPr/>
        </p:nvSpPr>
        <p:spPr bwMode="auto">
          <a:xfrm>
            <a:off x="8267729" y="3384237"/>
            <a:ext cx="11713287" cy="62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fr-BE" dirty="0">
                <a:solidFill>
                  <a:schemeClr val="tx1"/>
                </a:solidFill>
              </a:rPr>
              <a:t>Petits bémols</a:t>
            </a:r>
          </a:p>
        </p:txBody>
      </p:sp>
    </p:spTree>
    <p:extLst>
      <p:ext uri="{BB962C8B-B14F-4D97-AF65-F5344CB8AC3E}">
        <p14:creationId xmlns:p14="http://schemas.microsoft.com/office/powerpoint/2010/main" val="1057960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80b2be707e_0_24"/>
          <p:cNvSpPr txBox="1">
            <a:spLocks noGrp="1"/>
          </p:cNvSpPr>
          <p:nvPr>
            <p:ph type="title"/>
          </p:nvPr>
        </p:nvSpPr>
        <p:spPr>
          <a:xfrm>
            <a:off x="586176" y="-89175"/>
            <a:ext cx="101580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4000" dirty="0">
                <a:solidFill>
                  <a:schemeClr val="lt1"/>
                </a:solidFill>
              </a:rPr>
              <a:t>CELAGRI</a:t>
            </a:r>
            <a:endParaRPr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FA29240-7D91-A72E-3FE5-BFDB98D1C6B5}"/>
              </a:ext>
            </a:extLst>
          </p:cNvPr>
          <p:cNvSpPr txBox="1">
            <a:spLocks/>
          </p:cNvSpPr>
          <p:nvPr/>
        </p:nvSpPr>
        <p:spPr>
          <a:xfrm>
            <a:off x="764627" y="940453"/>
            <a:ext cx="10515600" cy="78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r-FR" dirty="0"/>
              <a:t>Evénement et </a:t>
            </a:r>
            <a:r>
              <a:rPr lang="fr-FR" dirty="0" err="1"/>
              <a:t>Celagri’Mag</a:t>
            </a:r>
            <a:r>
              <a:rPr lang="fr-FR" dirty="0"/>
              <a:t> </a:t>
            </a:r>
            <a:endParaRPr lang="fr-BE" dirty="0"/>
          </a:p>
        </p:txBody>
      </p:sp>
      <p:pic>
        <p:nvPicPr>
          <p:cNvPr id="4" name="Image 3" descr="Une image contenant texte, capture d’écran, plante, Police&#10;&#10;Description générée automatiquement">
            <a:extLst>
              <a:ext uri="{FF2B5EF4-FFF2-40B4-BE49-F238E27FC236}">
                <a16:creationId xmlns:a16="http://schemas.microsoft.com/office/drawing/2014/main" id="{51A9FE55-6060-9DAA-0870-073B71052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7" y="1920240"/>
            <a:ext cx="6244642" cy="4083368"/>
          </a:xfrm>
          <a:prstGeom prst="rect">
            <a:avLst/>
          </a:prstGeom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42CCDE5A-6C4C-1E51-9403-22E2C2B88DD4}"/>
              </a:ext>
            </a:extLst>
          </p:cNvPr>
          <p:cNvSpPr txBox="1">
            <a:spLocks/>
          </p:cNvSpPr>
          <p:nvPr/>
        </p:nvSpPr>
        <p:spPr bwMode="auto">
          <a:xfrm>
            <a:off x="6615953" y="2533565"/>
            <a:ext cx="5576047" cy="378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b="1" dirty="0">
                <a:solidFill>
                  <a:srgbClr val="14AE9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INTERVENANTS 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fr-BE" sz="18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fr-BE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François Duchêne (Chercheur scientifique en modélisation du climat régional à l’Institut royal Météorologique)</a:t>
            </a:r>
            <a:r>
              <a:rPr lang="fr-BE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 : Le contexte générale du changement climatique et les impacts climatiques en Belgique.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fr-BE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Remy Blanchard (Coordinateur du </a:t>
            </a:r>
            <a:r>
              <a:rPr lang="fr-BE" sz="18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CePiCOP</a:t>
            </a:r>
            <a:r>
              <a:rPr lang="fr-BE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 – Centre pilote Céréales, Oléagineux et protéagineux </a:t>
            </a:r>
            <a:r>
              <a:rPr lang="fr-BE" sz="18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asbl</a:t>
            </a:r>
            <a:r>
              <a:rPr lang="fr-BE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r>
              <a:rPr lang="fr-BE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 : Les cultures innovantes en Wallonie et leur intérêt dans le contexte du changement climatique.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fr-BE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Brieuc Hardy, Caroline </a:t>
            </a:r>
            <a:r>
              <a:rPr lang="fr-BE" sz="18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Chartin</a:t>
            </a:r>
            <a:r>
              <a:rPr lang="fr-BE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 et Frédéric </a:t>
            </a:r>
            <a:r>
              <a:rPr lang="fr-BE" sz="1800" b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Vanwindekens</a:t>
            </a:r>
            <a:r>
              <a:rPr lang="fr-BE" sz="1800" b="1" dirty="0">
                <a:latin typeface="Calibri" panose="020F0502020204030204" pitchFamily="34" charset="0"/>
                <a:ea typeface="Times New Roman" panose="02020603050405020304" pitchFamily="18" charset="0"/>
              </a:rPr>
              <a:t> (Chercheurs à l’Unité Sols, eaux et productions intégrées du CRA-W)</a:t>
            </a:r>
            <a:r>
              <a:rPr lang="fr-BE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 : Le stockage du carbone dans le sol : une mesure d’atténuation possible ?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fr-BE" sz="18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9205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80b2be707e_0_24"/>
          <p:cNvSpPr txBox="1">
            <a:spLocks noGrp="1"/>
          </p:cNvSpPr>
          <p:nvPr>
            <p:ph type="title"/>
          </p:nvPr>
        </p:nvSpPr>
        <p:spPr>
          <a:xfrm>
            <a:off x="586176" y="-89175"/>
            <a:ext cx="101580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4000" dirty="0">
                <a:solidFill>
                  <a:schemeClr val="lt1"/>
                </a:solidFill>
              </a:rPr>
              <a:t>Réseau PAC</a:t>
            </a:r>
            <a:endParaRPr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C3C1174B-33AA-2835-1C15-6419B3104191}"/>
              </a:ext>
            </a:extLst>
          </p:cNvPr>
          <p:cNvSpPr txBox="1">
            <a:spLocks/>
          </p:cNvSpPr>
          <p:nvPr/>
        </p:nvSpPr>
        <p:spPr>
          <a:xfrm>
            <a:off x="1191830" y="2069888"/>
            <a:ext cx="10863536" cy="363651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-     </a:t>
            </a:r>
            <a:r>
              <a:rPr lang="fr-FR" sz="1800" b="1" dirty="0">
                <a:latin typeface="Calibri" panose="020F0502020204030204" pitchFamily="34" charset="0"/>
                <a:ea typeface="Calibri" panose="020F0502020204030204" pitchFamily="34" charset="0"/>
              </a:rPr>
              <a:t>Association</a:t>
            </a: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Trame+Natagriwal+Socopro</a:t>
            </a: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 pour l’animation du réseau PAC </a:t>
            </a:r>
          </a:p>
          <a:p>
            <a:pPr algn="l"/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-     + </a:t>
            </a:r>
            <a:r>
              <a:rPr lang="fr-FR" sz="1800" b="1" i="0" u="none" strike="noStrike" baseline="0" dirty="0">
                <a:latin typeface="Calibri-Bold"/>
              </a:rPr>
              <a:t>47 conventions de partenariat </a:t>
            </a:r>
            <a:r>
              <a:rPr lang="fr-FR" sz="1800" b="0" i="0" u="none" strike="noStrike" baseline="0" dirty="0">
                <a:latin typeface="Calibri" panose="020F0502020204030204" pitchFamily="34" charset="0"/>
              </a:rPr>
              <a:t>signées avec les acteurs majeurs actifs dans les différents champs du </a:t>
            </a:r>
            <a:r>
              <a:rPr lang="fr-FR" sz="1800" b="0" i="0" u="none" strike="noStrike" baseline="0" dirty="0" err="1">
                <a:latin typeface="Calibri" panose="020F0502020204030204" pitchFamily="34" charset="0"/>
              </a:rPr>
              <a:t>PSwPAC</a:t>
            </a:r>
            <a:endParaRPr lang="fr-FR" sz="1800" b="0" i="0" u="none" strike="noStrike" baseline="0" dirty="0">
              <a:latin typeface="Calibri" panose="020F0502020204030204" pitchFamily="34" charset="0"/>
            </a:endParaRP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Valorisation des moyens déjà investis par la Wallonie sur la question des filières, économie et position des agriculteurs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fr-FR" sz="1800" b="1" dirty="0">
                <a:latin typeface="Calibri" panose="020F0502020204030204" pitchFamily="34" charset="0"/>
                <a:ea typeface="Calibri" panose="020F0502020204030204" pitchFamily="34" charset="0"/>
              </a:rPr>
              <a:t>3 pôles d’actions</a:t>
            </a:r>
          </a:p>
          <a:p>
            <a:pPr algn="l"/>
            <a:r>
              <a:rPr lang="fr-BE" sz="1800" b="0" i="0" u="none" strike="noStrike" baseline="0" dirty="0">
                <a:latin typeface="Calibri" panose="020F0502020204030204" pitchFamily="34" charset="0"/>
              </a:rPr>
              <a:t>	Capitalisa</a:t>
            </a:r>
            <a:r>
              <a:rPr lang="fr-BE" sz="1800" dirty="0">
                <a:latin typeface="Calibri" panose="020F0502020204030204" pitchFamily="34" charset="0"/>
              </a:rPr>
              <a:t>ti</a:t>
            </a:r>
            <a:r>
              <a:rPr lang="fr-BE" sz="1800" b="0" i="0" u="none" strike="noStrike" baseline="0" dirty="0">
                <a:latin typeface="Calibri" panose="020F0502020204030204" pitchFamily="34" charset="0"/>
              </a:rPr>
              <a:t>on</a:t>
            </a:r>
          </a:p>
          <a:p>
            <a:pPr algn="l"/>
            <a:r>
              <a:rPr lang="fr-FR" sz="1800" b="0" i="0" u="none" strike="noStrike" baseline="0" dirty="0">
                <a:latin typeface="Calibri" panose="020F0502020204030204" pitchFamily="34" charset="0"/>
              </a:rPr>
              <a:t>	Mise en réseau des parties prenantes </a:t>
            </a:r>
            <a:r>
              <a:rPr lang="fr-BE" sz="1800" b="0" i="0" u="none" strike="noStrike" baseline="0" dirty="0">
                <a:latin typeface="Calibri" panose="020F0502020204030204" pitchFamily="34" charset="0"/>
              </a:rPr>
              <a:t>et communica</a:t>
            </a:r>
            <a:r>
              <a:rPr lang="fr-BE" sz="1800" dirty="0">
                <a:latin typeface="Calibri" panose="020F0502020204030204" pitchFamily="34" charset="0"/>
              </a:rPr>
              <a:t>ti</a:t>
            </a:r>
            <a:r>
              <a:rPr lang="fr-BE" sz="1800" b="0" i="0" u="none" strike="noStrike" baseline="0" dirty="0">
                <a:latin typeface="Calibri" panose="020F0502020204030204" pitchFamily="34" charset="0"/>
              </a:rPr>
              <a:t>on</a:t>
            </a:r>
          </a:p>
          <a:p>
            <a:pPr algn="l"/>
            <a:r>
              <a:rPr lang="fr-BE" sz="1800" dirty="0">
                <a:latin typeface="Calibri" panose="020F0502020204030204" pitchFamily="34" charset="0"/>
              </a:rPr>
              <a:t>	</a:t>
            </a:r>
            <a:r>
              <a:rPr lang="fr-FR" sz="1800" b="0" i="0" u="none" strike="noStrike" baseline="0" dirty="0">
                <a:latin typeface="Calibri" panose="020F0502020204030204" pitchFamily="34" charset="0"/>
              </a:rPr>
              <a:t>Système de connaissances et </a:t>
            </a:r>
            <a:r>
              <a:rPr lang="fr-BE" sz="1800" b="0" i="0" u="none" strike="noStrike" baseline="0" dirty="0">
                <a:latin typeface="Calibri" panose="020F0502020204030204" pitchFamily="34" charset="0"/>
              </a:rPr>
              <a:t>d’innova</a:t>
            </a:r>
            <a:r>
              <a:rPr lang="fr-BE" sz="1800" dirty="0">
                <a:latin typeface="Calibri" panose="020F0502020204030204" pitchFamily="34" charset="0"/>
              </a:rPr>
              <a:t>ti</a:t>
            </a:r>
            <a:r>
              <a:rPr lang="fr-BE" sz="1800" b="0" i="0" u="none" strike="noStrike" baseline="0" dirty="0">
                <a:latin typeface="Calibri" panose="020F0502020204030204" pitchFamily="34" charset="0"/>
              </a:rPr>
              <a:t>on (SCI/AKIS)</a:t>
            </a:r>
            <a:endParaRPr lang="fr-FR" sz="18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fr-FR" sz="1800" b="1" dirty="0">
                <a:latin typeface="Calibri" panose="020F0502020204030204" pitchFamily="34" charset="0"/>
                <a:ea typeface="Calibri" panose="020F0502020204030204" pitchFamily="34" charset="0"/>
              </a:rPr>
              <a:t>3 thématiques majeures pour initier les travaux</a:t>
            </a:r>
          </a:p>
          <a:p>
            <a:pPr lvl="0">
              <a:buSzPts val="1000"/>
              <a:tabLst>
                <a:tab pos="457200" algn="l"/>
              </a:tabLst>
            </a:pPr>
            <a:r>
              <a:rPr lang="fr-BE" sz="1800" dirty="0">
                <a:latin typeface="Calibri" panose="020F0502020204030204" pitchFamily="34" charset="0"/>
              </a:rPr>
              <a:t>		Investissement &amp; installation</a:t>
            </a:r>
          </a:p>
          <a:p>
            <a:pPr lvl="0">
              <a:buSzPts val="1000"/>
              <a:tabLst>
                <a:tab pos="457200" algn="l"/>
              </a:tabLst>
            </a:pPr>
            <a:r>
              <a:rPr lang="fr-BE" sz="1800" dirty="0">
                <a:latin typeface="Calibri" panose="020F0502020204030204" pitchFamily="34" charset="0"/>
              </a:rPr>
              <a:t>		Innovation / PEI Agri et accompagnement de la dynamique des Groupes Opérationnels en Wallonie</a:t>
            </a:r>
          </a:p>
          <a:p>
            <a:pPr lvl="0">
              <a:buSzPts val="1000"/>
              <a:tabLst>
                <a:tab pos="457200" algn="l"/>
              </a:tabLst>
            </a:pPr>
            <a:r>
              <a:rPr lang="fr-BE" sz="1800" dirty="0">
                <a:latin typeface="Calibri" panose="020F0502020204030204" pitchFamily="34" charset="0"/>
              </a:rPr>
              <a:t>		Bien-être des agricultrices et agriculteurs et santé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09B464A-B35F-FF95-DADF-D1A2910C7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51" y="654844"/>
            <a:ext cx="3716739" cy="99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67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8BCD65-4E9E-755B-79D3-3473D59D1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Différentes actions pratiques</a:t>
            </a:r>
            <a:endParaRPr lang="fr-BE" dirty="0"/>
          </a:p>
        </p:txBody>
      </p:sp>
      <p:sp>
        <p:nvSpPr>
          <p:cNvPr id="3" name="Titre 3">
            <a:extLst>
              <a:ext uri="{FF2B5EF4-FFF2-40B4-BE49-F238E27FC236}">
                <a16:creationId xmlns:a16="http://schemas.microsoft.com/office/drawing/2014/main" id="{2C82B801-7556-44E9-175C-373F575D63FC}"/>
              </a:ext>
            </a:extLst>
          </p:cNvPr>
          <p:cNvSpPr txBox="1">
            <a:spLocks/>
          </p:cNvSpPr>
          <p:nvPr/>
        </p:nvSpPr>
        <p:spPr>
          <a:xfrm>
            <a:off x="134968" y="44651"/>
            <a:ext cx="10515600" cy="7817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3333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BE" sz="2800" dirty="0">
                <a:solidFill>
                  <a:schemeClr val="bg1"/>
                </a:solidFill>
              </a:rPr>
              <a:t>Interface producteurs distributeurs</a:t>
            </a:r>
            <a:endParaRPr lang="fr-BE" sz="32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1F917A9-2DA0-4772-2E33-5DB77FCA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83" y="1842790"/>
            <a:ext cx="3103483" cy="298828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9B11FE-6FAB-63C6-7F8D-46ACDB588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149" y="5353938"/>
            <a:ext cx="1844933" cy="11902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120E28-2E1C-2CC1-1970-E096E04E2E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5" t="42068" r="12001" b="37944"/>
          <a:stretch/>
        </p:blipFill>
        <p:spPr>
          <a:xfrm>
            <a:off x="4751635" y="5569428"/>
            <a:ext cx="3303233" cy="8752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32E0FEA-7A60-6D36-B395-301127B34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326" y="1845119"/>
            <a:ext cx="5220895" cy="29381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F938C3-4E76-0BEF-6DC8-009CBD54D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148" y="5351509"/>
            <a:ext cx="1190279" cy="11902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CB16D53-A35F-89B6-5542-9BF97B6CE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52" y="826417"/>
            <a:ext cx="885154" cy="8317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8227111-1C7C-D0D6-F15E-2234F0B8001D}"/>
              </a:ext>
            </a:extLst>
          </p:cNvPr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85178" y="723713"/>
            <a:ext cx="1193237" cy="702668"/>
          </a:xfrm>
          <a:prstGeom prst="rect">
            <a:avLst/>
          </a:prstGeom>
        </p:spPr>
      </p:pic>
      <p:sp>
        <p:nvSpPr>
          <p:cNvPr id="12" name="Graphic 15">
            <a:extLst>
              <a:ext uri="{FF2B5EF4-FFF2-40B4-BE49-F238E27FC236}">
                <a16:creationId xmlns:a16="http://schemas.microsoft.com/office/drawing/2014/main" id="{4A7EBB61-B51A-569F-A399-38BB3F4041EB}"/>
              </a:ext>
            </a:extLst>
          </p:cNvPr>
          <p:cNvSpPr>
            <a:spLocks/>
          </p:cNvSpPr>
          <p:nvPr/>
        </p:nvSpPr>
        <p:spPr>
          <a:xfrm>
            <a:off x="8152645" y="1580812"/>
            <a:ext cx="868949" cy="77344"/>
          </a:xfrm>
          <a:custGeom>
            <a:avLst/>
            <a:gdLst/>
            <a:ahLst/>
            <a:cxnLst/>
            <a:rect l="l" t="t" r="r" b="b"/>
            <a:pathLst>
              <a:path w="1407160" h="127000">
                <a:moveTo>
                  <a:pt x="54521" y="3086"/>
                </a:moveTo>
                <a:lnTo>
                  <a:pt x="6007" y="3086"/>
                </a:lnTo>
                <a:lnTo>
                  <a:pt x="0" y="8356"/>
                </a:lnTo>
                <a:lnTo>
                  <a:pt x="0" y="120472"/>
                </a:lnTo>
                <a:lnTo>
                  <a:pt x="6007" y="125742"/>
                </a:lnTo>
                <a:lnTo>
                  <a:pt x="54521" y="125742"/>
                </a:lnTo>
                <a:lnTo>
                  <a:pt x="68384" y="122371"/>
                </a:lnTo>
                <a:lnTo>
                  <a:pt x="79911" y="115704"/>
                </a:lnTo>
                <a:lnTo>
                  <a:pt x="89100" y="105745"/>
                </a:lnTo>
                <a:lnTo>
                  <a:pt x="91721" y="100672"/>
                </a:lnTo>
                <a:lnTo>
                  <a:pt x="42519" y="100672"/>
                </a:lnTo>
                <a:lnTo>
                  <a:pt x="35979" y="100495"/>
                </a:lnTo>
                <a:lnTo>
                  <a:pt x="35979" y="27800"/>
                </a:lnTo>
                <a:lnTo>
                  <a:pt x="91531" y="27800"/>
                </a:lnTo>
                <a:lnTo>
                  <a:pt x="89100" y="23095"/>
                </a:lnTo>
                <a:lnTo>
                  <a:pt x="79911" y="13134"/>
                </a:lnTo>
                <a:lnTo>
                  <a:pt x="68384" y="6465"/>
                </a:lnTo>
                <a:lnTo>
                  <a:pt x="54521" y="3086"/>
                </a:lnTo>
                <a:close/>
              </a:path>
              <a:path w="1407160" h="127000">
                <a:moveTo>
                  <a:pt x="91531" y="27800"/>
                </a:moveTo>
                <a:lnTo>
                  <a:pt x="42519" y="27800"/>
                </a:lnTo>
                <a:lnTo>
                  <a:pt x="53735" y="30362"/>
                </a:lnTo>
                <a:lnTo>
                  <a:pt x="61760" y="37137"/>
                </a:lnTo>
                <a:lnTo>
                  <a:pt x="66594" y="48127"/>
                </a:lnTo>
                <a:lnTo>
                  <a:pt x="68237" y="63334"/>
                </a:lnTo>
                <a:lnTo>
                  <a:pt x="66665" y="78648"/>
                </a:lnTo>
                <a:lnTo>
                  <a:pt x="61855" y="89976"/>
                </a:lnTo>
                <a:lnTo>
                  <a:pt x="53806" y="97317"/>
                </a:lnTo>
                <a:lnTo>
                  <a:pt x="42519" y="100672"/>
                </a:lnTo>
                <a:lnTo>
                  <a:pt x="91721" y="100672"/>
                </a:lnTo>
                <a:lnTo>
                  <a:pt x="101587" y="64465"/>
                </a:lnTo>
                <a:lnTo>
                  <a:pt x="101234" y="57378"/>
                </a:lnTo>
                <a:lnTo>
                  <a:pt x="100177" y="50330"/>
                </a:lnTo>
                <a:lnTo>
                  <a:pt x="98415" y="43319"/>
                </a:lnTo>
                <a:lnTo>
                  <a:pt x="95948" y="36347"/>
                </a:lnTo>
                <a:lnTo>
                  <a:pt x="91531" y="27800"/>
                </a:lnTo>
                <a:close/>
              </a:path>
              <a:path w="1407160" h="127000">
                <a:moveTo>
                  <a:pt x="155460" y="3086"/>
                </a:moveTo>
                <a:lnTo>
                  <a:pt x="131483" y="3086"/>
                </a:lnTo>
                <a:lnTo>
                  <a:pt x="125488" y="8356"/>
                </a:lnTo>
                <a:lnTo>
                  <a:pt x="125488" y="120472"/>
                </a:lnTo>
                <a:lnTo>
                  <a:pt x="131483" y="125742"/>
                </a:lnTo>
                <a:lnTo>
                  <a:pt x="155460" y="125742"/>
                </a:lnTo>
                <a:lnTo>
                  <a:pt x="161455" y="120472"/>
                </a:lnTo>
                <a:lnTo>
                  <a:pt x="161455" y="8356"/>
                </a:lnTo>
                <a:lnTo>
                  <a:pt x="155460" y="3086"/>
                </a:lnTo>
                <a:close/>
              </a:path>
              <a:path w="1407160" h="127000">
                <a:moveTo>
                  <a:pt x="199529" y="86499"/>
                </a:moveTo>
                <a:lnTo>
                  <a:pt x="189661" y="86499"/>
                </a:lnTo>
                <a:lnTo>
                  <a:pt x="185356" y="91249"/>
                </a:lnTo>
                <a:lnTo>
                  <a:pt x="185356" y="100761"/>
                </a:lnTo>
                <a:lnTo>
                  <a:pt x="186385" y="107350"/>
                </a:lnTo>
                <a:lnTo>
                  <a:pt x="227057" y="125765"/>
                </a:lnTo>
                <a:lnTo>
                  <a:pt x="235737" y="126110"/>
                </a:lnTo>
                <a:lnTo>
                  <a:pt x="244109" y="125446"/>
                </a:lnTo>
                <a:lnTo>
                  <a:pt x="275514" y="96494"/>
                </a:lnTo>
                <a:lnTo>
                  <a:pt x="229920" y="96494"/>
                </a:lnTo>
                <a:lnTo>
                  <a:pt x="222275" y="94830"/>
                </a:lnTo>
                <a:lnTo>
                  <a:pt x="204597" y="88163"/>
                </a:lnTo>
                <a:lnTo>
                  <a:pt x="199529" y="86499"/>
                </a:lnTo>
                <a:close/>
              </a:path>
              <a:path w="1407160" h="127000">
                <a:moveTo>
                  <a:pt x="230428" y="0"/>
                </a:moveTo>
                <a:lnTo>
                  <a:pt x="195151" y="23294"/>
                </a:lnTo>
                <a:lnTo>
                  <a:pt x="192265" y="39204"/>
                </a:lnTo>
                <a:lnTo>
                  <a:pt x="193129" y="47470"/>
                </a:lnTo>
                <a:lnTo>
                  <a:pt x="228841" y="74472"/>
                </a:lnTo>
                <a:lnTo>
                  <a:pt x="235000" y="76974"/>
                </a:lnTo>
                <a:lnTo>
                  <a:pt x="243840" y="81762"/>
                </a:lnTo>
                <a:lnTo>
                  <a:pt x="246049" y="84747"/>
                </a:lnTo>
                <a:lnTo>
                  <a:pt x="246049" y="93764"/>
                </a:lnTo>
                <a:lnTo>
                  <a:pt x="242824" y="96494"/>
                </a:lnTo>
                <a:lnTo>
                  <a:pt x="275514" y="96494"/>
                </a:lnTo>
                <a:lnTo>
                  <a:pt x="275988" y="94830"/>
                </a:lnTo>
                <a:lnTo>
                  <a:pt x="276093" y="93764"/>
                </a:lnTo>
                <a:lnTo>
                  <a:pt x="276707" y="86499"/>
                </a:lnTo>
                <a:lnTo>
                  <a:pt x="276643" y="84747"/>
                </a:lnTo>
                <a:lnTo>
                  <a:pt x="239903" y="48717"/>
                </a:lnTo>
                <a:lnTo>
                  <a:pt x="233807" y="46177"/>
                </a:lnTo>
                <a:lnTo>
                  <a:pt x="225145" y="41516"/>
                </a:lnTo>
                <a:lnTo>
                  <a:pt x="222973" y="38734"/>
                </a:lnTo>
                <a:lnTo>
                  <a:pt x="222973" y="30505"/>
                </a:lnTo>
                <a:lnTo>
                  <a:pt x="225539" y="27990"/>
                </a:lnTo>
                <a:lnTo>
                  <a:pt x="272765" y="27990"/>
                </a:lnTo>
                <a:lnTo>
                  <a:pt x="274269" y="23215"/>
                </a:lnTo>
                <a:lnTo>
                  <a:pt x="237855" y="211"/>
                </a:lnTo>
                <a:lnTo>
                  <a:pt x="230428" y="0"/>
                </a:lnTo>
                <a:close/>
              </a:path>
              <a:path w="1407160" h="127000">
                <a:moveTo>
                  <a:pt x="272765" y="27990"/>
                </a:moveTo>
                <a:lnTo>
                  <a:pt x="235775" y="27990"/>
                </a:lnTo>
                <a:lnTo>
                  <a:pt x="241630" y="29222"/>
                </a:lnTo>
                <a:lnTo>
                  <a:pt x="254838" y="34201"/>
                </a:lnTo>
                <a:lnTo>
                  <a:pt x="258470" y="35432"/>
                </a:lnTo>
                <a:lnTo>
                  <a:pt x="259130" y="35432"/>
                </a:lnTo>
                <a:lnTo>
                  <a:pt x="266458" y="36042"/>
                </a:lnTo>
                <a:lnTo>
                  <a:pt x="271513" y="31965"/>
                </a:lnTo>
                <a:lnTo>
                  <a:pt x="272765" y="27990"/>
                </a:lnTo>
                <a:close/>
              </a:path>
              <a:path w="1407160" h="127000">
                <a:moveTo>
                  <a:pt x="367982" y="31978"/>
                </a:moveTo>
                <a:lnTo>
                  <a:pt x="332003" y="31978"/>
                </a:lnTo>
                <a:lnTo>
                  <a:pt x="332003" y="120662"/>
                </a:lnTo>
                <a:lnTo>
                  <a:pt x="338010" y="125933"/>
                </a:lnTo>
                <a:lnTo>
                  <a:pt x="361988" y="125933"/>
                </a:lnTo>
                <a:lnTo>
                  <a:pt x="367982" y="120662"/>
                </a:lnTo>
                <a:lnTo>
                  <a:pt x="367982" y="31978"/>
                </a:lnTo>
                <a:close/>
              </a:path>
              <a:path w="1407160" h="127000">
                <a:moveTo>
                  <a:pt x="396024" y="3086"/>
                </a:moveTo>
                <a:lnTo>
                  <a:pt x="304139" y="3086"/>
                </a:lnTo>
                <a:lnTo>
                  <a:pt x="299300" y="7912"/>
                </a:lnTo>
                <a:lnTo>
                  <a:pt x="299300" y="27165"/>
                </a:lnTo>
                <a:lnTo>
                  <a:pt x="304139" y="31978"/>
                </a:lnTo>
                <a:lnTo>
                  <a:pt x="396024" y="31978"/>
                </a:lnTo>
                <a:lnTo>
                  <a:pt x="400875" y="27165"/>
                </a:lnTo>
                <a:lnTo>
                  <a:pt x="400875" y="7912"/>
                </a:lnTo>
                <a:lnTo>
                  <a:pt x="396024" y="3086"/>
                </a:lnTo>
                <a:close/>
              </a:path>
              <a:path w="1407160" h="127000">
                <a:moveTo>
                  <a:pt x="483476" y="3086"/>
                </a:moveTo>
                <a:lnTo>
                  <a:pt x="430771" y="3086"/>
                </a:lnTo>
                <a:lnTo>
                  <a:pt x="424776" y="8356"/>
                </a:lnTo>
                <a:lnTo>
                  <a:pt x="424776" y="120472"/>
                </a:lnTo>
                <a:lnTo>
                  <a:pt x="430771" y="125742"/>
                </a:lnTo>
                <a:lnTo>
                  <a:pt x="454761" y="125742"/>
                </a:lnTo>
                <a:lnTo>
                  <a:pt x="460756" y="120472"/>
                </a:lnTo>
                <a:lnTo>
                  <a:pt x="460756" y="79235"/>
                </a:lnTo>
                <a:lnTo>
                  <a:pt x="504479" y="79235"/>
                </a:lnTo>
                <a:lnTo>
                  <a:pt x="500189" y="73596"/>
                </a:lnTo>
                <a:lnTo>
                  <a:pt x="508216" y="67581"/>
                </a:lnTo>
                <a:lnTo>
                  <a:pt x="513951" y="59897"/>
                </a:lnTo>
                <a:lnTo>
                  <a:pt x="515462" y="55791"/>
                </a:lnTo>
                <a:lnTo>
                  <a:pt x="460756" y="55791"/>
                </a:lnTo>
                <a:lnTo>
                  <a:pt x="460756" y="27800"/>
                </a:lnTo>
                <a:lnTo>
                  <a:pt x="516375" y="27800"/>
                </a:lnTo>
                <a:lnTo>
                  <a:pt x="516043" y="26682"/>
                </a:lnTo>
                <a:lnTo>
                  <a:pt x="490693" y="3811"/>
                </a:lnTo>
                <a:lnTo>
                  <a:pt x="483476" y="3086"/>
                </a:lnTo>
                <a:close/>
              </a:path>
              <a:path w="1407160" h="127000">
                <a:moveTo>
                  <a:pt x="504479" y="79235"/>
                </a:moveTo>
                <a:lnTo>
                  <a:pt x="460756" y="79235"/>
                </a:lnTo>
                <a:lnTo>
                  <a:pt x="490016" y="118300"/>
                </a:lnTo>
                <a:lnTo>
                  <a:pt x="493649" y="123202"/>
                </a:lnTo>
                <a:lnTo>
                  <a:pt x="497497" y="125653"/>
                </a:lnTo>
                <a:lnTo>
                  <a:pt x="505612" y="125653"/>
                </a:lnTo>
                <a:lnTo>
                  <a:pt x="510057" y="123799"/>
                </a:lnTo>
                <a:lnTo>
                  <a:pt x="519747" y="116344"/>
                </a:lnTo>
                <a:lnTo>
                  <a:pt x="522173" y="112483"/>
                </a:lnTo>
                <a:lnTo>
                  <a:pt x="522173" y="104482"/>
                </a:lnTo>
                <a:lnTo>
                  <a:pt x="520839" y="100736"/>
                </a:lnTo>
                <a:lnTo>
                  <a:pt x="504479" y="79235"/>
                </a:lnTo>
                <a:close/>
              </a:path>
              <a:path w="1407160" h="127000">
                <a:moveTo>
                  <a:pt x="516375" y="27800"/>
                </a:moveTo>
                <a:lnTo>
                  <a:pt x="481291" y="27800"/>
                </a:lnTo>
                <a:lnTo>
                  <a:pt x="486371" y="32473"/>
                </a:lnTo>
                <a:lnTo>
                  <a:pt x="486371" y="51130"/>
                </a:lnTo>
                <a:lnTo>
                  <a:pt x="481291" y="55791"/>
                </a:lnTo>
                <a:lnTo>
                  <a:pt x="515462" y="55791"/>
                </a:lnTo>
                <a:lnTo>
                  <a:pt x="517393" y="50545"/>
                </a:lnTo>
                <a:lnTo>
                  <a:pt x="518541" y="39522"/>
                </a:lnTo>
                <a:lnTo>
                  <a:pt x="517916" y="32997"/>
                </a:lnTo>
                <a:lnTo>
                  <a:pt x="516375" y="27800"/>
                </a:lnTo>
                <a:close/>
              </a:path>
              <a:path w="1407160" h="127000">
                <a:moveTo>
                  <a:pt x="576059" y="3086"/>
                </a:moveTo>
                <a:lnTo>
                  <a:pt x="552069" y="3086"/>
                </a:lnTo>
                <a:lnTo>
                  <a:pt x="546074" y="8356"/>
                </a:lnTo>
                <a:lnTo>
                  <a:pt x="546074" y="120472"/>
                </a:lnTo>
                <a:lnTo>
                  <a:pt x="552069" y="125742"/>
                </a:lnTo>
                <a:lnTo>
                  <a:pt x="576059" y="125742"/>
                </a:lnTo>
                <a:lnTo>
                  <a:pt x="582053" y="120472"/>
                </a:lnTo>
                <a:lnTo>
                  <a:pt x="582053" y="8356"/>
                </a:lnTo>
                <a:lnTo>
                  <a:pt x="576059" y="3086"/>
                </a:lnTo>
                <a:close/>
              </a:path>
              <a:path w="1407160" h="127000">
                <a:moveTo>
                  <a:pt x="661835" y="3086"/>
                </a:moveTo>
                <a:lnTo>
                  <a:pt x="613308" y="3086"/>
                </a:lnTo>
                <a:lnTo>
                  <a:pt x="607314" y="8356"/>
                </a:lnTo>
                <a:lnTo>
                  <a:pt x="607314" y="120472"/>
                </a:lnTo>
                <a:lnTo>
                  <a:pt x="613308" y="125742"/>
                </a:lnTo>
                <a:lnTo>
                  <a:pt x="664552" y="125742"/>
                </a:lnTo>
                <a:lnTo>
                  <a:pt x="681406" y="123472"/>
                </a:lnTo>
                <a:lnTo>
                  <a:pt x="693448" y="116662"/>
                </a:lnTo>
                <a:lnTo>
                  <a:pt x="700675" y="105308"/>
                </a:lnTo>
                <a:lnTo>
                  <a:pt x="701377" y="100672"/>
                </a:lnTo>
                <a:lnTo>
                  <a:pt x="643293" y="100672"/>
                </a:lnTo>
                <a:lnTo>
                  <a:pt x="643293" y="74142"/>
                </a:lnTo>
                <a:lnTo>
                  <a:pt x="699509" y="74142"/>
                </a:lnTo>
                <a:lnTo>
                  <a:pt x="698266" y="71278"/>
                </a:lnTo>
                <a:lnTo>
                  <a:pt x="692245" y="64429"/>
                </a:lnTo>
                <a:lnTo>
                  <a:pt x="683818" y="59054"/>
                </a:lnTo>
                <a:lnTo>
                  <a:pt x="690260" y="54592"/>
                </a:lnTo>
                <a:lnTo>
                  <a:pt x="692715" y="51422"/>
                </a:lnTo>
                <a:lnTo>
                  <a:pt x="643293" y="51422"/>
                </a:lnTo>
                <a:lnTo>
                  <a:pt x="643293" y="27800"/>
                </a:lnTo>
                <a:lnTo>
                  <a:pt x="697722" y="27800"/>
                </a:lnTo>
                <a:lnTo>
                  <a:pt x="696242" y="19545"/>
                </a:lnTo>
                <a:lnTo>
                  <a:pt x="689359" y="10401"/>
                </a:lnTo>
                <a:lnTo>
                  <a:pt x="677889" y="4914"/>
                </a:lnTo>
                <a:lnTo>
                  <a:pt x="661835" y="3086"/>
                </a:lnTo>
                <a:close/>
              </a:path>
              <a:path w="1407160" h="127000">
                <a:moveTo>
                  <a:pt x="699509" y="74142"/>
                </a:moveTo>
                <a:lnTo>
                  <a:pt x="662673" y="74142"/>
                </a:lnTo>
                <a:lnTo>
                  <a:pt x="667105" y="78562"/>
                </a:lnTo>
                <a:lnTo>
                  <a:pt x="667105" y="96253"/>
                </a:lnTo>
                <a:lnTo>
                  <a:pt x="662800" y="100672"/>
                </a:lnTo>
                <a:lnTo>
                  <a:pt x="701377" y="100672"/>
                </a:lnTo>
                <a:lnTo>
                  <a:pt x="703084" y="89407"/>
                </a:lnTo>
                <a:lnTo>
                  <a:pt x="701879" y="79603"/>
                </a:lnTo>
                <a:lnTo>
                  <a:pt x="699509" y="74142"/>
                </a:lnTo>
                <a:close/>
              </a:path>
              <a:path w="1407160" h="127000">
                <a:moveTo>
                  <a:pt x="697722" y="27800"/>
                </a:moveTo>
                <a:lnTo>
                  <a:pt x="660615" y="27800"/>
                </a:lnTo>
                <a:lnTo>
                  <a:pt x="664552" y="31737"/>
                </a:lnTo>
                <a:lnTo>
                  <a:pt x="664552" y="47485"/>
                </a:lnTo>
                <a:lnTo>
                  <a:pt x="660742" y="51422"/>
                </a:lnTo>
                <a:lnTo>
                  <a:pt x="692715" y="51422"/>
                </a:lnTo>
                <a:lnTo>
                  <a:pt x="694859" y="48653"/>
                </a:lnTo>
                <a:lnTo>
                  <a:pt x="697618" y="41238"/>
                </a:lnTo>
                <a:lnTo>
                  <a:pt x="698538" y="32346"/>
                </a:lnTo>
                <a:lnTo>
                  <a:pt x="697722" y="27800"/>
                </a:lnTo>
                <a:close/>
              </a:path>
              <a:path w="1407160" h="127000">
                <a:moveTo>
                  <a:pt x="756958" y="3086"/>
                </a:moveTo>
                <a:lnTo>
                  <a:pt x="732980" y="3086"/>
                </a:lnTo>
                <a:lnTo>
                  <a:pt x="726986" y="8356"/>
                </a:lnTo>
                <a:lnTo>
                  <a:pt x="726986" y="92494"/>
                </a:lnTo>
                <a:lnTo>
                  <a:pt x="727907" y="100611"/>
                </a:lnTo>
                <a:lnTo>
                  <a:pt x="766160" y="126131"/>
                </a:lnTo>
                <a:lnTo>
                  <a:pt x="775309" y="126657"/>
                </a:lnTo>
                <a:lnTo>
                  <a:pt x="784465" y="126131"/>
                </a:lnTo>
                <a:lnTo>
                  <a:pt x="819958" y="107610"/>
                </a:lnTo>
                <a:lnTo>
                  <a:pt x="823067" y="97586"/>
                </a:lnTo>
                <a:lnTo>
                  <a:pt x="767080" y="97586"/>
                </a:lnTo>
                <a:lnTo>
                  <a:pt x="762965" y="94132"/>
                </a:lnTo>
                <a:lnTo>
                  <a:pt x="762965" y="8356"/>
                </a:lnTo>
                <a:lnTo>
                  <a:pt x="756958" y="3086"/>
                </a:lnTo>
                <a:close/>
              </a:path>
              <a:path w="1407160" h="127000">
                <a:moveTo>
                  <a:pt x="817651" y="3086"/>
                </a:moveTo>
                <a:lnTo>
                  <a:pt x="793673" y="3086"/>
                </a:lnTo>
                <a:lnTo>
                  <a:pt x="787666" y="8356"/>
                </a:lnTo>
                <a:lnTo>
                  <a:pt x="787666" y="94132"/>
                </a:lnTo>
                <a:lnTo>
                  <a:pt x="783551" y="97586"/>
                </a:lnTo>
                <a:lnTo>
                  <a:pt x="823067" y="97586"/>
                </a:lnTo>
                <a:lnTo>
                  <a:pt x="823645" y="92494"/>
                </a:lnTo>
                <a:lnTo>
                  <a:pt x="823645" y="8356"/>
                </a:lnTo>
                <a:lnTo>
                  <a:pt x="817651" y="3086"/>
                </a:lnTo>
                <a:close/>
              </a:path>
              <a:path w="1407160" h="127000">
                <a:moveTo>
                  <a:pt x="916241" y="31978"/>
                </a:moveTo>
                <a:lnTo>
                  <a:pt x="880262" y="31978"/>
                </a:lnTo>
                <a:lnTo>
                  <a:pt x="880262" y="120662"/>
                </a:lnTo>
                <a:lnTo>
                  <a:pt x="886256" y="125933"/>
                </a:lnTo>
                <a:lnTo>
                  <a:pt x="910247" y="125933"/>
                </a:lnTo>
                <a:lnTo>
                  <a:pt x="916241" y="120662"/>
                </a:lnTo>
                <a:lnTo>
                  <a:pt x="916241" y="31978"/>
                </a:lnTo>
                <a:close/>
              </a:path>
              <a:path w="1407160" h="127000">
                <a:moveTo>
                  <a:pt x="944283" y="3086"/>
                </a:moveTo>
                <a:lnTo>
                  <a:pt x="852398" y="3086"/>
                </a:lnTo>
                <a:lnTo>
                  <a:pt x="847547" y="7912"/>
                </a:lnTo>
                <a:lnTo>
                  <a:pt x="847547" y="27165"/>
                </a:lnTo>
                <a:lnTo>
                  <a:pt x="852398" y="31978"/>
                </a:lnTo>
                <a:lnTo>
                  <a:pt x="944283" y="31978"/>
                </a:lnTo>
                <a:lnTo>
                  <a:pt x="949134" y="27165"/>
                </a:lnTo>
                <a:lnTo>
                  <a:pt x="949134" y="7912"/>
                </a:lnTo>
                <a:lnTo>
                  <a:pt x="944283" y="3086"/>
                </a:lnTo>
                <a:close/>
              </a:path>
              <a:path w="1407160" h="127000">
                <a:moveTo>
                  <a:pt x="1043952" y="3086"/>
                </a:moveTo>
                <a:lnTo>
                  <a:pt x="979030" y="3086"/>
                </a:lnTo>
                <a:lnTo>
                  <a:pt x="973023" y="8356"/>
                </a:lnTo>
                <a:lnTo>
                  <a:pt x="973023" y="120472"/>
                </a:lnTo>
                <a:lnTo>
                  <a:pt x="979030" y="125742"/>
                </a:lnTo>
                <a:lnTo>
                  <a:pt x="1043952" y="125742"/>
                </a:lnTo>
                <a:lnTo>
                  <a:pt x="1048626" y="120929"/>
                </a:lnTo>
                <a:lnTo>
                  <a:pt x="1048626" y="101676"/>
                </a:lnTo>
                <a:lnTo>
                  <a:pt x="1043952" y="96850"/>
                </a:lnTo>
                <a:lnTo>
                  <a:pt x="1009002" y="96850"/>
                </a:lnTo>
                <a:lnTo>
                  <a:pt x="1009002" y="78689"/>
                </a:lnTo>
                <a:lnTo>
                  <a:pt x="1040320" y="78689"/>
                </a:lnTo>
                <a:lnTo>
                  <a:pt x="1044981" y="73837"/>
                </a:lnTo>
                <a:lnTo>
                  <a:pt x="1044981" y="54457"/>
                </a:lnTo>
                <a:lnTo>
                  <a:pt x="1040320" y="49606"/>
                </a:lnTo>
                <a:lnTo>
                  <a:pt x="1009002" y="49606"/>
                </a:lnTo>
                <a:lnTo>
                  <a:pt x="1009002" y="31978"/>
                </a:lnTo>
                <a:lnTo>
                  <a:pt x="1043952" y="31978"/>
                </a:lnTo>
                <a:lnTo>
                  <a:pt x="1048626" y="27165"/>
                </a:lnTo>
                <a:lnTo>
                  <a:pt x="1048626" y="7912"/>
                </a:lnTo>
                <a:lnTo>
                  <a:pt x="1043952" y="3086"/>
                </a:lnTo>
                <a:close/>
              </a:path>
              <a:path w="1407160" h="127000">
                <a:moveTo>
                  <a:pt x="1103871" y="3086"/>
                </a:moveTo>
                <a:lnTo>
                  <a:pt x="1079881" y="3086"/>
                </a:lnTo>
                <a:lnTo>
                  <a:pt x="1073886" y="8356"/>
                </a:lnTo>
                <a:lnTo>
                  <a:pt x="1073886" y="92494"/>
                </a:lnTo>
                <a:lnTo>
                  <a:pt x="1074808" y="100611"/>
                </a:lnTo>
                <a:lnTo>
                  <a:pt x="1113072" y="126131"/>
                </a:lnTo>
                <a:lnTo>
                  <a:pt x="1122222" y="126657"/>
                </a:lnTo>
                <a:lnTo>
                  <a:pt x="1131371" y="126131"/>
                </a:lnTo>
                <a:lnTo>
                  <a:pt x="1166864" y="107610"/>
                </a:lnTo>
                <a:lnTo>
                  <a:pt x="1169979" y="97586"/>
                </a:lnTo>
                <a:lnTo>
                  <a:pt x="1113980" y="97586"/>
                </a:lnTo>
                <a:lnTo>
                  <a:pt x="1109865" y="94132"/>
                </a:lnTo>
                <a:lnTo>
                  <a:pt x="1109865" y="8356"/>
                </a:lnTo>
                <a:lnTo>
                  <a:pt x="1103871" y="3086"/>
                </a:lnTo>
                <a:close/>
              </a:path>
              <a:path w="1407160" h="127000">
                <a:moveTo>
                  <a:pt x="1164564" y="3086"/>
                </a:moveTo>
                <a:lnTo>
                  <a:pt x="1140574" y="3086"/>
                </a:lnTo>
                <a:lnTo>
                  <a:pt x="1134579" y="8356"/>
                </a:lnTo>
                <a:lnTo>
                  <a:pt x="1134579" y="94132"/>
                </a:lnTo>
                <a:lnTo>
                  <a:pt x="1130452" y="97586"/>
                </a:lnTo>
                <a:lnTo>
                  <a:pt x="1169979" y="97586"/>
                </a:lnTo>
                <a:lnTo>
                  <a:pt x="1170559" y="92494"/>
                </a:lnTo>
                <a:lnTo>
                  <a:pt x="1170559" y="8356"/>
                </a:lnTo>
                <a:lnTo>
                  <a:pt x="1164564" y="3086"/>
                </a:lnTo>
                <a:close/>
              </a:path>
              <a:path w="1407160" h="127000">
                <a:moveTo>
                  <a:pt x="1254506" y="3086"/>
                </a:moveTo>
                <a:lnTo>
                  <a:pt x="1201813" y="3086"/>
                </a:lnTo>
                <a:lnTo>
                  <a:pt x="1195819" y="8356"/>
                </a:lnTo>
                <a:lnTo>
                  <a:pt x="1195819" y="120472"/>
                </a:lnTo>
                <a:lnTo>
                  <a:pt x="1201813" y="125742"/>
                </a:lnTo>
                <a:lnTo>
                  <a:pt x="1225804" y="125742"/>
                </a:lnTo>
                <a:lnTo>
                  <a:pt x="1231798" y="120472"/>
                </a:lnTo>
                <a:lnTo>
                  <a:pt x="1231798" y="79235"/>
                </a:lnTo>
                <a:lnTo>
                  <a:pt x="1275522" y="79235"/>
                </a:lnTo>
                <a:lnTo>
                  <a:pt x="1271231" y="73596"/>
                </a:lnTo>
                <a:lnTo>
                  <a:pt x="1279258" y="67581"/>
                </a:lnTo>
                <a:lnTo>
                  <a:pt x="1284993" y="59897"/>
                </a:lnTo>
                <a:lnTo>
                  <a:pt x="1286505" y="55791"/>
                </a:lnTo>
                <a:lnTo>
                  <a:pt x="1231798" y="55791"/>
                </a:lnTo>
                <a:lnTo>
                  <a:pt x="1231798" y="27800"/>
                </a:lnTo>
                <a:lnTo>
                  <a:pt x="1287413" y="27800"/>
                </a:lnTo>
                <a:lnTo>
                  <a:pt x="1287081" y="26682"/>
                </a:lnTo>
                <a:lnTo>
                  <a:pt x="1261730" y="3811"/>
                </a:lnTo>
                <a:lnTo>
                  <a:pt x="1254506" y="3086"/>
                </a:lnTo>
                <a:close/>
              </a:path>
              <a:path w="1407160" h="127000">
                <a:moveTo>
                  <a:pt x="1275522" y="79235"/>
                </a:moveTo>
                <a:lnTo>
                  <a:pt x="1231798" y="79235"/>
                </a:lnTo>
                <a:lnTo>
                  <a:pt x="1264691" y="123202"/>
                </a:lnTo>
                <a:lnTo>
                  <a:pt x="1268526" y="125653"/>
                </a:lnTo>
                <a:lnTo>
                  <a:pt x="1276654" y="125653"/>
                </a:lnTo>
                <a:lnTo>
                  <a:pt x="1281099" y="123799"/>
                </a:lnTo>
                <a:lnTo>
                  <a:pt x="1290789" y="116344"/>
                </a:lnTo>
                <a:lnTo>
                  <a:pt x="1293215" y="112483"/>
                </a:lnTo>
                <a:lnTo>
                  <a:pt x="1293215" y="104482"/>
                </a:lnTo>
                <a:lnTo>
                  <a:pt x="1291882" y="100736"/>
                </a:lnTo>
                <a:lnTo>
                  <a:pt x="1275522" y="79235"/>
                </a:lnTo>
                <a:close/>
              </a:path>
              <a:path w="1407160" h="127000">
                <a:moveTo>
                  <a:pt x="1287413" y="27800"/>
                </a:moveTo>
                <a:lnTo>
                  <a:pt x="1252334" y="27800"/>
                </a:lnTo>
                <a:lnTo>
                  <a:pt x="1257414" y="32473"/>
                </a:lnTo>
                <a:lnTo>
                  <a:pt x="1257414" y="51130"/>
                </a:lnTo>
                <a:lnTo>
                  <a:pt x="1252334" y="55791"/>
                </a:lnTo>
                <a:lnTo>
                  <a:pt x="1286505" y="55791"/>
                </a:lnTo>
                <a:lnTo>
                  <a:pt x="1288435" y="50545"/>
                </a:lnTo>
                <a:lnTo>
                  <a:pt x="1289583" y="39522"/>
                </a:lnTo>
                <a:lnTo>
                  <a:pt x="1288957" y="32997"/>
                </a:lnTo>
                <a:lnTo>
                  <a:pt x="1287413" y="27800"/>
                </a:lnTo>
                <a:close/>
              </a:path>
              <a:path w="1407160" h="127000">
                <a:moveTo>
                  <a:pt x="1329931" y="86499"/>
                </a:moveTo>
                <a:lnTo>
                  <a:pt x="1320050" y="86499"/>
                </a:lnTo>
                <a:lnTo>
                  <a:pt x="1315758" y="91249"/>
                </a:lnTo>
                <a:lnTo>
                  <a:pt x="1315758" y="100761"/>
                </a:lnTo>
                <a:lnTo>
                  <a:pt x="1316784" y="107350"/>
                </a:lnTo>
                <a:lnTo>
                  <a:pt x="1357454" y="125765"/>
                </a:lnTo>
                <a:lnTo>
                  <a:pt x="1366139" y="126110"/>
                </a:lnTo>
                <a:lnTo>
                  <a:pt x="1374509" y="125446"/>
                </a:lnTo>
                <a:lnTo>
                  <a:pt x="1405912" y="96494"/>
                </a:lnTo>
                <a:lnTo>
                  <a:pt x="1360322" y="96494"/>
                </a:lnTo>
                <a:lnTo>
                  <a:pt x="1352677" y="94830"/>
                </a:lnTo>
                <a:lnTo>
                  <a:pt x="1334985" y="88163"/>
                </a:lnTo>
                <a:lnTo>
                  <a:pt x="1329931" y="86499"/>
                </a:lnTo>
                <a:close/>
              </a:path>
              <a:path w="1407160" h="127000">
                <a:moveTo>
                  <a:pt x="1360817" y="0"/>
                </a:moveTo>
                <a:lnTo>
                  <a:pt x="1325540" y="23294"/>
                </a:lnTo>
                <a:lnTo>
                  <a:pt x="1322654" y="39204"/>
                </a:lnTo>
                <a:lnTo>
                  <a:pt x="1323518" y="47470"/>
                </a:lnTo>
                <a:lnTo>
                  <a:pt x="1359230" y="74472"/>
                </a:lnTo>
                <a:lnTo>
                  <a:pt x="1365389" y="76974"/>
                </a:lnTo>
                <a:lnTo>
                  <a:pt x="1374228" y="81762"/>
                </a:lnTo>
                <a:lnTo>
                  <a:pt x="1376451" y="84747"/>
                </a:lnTo>
                <a:lnTo>
                  <a:pt x="1376451" y="93764"/>
                </a:lnTo>
                <a:lnTo>
                  <a:pt x="1373225" y="96494"/>
                </a:lnTo>
                <a:lnTo>
                  <a:pt x="1405912" y="96494"/>
                </a:lnTo>
                <a:lnTo>
                  <a:pt x="1406387" y="94830"/>
                </a:lnTo>
                <a:lnTo>
                  <a:pt x="1406493" y="93764"/>
                </a:lnTo>
                <a:lnTo>
                  <a:pt x="1407109" y="86499"/>
                </a:lnTo>
                <a:lnTo>
                  <a:pt x="1407044" y="84747"/>
                </a:lnTo>
                <a:lnTo>
                  <a:pt x="1370291" y="48717"/>
                </a:lnTo>
                <a:lnTo>
                  <a:pt x="1364195" y="46177"/>
                </a:lnTo>
                <a:lnTo>
                  <a:pt x="1355534" y="41516"/>
                </a:lnTo>
                <a:lnTo>
                  <a:pt x="1353362" y="38734"/>
                </a:lnTo>
                <a:lnTo>
                  <a:pt x="1353362" y="30505"/>
                </a:lnTo>
                <a:lnTo>
                  <a:pt x="1355928" y="27990"/>
                </a:lnTo>
                <a:lnTo>
                  <a:pt x="1403154" y="27990"/>
                </a:lnTo>
                <a:lnTo>
                  <a:pt x="1404658" y="23215"/>
                </a:lnTo>
                <a:lnTo>
                  <a:pt x="1368244" y="211"/>
                </a:lnTo>
                <a:lnTo>
                  <a:pt x="1360817" y="0"/>
                </a:lnTo>
                <a:close/>
              </a:path>
              <a:path w="1407160" h="127000">
                <a:moveTo>
                  <a:pt x="1403154" y="27990"/>
                </a:moveTo>
                <a:lnTo>
                  <a:pt x="1366164" y="27990"/>
                </a:lnTo>
                <a:lnTo>
                  <a:pt x="1372019" y="29222"/>
                </a:lnTo>
                <a:lnTo>
                  <a:pt x="1385227" y="34201"/>
                </a:lnTo>
                <a:lnTo>
                  <a:pt x="1388859" y="35432"/>
                </a:lnTo>
                <a:lnTo>
                  <a:pt x="1389532" y="35432"/>
                </a:lnTo>
                <a:lnTo>
                  <a:pt x="1396860" y="36042"/>
                </a:lnTo>
                <a:lnTo>
                  <a:pt x="1401902" y="31965"/>
                </a:lnTo>
                <a:lnTo>
                  <a:pt x="1403154" y="2799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94132E7-B547-C429-EFF7-3647800AF6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5148" y="1842789"/>
            <a:ext cx="3558428" cy="307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00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80b2be707e_0_24"/>
          <p:cNvSpPr txBox="1">
            <a:spLocks noGrp="1"/>
          </p:cNvSpPr>
          <p:nvPr>
            <p:ph type="title"/>
          </p:nvPr>
        </p:nvSpPr>
        <p:spPr>
          <a:xfrm>
            <a:off x="586176" y="-89175"/>
            <a:ext cx="101580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4000" dirty="0">
                <a:solidFill>
                  <a:schemeClr val="lt1"/>
                </a:solidFill>
              </a:rPr>
              <a:t>Divers</a:t>
            </a:r>
            <a:endParaRPr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FA29240-7D91-A72E-3FE5-BFDB98D1C6B5}"/>
              </a:ext>
            </a:extLst>
          </p:cNvPr>
          <p:cNvSpPr txBox="1">
            <a:spLocks/>
          </p:cNvSpPr>
          <p:nvPr/>
        </p:nvSpPr>
        <p:spPr>
          <a:xfrm>
            <a:off x="764627" y="940453"/>
            <a:ext cx="10515600" cy="78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r-FR" dirty="0"/>
              <a:t>Merci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59564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80b2be707e_0_24"/>
          <p:cNvSpPr txBox="1">
            <a:spLocks noGrp="1"/>
          </p:cNvSpPr>
          <p:nvPr>
            <p:ph type="title"/>
          </p:nvPr>
        </p:nvSpPr>
        <p:spPr>
          <a:xfrm>
            <a:off x="586176" y="-89175"/>
            <a:ext cx="101580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4000" dirty="0">
                <a:solidFill>
                  <a:schemeClr val="lt1"/>
                </a:solidFill>
              </a:rPr>
              <a:t>Ordre du jour</a:t>
            </a:r>
            <a:endParaRPr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F8EA712-B851-5D16-5DAA-BF1A512C629D}"/>
              </a:ext>
            </a:extLst>
          </p:cNvPr>
          <p:cNvSpPr txBox="1"/>
          <p:nvPr/>
        </p:nvSpPr>
        <p:spPr>
          <a:xfrm>
            <a:off x="1135117" y="2027064"/>
            <a:ext cx="6096000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Suivi réunion précédente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Avis APAQW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Version 2 cahier des charges label Prix Juste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Divers : 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Renouvellement mandats représentants printemps 2024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Agriculteur de valeur 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Participation producteurs aux travaux du Collège (enquête)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Actualités activités : CELAGRI</a:t>
            </a:r>
            <a:r>
              <a:rPr lang="fr-BE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, Réseau PAC, IPD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80b2be707e_0_24"/>
          <p:cNvSpPr txBox="1">
            <a:spLocks noGrp="1"/>
          </p:cNvSpPr>
          <p:nvPr>
            <p:ph type="title"/>
          </p:nvPr>
        </p:nvSpPr>
        <p:spPr>
          <a:xfrm>
            <a:off x="586176" y="-89175"/>
            <a:ext cx="101580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4000" dirty="0">
                <a:solidFill>
                  <a:schemeClr val="lt1"/>
                </a:solidFill>
              </a:rPr>
              <a:t>Réunion précédente</a:t>
            </a:r>
            <a:endParaRPr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F8EA712-B851-5D16-5DAA-BF1A512C629D}"/>
              </a:ext>
            </a:extLst>
          </p:cNvPr>
          <p:cNvSpPr txBox="1"/>
          <p:nvPr/>
        </p:nvSpPr>
        <p:spPr>
          <a:xfrm>
            <a:off x="1135117" y="2027064"/>
            <a:ext cx="609600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Etat recherche -&gt; AS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Mandat des associations -&gt; Consommateurs / FJA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Plans de développement actualisés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1683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80b2be707e_0_24"/>
          <p:cNvSpPr txBox="1">
            <a:spLocks noGrp="1"/>
          </p:cNvSpPr>
          <p:nvPr>
            <p:ph type="title"/>
          </p:nvPr>
        </p:nvSpPr>
        <p:spPr>
          <a:xfrm>
            <a:off x="586176" y="-89175"/>
            <a:ext cx="101580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4000" dirty="0">
                <a:solidFill>
                  <a:schemeClr val="lt1"/>
                </a:solidFill>
              </a:rPr>
              <a:t>Avis </a:t>
            </a:r>
            <a:r>
              <a:rPr lang="fr-BE" sz="4000" dirty="0" err="1">
                <a:solidFill>
                  <a:schemeClr val="lt1"/>
                </a:solidFill>
              </a:rPr>
              <a:t>APAQw</a:t>
            </a:r>
            <a:endParaRPr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F8EA712-B851-5D16-5DAA-BF1A512C629D}"/>
              </a:ext>
            </a:extLst>
          </p:cNvPr>
          <p:cNvSpPr txBox="1"/>
          <p:nvPr/>
        </p:nvSpPr>
        <p:spPr>
          <a:xfrm>
            <a:off x="1135117" y="2027064"/>
            <a:ext cx="609600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Note d’orientation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Présentations sectorielles lors des AS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BE" sz="1800" dirty="0">
                <a:latin typeface="Calibri" panose="020F0502020204030204" pitchFamily="34" charset="0"/>
                <a:ea typeface="Calibri" panose="020F0502020204030204" pitchFamily="34" charset="0"/>
              </a:rPr>
              <a:t>Présentation globale du plan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fr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Avis définitif</a:t>
            </a:r>
            <a:endParaRPr lang="fr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dirty="0"/>
          </a:p>
        </p:txBody>
      </p:sp>
      <p:pic>
        <p:nvPicPr>
          <p:cNvPr id="2" name="Image 5">
            <a:extLst>
              <a:ext uri="{FF2B5EF4-FFF2-40B4-BE49-F238E27FC236}">
                <a16:creationId xmlns:a16="http://schemas.microsoft.com/office/drawing/2014/main" id="{A47C12B6-4587-1A06-8276-41E5F09E9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76" y="824433"/>
            <a:ext cx="2743200" cy="91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8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80b2be707e_0_24"/>
          <p:cNvSpPr txBox="1">
            <a:spLocks noGrp="1"/>
          </p:cNvSpPr>
          <p:nvPr>
            <p:ph type="title"/>
          </p:nvPr>
        </p:nvSpPr>
        <p:spPr>
          <a:xfrm>
            <a:off x="586176" y="-89175"/>
            <a:ext cx="101580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4000" dirty="0">
                <a:solidFill>
                  <a:schemeClr val="lt1"/>
                </a:solidFill>
              </a:rPr>
              <a:t>Version 2 CDC Prix Juste</a:t>
            </a:r>
            <a:endParaRPr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C3C1174B-33AA-2835-1C15-6419B3104191}"/>
              </a:ext>
            </a:extLst>
          </p:cNvPr>
          <p:cNvSpPr txBox="1">
            <a:spLocks/>
          </p:cNvSpPr>
          <p:nvPr/>
        </p:nvSpPr>
        <p:spPr>
          <a:xfrm>
            <a:off x="1191830" y="2069888"/>
            <a:ext cx="10554574" cy="363651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Calibri" panose="020F0502020204030204" pitchFamily="34" charset="0"/>
              <a:buChar char="-"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Tous les </a:t>
            </a:r>
            <a:r>
              <a:rPr lang="fr-FR" sz="1800" b="1" dirty="0">
                <a:latin typeface="Calibri" panose="020F0502020204030204" pitchFamily="34" charset="0"/>
                <a:ea typeface="Calibri" panose="020F0502020204030204" pitchFamily="34" charset="0"/>
              </a:rPr>
              <a:t>acteurs peuvent introduire une demande </a:t>
            </a: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( avec identification des producteurs et intérêt confirmé de leur part)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Possibilité de choisir un </a:t>
            </a:r>
            <a:r>
              <a:rPr lang="fr-FR" sz="1800" b="1" dirty="0">
                <a:latin typeface="Calibri" panose="020F0502020204030204" pitchFamily="34" charset="0"/>
                <a:ea typeface="Calibri" panose="020F0502020204030204" pitchFamily="34" charset="0"/>
              </a:rPr>
              <a:t>prix variable sur 3 ans </a:t>
            </a:r>
          </a:p>
          <a:p>
            <a:pPr lvl="5"/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	-&gt; </a:t>
            </a:r>
            <a:r>
              <a:rPr lang="fr-FR" sz="1800" b="1" dirty="0">
                <a:latin typeface="Calibri" panose="020F0502020204030204" pitchFamily="34" charset="0"/>
                <a:ea typeface="Calibri" panose="020F0502020204030204" pitchFamily="34" charset="0"/>
              </a:rPr>
              <a:t>Prix pivot </a:t>
            </a: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= prix juste redéfini chaque année </a:t>
            </a:r>
          </a:p>
          <a:p>
            <a:pPr lvl="5"/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	-&gt; Possibilité de passer en dessous de ce prix de façon exceptionnelle SI en moyenne sur un an le prix </a:t>
            </a:r>
          </a:p>
          <a:p>
            <a:pPr lvl="5"/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est supérieur au prix pivot  (notification obligatoire à la </a:t>
            </a:r>
            <a:r>
              <a:rPr lang="fr-FR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SoCoPro</a:t>
            </a: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Introduction des </a:t>
            </a:r>
            <a:r>
              <a:rPr lang="fr-FR" sz="1800" b="1" dirty="0">
                <a:latin typeface="Calibri" panose="020F0502020204030204" pitchFamily="34" charset="0"/>
                <a:ea typeface="Calibri" panose="020F0502020204030204" pitchFamily="34" charset="0"/>
              </a:rPr>
              <a:t>produits composés </a:t>
            </a: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(plusieurs ingrédients) </a:t>
            </a:r>
          </a:p>
          <a:p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-&gt; Tout ce qui peut être Prix Juste doit l’être </a:t>
            </a:r>
          </a:p>
          <a:p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-&gt; Si impossible</a:t>
            </a:r>
          </a:p>
          <a:p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&gt; utilisation d’ingrédients issus d’autres labels de commerce équitable </a:t>
            </a:r>
          </a:p>
          <a:p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&gt; 80% du poids des ingrédients (hors eau et sel) est labellisé Prix Juste Producteur </a:t>
            </a:r>
          </a:p>
          <a:p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&gt; sur décision du comité d’éthique : 50 % du poids des ingrédients ( hors eau et sel) 	</a:t>
            </a:r>
          </a:p>
          <a:p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fr-FR" sz="1800" b="1" dirty="0">
                <a:latin typeface="Calibri" panose="020F0502020204030204" pitchFamily="34" charset="0"/>
                <a:ea typeface="Calibri" panose="020F0502020204030204" pitchFamily="34" charset="0"/>
              </a:rPr>
              <a:t>Frais annuels </a:t>
            </a: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	-&gt;  50€ : produit à ingrédient unique, producteur seul</a:t>
            </a:r>
          </a:p>
          <a:p>
            <a:pPr marL="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</a:rPr>
              <a:t>	-&gt;  100€: produits composés et/ou groupement de producteurs 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Image 5" descr="Une image contenant texte, Police, logo, jaune&#10;&#10;Description générée automatiquement">
            <a:extLst>
              <a:ext uri="{FF2B5EF4-FFF2-40B4-BE49-F238E27FC236}">
                <a16:creationId xmlns:a16="http://schemas.microsoft.com/office/drawing/2014/main" id="{6434AD6D-C8DC-A56B-C131-639D89EA1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81" y="713451"/>
            <a:ext cx="8763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57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80b2be707e_0_24"/>
          <p:cNvSpPr txBox="1">
            <a:spLocks noGrp="1"/>
          </p:cNvSpPr>
          <p:nvPr>
            <p:ph type="title"/>
          </p:nvPr>
        </p:nvSpPr>
        <p:spPr>
          <a:xfrm>
            <a:off x="586176" y="-89175"/>
            <a:ext cx="101580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4000" dirty="0">
                <a:solidFill>
                  <a:schemeClr val="lt1"/>
                </a:solidFill>
              </a:rPr>
              <a:t>Mandats producteurs</a:t>
            </a:r>
            <a:endParaRPr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FA29240-7D91-A72E-3FE5-BFDB98D1C6B5}"/>
              </a:ext>
            </a:extLst>
          </p:cNvPr>
          <p:cNvSpPr txBox="1">
            <a:spLocks/>
          </p:cNvSpPr>
          <p:nvPr/>
        </p:nvSpPr>
        <p:spPr>
          <a:xfrm>
            <a:off x="764627" y="940453"/>
            <a:ext cx="10515600" cy="78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r-FR" dirty="0"/>
              <a:t>Mandats à remettre en jeu</a:t>
            </a:r>
            <a:endParaRPr lang="fr-BE" dirty="0"/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5F1452A9-2700-92BA-5048-83B2C8CABB55}"/>
              </a:ext>
            </a:extLst>
          </p:cNvPr>
          <p:cNvSpPr txBox="1">
            <a:spLocks/>
          </p:cNvSpPr>
          <p:nvPr/>
        </p:nvSpPr>
        <p:spPr>
          <a:xfrm>
            <a:off x="1001110" y="1776436"/>
            <a:ext cx="4745853" cy="46780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BE" sz="1800" b="1" dirty="0"/>
              <a:t>Aquaculture</a:t>
            </a:r>
          </a:p>
          <a:p>
            <a:pPr lvl="1"/>
            <a:r>
              <a:rPr lang="fr-BE" sz="1800" dirty="0"/>
              <a:t>	Olivier </a:t>
            </a:r>
            <a:r>
              <a:rPr lang="fr-BE" sz="1800" dirty="0" err="1"/>
              <a:t>Mathonet</a:t>
            </a:r>
            <a:r>
              <a:rPr lang="fr-BE" sz="1800" dirty="0"/>
              <a:t> (3)	</a:t>
            </a:r>
          </a:p>
          <a:p>
            <a:pPr lvl="1"/>
            <a:r>
              <a:rPr lang="fr-BE" sz="1800" dirty="0"/>
              <a:t>	</a:t>
            </a:r>
            <a:r>
              <a:rPr lang="fr-BE" sz="1800" dirty="0" err="1"/>
              <a:t>Angelique</a:t>
            </a:r>
            <a:r>
              <a:rPr lang="fr-BE" sz="1800" dirty="0"/>
              <a:t> Gillet (1)</a:t>
            </a:r>
          </a:p>
          <a:p>
            <a:r>
              <a:rPr lang="fr-BE" sz="1800" b="1" dirty="0"/>
              <a:t>Avicole-</a:t>
            </a:r>
            <a:r>
              <a:rPr lang="fr-BE" sz="1800" b="1" dirty="0" err="1"/>
              <a:t>Cunicole</a:t>
            </a:r>
            <a:endParaRPr lang="fr-BE" sz="1800" b="1" dirty="0"/>
          </a:p>
          <a:p>
            <a:pPr lvl="1"/>
            <a:r>
              <a:rPr lang="fr-BE" sz="1800" dirty="0"/>
              <a:t>	Dominique Raes-</a:t>
            </a:r>
            <a:r>
              <a:rPr lang="fr-BE" sz="1800" dirty="0" err="1"/>
              <a:t>Lehaire</a:t>
            </a:r>
            <a:r>
              <a:rPr lang="fr-BE" sz="1800" dirty="0"/>
              <a:t> (3)</a:t>
            </a:r>
          </a:p>
          <a:p>
            <a:pPr lvl="1"/>
            <a:r>
              <a:rPr lang="fr-BE" sz="1800" dirty="0"/>
              <a:t>	</a:t>
            </a:r>
            <a:r>
              <a:rPr lang="fr-BE" sz="1800" dirty="0" err="1"/>
              <a:t>Yolin</a:t>
            </a:r>
            <a:r>
              <a:rPr lang="fr-BE" sz="1800" dirty="0"/>
              <a:t> Targe (3)</a:t>
            </a:r>
          </a:p>
          <a:p>
            <a:r>
              <a:rPr lang="fr-BE" sz="1800" b="1" dirty="0"/>
              <a:t>Bio</a:t>
            </a:r>
          </a:p>
          <a:p>
            <a:pPr lvl="1"/>
            <a:r>
              <a:rPr lang="fr-BE" sz="1800" dirty="0"/>
              <a:t>	Charles Albert </a:t>
            </a:r>
            <a:r>
              <a:rPr lang="fr-BE" sz="1800" dirty="0" err="1"/>
              <a:t>Degrady</a:t>
            </a:r>
            <a:r>
              <a:rPr lang="fr-BE" sz="1800" dirty="0"/>
              <a:t> (2)</a:t>
            </a:r>
          </a:p>
          <a:p>
            <a:pPr lvl="1"/>
            <a:r>
              <a:rPr lang="fr-BE" sz="1800" dirty="0"/>
              <a:t>	Philippe André (1)</a:t>
            </a:r>
          </a:p>
          <a:p>
            <a:r>
              <a:rPr lang="fr-BE" sz="1800" b="1" dirty="0"/>
              <a:t>Bovins Laitiers</a:t>
            </a:r>
          </a:p>
          <a:p>
            <a:pPr lvl="1"/>
            <a:r>
              <a:rPr lang="fr-BE" sz="1800" dirty="0"/>
              <a:t>	Michel </a:t>
            </a:r>
            <a:r>
              <a:rPr lang="fr-BE" sz="1800" dirty="0" err="1"/>
              <a:t>Willeme</a:t>
            </a:r>
            <a:r>
              <a:rPr lang="fr-BE" sz="1800" dirty="0"/>
              <a:t> (2)</a:t>
            </a:r>
          </a:p>
          <a:p>
            <a:pPr lvl="1"/>
            <a:r>
              <a:rPr lang="fr-BE" sz="1800" dirty="0"/>
              <a:t>	John Van </a:t>
            </a:r>
            <a:r>
              <a:rPr lang="fr-BE" sz="1800" dirty="0" err="1"/>
              <a:t>Merhaeghe</a:t>
            </a:r>
            <a:r>
              <a:rPr lang="fr-BE" sz="1800" dirty="0"/>
              <a:t> (2)</a:t>
            </a:r>
          </a:p>
          <a:p>
            <a:r>
              <a:rPr lang="fr-BE" sz="1800" b="1" dirty="0"/>
              <a:t>Porc</a:t>
            </a:r>
          </a:p>
          <a:p>
            <a:pPr lvl="1"/>
            <a:r>
              <a:rPr lang="fr-BE" sz="1800" dirty="0"/>
              <a:t>	Geoffrey Minne (1)</a:t>
            </a:r>
          </a:p>
          <a:p>
            <a:pPr lvl="1"/>
            <a:r>
              <a:rPr lang="fr-BE" sz="1800" dirty="0"/>
              <a:t>	Patrick </a:t>
            </a:r>
            <a:r>
              <a:rPr lang="fr-BE" sz="1800" dirty="0" err="1"/>
              <a:t>Siraux</a:t>
            </a:r>
            <a:r>
              <a:rPr lang="fr-BE" sz="1800" dirty="0"/>
              <a:t> (1)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9BF1CE-EEB5-13E7-227C-81F7C083D1CE}"/>
              </a:ext>
            </a:extLst>
          </p:cNvPr>
          <p:cNvSpPr txBox="1"/>
          <p:nvPr/>
        </p:nvSpPr>
        <p:spPr>
          <a:xfrm>
            <a:off x="7524311" y="1345406"/>
            <a:ext cx="447434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/>
              <a:t>Grandes Cultures</a:t>
            </a:r>
          </a:p>
          <a:p>
            <a:pPr marL="457200" lvl="1"/>
            <a:r>
              <a:rPr lang="fr-FR" sz="1800" dirty="0"/>
              <a:t>	Etienne </a:t>
            </a:r>
            <a:r>
              <a:rPr lang="fr-FR" sz="1800" dirty="0" err="1"/>
              <a:t>Ernoux</a:t>
            </a:r>
            <a:r>
              <a:rPr lang="fr-FR" sz="1800" dirty="0"/>
              <a:t> (2)</a:t>
            </a:r>
          </a:p>
          <a:p>
            <a:pPr marL="457200" lvl="1"/>
            <a:r>
              <a:rPr lang="fr-FR" sz="1800" dirty="0"/>
              <a:t>	Michel Mathieu (2)</a:t>
            </a:r>
          </a:p>
          <a:p>
            <a:r>
              <a:rPr lang="fr-FR" sz="1800" b="1" dirty="0"/>
              <a:t>Horticole Comestible</a:t>
            </a:r>
          </a:p>
          <a:p>
            <a:pPr marL="457200" lvl="1"/>
            <a:r>
              <a:rPr lang="fr-FR" sz="1800" dirty="0"/>
              <a:t>	Pascal </a:t>
            </a:r>
            <a:r>
              <a:rPr lang="fr-FR" sz="1800" dirty="0" err="1"/>
              <a:t>Bolle</a:t>
            </a:r>
            <a:r>
              <a:rPr lang="fr-FR" sz="1800" dirty="0"/>
              <a:t> (3)</a:t>
            </a:r>
          </a:p>
          <a:p>
            <a:pPr marL="457200" lvl="1"/>
            <a:r>
              <a:rPr lang="fr-FR" sz="1800" dirty="0"/>
              <a:t>	Thomas </a:t>
            </a:r>
            <a:r>
              <a:rPr lang="fr-FR" sz="1800" dirty="0" err="1"/>
              <a:t>Geeraert</a:t>
            </a:r>
            <a:r>
              <a:rPr lang="fr-FR" sz="1800" dirty="0"/>
              <a:t> (1)</a:t>
            </a:r>
          </a:p>
          <a:p>
            <a:r>
              <a:rPr lang="fr-FR" sz="1800" b="1" dirty="0"/>
              <a:t>Horticole Ornementale</a:t>
            </a:r>
          </a:p>
          <a:p>
            <a:pPr marL="457200" lvl="1"/>
            <a:r>
              <a:rPr lang="fr-FR" sz="1800" dirty="0"/>
              <a:t>	Jean Pol Halleux (3)</a:t>
            </a:r>
          </a:p>
          <a:p>
            <a:pPr marL="457200" lvl="1"/>
            <a:r>
              <a:rPr lang="fr-FR" sz="1800" dirty="0"/>
              <a:t>	Yves </a:t>
            </a:r>
            <a:r>
              <a:rPr lang="fr-FR" sz="1800" dirty="0" err="1"/>
              <a:t>Pirothon</a:t>
            </a:r>
            <a:r>
              <a:rPr lang="fr-FR" sz="1800" dirty="0"/>
              <a:t> (3)</a:t>
            </a:r>
          </a:p>
          <a:p>
            <a:r>
              <a:rPr lang="fr-FR" sz="1800" b="1" dirty="0"/>
              <a:t>Ovin-Caprin</a:t>
            </a:r>
          </a:p>
          <a:p>
            <a:pPr marL="457200" lvl="1"/>
            <a:r>
              <a:rPr lang="fr-FR" sz="1800" dirty="0"/>
              <a:t>	Marc </a:t>
            </a:r>
            <a:r>
              <a:rPr lang="fr-FR" sz="1800" dirty="0" err="1"/>
              <a:t>Vanguestaine</a:t>
            </a:r>
            <a:r>
              <a:rPr lang="fr-FR" sz="1800" dirty="0"/>
              <a:t> (2)</a:t>
            </a:r>
          </a:p>
          <a:p>
            <a:pPr marL="457200" lvl="1"/>
            <a:r>
              <a:rPr lang="fr-FR" sz="1800" dirty="0"/>
              <a:t>	Antoine Mabille (2)</a:t>
            </a:r>
          </a:p>
          <a:p>
            <a:r>
              <a:rPr lang="fr-FR" sz="1800" b="1" dirty="0"/>
              <a:t>Pommes de terre</a:t>
            </a:r>
          </a:p>
          <a:p>
            <a:pPr marL="457200" lvl="1"/>
            <a:r>
              <a:rPr lang="fr-FR" sz="1800" dirty="0"/>
              <a:t>	Fabrice </a:t>
            </a:r>
            <a:r>
              <a:rPr lang="fr-FR" sz="1800" dirty="0" err="1"/>
              <a:t>Flamend</a:t>
            </a:r>
            <a:r>
              <a:rPr lang="fr-FR" sz="1800" dirty="0"/>
              <a:t> (2)</a:t>
            </a:r>
          </a:p>
          <a:p>
            <a:pPr marL="457200" lvl="1"/>
            <a:r>
              <a:rPr lang="fr-FR" sz="1800" dirty="0"/>
              <a:t>	Baudoin De Wulf (1)</a:t>
            </a:r>
          </a:p>
          <a:p>
            <a:r>
              <a:rPr lang="fr-FR" sz="1800" b="1" dirty="0"/>
              <a:t>Viande Bovine</a:t>
            </a:r>
          </a:p>
          <a:p>
            <a:pPr marL="457200" lvl="1"/>
            <a:r>
              <a:rPr lang="fr-FR" sz="1800" dirty="0"/>
              <a:t>	Laurent Gomand (3)</a:t>
            </a:r>
          </a:p>
          <a:p>
            <a:pPr marL="457200" lvl="1"/>
            <a:r>
              <a:rPr lang="fr-FR" sz="1800" dirty="0"/>
              <a:t>	Yves Marie </a:t>
            </a:r>
            <a:r>
              <a:rPr lang="fr-FR" sz="1800" dirty="0" err="1"/>
              <a:t>Desbruyères</a:t>
            </a:r>
            <a:r>
              <a:rPr lang="fr-FR" sz="1800" dirty="0"/>
              <a:t> (2</a:t>
            </a:r>
            <a:r>
              <a:rPr lang="fr-FR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88758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80b2be707e_0_24"/>
          <p:cNvSpPr txBox="1">
            <a:spLocks noGrp="1"/>
          </p:cNvSpPr>
          <p:nvPr>
            <p:ph type="title"/>
          </p:nvPr>
        </p:nvSpPr>
        <p:spPr>
          <a:xfrm>
            <a:off x="586176" y="-89175"/>
            <a:ext cx="101580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4000" dirty="0">
                <a:solidFill>
                  <a:schemeClr val="lt1"/>
                </a:solidFill>
              </a:rPr>
              <a:t>Agriculteurs(</a:t>
            </a:r>
            <a:r>
              <a:rPr lang="fr-BE" sz="4000" dirty="0" err="1">
                <a:solidFill>
                  <a:schemeClr val="lt1"/>
                </a:solidFill>
              </a:rPr>
              <a:t>trices</a:t>
            </a:r>
            <a:r>
              <a:rPr lang="fr-BE" sz="4000" dirty="0">
                <a:solidFill>
                  <a:schemeClr val="lt1"/>
                </a:solidFill>
              </a:rPr>
              <a:t>) de valeur</a:t>
            </a:r>
            <a:endParaRPr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279C359-2B58-43BB-F1AB-08544B017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20" y="692625"/>
            <a:ext cx="10830004" cy="604841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76E3585-BC06-63CD-EF95-168C4D415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7117" y="5975841"/>
            <a:ext cx="1762428" cy="52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33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80b2be707e_0_24"/>
          <p:cNvSpPr txBox="1">
            <a:spLocks noGrp="1"/>
          </p:cNvSpPr>
          <p:nvPr>
            <p:ph type="title"/>
          </p:nvPr>
        </p:nvSpPr>
        <p:spPr>
          <a:xfrm>
            <a:off x="586176" y="-89175"/>
            <a:ext cx="101580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4000" dirty="0">
                <a:solidFill>
                  <a:schemeClr val="lt1"/>
                </a:solidFill>
              </a:rPr>
              <a:t>Participation des producteurs </a:t>
            </a:r>
            <a:endParaRPr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FA29240-7D91-A72E-3FE5-BFDB98D1C6B5}"/>
              </a:ext>
            </a:extLst>
          </p:cNvPr>
          <p:cNvSpPr txBox="1">
            <a:spLocks/>
          </p:cNvSpPr>
          <p:nvPr/>
        </p:nvSpPr>
        <p:spPr>
          <a:xfrm>
            <a:off x="764627" y="940453"/>
            <a:ext cx="10515600" cy="78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r-FR" dirty="0"/>
              <a:t>Faisons le point</a:t>
            </a: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9BF1CE-EEB5-13E7-227C-81F7C083D1CE}"/>
              </a:ext>
            </a:extLst>
          </p:cNvPr>
          <p:cNvSpPr txBox="1"/>
          <p:nvPr/>
        </p:nvSpPr>
        <p:spPr>
          <a:xfrm>
            <a:off x="853965" y="1502688"/>
            <a:ext cx="1123402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800" dirty="0"/>
          </a:p>
          <a:p>
            <a:r>
              <a:rPr lang="fr-FR" sz="1800" b="1" dirty="0"/>
              <a:t>AS Pré-covid</a:t>
            </a:r>
          </a:p>
          <a:p>
            <a:pPr marL="457200" lvl="1"/>
            <a:r>
              <a:rPr lang="fr-FR" sz="1800" dirty="0"/>
              <a:t>	+/- 200 participants par cycle</a:t>
            </a:r>
          </a:p>
          <a:p>
            <a:endParaRPr lang="fr-FR" sz="1800" b="1" dirty="0"/>
          </a:p>
          <a:p>
            <a:r>
              <a:rPr lang="fr-FR" sz="1800" b="1" dirty="0"/>
              <a:t>AS Covid</a:t>
            </a:r>
          </a:p>
          <a:p>
            <a:pPr marL="457200" lvl="1"/>
            <a:r>
              <a:rPr lang="fr-FR" sz="1800" dirty="0"/>
              <a:t>	+/- 400 participants par cycle (VISIO)</a:t>
            </a:r>
          </a:p>
          <a:p>
            <a:endParaRPr lang="fr-FR" sz="1800" b="1" dirty="0"/>
          </a:p>
          <a:p>
            <a:r>
              <a:rPr lang="fr-FR" sz="1800" b="1" dirty="0"/>
              <a:t>AS 2023</a:t>
            </a:r>
          </a:p>
          <a:p>
            <a:pPr marL="457200" lvl="1"/>
            <a:r>
              <a:rPr lang="fr-FR" sz="1800" dirty="0"/>
              <a:t>	+/- 300 participants par cycle</a:t>
            </a:r>
          </a:p>
          <a:p>
            <a:pPr marL="457200" lvl="1"/>
            <a:endParaRPr lang="fr-FR" sz="1800" dirty="0"/>
          </a:p>
          <a:p>
            <a:r>
              <a:rPr lang="fr-FR" sz="1800" b="1" dirty="0"/>
              <a:t>AG Pré-covid</a:t>
            </a:r>
          </a:p>
          <a:p>
            <a:pPr marL="457200" lvl="1"/>
            <a:r>
              <a:rPr lang="fr-FR" sz="1800" dirty="0"/>
              <a:t>	+/- 100 à 200 participants</a:t>
            </a:r>
          </a:p>
          <a:p>
            <a:pPr marL="457200" lvl="1"/>
            <a:endParaRPr lang="fr-FR" sz="1800" dirty="0"/>
          </a:p>
          <a:p>
            <a:r>
              <a:rPr lang="fr-FR" sz="1800" b="1" dirty="0"/>
              <a:t>Enquête</a:t>
            </a:r>
          </a:p>
          <a:p>
            <a:pPr marL="457200" lvl="1"/>
            <a:r>
              <a:rPr lang="fr-FR" sz="1800" dirty="0"/>
              <a:t>	entre 100 et 500 producteurs</a:t>
            </a:r>
          </a:p>
          <a:p>
            <a:endParaRPr lang="fr-FR" sz="1800" b="1" dirty="0"/>
          </a:p>
          <a:p>
            <a:r>
              <a:rPr lang="fr-FR" sz="1800" b="1" dirty="0"/>
              <a:t>Visites terrain</a:t>
            </a:r>
          </a:p>
          <a:p>
            <a:pPr marL="457200" lvl="1"/>
            <a:r>
              <a:rPr lang="fr-FR" sz="1800" dirty="0"/>
              <a:t>	entre 100 et 500 producteurs</a:t>
            </a:r>
          </a:p>
          <a:p>
            <a:pPr marL="457200" lvl="1"/>
            <a:endParaRPr lang="fr-FR" sz="1800" dirty="0"/>
          </a:p>
        </p:txBody>
      </p:sp>
      <p:pic>
        <p:nvPicPr>
          <p:cNvPr id="4" name="Image 3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7AB17B53-BFCF-036B-E128-C76E1FC7B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399" y="3001006"/>
            <a:ext cx="4399595" cy="355154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E8A9C7A-E504-D2AE-D7E9-25BEA8CE3D67}"/>
              </a:ext>
            </a:extLst>
          </p:cNvPr>
          <p:cNvSpPr txBox="1"/>
          <p:nvPr/>
        </p:nvSpPr>
        <p:spPr>
          <a:xfrm>
            <a:off x="7404538" y="258510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-&gt; Enquête sur les AS</a:t>
            </a:r>
          </a:p>
        </p:txBody>
      </p:sp>
    </p:spTree>
    <p:extLst>
      <p:ext uri="{BB962C8B-B14F-4D97-AF65-F5344CB8AC3E}">
        <p14:creationId xmlns:p14="http://schemas.microsoft.com/office/powerpoint/2010/main" val="1281682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80b2be707e_0_24"/>
          <p:cNvSpPr txBox="1">
            <a:spLocks noGrp="1"/>
          </p:cNvSpPr>
          <p:nvPr>
            <p:ph type="title"/>
          </p:nvPr>
        </p:nvSpPr>
        <p:spPr>
          <a:xfrm>
            <a:off x="586176" y="-89175"/>
            <a:ext cx="101580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BE" sz="4000" dirty="0">
                <a:solidFill>
                  <a:schemeClr val="lt1"/>
                </a:solidFill>
              </a:rPr>
              <a:t>Participation des producteurs </a:t>
            </a:r>
            <a:endParaRPr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FA29240-7D91-A72E-3FE5-BFDB98D1C6B5}"/>
              </a:ext>
            </a:extLst>
          </p:cNvPr>
          <p:cNvSpPr txBox="1">
            <a:spLocks/>
          </p:cNvSpPr>
          <p:nvPr/>
        </p:nvSpPr>
        <p:spPr>
          <a:xfrm>
            <a:off x="764627" y="940453"/>
            <a:ext cx="10515600" cy="78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r-FR" dirty="0"/>
              <a:t>Résultats</a:t>
            </a:r>
            <a:endParaRPr lang="fr-BE" dirty="0"/>
          </a:p>
        </p:txBody>
      </p:sp>
      <p:pic>
        <p:nvPicPr>
          <p:cNvPr id="3" name="Espace réservé du contenu 6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66317487-FB59-8F06-5422-347FA3F94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291" y="2264255"/>
            <a:ext cx="4591276" cy="4321202"/>
          </a:xfrm>
          <a:prstGeom prst="rect">
            <a:avLst/>
          </a:prstGeom>
        </p:spPr>
      </p:pic>
      <p:pic>
        <p:nvPicPr>
          <p:cNvPr id="4" name="Image 3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4678B97B-04D7-CA8A-3D81-BA3181DA56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0" b="15608"/>
          <a:stretch/>
        </p:blipFill>
        <p:spPr>
          <a:xfrm>
            <a:off x="182880" y="2109435"/>
            <a:ext cx="4140839" cy="4321202"/>
          </a:xfrm>
          <a:prstGeom prst="rect">
            <a:avLst/>
          </a:prstGeom>
        </p:spPr>
      </p:pic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83D3D2F6-BCBF-4A59-0A56-6DAEEE7C7E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8" t="26703" r="28733" b="24655"/>
          <a:stretch/>
        </p:blipFill>
        <p:spPr bwMode="auto">
          <a:xfrm>
            <a:off x="4597710" y="3263186"/>
            <a:ext cx="3581400" cy="27170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1E3362F-D5BD-D863-1D3C-FF26F6FA01CE}"/>
              </a:ext>
            </a:extLst>
          </p:cNvPr>
          <p:cNvSpPr txBox="1"/>
          <p:nvPr/>
        </p:nvSpPr>
        <p:spPr>
          <a:xfrm>
            <a:off x="4790810" y="2242712"/>
            <a:ext cx="23363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800" b="1" dirty="0"/>
              <a:t>Contenu très apprécié</a:t>
            </a:r>
          </a:p>
        </p:txBody>
      </p:sp>
    </p:spTree>
    <p:extLst>
      <p:ext uri="{BB962C8B-B14F-4D97-AF65-F5344CB8AC3E}">
        <p14:creationId xmlns:p14="http://schemas.microsoft.com/office/powerpoint/2010/main" val="9012171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811</Words>
  <Application>Microsoft Office PowerPoint</Application>
  <PresentationFormat>Grand écran</PresentationFormat>
  <Paragraphs>146</Paragraphs>
  <Slides>15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Calibri-Bold</vt:lpstr>
      <vt:lpstr>Courier New</vt:lpstr>
      <vt:lpstr>Symbol</vt:lpstr>
      <vt:lpstr>Thème Office</vt:lpstr>
      <vt:lpstr>Réunion pleinière</vt:lpstr>
      <vt:lpstr>Ordre du jour</vt:lpstr>
      <vt:lpstr>Réunion précédente</vt:lpstr>
      <vt:lpstr>Avis APAQw</vt:lpstr>
      <vt:lpstr>Version 2 CDC Prix Juste</vt:lpstr>
      <vt:lpstr>Mandats producteurs</vt:lpstr>
      <vt:lpstr>Agriculteurs(trices) de valeur</vt:lpstr>
      <vt:lpstr>Participation des producteurs </vt:lpstr>
      <vt:lpstr>Participation des producteurs </vt:lpstr>
      <vt:lpstr>Participation des producteurs </vt:lpstr>
      <vt:lpstr>Participation des producteurs </vt:lpstr>
      <vt:lpstr>CELAGRI</vt:lpstr>
      <vt:lpstr>Réseau PAC</vt:lpstr>
      <vt:lpstr>Différentes actions pratiques</vt:lpstr>
      <vt:lpstr>Divers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Réunion pleinière</dc:title>
  <dc:creator>Marie Poncin</dc:creator>
  <cp:lastModifiedBy>Isabelle Monnart</cp:lastModifiedBy>
  <cp:revision>3</cp:revision>
  <dcterms:created xsi:type="dcterms:W3CDTF">2021-02-02T08:55:24Z</dcterms:created>
  <dcterms:modified xsi:type="dcterms:W3CDTF">2023-12-05T07:38:10Z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0008007c1e0000000000010282210207f7000400038000</vt:lpwstr>
  </property>
  <property fmtid="{D5CDD505-2E9C-101B-9397-08002B2CF9AE}" pid="3" name="ContentTypeId">
    <vt:lpwstr>0x0101004541210DC86CA74690297D8DF2EC0335</vt:lpwstr>
  </property>
</Properties>
</file>