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437" r:id="rId3"/>
    <p:sldId id="516" r:id="rId4"/>
    <p:sldId id="261" r:id="rId5"/>
    <p:sldId id="517" r:id="rId6"/>
    <p:sldId id="401" r:id="rId7"/>
    <p:sldId id="489" r:id="rId8"/>
    <p:sldId id="417" r:id="rId9"/>
    <p:sldId id="518" r:id="rId10"/>
    <p:sldId id="531" r:id="rId11"/>
    <p:sldId id="522" r:id="rId12"/>
    <p:sldId id="519" r:id="rId13"/>
    <p:sldId id="526" r:id="rId14"/>
    <p:sldId id="490" r:id="rId15"/>
    <p:sldId id="491" r:id="rId16"/>
    <p:sldId id="530" r:id="rId17"/>
    <p:sldId id="520" r:id="rId18"/>
    <p:sldId id="528" r:id="rId19"/>
    <p:sldId id="529" r:id="rId20"/>
    <p:sldId id="521" r:id="rId21"/>
    <p:sldId id="523" r:id="rId22"/>
    <p:sldId id="527" r:id="rId23"/>
    <p:sldId id="524" r:id="rId24"/>
    <p:sldId id="525" r:id="rId25"/>
    <p:sldId id="445" r:id="rId26"/>
    <p:sldId id="270" r:id="rId27"/>
    <p:sldId id="507" r:id="rId28"/>
    <p:sldId id="462" r:id="rId29"/>
    <p:sldId id="477" r:id="rId30"/>
    <p:sldId id="478" r:id="rId31"/>
    <p:sldId id="479" r:id="rId32"/>
    <p:sldId id="480" r:id="rId33"/>
    <p:sldId id="482" r:id="rId34"/>
    <p:sldId id="481" r:id="rId35"/>
    <p:sldId id="449" r:id="rId36"/>
    <p:sldId id="485" r:id="rId37"/>
    <p:sldId id="487" r:id="rId38"/>
    <p:sldId id="470" r:id="rId39"/>
  </p:sldIdLst>
  <p:sldSz cx="12192000" cy="6858000"/>
  <p:notesSz cx="6797675" cy="9926638"/>
  <p:defaultTextStyle>
    <a:defPPr>
      <a:defRPr lang="fr-B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erine Colot" initials="CC" lastIdx="2" clrIdx="0">
    <p:extLst>
      <p:ext uri="{19B8F6BF-5375-455C-9EA6-DF929625EA0E}">
        <p15:presenceInfo xmlns:p15="http://schemas.microsoft.com/office/powerpoint/2012/main" userId="S-1-5-21-3244368511-3075686664-2850739181-11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878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75BEDA2-4945-4933-BBDC-DC1FCA3B8D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ED827BB-3727-4ED4-8800-19951AFD6B5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pPr>
              <a:defRPr/>
            </a:pPr>
            <a:fld id="{941E5AB8-0830-4866-8CAE-115C58F77309}" type="datetimeFigureOut">
              <a:rPr lang="fr-BE"/>
              <a:pPr>
                <a:defRPr/>
              </a:pPr>
              <a:t>21-05-24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18D81A1-DEA2-4161-9503-7C549EFCCC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fr-BE"/>
              <a:t>AS Aviculture-Cuniculture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3F6559-DC9D-4498-AD8F-538E15FEAC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pPr>
              <a:defRPr/>
            </a:pPr>
            <a:fld id="{20076B06-2AFF-4683-BE16-5F7E8C80E09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B9EE2AF0-BDF5-4B6B-AB2A-07068FE45E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7509649-111B-440A-841F-EA0BB65395A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375EE4-00A5-4034-A022-92FE8DC96433}" type="datetimeFigureOut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D3231746-24AC-4657-B9CA-2E1190424B3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FDE38B4A-646C-43EF-959C-9A7C0F4F83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502E84-5C48-4ACD-B5DD-41DEC504638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587C62-AA2A-46B4-8A66-74F9D9C87C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6A10FF-6805-408D-804C-0E6FF414C3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Jeunes volailles = moins de 18 semaines; possible jusque fin 2025 d’utiliser 5% de MP non Bio (2.2.4° de l’AGW du 13/10/2022, issu du point 1.9.4.2.c), iii), Annexe II, partie II du r(UE) 2018/848)</a:t>
            </a: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6A10FF-6805-408D-804C-0E6FF414C35E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380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9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98C43775-3114-4983-9871-63C0AA308B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0675"/>
            <a:ext cx="5065713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48435" y="2915722"/>
            <a:ext cx="8095129" cy="172598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49823" y="5085766"/>
            <a:ext cx="8328212" cy="82652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E5C205D6-1971-4393-94FB-D000474E9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CA18A5-3CAB-447E-984B-23C14A5F1D91}" type="datetime1">
              <a:rPr lang="fr-FR"/>
              <a:pPr>
                <a:defRPr/>
              </a:pPr>
              <a:t>21/05/2024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2CBFCF2E-53A2-4738-BF17-1E15F4B50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2F4E1E0A-55AA-4669-88A7-4A6B17071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301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vi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932A816E-B497-4753-9754-2697550F72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7575930E-3132-433A-A60E-8CEAD0E5444C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19050"/>
            <a:ext cx="12201526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31BDF7B9-F16E-426A-AA6E-CBD4B5649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55008C6-8E09-48B3-AB5E-61085E8D8928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39D94E94-7982-432B-85DB-AB66B31B7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0DCDF669-9C56-40D6-925F-CFC302F31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FA410340-A15F-4B33-BC73-7FB0F169A10E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7655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ovi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03C89D2E-0FF3-4DF5-B7E4-2C57D8484D31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9525"/>
            <a:ext cx="12222163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5E5FEE16-D8C2-4FBA-9D4A-3D0E87A3BA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B2CC2E5F-97AC-4204-BC09-20610063C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5CD4072-B9EB-4E03-A9DD-680EFDBA520D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F941E875-DAA2-4B55-ADDF-C170A9538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A803ECA6-2A47-419F-A71F-4FEFF988A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59ABD2DA-4CA6-4B2A-8B58-B0C0E5A400B5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9801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légu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2112A7E5-BBB7-4A0D-9503-EADE795EB4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BE2EBF87-4252-4C84-BEEE-8C2F5D8EC09C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66"/>
          <a:stretch>
            <a:fillRect/>
          </a:stretch>
        </p:blipFill>
        <p:spPr bwMode="auto">
          <a:xfrm>
            <a:off x="-6350" y="-19050"/>
            <a:ext cx="12222163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D3F8D60E-0418-40CC-B667-F0708CB97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92DC39C-C52B-4E12-8C4D-5229C192D3CF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672E3410-37A8-45C4-A7F9-2A950D792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FDA6F450-E9D8-453B-9837-4D6D4DB6D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D8808EB0-438D-494E-A581-3EA6A26D6006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21075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re de section_fru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4C218C97-0D88-4420-B474-0175289D33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E3DD9B68-9A59-4CB1-A4B4-8490DC56D4D8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-198" r="-119"/>
          <a:stretch>
            <a:fillRect/>
          </a:stretch>
        </p:blipFill>
        <p:spPr bwMode="auto">
          <a:xfrm>
            <a:off x="0" y="-14288"/>
            <a:ext cx="12206288" cy="332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B3FA532B-0425-43D0-A933-5BACCF2DC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97D00-1E49-46A0-A0E4-19C477F427FE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4E0A06AF-F109-4AE5-9B71-049A6DBC6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BDE6A348-F550-444A-80F3-BD8A8B4E6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0E7FE812-795A-4287-9CBE-01FD5712F5C6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01128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C9C785D2-7F7F-4A34-8EA0-EF6215908062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19050"/>
            <a:ext cx="12201526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6FCC55E9-FE29-4D50-8020-0742B00684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AD6C6907-7871-4218-9C18-794853D76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E70E230-F594-4AB4-A14C-C8C93AAD517B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D04D9F52-427B-4A2B-A8DD-46DA60521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8EA06857-2BB1-4EC7-8B23-48A3ACB3C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63A5F031-AC69-4365-B178-5A9DD4370252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4608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bovins l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D7C196E7-CFF1-415C-B309-FD00D4D33AFD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12192000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73E14E6C-8FA0-4D13-BAEA-C8C043CDA2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317B4BBF-CAB0-4E66-BE9C-47C150429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556AA02-43AC-4F3C-A510-4FFC0AC24311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5696F5FD-70D5-4FF1-A090-91179663C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261A3D5A-4D87-4138-8C67-AA1B268AE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012241E4-BFBC-40AB-80F7-B4CD11BFC1ED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5292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blanc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26C7A282-9E92-4FCF-A2CA-D56A1A1BE23A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12199938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B29C8645-27DE-40FA-B12E-18961650A8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08AEDACE-4D7A-41A7-83A3-5AA7D60C6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36B713-D0D7-4E3C-8D93-35952C7400AB}" type="datetime1">
              <a:rPr lang="fr-FR"/>
              <a:pPr>
                <a:defRPr/>
              </a:pPr>
              <a:t>21/05/2024</a:t>
            </a:fld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410474AA-B60C-402F-A00E-2613A3706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5ACD6045-3F4D-43C0-9722-F43300015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A1CE9796-5E9F-4F14-B90F-C57F46304A7F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1664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grandes cul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2F9D3295-6B1C-4F24-819E-CDD4356EFB9A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9938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D3A16339-19DB-471A-9F67-0F0026958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3705E8EA-51F8-4BE5-81A0-068778A41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B3A623-38C8-4818-8927-E2F3DDC3ED8E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016BB312-2F96-4810-A2CE-6822F7F79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7C5E29CB-3DE8-4819-B4DF-F15A97873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75C1EB75-A0AB-442E-94D6-29D79F34FCCA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0698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re de section_grandes cul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7">
            <a:extLst>
              <a:ext uri="{FF2B5EF4-FFF2-40B4-BE49-F238E27FC236}">
                <a16:creationId xmlns:a16="http://schemas.microsoft.com/office/drawing/2014/main" id="{BC6E0372-3B1C-4A28-BF2E-775538E395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C62B7775-4113-4636-8FC3-82B4C19545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25" y="177800"/>
            <a:ext cx="654367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0CBE597F-0E76-400F-AEC8-2D3DF82FE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36662A3-5204-4E7D-B104-185B3E6C7357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90682957-B80D-4C01-BECA-B065D9654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02378F7A-E9F7-4125-BCBA-F68B543BA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EAB8908C-CA71-4943-B2F0-34110FE5FE8D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0586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6">
            <a:extLst>
              <a:ext uri="{FF2B5EF4-FFF2-40B4-BE49-F238E27FC236}">
                <a16:creationId xmlns:a16="http://schemas.microsoft.com/office/drawing/2014/main" id="{B339D23E-8350-40E0-A381-9069259985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7">
            <a:extLst>
              <a:ext uri="{FF2B5EF4-FFF2-40B4-BE49-F238E27FC236}">
                <a16:creationId xmlns:a16="http://schemas.microsoft.com/office/drawing/2014/main" id="{0E47C3E4-8CFD-4349-98F5-43C4F69B8A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e la date 4">
            <a:extLst>
              <a:ext uri="{FF2B5EF4-FFF2-40B4-BE49-F238E27FC236}">
                <a16:creationId xmlns:a16="http://schemas.microsoft.com/office/drawing/2014/main" id="{EED4C8D7-DA5A-4035-969D-0DBB621D0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A3FAA17-1E2C-4986-A558-F3FAEC8F2266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8" name="Espace réservé du pied de page 5">
            <a:extLst>
              <a:ext uri="{FF2B5EF4-FFF2-40B4-BE49-F238E27FC236}">
                <a16:creationId xmlns:a16="http://schemas.microsoft.com/office/drawing/2014/main" id="{70F8E961-292D-4CAC-97B6-6795B0ACC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DD27FB88-13D4-4B4A-BB5A-0F196AE2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579CE-431A-42C7-918C-576FD002A7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08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B845991B-35C7-47AE-A81E-A04DB707D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8D6BF421-C22A-4ED0-B85D-35AF398CA7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7894" y="1404284"/>
            <a:ext cx="10515600" cy="473105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5CB7F03A-7686-4B2E-B037-558D6B7F1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2357F1C-1203-44DA-8E8E-2638C1874431}" type="datetime1">
              <a:rPr lang="fr-FR"/>
              <a:pPr>
                <a:defRPr/>
              </a:pPr>
              <a:t>21/05/2024</a:t>
            </a:fld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1666008C-1FDE-4E29-9E21-0EF3DC06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ECA171F2-E989-47EE-9419-939CBF20A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4A3AFA5B-48A6-4298-98D8-D80AAB210263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9125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6">
            <a:extLst>
              <a:ext uri="{FF2B5EF4-FFF2-40B4-BE49-F238E27FC236}">
                <a16:creationId xmlns:a16="http://schemas.microsoft.com/office/drawing/2014/main" id="{EB892D66-4A3B-4280-A12A-73A12C09FE7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358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7">
            <a:extLst>
              <a:ext uri="{FF2B5EF4-FFF2-40B4-BE49-F238E27FC236}">
                <a16:creationId xmlns:a16="http://schemas.microsoft.com/office/drawing/2014/main" id="{89A9FBDB-010A-4A31-B41F-4FA2F30077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e la date 4">
            <a:extLst>
              <a:ext uri="{FF2B5EF4-FFF2-40B4-BE49-F238E27FC236}">
                <a16:creationId xmlns:a16="http://schemas.microsoft.com/office/drawing/2014/main" id="{4ADFB33A-A39F-4F66-8911-BDCE65133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14DE3F-BF2F-49E6-A9C7-906CA7A86328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8" name="Espace réservé du pied de page 5">
            <a:extLst>
              <a:ext uri="{FF2B5EF4-FFF2-40B4-BE49-F238E27FC236}">
                <a16:creationId xmlns:a16="http://schemas.microsoft.com/office/drawing/2014/main" id="{BCB1DC29-6166-483D-A509-3F3ED8588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4AB81CD6-4352-4185-A4D1-3052148B0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D0239-70F6-4570-B3EF-323862E7E5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223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6">
            <a:extLst>
              <a:ext uri="{FF2B5EF4-FFF2-40B4-BE49-F238E27FC236}">
                <a16:creationId xmlns:a16="http://schemas.microsoft.com/office/drawing/2014/main" id="{295C4E4A-8295-49C8-BE61-481901217BD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21935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7">
            <a:extLst>
              <a:ext uri="{FF2B5EF4-FFF2-40B4-BE49-F238E27FC236}">
                <a16:creationId xmlns:a16="http://schemas.microsoft.com/office/drawing/2014/main" id="{7EE8E990-98DF-471A-9D97-0B3AE991DD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e la date 4">
            <a:extLst>
              <a:ext uri="{FF2B5EF4-FFF2-40B4-BE49-F238E27FC236}">
                <a16:creationId xmlns:a16="http://schemas.microsoft.com/office/drawing/2014/main" id="{6D0B2BAF-7A3F-4831-B2B5-CE1A127B6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D59BA4C-D590-48A1-A17E-9E64D26F445A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8" name="Espace réservé du pied de page 5">
            <a:extLst>
              <a:ext uri="{FF2B5EF4-FFF2-40B4-BE49-F238E27FC236}">
                <a16:creationId xmlns:a16="http://schemas.microsoft.com/office/drawing/2014/main" id="{A4527809-1E08-4749-906B-CEFE08207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B551E149-0525-4611-A16A-B7B851A3B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868B1-6207-4A58-99C3-A5250C9C07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962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093B7878-DA7A-4E87-8EE0-FFA1F64E71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3C68CCA-7AC0-43EB-BD66-FB1A0AF0F6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e la date 6">
            <a:extLst>
              <a:ext uri="{FF2B5EF4-FFF2-40B4-BE49-F238E27FC236}">
                <a16:creationId xmlns:a16="http://schemas.microsoft.com/office/drawing/2014/main" id="{D94BE6DD-3924-4568-B40D-E61FAEF2F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CD15E9E-6E71-42A5-9A6E-F1A4048F3166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10" name="Espace réservé du pied de page 7">
            <a:extLst>
              <a:ext uri="{FF2B5EF4-FFF2-40B4-BE49-F238E27FC236}">
                <a16:creationId xmlns:a16="http://schemas.microsoft.com/office/drawing/2014/main" id="{A0BE610C-E268-4420-87F8-1F972D93C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12" name="Espace réservé du numéro de diapositive 8">
            <a:extLst>
              <a:ext uri="{FF2B5EF4-FFF2-40B4-BE49-F238E27FC236}">
                <a16:creationId xmlns:a16="http://schemas.microsoft.com/office/drawing/2014/main" id="{E1BB2180-9EC0-4099-9585-B5627B25E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70B40-BA7F-4AAF-8BF1-D559EEAF81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1087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191FD39D-82B9-485A-87F4-6A26FDCB107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358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21CC64E-0722-44C4-9EA0-5FE0BD24F9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e la date 6">
            <a:extLst>
              <a:ext uri="{FF2B5EF4-FFF2-40B4-BE49-F238E27FC236}">
                <a16:creationId xmlns:a16="http://schemas.microsoft.com/office/drawing/2014/main" id="{583254ED-D87D-4B4E-9DE9-5A05D535F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1DA2300-64F9-430E-BC42-E7182EE05A3C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10" name="Espace réservé du pied de page 7">
            <a:extLst>
              <a:ext uri="{FF2B5EF4-FFF2-40B4-BE49-F238E27FC236}">
                <a16:creationId xmlns:a16="http://schemas.microsoft.com/office/drawing/2014/main" id="{F440C32F-A475-484E-B26F-F017449A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12" name="Espace réservé du numéro de diapositive 8">
            <a:extLst>
              <a:ext uri="{FF2B5EF4-FFF2-40B4-BE49-F238E27FC236}">
                <a16:creationId xmlns:a16="http://schemas.microsoft.com/office/drawing/2014/main" id="{5F86E52C-45F2-4BEB-94AB-78E8E20D8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6BC68-8462-4AE8-A063-562E9F108B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5660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F2E8C599-B2B3-489D-8EB7-85F6A30D495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21935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E61BE84-AA39-4F31-8826-B2EEAC1B6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e la date 6">
            <a:extLst>
              <a:ext uri="{FF2B5EF4-FFF2-40B4-BE49-F238E27FC236}">
                <a16:creationId xmlns:a16="http://schemas.microsoft.com/office/drawing/2014/main" id="{9B8DBD04-6836-4810-AE98-956B8CB5F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B4D2C9-73C9-4328-8198-5360014D58F5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10" name="Espace réservé du pied de page 7">
            <a:extLst>
              <a:ext uri="{FF2B5EF4-FFF2-40B4-BE49-F238E27FC236}">
                <a16:creationId xmlns:a16="http://schemas.microsoft.com/office/drawing/2014/main" id="{A17B28D8-D70B-4228-B9D3-912A99666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12" name="Espace réservé du numéro de diapositive 8">
            <a:extLst>
              <a:ext uri="{FF2B5EF4-FFF2-40B4-BE49-F238E27FC236}">
                <a16:creationId xmlns:a16="http://schemas.microsoft.com/office/drawing/2014/main" id="{57773781-42C8-4BCD-923C-C95762C75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59F30-87AC-4A59-BDA4-F05C6CFA5C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3064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>
            <a:extLst>
              <a:ext uri="{FF2B5EF4-FFF2-40B4-BE49-F238E27FC236}">
                <a16:creationId xmlns:a16="http://schemas.microsoft.com/office/drawing/2014/main" id="{DEC053A0-6715-4E46-ACDC-2BA6FF4BD1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7">
            <a:extLst>
              <a:ext uri="{FF2B5EF4-FFF2-40B4-BE49-F238E27FC236}">
                <a16:creationId xmlns:a16="http://schemas.microsoft.com/office/drawing/2014/main" id="{A79EEA71-AC56-409E-86AB-3DBC65DF43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e la date 2">
            <a:extLst>
              <a:ext uri="{FF2B5EF4-FFF2-40B4-BE49-F238E27FC236}">
                <a16:creationId xmlns:a16="http://schemas.microsoft.com/office/drawing/2014/main" id="{2BC9FCD3-56AA-4864-9CE3-105B113F5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698A488-0CC7-4E6E-AD19-E144BC5C7893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6" name="Espace réservé du pied de page 3">
            <a:extLst>
              <a:ext uri="{FF2B5EF4-FFF2-40B4-BE49-F238E27FC236}">
                <a16:creationId xmlns:a16="http://schemas.microsoft.com/office/drawing/2014/main" id="{BA57C11F-F590-4163-9759-F4247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479F3EF6-51BF-4805-AF34-054C6F0D2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93868-B00D-424E-86E6-646C4583FB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3832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>
            <a:extLst>
              <a:ext uri="{FF2B5EF4-FFF2-40B4-BE49-F238E27FC236}">
                <a16:creationId xmlns:a16="http://schemas.microsoft.com/office/drawing/2014/main" id="{041C1234-2FFE-42E9-AC5D-6C480C1C436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358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7">
            <a:extLst>
              <a:ext uri="{FF2B5EF4-FFF2-40B4-BE49-F238E27FC236}">
                <a16:creationId xmlns:a16="http://schemas.microsoft.com/office/drawing/2014/main" id="{F5C3A35F-1C74-49B6-A574-152E284652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e la date 2">
            <a:extLst>
              <a:ext uri="{FF2B5EF4-FFF2-40B4-BE49-F238E27FC236}">
                <a16:creationId xmlns:a16="http://schemas.microsoft.com/office/drawing/2014/main" id="{DFA9C722-2889-4FC5-A8CF-03E9830E3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1272B10-1587-4034-B761-BCEB03E33F93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6" name="Espace réservé du pied de page 3">
            <a:extLst>
              <a:ext uri="{FF2B5EF4-FFF2-40B4-BE49-F238E27FC236}">
                <a16:creationId xmlns:a16="http://schemas.microsoft.com/office/drawing/2014/main" id="{F8AE578E-FD75-400B-9217-921331D8D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3F6FA513-91BC-4D3B-A10B-CC401CBED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C63C7-3501-4FFF-87DD-F7314C0E2D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5734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>
            <a:extLst>
              <a:ext uri="{FF2B5EF4-FFF2-40B4-BE49-F238E27FC236}">
                <a16:creationId xmlns:a16="http://schemas.microsoft.com/office/drawing/2014/main" id="{C08CC4B0-E48E-402E-9393-ABDA382E1F6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21935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7">
            <a:extLst>
              <a:ext uri="{FF2B5EF4-FFF2-40B4-BE49-F238E27FC236}">
                <a16:creationId xmlns:a16="http://schemas.microsoft.com/office/drawing/2014/main" id="{4B7D88AC-D119-41A5-9FE8-CB40A0CB3D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e la date 2">
            <a:extLst>
              <a:ext uri="{FF2B5EF4-FFF2-40B4-BE49-F238E27FC236}">
                <a16:creationId xmlns:a16="http://schemas.microsoft.com/office/drawing/2014/main" id="{2E7D5B85-309B-4827-AB41-ABEE93940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CF4D10-81E0-4FEF-B3C8-FE7A2F7B7A2D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6" name="Espace réservé du pied de page 3">
            <a:extLst>
              <a:ext uri="{FF2B5EF4-FFF2-40B4-BE49-F238E27FC236}">
                <a16:creationId xmlns:a16="http://schemas.microsoft.com/office/drawing/2014/main" id="{0121C087-419E-4559-9691-FF87D5451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76DC50EA-0076-4EF9-858D-10BAEBBC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D4D16-9C42-4A74-AC28-2DED8F0FA0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3995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A4D0927B-8537-4798-A242-4A83964B7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CA2C22A-925C-458D-B750-98FAF9F2FD44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4B7D8775-0CB0-4198-A57B-0E1B10569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68CDC301-F948-4B46-B7CD-603901A6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9FD0C-D1CD-41B5-8B89-CBA96C0862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8310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71F8F993-1BBE-4FA6-B537-E6477B632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3BB16-35DF-4285-8F44-3FB655B903FA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09CFC1F2-4058-4B2B-A9C1-59BF98CA1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136934E9-3BBB-4A6F-B92C-75E9F7582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A1916-55EA-4563-9B9B-E7CC848CAB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49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4E11EBD3-5ED9-4201-BDFC-4CC431C8D06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358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AC2777E9-B0E7-4913-8664-4A2372404E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407894" y="1404284"/>
            <a:ext cx="10515600" cy="473105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3C590D9C-AFB5-488A-989D-447393EB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D09B4D6-3255-48DF-AC06-D683A5804FE6}" type="datetime1">
              <a:rPr lang="fr-FR"/>
              <a:pPr>
                <a:defRPr/>
              </a:pPr>
              <a:t>21/05/2024</a:t>
            </a:fld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F6174F8D-8D93-4239-8FC7-810E83537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49F59C48-F992-4509-9C88-4DB250CA5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C2ED077-ED37-4C24-9D37-F962356196D8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584194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B1241DBD-5D2E-47B9-B7F9-C6A005FE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01607-1C73-402B-B89B-B74DBBBC48C3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B172880-E24E-468C-A0B8-739CC8B69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C8F1DA12-D1BC-4A72-934A-EB825CD83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702F8-D703-4E45-8583-30B8787DCE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9388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8EF509-A1F1-4380-B5CE-1DE4C4E02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7435-0CB4-4240-8DEC-FD4B3693A358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05CB11-1203-46AE-9F8E-DB205D163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74585C-0856-4F01-B480-C2B129F94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0B2EF-D488-425C-A9F8-EB3C32BFF5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5486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97EF87-0D37-49DB-94AB-04DF03E17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A75EE-E1FB-4AAE-B7BA-2BF0C6B62632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B6C492-2391-4731-B800-45523EAFE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5A7852-B78E-4279-92BA-E4F1ADE33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7BD78-973D-4598-BE52-2227D09F6C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7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34ED6F59-25E4-4F32-9EBE-47266AD036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215446D9-798D-4202-BA7D-2340089FF79B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21935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407894" y="1404284"/>
            <a:ext cx="10515600" cy="473105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85EAEA03-9E5C-45B6-9D8D-34A18326A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441738F-98C5-4995-BA6D-E8E2946150C7}" type="datetime1">
              <a:rPr lang="fr-FR"/>
              <a:pPr>
                <a:defRPr/>
              </a:pPr>
              <a:t>21/05/2024</a:t>
            </a:fld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858A51CC-373C-4DE4-BBBA-313CBB853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33E5BD1C-686B-46A0-8C58-DAC2C28F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9D2976B6-68D2-4426-902F-BC266AC2A066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443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géné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A789399B-E103-472B-A9B3-9AEF035D1F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36353570-ECB0-4B2D-B501-A50EBCCE15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8C962C66-C93C-4E0C-914E-9C0414908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C4D49A3-6554-4D4C-AE5E-9D3EFD753219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36FC8FDA-B874-4AA8-B49D-45E111038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397EE78B-1191-40B7-A68B-AC4A3598A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157A149A-A52E-4A57-A8D4-EAE86F98E1D3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4798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acquacul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530DA3FC-1E84-424D-87D3-AEC2A4EF2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0A500538-1D7B-41F9-91C9-D5ECD697065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3588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0295A701-389D-425D-83BA-C2A23EAA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D6312D1-3103-4297-9B6F-B33BFC12F590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80A59205-DE70-461C-B96D-6A8AC1C53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C956193B-D461-40EE-92B9-7D0C3EE00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D9D4F214-B157-4EF2-A8F4-E956F2E0D64C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30739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por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204EAEAC-9F4A-4038-AC01-E0B4ADB44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AB6DC06C-88CC-4B16-BCAF-04D7F013B8C8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5"/>
          <a:stretch>
            <a:fillRect/>
          </a:stretch>
        </p:blipFill>
        <p:spPr bwMode="auto">
          <a:xfrm>
            <a:off x="0" y="0"/>
            <a:ext cx="12193588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F6C4085B-5777-4624-9ACE-64339EA54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ABC09F5-7315-4E17-AB80-F89ECAD36589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6E2A2649-D7E0-403F-AAB6-0F3569B90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CCEA8160-6DE8-47DD-B220-44F35A142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D4DED1A9-A4D9-4642-9E55-C2603CD3E24D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8013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avicutl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63119DEC-3486-4EC5-AF2F-EFB11C831F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18DDFAAC-BA64-4577-B590-04B6DAFFD184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96"/>
          <a:stretch>
            <a:fillRect/>
          </a:stretch>
        </p:blipFill>
        <p:spPr bwMode="auto">
          <a:xfrm>
            <a:off x="0" y="0"/>
            <a:ext cx="12199938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DF970C85-F6D3-42DD-ABA8-7BB76D76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EBC5530-248E-4812-8C70-FDA2B1378E27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8B648463-26D9-4A8A-852B-378DCC34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13CB23FF-4C39-4FCA-8601-E9A51E1B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A5E8DC70-89B7-4FE1-AC57-1269F4F491ED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1286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PD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906DBDC5-1E11-45A8-8233-AB105E9B9741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9938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98EC3B79-FAA5-487D-B413-603F9C355F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03582AC8-4017-4CB9-B7E6-B706A50FF8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615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B3DB496-86AB-4B1E-B8C8-E9DB62BF8539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F7E9CC00-5FC9-41E4-9EEC-E9AEA7454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403C4C5F-B7DC-4975-A225-F1D0FDF02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C97F1C2D-1E88-4FB2-AD25-8D0888331A5C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64583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88C1A51F-B60D-4601-BBA3-4C8673E7FC2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7078E7D2-8640-4A67-ABC1-48893620412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fr-FR"/>
              <a:t>Modifiez les styles du texte du masque</a:t>
            </a:r>
          </a:p>
          <a:p>
            <a:pPr lvl="1"/>
            <a:r>
              <a:rPr lang="fr-BE" altLang="fr-FR"/>
              <a:t>Deuxième niveau</a:t>
            </a:r>
          </a:p>
          <a:p>
            <a:pPr lvl="2"/>
            <a:r>
              <a:rPr lang="fr-BE" altLang="fr-FR"/>
              <a:t>Troisième niveau</a:t>
            </a:r>
          </a:p>
          <a:p>
            <a:pPr lvl="3"/>
            <a:r>
              <a:rPr lang="fr-BE" altLang="fr-FR"/>
              <a:t>Quatrième niveau</a:t>
            </a:r>
          </a:p>
          <a:p>
            <a:pPr lvl="4"/>
            <a:r>
              <a:rPr lang="fr-BE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9CA7CF-018E-4F3F-A2B8-31DA04A139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4BA4B1-2DE8-4807-8EB9-233108E62E63}" type="datetime1">
              <a:rPr lang="fr-FR"/>
              <a:pPr>
                <a:defRPr/>
              </a:pPr>
              <a:t>21/05/2024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A7B512-9D37-4742-9AB3-F6A5D77EA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48022C-DE20-4E56-B95A-6F8E7559D5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165841-278D-4556-871D-1B05EA75D8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3" r:id="rId1"/>
    <p:sldLayoutId id="2147484634" r:id="rId2"/>
    <p:sldLayoutId id="2147484635" r:id="rId3"/>
    <p:sldLayoutId id="2147484636" r:id="rId4"/>
    <p:sldLayoutId id="2147484637" r:id="rId5"/>
    <p:sldLayoutId id="2147484638" r:id="rId6"/>
    <p:sldLayoutId id="2147484639" r:id="rId7"/>
    <p:sldLayoutId id="2147484640" r:id="rId8"/>
    <p:sldLayoutId id="2147484641" r:id="rId9"/>
    <p:sldLayoutId id="2147484642" r:id="rId10"/>
    <p:sldLayoutId id="2147484643" r:id="rId11"/>
    <p:sldLayoutId id="2147484644" r:id="rId12"/>
    <p:sldLayoutId id="2147484645" r:id="rId13"/>
    <p:sldLayoutId id="2147484646" r:id="rId14"/>
    <p:sldLayoutId id="2147484647" r:id="rId15"/>
    <p:sldLayoutId id="2147484648" r:id="rId16"/>
    <p:sldLayoutId id="2147484649" r:id="rId17"/>
    <p:sldLayoutId id="2147484650" r:id="rId18"/>
    <p:sldLayoutId id="2147484651" r:id="rId19"/>
    <p:sldLayoutId id="2147484652" r:id="rId20"/>
    <p:sldLayoutId id="2147484653" r:id="rId21"/>
    <p:sldLayoutId id="2147484654" r:id="rId22"/>
    <p:sldLayoutId id="2147484655" r:id="rId23"/>
    <p:sldLayoutId id="2147484656" r:id="rId24"/>
    <p:sldLayoutId id="2147484657" r:id="rId25"/>
    <p:sldLayoutId id="2147484658" r:id="rId26"/>
    <p:sldLayoutId id="2147484659" r:id="rId27"/>
    <p:sldLayoutId id="2147484660" r:id="rId28"/>
    <p:sldLayoutId id="2147484629" r:id="rId29"/>
    <p:sldLayoutId id="2147484630" r:id="rId30"/>
    <p:sldLayoutId id="2147484631" r:id="rId31"/>
    <p:sldLayoutId id="2147484632" r:id="rId32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.belgium.be/nl/sector-pluimvee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favv-afsca.be/fr/themes/animaux/sante-animale/maladies-animales/salmonelles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llegedesproducteurs.be/publications/?_sft_type_publication=publication_pv_assemblee&amp;_sft_filiere_publication=publication-aviculture-cuniculture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>
            <a:extLst>
              <a:ext uri="{FF2B5EF4-FFF2-40B4-BE49-F238E27FC236}">
                <a16:creationId xmlns:a16="http://schemas.microsoft.com/office/drawing/2014/main" id="{09A140C5-4DFE-454F-A796-D539D17DDC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7875" y="2916238"/>
            <a:ext cx="8096250" cy="1725612"/>
          </a:xfrm>
        </p:spPr>
        <p:txBody>
          <a:bodyPr/>
          <a:lstStyle/>
          <a:p>
            <a:pPr eaLnBrk="1" hangingPunct="1"/>
            <a:r>
              <a:rPr lang="fr-FR" altLang="fr-FR"/>
              <a:t>Assemblée sectorielle Aviculture-Cuniculture</a:t>
            </a:r>
          </a:p>
        </p:txBody>
      </p:sp>
      <p:sp>
        <p:nvSpPr>
          <p:cNvPr id="32771" name="Sous-titre 2">
            <a:extLst>
              <a:ext uri="{FF2B5EF4-FFF2-40B4-BE49-F238E27FC236}">
                <a16:creationId xmlns:a16="http://schemas.microsoft.com/office/drawing/2014/main" id="{7D7EE63B-460A-40F3-BAAB-63AA2629E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9450" y="5086350"/>
            <a:ext cx="8328025" cy="825500"/>
          </a:xfrm>
        </p:spPr>
        <p:txBody>
          <a:bodyPr/>
          <a:lstStyle/>
          <a:p>
            <a:pPr eaLnBrk="1" hangingPunct="1"/>
            <a:r>
              <a:rPr lang="fr-FR" altLang="fr-FR" dirty="0"/>
              <a:t>21 mai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65E64F-A1DD-9241-B8C3-A4689A29C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BCC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1E63FA-EE54-2E81-31F0-E76E59549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Avis rendu par le SPF Economie sur le bon usage des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mentions réservées au niveau européen </a:t>
            </a:r>
            <a:r>
              <a:rPr lang="fr-FR" dirty="0"/>
              <a:t>pour l’étiquetage des modes d’élevage</a:t>
            </a:r>
          </a:p>
          <a:p>
            <a:r>
              <a:rPr lang="fr-FR" dirty="0"/>
              <a:t>Seules, 4 mentions sont réservées pour les modes d’élevage :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Poulet élevé à l’intérieur-système extensif </a:t>
            </a:r>
            <a:r>
              <a:rPr lang="fr-FR" dirty="0"/>
              <a:t>(</a:t>
            </a:r>
            <a:r>
              <a:rPr lang="fr-FR" b="1" dirty="0"/>
              <a:t>56j</a:t>
            </a:r>
            <a:r>
              <a:rPr lang="fr-FR" dirty="0"/>
              <a:t>, </a:t>
            </a:r>
            <a:r>
              <a:rPr lang="fr-FR" b="1" dirty="0">
                <a:solidFill>
                  <a:schemeClr val="accent5"/>
                </a:solidFill>
              </a:rPr>
              <a:t>15p/m² </a:t>
            </a:r>
            <a:r>
              <a:rPr lang="fr-FR" dirty="0"/>
              <a:t>et &lt;=</a:t>
            </a:r>
            <a:r>
              <a:rPr lang="fr-FR" b="1" dirty="0">
                <a:solidFill>
                  <a:schemeClr val="accent5"/>
                </a:solidFill>
              </a:rPr>
              <a:t>25 kg PV/m²</a:t>
            </a:r>
            <a:r>
              <a:rPr lang="fr-FR" dirty="0"/>
              <a:t>)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Poulet sortant à l’extérieur </a:t>
            </a:r>
            <a:r>
              <a:rPr lang="fr-FR" dirty="0"/>
              <a:t>(</a:t>
            </a:r>
            <a:r>
              <a:rPr lang="fr-FR" b="1" dirty="0"/>
              <a:t>56j</a:t>
            </a:r>
            <a:r>
              <a:rPr lang="fr-FR" dirty="0"/>
              <a:t>,  </a:t>
            </a:r>
            <a:r>
              <a:rPr lang="fr-FR" b="1" dirty="0">
                <a:solidFill>
                  <a:schemeClr val="accent5"/>
                </a:solidFill>
              </a:rPr>
              <a:t>13p/m² </a:t>
            </a:r>
            <a:r>
              <a:rPr lang="fr-FR" dirty="0"/>
              <a:t>et </a:t>
            </a:r>
            <a:r>
              <a:rPr lang="fr-FR" b="1" dirty="0">
                <a:solidFill>
                  <a:schemeClr val="accent5"/>
                </a:solidFill>
              </a:rPr>
              <a:t>&lt;=27,5 kg PV/m²</a:t>
            </a:r>
            <a:r>
              <a:rPr lang="fr-FR" dirty="0"/>
              <a:t>, mini </a:t>
            </a:r>
            <a:r>
              <a:rPr lang="fr-FR" b="1" dirty="0"/>
              <a:t>1 m² </a:t>
            </a:r>
            <a:r>
              <a:rPr lang="fr-FR" dirty="0"/>
              <a:t>de parcours/p, </a:t>
            </a:r>
            <a:r>
              <a:rPr lang="fr-FR" b="1" dirty="0"/>
              <a:t>70% </a:t>
            </a:r>
            <a:r>
              <a:rPr lang="fr-FR" dirty="0"/>
              <a:t>de céréales mini)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Poulet fermier élevé en plein air </a:t>
            </a:r>
            <a:r>
              <a:rPr lang="fr-FR" dirty="0"/>
              <a:t>(</a:t>
            </a:r>
            <a:r>
              <a:rPr lang="fr-FR" b="1" dirty="0"/>
              <a:t>81j</a:t>
            </a:r>
            <a:r>
              <a:rPr lang="fr-FR" dirty="0"/>
              <a:t>, </a:t>
            </a:r>
            <a:r>
              <a:rPr lang="fr-FR" b="1" dirty="0">
                <a:solidFill>
                  <a:schemeClr val="accent5"/>
                </a:solidFill>
              </a:rPr>
              <a:t>12p/m² </a:t>
            </a:r>
            <a:r>
              <a:rPr lang="fr-FR" dirty="0"/>
              <a:t>et </a:t>
            </a:r>
            <a:r>
              <a:rPr lang="fr-FR" b="1" dirty="0">
                <a:solidFill>
                  <a:schemeClr val="accent5"/>
                </a:solidFill>
              </a:rPr>
              <a:t>&lt;=25 kg PV/m²</a:t>
            </a:r>
            <a:r>
              <a:rPr lang="fr-FR" dirty="0"/>
              <a:t>, mini </a:t>
            </a:r>
            <a:r>
              <a:rPr lang="fr-FR" b="1" dirty="0"/>
              <a:t>2 m² </a:t>
            </a:r>
            <a:r>
              <a:rPr lang="fr-FR" dirty="0"/>
              <a:t>de parcours/p, </a:t>
            </a:r>
            <a:r>
              <a:rPr lang="fr-FR" b="1" dirty="0"/>
              <a:t>70%</a:t>
            </a:r>
            <a:r>
              <a:rPr lang="fr-FR" dirty="0"/>
              <a:t> de céréales mini, &lt;=</a:t>
            </a:r>
            <a:r>
              <a:rPr lang="fr-FR" b="1" dirty="0"/>
              <a:t>1600 m² </a:t>
            </a:r>
            <a:r>
              <a:rPr lang="fr-FR" dirty="0"/>
              <a:t>de surface, </a:t>
            </a:r>
            <a:r>
              <a:rPr lang="fr-FR" b="1" dirty="0"/>
              <a:t>&lt;=4 800p</a:t>
            </a:r>
            <a:r>
              <a:rPr lang="fr-FR" dirty="0"/>
              <a:t>)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Poulet fermier élevé en liberté </a:t>
            </a:r>
            <a:r>
              <a:rPr lang="fr-FR" dirty="0"/>
              <a:t>(idem fermier élevé en plein air mais pas de clôtures)</a:t>
            </a: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F569AB4-568D-8D85-C7ED-66DE91AFD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A855BE1-7498-0BE1-D9F8-CD84E76D8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10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60163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EA7C6F-F6E8-4019-A3DC-1418149A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713" y="352234"/>
            <a:ext cx="11713287" cy="621412"/>
          </a:xfrm>
        </p:spPr>
        <p:txBody>
          <a:bodyPr/>
          <a:lstStyle/>
          <a:p>
            <a:r>
              <a:rPr lang="fr-FR" sz="3600" dirty="0"/>
              <a:t>Cahier des charges Bio en volailles</a:t>
            </a:r>
            <a:br>
              <a:rPr lang="fr-BE" sz="3600" dirty="0"/>
            </a:br>
            <a:endParaRPr lang="fr-BE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3FE876-3B5E-4891-9861-88E57E309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48" y="1238204"/>
            <a:ext cx="10637492" cy="4956856"/>
          </a:xfrm>
        </p:spPr>
        <p:txBody>
          <a:bodyPr/>
          <a:lstStyle/>
          <a:p>
            <a:r>
              <a:rPr lang="fr-FR" dirty="0"/>
              <a:t>Aménagement des parcours (</a:t>
            </a:r>
            <a:r>
              <a:rPr lang="fr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on garde les points a./ et b./ de l’AGW-&gt; enherbement du parcours et peignes. Le point c./ (haies sur </a:t>
            </a:r>
            <a:r>
              <a:rPr lang="fr-BE" sz="18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la moitié </a:t>
            </a:r>
            <a:r>
              <a:rPr lang="fr-BE" sz="180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du périmètre</a:t>
            </a:r>
            <a:r>
              <a:rPr lang="fr-BE" sz="18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) </a:t>
            </a:r>
            <a:r>
              <a:rPr lang="fr-B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est modifié comme suit : </a:t>
            </a:r>
            <a:r>
              <a:rPr lang="fr-B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un minimum de 4 équipements de protection est réparti sur l’ensemble du parcours ; ceux-ci se composent d’abris, haies, bois contigus, arbres, arbustes ou bosquet, sans obligation définie pour la longueur),</a:t>
            </a:r>
            <a:endParaRPr lang="fr-FR" dirty="0"/>
          </a:p>
          <a:p>
            <a:r>
              <a:rPr lang="fr-FR" dirty="0"/>
              <a:t>Densités animales en poulets,</a:t>
            </a:r>
          </a:p>
          <a:p>
            <a:r>
              <a:rPr lang="fr-FR" dirty="0"/>
              <a:t>Perchoirs en poulets,</a:t>
            </a:r>
          </a:p>
          <a:p>
            <a:r>
              <a:rPr lang="fr-FR" dirty="0"/>
              <a:t>100% Bio au 31/12/2025,</a:t>
            </a:r>
          </a:p>
          <a:p>
            <a:r>
              <a:rPr lang="fr-FR" dirty="0" err="1"/>
              <a:t>Vermifugation</a:t>
            </a:r>
            <a:r>
              <a:rPr lang="fr-FR" dirty="0"/>
              <a:t> en pondeuses,</a:t>
            </a:r>
          </a:p>
          <a:p>
            <a:r>
              <a:rPr lang="fr-FR" dirty="0"/>
              <a:t>Jardins d’hiver en pondeuses,</a:t>
            </a:r>
          </a:p>
          <a:p>
            <a:r>
              <a:rPr lang="fr-FR" dirty="0"/>
              <a:t>Concurrence déloyale des pays voisins si les règles ne sont pas les mêmes.</a:t>
            </a: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94FFF2-1E2F-4B2E-A1F5-933EEEBE3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883D64-2C8F-4431-B80D-DF8D7AD6A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11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15944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EA7C6F-F6E8-4019-A3DC-1418149A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6" y="455502"/>
            <a:ext cx="11713287" cy="621412"/>
          </a:xfrm>
        </p:spPr>
        <p:txBody>
          <a:bodyPr/>
          <a:lstStyle/>
          <a:p>
            <a:r>
              <a:rPr lang="fr-FR" dirty="0"/>
              <a:t>État des dépenses du fonds sanitaire Volailles</a:t>
            </a:r>
            <a:br>
              <a:rPr lang="fr-BE" dirty="0"/>
            </a:b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3FE876-3B5E-4891-9861-88E57E309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48" y="1238204"/>
            <a:ext cx="10637492" cy="4956856"/>
          </a:xfrm>
        </p:spPr>
        <p:txBody>
          <a:bodyPr/>
          <a:lstStyle/>
          <a:p>
            <a:r>
              <a:rPr lang="fr-FR" dirty="0"/>
              <a:t>Dernière réunion du GT volailles le 12 mars; 4 GT par an</a:t>
            </a:r>
          </a:p>
          <a:p>
            <a:r>
              <a:rPr lang="fr-FR" dirty="0"/>
              <a:t>État de la situation fin décembre 2023: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b="1" dirty="0"/>
              <a:t>Rappel:</a:t>
            </a:r>
            <a:r>
              <a:rPr lang="fr-FR" dirty="0"/>
              <a:t> de 2023 à 2026, cofinancement UE pour indemnisation grippe aviaire et vaccination passant de 60% à 20% (PPA et HPAI)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b="1" dirty="0"/>
              <a:t>Recettes:</a:t>
            </a:r>
            <a:r>
              <a:rPr lang="fr-FR" dirty="0"/>
              <a:t>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4,5m€ </a:t>
            </a:r>
            <a:r>
              <a:rPr lang="fr-FR" dirty="0"/>
              <a:t>suite au doublement cotisation, mais 3,7 m€ perçus car beaucoup d’éleveurs pas au courant que deuxième facture à payer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b="1" dirty="0"/>
              <a:t>Dépenses :</a:t>
            </a:r>
            <a:r>
              <a:rPr lang="fr-FR" dirty="0"/>
              <a:t> un peu plus de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6m€</a:t>
            </a:r>
            <a:r>
              <a:rPr lang="fr-FR" dirty="0"/>
              <a:t> ventilés comme suit        +-3,6 m€/indemnisation abattage, +- 2,4 m€/vaccination Salmonella (pp et repros), 144 000 €/coaching élevages avec S+; ajouter dépenses fonctionnement, expertise, informatique, mesures d’accompagnement, …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b="1" dirty="0"/>
              <a:t>Réserve </a:t>
            </a:r>
            <a:r>
              <a:rPr lang="fr-FR" dirty="0"/>
              <a:t>estimée à +- 1,3 m€ en décembre 2023</a:t>
            </a: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94FFF2-1E2F-4B2E-A1F5-933EEEBE3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883D64-2C8F-4431-B80D-DF8D7AD6A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12</a:t>
            </a:fld>
            <a:endParaRPr lang="fr-BE" dirty="0"/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F3D16533-24A2-D584-9FBA-50E3F3C2AAE0}"/>
              </a:ext>
            </a:extLst>
          </p:cNvPr>
          <p:cNvSpPr/>
          <p:nvPr/>
        </p:nvSpPr>
        <p:spPr>
          <a:xfrm>
            <a:off x="7802880" y="3817620"/>
            <a:ext cx="350520" cy="13030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0729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1DFEEE-0500-E4F5-89B2-28D1D6F76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Fonds sanitaire volailles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A323C9-3E6B-B8EF-8F67-B7E17835F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Rappel: </a:t>
            </a:r>
            <a:r>
              <a:rPr lang="fr-FR" dirty="0"/>
              <a:t>nouvel AR en préparation pour un nouveau système d’évaluation des montants de cotisations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tarif fixé par animal,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obligation de payer pour son modèle de production,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Augmentation pour les repros, pondeuses et dindes,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50 euros pour les capacités &lt; 4999 volailles,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doublement des cotisations restant d’actualité jusqu’en 2026 (renflouement du fonds)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Facture envoyée au 29/11/2024</a:t>
            </a:r>
            <a:endParaRPr lang="fr-BE" dirty="0"/>
          </a:p>
          <a:p>
            <a:pPr lvl="1">
              <a:buFont typeface="Wingdings" panose="05000000000000000000" pitchFamily="2" charset="2"/>
              <a:buChar char="Ø"/>
            </a:pPr>
            <a:endParaRPr lang="fr-B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BE" b="0" i="0" u="sng" dirty="0">
                <a:solidFill>
                  <a:srgbClr val="860D20"/>
                </a:solidFill>
                <a:effectLst/>
                <a:highlight>
                  <a:srgbClr val="FFFFFF"/>
                </a:highlight>
                <a:latin typeface="Titillium Web" panose="00000500000000000000" pitchFamily="2" charset="0"/>
                <a:hlinkClick r:id="rId2"/>
              </a:rPr>
              <a:t>https://www.health.belgium.be/nl/sector-pluimvee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559B81-6DA9-E376-C9DB-1E5F88973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66C6EA1-4B9D-31CA-237D-4E4BB7E82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13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18871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B974A-E518-4F27-A1BE-CAF451E24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6" y="1031132"/>
            <a:ext cx="11713287" cy="621412"/>
          </a:xfrm>
        </p:spPr>
        <p:txBody>
          <a:bodyPr/>
          <a:lstStyle/>
          <a:p>
            <a:r>
              <a:rPr lang="fr-F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Révision du système de cotisations au Fonds sanitaire volaille : </a:t>
            </a:r>
            <a:r>
              <a:rPr lang="fr-FR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travaux en cours au SPF Santé publique</a:t>
            </a:r>
            <a:br>
              <a:rPr lang="fr-BE" sz="36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fr-BE" sz="36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fr-BE" sz="3600" dirty="0"/>
            </a:br>
            <a:endParaRPr lang="fr-BE" sz="3600" dirty="0">
              <a:latin typeface="+mn-l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770DFC-9624-43E8-9CB3-9B339D77E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96" y="1238204"/>
            <a:ext cx="10515600" cy="473105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Objectifs:</a:t>
            </a:r>
            <a:r>
              <a:rPr lang="fr-FR" dirty="0"/>
              <a:t> </a:t>
            </a:r>
            <a:r>
              <a:rPr lang="fr-FR" u="sng" dirty="0"/>
              <a:t>simplification administrative </a:t>
            </a:r>
            <a:r>
              <a:rPr lang="fr-FR" dirty="0"/>
              <a:t>et meilleure prise en compte de la </a:t>
            </a:r>
            <a:r>
              <a:rPr lang="fr-FR" u="sng" dirty="0"/>
              <a:t>valeur des </a:t>
            </a:r>
            <a:r>
              <a:rPr lang="fr-FR" u="sng" dirty="0" err="1"/>
              <a:t>anx</a:t>
            </a:r>
            <a:r>
              <a:rPr lang="fr-FR" dirty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Formule</a:t>
            </a:r>
            <a:r>
              <a:rPr lang="fr-FR" dirty="0"/>
              <a:t> utilisée: 50 euros/</a:t>
            </a:r>
            <a:r>
              <a:rPr lang="fr-FR" dirty="0" err="1"/>
              <a:t>ét</a:t>
            </a:r>
            <a:r>
              <a:rPr lang="fr-FR" dirty="0"/>
              <a:t>. + (montant par animal X </a:t>
            </a:r>
            <a:r>
              <a:rPr lang="fr-FR" dirty="0" err="1"/>
              <a:t>coéfft</a:t>
            </a:r>
            <a:r>
              <a:rPr lang="fr-FR" dirty="0"/>
              <a:t> (0,0087) X nb </a:t>
            </a:r>
            <a:r>
              <a:rPr lang="fr-FR" dirty="0" err="1"/>
              <a:t>anx</a:t>
            </a:r>
            <a:r>
              <a:rPr lang="fr-FR" dirty="0"/>
              <a:t>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Évolutions positives </a:t>
            </a:r>
            <a:r>
              <a:rPr lang="fr-FR" dirty="0"/>
              <a:t>pour les </a:t>
            </a:r>
            <a:r>
              <a:rPr lang="fr-FR" b="1" dirty="0"/>
              <a:t>petites productions</a:t>
            </a:r>
            <a:r>
              <a:rPr lang="fr-FR" dirty="0"/>
              <a:t>: 50 euros vs 150 euros (&lt;4999 v.);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Obligation </a:t>
            </a:r>
            <a:r>
              <a:rPr lang="fr-FR" dirty="0"/>
              <a:t>de payer sur base de son </a:t>
            </a:r>
            <a:r>
              <a:rPr lang="fr-FR" b="1" dirty="0"/>
              <a:t>modèle de production</a:t>
            </a:r>
            <a:r>
              <a:rPr lang="fr-FR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Cela va impliquer une augmentation pour les éleveurs de </a:t>
            </a:r>
            <a:r>
              <a:rPr lang="fr-FR" b="1" dirty="0"/>
              <a:t>pondeuses</a:t>
            </a:r>
            <a:r>
              <a:rPr lang="fr-FR" dirty="0"/>
              <a:t> et de </a:t>
            </a:r>
            <a:r>
              <a:rPr lang="fr-FR" b="1" dirty="0"/>
              <a:t>repros </a:t>
            </a:r>
            <a:r>
              <a:rPr lang="fr-FR" dirty="0"/>
              <a:t>car dans ce système, la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valeur moyenne des animaux </a:t>
            </a:r>
            <a:r>
              <a:rPr lang="fr-FR" dirty="0"/>
              <a:t>est reprise dans la formule. Aujourd’hui, en cas d’éradication de troupeaux (MDO), ces deux catégories sont indemnisées plus.</a:t>
            </a:r>
          </a:p>
          <a:p>
            <a:pPr>
              <a:buFont typeface="Wingdings" panose="05000000000000000000" pitchFamily="2" charset="2"/>
              <a:buChar char="v"/>
            </a:pP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FD75C1-9B95-4C10-BDE5-40323031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BA6BF4-3AF8-42CA-A7E5-DB72537A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14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34148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B974A-E518-4F27-A1BE-CAF451E24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286" y="872566"/>
            <a:ext cx="11713287" cy="621412"/>
          </a:xfrm>
        </p:spPr>
        <p:txBody>
          <a:bodyPr/>
          <a:lstStyle/>
          <a:p>
            <a:r>
              <a:rPr lang="fr-F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AFSCA</a:t>
            </a:r>
            <a:r>
              <a:rPr lang="fr-F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br>
              <a:rPr lang="fr-BE" sz="36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fr-BE" sz="36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fr-BE" sz="3600" dirty="0"/>
            </a:br>
            <a:endParaRPr lang="fr-BE" sz="3600" dirty="0">
              <a:latin typeface="+mn-lt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FD75C1-9B95-4C10-BDE5-40323031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BA6BF4-3AF8-42CA-A7E5-DB72537A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15</a:t>
            </a:fld>
            <a:endParaRPr lang="fr-BE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88C7D17-D92A-9E7E-B21C-656B1BA74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894" y="1404284"/>
            <a:ext cx="11159266" cy="4731054"/>
          </a:xfrm>
        </p:spPr>
        <p:txBody>
          <a:bodyPr/>
          <a:lstStyle/>
          <a:p>
            <a:pPr marL="506730" indent="-28575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fr-B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BE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épenses très élevées</a:t>
            </a:r>
            <a:r>
              <a:rPr lang="fr-BE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notamment pour les </a:t>
            </a:r>
            <a:r>
              <a:rPr lang="fr-BE" sz="24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nombreux foyers IAHP </a:t>
            </a:r>
            <a:r>
              <a:rPr lang="fr-BE" sz="2400" dirty="0">
                <a:effectLst/>
                <a:highlight>
                  <a:srgbClr val="FFFF0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fr-BE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diminution </a:t>
            </a:r>
            <a:r>
              <a:rPr lang="fr-BE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 la </a:t>
            </a:r>
            <a:r>
              <a:rPr lang="fr-BE" sz="24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fr-BE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la part de </a:t>
            </a:r>
            <a:r>
              <a:rPr lang="fr-BE" sz="24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co-financement de 60% </a:t>
            </a:r>
            <a:r>
              <a:rPr lang="fr-BE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pour les programmes vétérinaires 2023 avec un co-financement aujourd’hui </a:t>
            </a:r>
            <a:r>
              <a:rPr lang="fr-BE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à hauteur de 20% uniquement</a:t>
            </a:r>
            <a:r>
              <a:rPr lang="fr-B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BE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Après consultation avec le secteur, </a:t>
            </a:r>
            <a:r>
              <a:rPr lang="fr-BE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l’AFSCA a </a:t>
            </a:r>
            <a:r>
              <a:rPr lang="fr-BE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décidé d’arrêter la demande de co-financement 2024 de la Belgique pour la </a:t>
            </a:r>
            <a:r>
              <a:rPr lang="fr-BE" sz="2400" dirty="0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vaccination contre </a:t>
            </a:r>
            <a:r>
              <a:rPr lang="fr-BE" sz="2400" i="1" dirty="0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Salmonella</a:t>
            </a:r>
            <a:r>
              <a:rPr lang="fr-BE" sz="2400" dirty="0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chez les poules pondeuses et les poules reproductrices.</a:t>
            </a:r>
          </a:p>
          <a:p>
            <a:pPr marL="1021080" lvl="1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BE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 certain nombre de modifications de l’AM et l’AR </a:t>
            </a:r>
            <a:r>
              <a:rPr lang="fr-BE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Salmonella</a:t>
            </a:r>
            <a:r>
              <a:rPr lang="fr-BE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sont prévus, notamment </a:t>
            </a:r>
            <a:r>
              <a:rPr lang="fr-BE" sz="20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l’arrêt du financement des analyses sur les échantillons non-officiels </a:t>
            </a:r>
            <a:r>
              <a:rPr lang="fr-BE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+ intégration des analyses </a:t>
            </a:r>
            <a:r>
              <a:rPr lang="fr-BE" sz="20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Salmonella</a:t>
            </a:r>
            <a:r>
              <a:rPr lang="fr-BE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dans les </a:t>
            </a:r>
            <a:r>
              <a:rPr lang="fr-BE" sz="20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œufs à couver </a:t>
            </a:r>
            <a:r>
              <a:rPr lang="fr-BE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(sur </a:t>
            </a:r>
            <a:r>
              <a:rPr lang="fr-BE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anx</a:t>
            </a:r>
            <a:r>
              <a:rPr lang="fr-BE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vivants) avec indemnisations si destructions.</a:t>
            </a:r>
          </a:p>
          <a:p>
            <a:pPr marL="56388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r-FR" sz="24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P</a:t>
            </a:r>
            <a:r>
              <a:rPr lang="fr-FR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rojet de recherche aux PB sur les </a:t>
            </a:r>
            <a:r>
              <a:rPr lang="fr-FR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analyses de confirmation </a:t>
            </a:r>
            <a:r>
              <a:rPr lang="fr-FR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(participation du secteur avicole belge</a:t>
            </a:r>
            <a:r>
              <a:rPr lang="fr-FR" sz="14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)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                                                </a:t>
            </a:r>
          </a:p>
          <a:p>
            <a:pPr marL="22098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2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22098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? 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impact en pp où ttes les 15 s. </a:t>
            </a:r>
            <a:r>
              <a:rPr lang="fr-FR" sz="2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éch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. S. (non-officiel-payé par </a:t>
            </a:r>
            <a:r>
              <a:rPr lang="fr-FR" sz="2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afsca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)</a:t>
            </a:r>
            <a:br>
              <a:rPr lang="fr-BE" sz="32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fr-BE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3E88CD18-91F0-E25E-8139-803A6A427944}"/>
              </a:ext>
            </a:extLst>
          </p:cNvPr>
          <p:cNvCxnSpPr>
            <a:cxnSpLocks/>
          </p:cNvCxnSpPr>
          <p:nvPr/>
        </p:nvCxnSpPr>
        <p:spPr>
          <a:xfrm>
            <a:off x="4560570" y="4343400"/>
            <a:ext cx="1188720" cy="1178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943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765FE9-F649-55B6-A9B0-FFE43D3E9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11" y="229700"/>
            <a:ext cx="11814810" cy="621412"/>
          </a:xfrm>
        </p:spPr>
        <p:txBody>
          <a:bodyPr/>
          <a:lstStyle/>
          <a:p>
            <a:r>
              <a:rPr lang="fr-FR" dirty="0"/>
              <a:t>Résultats Salmonella 2023</a:t>
            </a:r>
            <a:br>
              <a:rPr lang="fr-FR" dirty="0"/>
            </a:br>
            <a:r>
              <a:rPr lang="fr-FR" dirty="0"/>
              <a:t>(</a:t>
            </a:r>
            <a:r>
              <a:rPr lang="fr-BE" sz="2400" u="sng" dirty="0">
                <a:effectLst/>
                <a:latin typeface="Calibri" panose="020F0502020204030204" pitchFamily="34" charset="0"/>
                <a:ea typeface="Aptos" panose="020B00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https://favv-afsca.be/fr/themes/animaux/sante-animale/maladies-animales/salmonelles</a:t>
            </a:r>
            <a:r>
              <a:rPr lang="fr-BE" sz="2400" u="sng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)</a:t>
            </a:r>
            <a:endParaRPr lang="fr-BE" dirty="0"/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636ED3AC-1156-25DA-7252-E93C3B396A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337124"/>
              </p:ext>
            </p:extLst>
          </p:nvPr>
        </p:nvGraphicFramePr>
        <p:xfrm>
          <a:off x="1954847" y="1179512"/>
          <a:ext cx="9726613" cy="535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1654">
                  <a:extLst>
                    <a:ext uri="{9D8B030D-6E8A-4147-A177-3AD203B41FA5}">
                      <a16:colId xmlns:a16="http://schemas.microsoft.com/office/drawing/2014/main" val="1386333474"/>
                    </a:ext>
                  </a:extLst>
                </a:gridCol>
                <a:gridCol w="1306903">
                  <a:extLst>
                    <a:ext uri="{9D8B030D-6E8A-4147-A177-3AD203B41FA5}">
                      <a16:colId xmlns:a16="http://schemas.microsoft.com/office/drawing/2014/main" val="2976562233"/>
                    </a:ext>
                  </a:extLst>
                </a:gridCol>
                <a:gridCol w="4838582">
                  <a:extLst>
                    <a:ext uri="{9D8B030D-6E8A-4147-A177-3AD203B41FA5}">
                      <a16:colId xmlns:a16="http://schemas.microsoft.com/office/drawing/2014/main" val="2166207833"/>
                    </a:ext>
                  </a:extLst>
                </a:gridCol>
                <a:gridCol w="1149474">
                  <a:extLst>
                    <a:ext uri="{9D8B030D-6E8A-4147-A177-3AD203B41FA5}">
                      <a16:colId xmlns:a16="http://schemas.microsoft.com/office/drawing/2014/main" val="4150828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STADE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Nb  de lots testés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Salmonella + 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% de prévalence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744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00B050"/>
                          </a:solidFill>
                        </a:rPr>
                        <a:t>Poules repros-1j</a:t>
                      </a:r>
                      <a:endParaRPr lang="fr-BE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149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NA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510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Poules repros-élevage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339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 (1S.Infantis et 2S.Virchow)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NA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292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Poules repros-production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570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8 (4S.Enteritidis et 1S.Infantis)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0,70%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28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7030A0"/>
                          </a:solidFill>
                        </a:rPr>
                        <a:t>Poules pondeuses-1j</a:t>
                      </a:r>
                      <a:endParaRPr lang="fr-BE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306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 (1S.Enteritidis)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NA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351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PP-élevage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216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NA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542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PP-production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751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28 (15S.Enteritidis et 2S.Typhimurium)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>
                          <a:solidFill>
                            <a:srgbClr val="FF0000"/>
                          </a:solidFill>
                        </a:rPr>
                        <a:t>2,26%</a:t>
                      </a:r>
                      <a:endParaRPr lang="fr-BE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523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Poulets de chair</a:t>
                      </a:r>
                      <a:r>
                        <a:rPr lang="fr-FR" dirty="0"/>
                        <a:t>-entrées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11 016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 (2S.Entritidis ; 6S.Paratyphi B v Java)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NA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621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Poulets de chair-sorties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11 294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244 (3S.Enteritidis et 16S. </a:t>
                      </a:r>
                      <a:r>
                        <a:rPr lang="fr-FR" dirty="0" err="1"/>
                        <a:t>Typhimurium</a:t>
                      </a:r>
                      <a:r>
                        <a:rPr lang="fr-FR" dirty="0"/>
                        <a:t>);(70S.Infantis,10S.Minnesota,92S.Paratyphi </a:t>
                      </a:r>
                      <a:r>
                        <a:rPr lang="fr-FR" dirty="0" err="1"/>
                        <a:t>Bv</a:t>
                      </a:r>
                      <a:r>
                        <a:rPr lang="fr-FR" dirty="0"/>
                        <a:t> Java, 20S.Virchow)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0,17%</a:t>
                      </a:r>
                    </a:p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95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002060"/>
                          </a:solidFill>
                        </a:rPr>
                        <a:t>Dindes</a:t>
                      </a:r>
                      <a:r>
                        <a:rPr lang="fr-FR" dirty="0"/>
                        <a:t>-entrées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193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O%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977656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1F8111-67FE-E73C-CD4D-9A01CE9B7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FD95549-FD3C-B62C-8107-3FC0A6EC1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16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87801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EA7C6F-F6E8-4019-A3DC-1418149A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6" y="455502"/>
            <a:ext cx="11713287" cy="621412"/>
          </a:xfrm>
        </p:spPr>
        <p:txBody>
          <a:bodyPr/>
          <a:lstStyle/>
          <a:p>
            <a:r>
              <a:rPr lang="fr-FR" dirty="0"/>
              <a:t>Grippe aviaire : stratégie de vaccination</a:t>
            </a:r>
            <a:br>
              <a:rPr lang="fr-BE" dirty="0"/>
            </a:b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3FE876-3B5E-4891-9861-88E57E309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48" y="1238204"/>
            <a:ext cx="10637492" cy="4956856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Retour du SPF Santé publique: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b="1" u="sng" dirty="0"/>
              <a:t>Échelle UE: </a:t>
            </a:r>
            <a:r>
              <a:rPr lang="fr-BE" dirty="0"/>
              <a:t>deux réunions tenues avec les autorités des pays membres (février et avril). 5 pays testant/utilisant les vaccins ont présenté leurs résultats :</a:t>
            </a:r>
          </a:p>
          <a:p>
            <a:pPr marL="914400" lvl="1" indent="-457200">
              <a:buAutoNum type="arabicParenR"/>
            </a:pPr>
            <a:r>
              <a:rPr lang="fr-BE" sz="2800" u="sng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Pays-Bas :</a:t>
            </a:r>
            <a:r>
              <a:rPr lang="fr-BE" sz="28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feuille de route chez les </a:t>
            </a:r>
            <a:r>
              <a:rPr lang="fr-BE" sz="2800" b="1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pondeuses</a:t>
            </a:r>
          </a:p>
          <a:p>
            <a:pPr marL="914400" lvl="1" indent="-457200">
              <a:buAutoNum type="arabicParenR"/>
            </a:pPr>
            <a:r>
              <a:rPr lang="fr-BE" sz="2800" u="sng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Italie :</a:t>
            </a:r>
            <a:r>
              <a:rPr lang="fr-BE" sz="28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essais de vaccination en conditions de terrain chez les </a:t>
            </a:r>
            <a:r>
              <a:rPr lang="fr-BE" sz="2800" b="1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dindes</a:t>
            </a:r>
            <a:endParaRPr lang="fr-BE" sz="2800" b="1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914400" lvl="1" indent="-457200">
              <a:buAutoNum type="arabicParenR"/>
            </a:pPr>
            <a:r>
              <a:rPr lang="fr-BE" sz="2800" u="sng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France :</a:t>
            </a:r>
            <a:r>
              <a:rPr lang="fr-BE" sz="28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programme de vaccination des </a:t>
            </a:r>
            <a:r>
              <a:rPr lang="fr-BE" sz="2800" b="1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canards</a:t>
            </a:r>
            <a:r>
              <a:rPr lang="fr-BE" sz="28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– état des lieux</a:t>
            </a:r>
            <a:endParaRPr lang="fr-BE" sz="2800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914400" lvl="1" indent="-457200">
              <a:buAutoNum type="arabicParenR"/>
            </a:pPr>
            <a:r>
              <a:rPr lang="fr-BE" sz="2800" u="sng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Suisse : </a:t>
            </a:r>
            <a:r>
              <a:rPr lang="fr-BE" sz="28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expériences de vaccination </a:t>
            </a:r>
            <a:r>
              <a:rPr lang="fr-BE" sz="2800" b="1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d'oiseaux dans des zoos </a:t>
            </a:r>
          </a:p>
          <a:p>
            <a:pPr marL="914400" lvl="1" indent="-457200">
              <a:buAutoNum type="arabicParenR"/>
            </a:pPr>
            <a:r>
              <a:rPr lang="fr-BE" sz="2800" u="sng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Allemagne</a:t>
            </a:r>
          </a:p>
          <a:p>
            <a:pPr marL="457200" lvl="1" indent="0">
              <a:buNone/>
            </a:pP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94FFF2-1E2F-4B2E-A1F5-933EEEBE3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883D64-2C8F-4431-B80D-DF8D7AD6A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17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35081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EA7C6F-F6E8-4019-A3DC-1418149A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6" y="455502"/>
            <a:ext cx="11713287" cy="621412"/>
          </a:xfrm>
        </p:spPr>
        <p:txBody>
          <a:bodyPr/>
          <a:lstStyle/>
          <a:p>
            <a:r>
              <a:rPr lang="fr-FR" dirty="0"/>
              <a:t>Grippe aviaire : stratégie de vaccination</a:t>
            </a:r>
            <a:br>
              <a:rPr lang="fr-BE" dirty="0"/>
            </a:b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3FE876-3B5E-4891-9861-88E57E309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48" y="1238204"/>
            <a:ext cx="10637492" cy="4956856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Retour du SPF Santé publique: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2400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fr-BE" sz="2400" b="1" u="sng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Echelle Belgique : </a:t>
            </a:r>
            <a:r>
              <a:rPr lang="fr-BE" sz="2400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selon RD 2023/361, l’autorité compétente peut décider d’administrer des vaccins, MAIS besoin d’une </a:t>
            </a:r>
            <a:r>
              <a:rPr lang="fr-BE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évaluation préalable</a:t>
            </a:r>
            <a:r>
              <a:rPr lang="fr-BE" sz="2400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fr-BE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Tenir compte des critères de l’annexe II, partie 1 du RD (dont l’évaluation des coûts/bénéfices)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fr-BE" sz="2000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Valider un plan de vaccination officiel</a:t>
            </a:r>
          </a:p>
          <a:p>
            <a:pPr marL="457200" lvl="1" indent="0">
              <a:buNone/>
            </a:pPr>
            <a:endParaRPr lang="fr-BE" sz="2000" dirty="0">
              <a:latin typeface="Calibri" panose="020F050202020403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457200" lvl="1" indent="0">
              <a:buNone/>
            </a:pPr>
            <a:r>
              <a:rPr lang="fr-BE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                    SPF Santé publique fera appel </a:t>
            </a:r>
            <a:r>
              <a:rPr lang="fr-BE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à l’avis du </a:t>
            </a:r>
            <a:r>
              <a:rPr lang="fr-BE" b="1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comité scientifique</a:t>
            </a:r>
          </a:p>
          <a:p>
            <a:pPr marL="457200" lvl="1" indent="0">
              <a:buNone/>
            </a:pPr>
            <a:endParaRPr lang="fr-BE" sz="2000" dirty="0">
              <a:effectLst/>
              <a:latin typeface="Calibri" panose="020F050202020403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457200" lvl="1" indent="0">
              <a:buNone/>
            </a:pPr>
            <a:r>
              <a:rPr lang="fr-BE" sz="2000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+ </a:t>
            </a:r>
            <a:r>
              <a:rPr lang="fr-BE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d’autres démarches sont à effectuer: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fr-BE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Rédiger un </a:t>
            </a:r>
            <a:r>
              <a:rPr lang="fr-BE" sz="20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arr</a:t>
            </a:r>
            <a:r>
              <a:rPr lang="fr-BE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êté </a:t>
            </a:r>
            <a:r>
              <a:rPr lang="fr-BE" sz="2000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qui prévoit la vaccination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fr-BE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Organiser les </a:t>
            </a:r>
            <a:r>
              <a:rPr lang="fr-BE" sz="20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équipes de vaccination </a:t>
            </a:r>
            <a:r>
              <a:rPr lang="fr-BE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(conditions, délégation de la vaccination)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fr-BE" sz="2000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Analyse des </a:t>
            </a:r>
            <a:r>
              <a:rPr lang="fr-BE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coûts-bénéfices</a:t>
            </a:r>
            <a:endParaRPr lang="fr-BE" sz="2000" b="1" dirty="0">
              <a:solidFill>
                <a:schemeClr val="accent2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1">
              <a:buFont typeface="Wingdings" panose="05000000000000000000" pitchFamily="2" charset="2"/>
              <a:buChar char=""/>
            </a:pP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94FFF2-1E2F-4B2E-A1F5-933EEEBE3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883D64-2C8F-4431-B80D-DF8D7AD6A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18</a:t>
            </a:fld>
            <a:endParaRPr lang="fr-BE" dirty="0"/>
          </a:p>
        </p:txBody>
      </p:sp>
      <p:sp>
        <p:nvSpPr>
          <p:cNvPr id="6" name="Flèche : droite à entaille 5">
            <a:extLst>
              <a:ext uri="{FF2B5EF4-FFF2-40B4-BE49-F238E27FC236}">
                <a16:creationId xmlns:a16="http://schemas.microsoft.com/office/drawing/2014/main" id="{8E468331-6659-6882-5B15-DCE79FEC7A4A}"/>
              </a:ext>
            </a:extLst>
          </p:cNvPr>
          <p:cNvSpPr/>
          <p:nvPr/>
        </p:nvSpPr>
        <p:spPr>
          <a:xfrm>
            <a:off x="1278636" y="3579472"/>
            <a:ext cx="978408" cy="274320"/>
          </a:xfrm>
          <a:prstGeom prst="notch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86705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AF0079-7630-ABFC-F662-1C4ABB37C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Avis des participants sur la vaccination obligatoire HPIA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69A2AE-C51B-760D-4B55-3F27411D0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FR" b="1" u="sng" dirty="0"/>
              <a:t>Propositions du </a:t>
            </a:r>
            <a:r>
              <a:rPr lang="fr-FR" b="1" u="sng" dirty="0" err="1"/>
              <a:t>Vepek</a:t>
            </a:r>
            <a:r>
              <a:rPr lang="fr-FR" b="1" u="sng" dirty="0"/>
              <a:t>: </a:t>
            </a:r>
          </a:p>
          <a:p>
            <a:pPr>
              <a:buFont typeface="Wingdings" panose="05000000000000000000" pitchFamily="2" charset="2"/>
              <a:buChar char=""/>
            </a:pPr>
            <a:r>
              <a:rPr lang="fr-BE" b="1" dirty="0">
                <a:solidFill>
                  <a:schemeClr val="accent2">
                    <a:lumMod val="75000"/>
                  </a:schemeClr>
                </a:solidFill>
              </a:rPr>
              <a:t>Obligation</a:t>
            </a:r>
            <a:r>
              <a:rPr lang="fr-BE" dirty="0"/>
              <a:t> pour </a:t>
            </a:r>
            <a:r>
              <a:rPr lang="fr-BE" dirty="0">
                <a:solidFill>
                  <a:schemeClr val="accent2">
                    <a:lumMod val="75000"/>
                  </a:schemeClr>
                </a:solidFill>
              </a:rPr>
              <a:t>volailles à durée de vie longue </a:t>
            </a:r>
            <a:r>
              <a:rPr lang="fr-BE" dirty="0"/>
              <a:t>(repros et pondeuses) et </a:t>
            </a:r>
            <a:r>
              <a:rPr lang="fr-BE" dirty="0">
                <a:solidFill>
                  <a:schemeClr val="accent2">
                    <a:lumMod val="75000"/>
                  </a:schemeClr>
                </a:solidFill>
              </a:rPr>
              <a:t>courte si accès à un parcours extérieur</a:t>
            </a:r>
            <a:r>
              <a:rPr lang="fr-BE" dirty="0"/>
              <a:t>, </a:t>
            </a:r>
          </a:p>
          <a:p>
            <a:pPr>
              <a:buFont typeface="Wingdings" panose="05000000000000000000" pitchFamily="2" charset="2"/>
              <a:buChar char=""/>
            </a:pPr>
            <a:r>
              <a:rPr lang="fr-BE" b="1" dirty="0">
                <a:solidFill>
                  <a:schemeClr val="accent2">
                    <a:lumMod val="75000"/>
                  </a:schemeClr>
                </a:solidFill>
              </a:rPr>
              <a:t>Volontaire</a:t>
            </a:r>
            <a:r>
              <a:rPr lang="fr-BE" dirty="0"/>
              <a:t> pour les </a:t>
            </a:r>
            <a:r>
              <a:rPr lang="fr-BE" dirty="0">
                <a:solidFill>
                  <a:schemeClr val="accent2">
                    <a:lumMod val="75000"/>
                  </a:schemeClr>
                </a:solidFill>
              </a:rPr>
              <a:t>particuliers</a:t>
            </a:r>
            <a:r>
              <a:rPr lang="fr-BE" dirty="0"/>
              <a:t> et </a:t>
            </a:r>
            <a:r>
              <a:rPr lang="fr-BE" dirty="0" err="1"/>
              <a:t>anx</a:t>
            </a:r>
            <a:r>
              <a:rPr lang="fr-BE" dirty="0"/>
              <a:t> de loisir, </a:t>
            </a:r>
          </a:p>
          <a:p>
            <a:pPr>
              <a:buFont typeface="Wingdings" panose="05000000000000000000" pitchFamily="2" charset="2"/>
              <a:buChar char=""/>
            </a:pPr>
            <a:r>
              <a:rPr lang="fr-BE" dirty="0"/>
              <a:t>mais </a:t>
            </a:r>
            <a:r>
              <a:rPr lang="fr-BE" b="1" dirty="0">
                <a:solidFill>
                  <a:schemeClr val="accent2">
                    <a:lumMod val="75000"/>
                  </a:schemeClr>
                </a:solidFill>
              </a:rPr>
              <a:t>obligatoire</a:t>
            </a:r>
            <a:r>
              <a:rPr lang="fr-BE" dirty="0"/>
              <a:t> pour les </a:t>
            </a:r>
            <a:r>
              <a:rPr lang="fr-BE" dirty="0">
                <a:solidFill>
                  <a:schemeClr val="accent2">
                    <a:lumMod val="75000"/>
                  </a:schemeClr>
                </a:solidFill>
              </a:rPr>
              <a:t>négociants de volailles</a:t>
            </a:r>
            <a:r>
              <a:rPr lang="fr-BE" dirty="0"/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b="1" u="sng" dirty="0">
                <a:solidFill>
                  <a:schemeClr val="accent6">
                    <a:lumMod val="75000"/>
                  </a:schemeClr>
                </a:solidFill>
              </a:rPr>
              <a:t>Questions:</a:t>
            </a:r>
          </a:p>
          <a:p>
            <a:pPr>
              <a:buFont typeface="Wingdings" panose="05000000000000000000" pitchFamily="2" charset="2"/>
              <a:buChar char="ð"/>
            </a:pPr>
            <a:r>
              <a:rPr lang="fr-FR" dirty="0"/>
              <a:t>Poulet avec parcours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?</a:t>
            </a:r>
            <a:r>
              <a:rPr lang="fr-FR" dirty="0"/>
              <a:t> Durée de vie courte de l’animal</a:t>
            </a:r>
          </a:p>
          <a:p>
            <a:pPr>
              <a:buFont typeface="Wingdings" panose="05000000000000000000" pitchFamily="2" charset="2"/>
              <a:buChar char="ð"/>
            </a:pPr>
            <a:r>
              <a:rPr lang="fr-FR" dirty="0"/>
              <a:t>Cela a-t-il du sens en préventif;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ne pas plutôt vacciner en cas de crise </a:t>
            </a:r>
            <a:r>
              <a:rPr lang="fr-FR" dirty="0"/>
              <a:t>avec une réponse rapide si le vaccin est disponible?</a:t>
            </a: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DBB660E-7612-BEF3-F257-91E6C4C5B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554405-9218-DC8B-B438-0DEF6CCD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19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91009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>
            <a:extLst>
              <a:ext uri="{FF2B5EF4-FFF2-40B4-BE49-F238E27FC236}">
                <a16:creationId xmlns:a16="http://schemas.microsoft.com/office/drawing/2014/main" id="{D34D3E03-0165-4867-AB30-5B5CDB2C0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" y="230188"/>
            <a:ext cx="11714163" cy="620712"/>
          </a:xfrm>
        </p:spPr>
        <p:txBody>
          <a:bodyPr/>
          <a:lstStyle/>
          <a:p>
            <a:pPr eaLnBrk="1" hangingPunct="1"/>
            <a:r>
              <a:rPr lang="fr-FR" altLang="fr-FR" dirty="0">
                <a:latin typeface="+mn-lt"/>
              </a:rPr>
              <a:t>Ordre du jour </a:t>
            </a:r>
          </a:p>
        </p:txBody>
      </p:sp>
      <p:sp>
        <p:nvSpPr>
          <p:cNvPr id="45059" name="Espace réservé du contenu 2">
            <a:extLst>
              <a:ext uri="{FF2B5EF4-FFF2-40B4-BE49-F238E27FC236}">
                <a16:creationId xmlns:a16="http://schemas.microsoft.com/office/drawing/2014/main" id="{149956E7-9132-4773-81A9-0734F010D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11" y="1139096"/>
            <a:ext cx="10838189" cy="4929057"/>
          </a:xfrm>
        </p:spPr>
        <p:txBody>
          <a:bodyPr/>
          <a:lstStyle/>
          <a:p>
            <a:pPr marL="742950" lvl="0" indent="-742950">
              <a:lnSpc>
                <a:spcPct val="105000"/>
              </a:lnSpc>
              <a:buFont typeface="+mj-lt"/>
              <a:buAutoNum type="arabicPeriod"/>
            </a:pPr>
            <a:r>
              <a:rPr lang="fr-FR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Approbation du l’ordre du jour</a:t>
            </a:r>
            <a:endParaRPr lang="fr-BE" sz="4400" dirty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742950" lvl="0" indent="-742950">
              <a:lnSpc>
                <a:spcPct val="105000"/>
              </a:lnSpc>
              <a:buFont typeface="+mj-lt"/>
              <a:buAutoNum type="arabicPeriod"/>
            </a:pPr>
            <a:r>
              <a:rPr lang="fr-FR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Désignation d’un président de séance</a:t>
            </a:r>
          </a:p>
          <a:p>
            <a:pPr marL="742950" lvl="0" indent="-742950">
              <a:lnSpc>
                <a:spcPct val="105000"/>
              </a:lnSpc>
              <a:buFont typeface="+mj-lt"/>
              <a:buAutoNum type="arabicPeriod"/>
            </a:pPr>
            <a:r>
              <a:rPr lang="fr-FR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Approbation du compte-rendu de la réunion précédente (</a:t>
            </a:r>
            <a:r>
              <a:rPr lang="fr-FR" sz="4400" u="sng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  <a:hlinkClick r:id="rId2"/>
              </a:rPr>
              <a:t>Publications — Collège des Producteurs (collegedesproducteurs.be)</a:t>
            </a:r>
            <a:r>
              <a:rPr lang="fr-FR" sz="4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)</a:t>
            </a:r>
          </a:p>
          <a:p>
            <a:pPr marL="0" lvl="0" indent="0">
              <a:lnSpc>
                <a:spcPct val="105000"/>
              </a:lnSpc>
              <a:spcAft>
                <a:spcPts val="800"/>
              </a:spcAft>
              <a:buNone/>
            </a:pPr>
            <a:r>
              <a:rPr lang="fr-FR" sz="44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fr-FR" alt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8B19357-66ED-4063-89D7-12228C45D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AS Aviculture-Cuniculture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3FA3AE3-8A25-4C17-B49B-36A09420F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01385-00A5-4961-A839-0B54B6FB63B9}" type="slidenum">
              <a:rPr lang="fr-BE" smtClean="0"/>
              <a:pPr>
                <a:defRPr/>
              </a:pPr>
              <a:t>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694206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EA7C6F-F6E8-4019-A3DC-1418149A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553" y="455502"/>
            <a:ext cx="11713287" cy="621412"/>
          </a:xfrm>
        </p:spPr>
        <p:txBody>
          <a:bodyPr/>
          <a:lstStyle/>
          <a:p>
            <a:r>
              <a:rPr lang="fr-FR" dirty="0"/>
              <a:t>Plateforme de recherches « volailles et parcours » </a:t>
            </a:r>
            <a:br>
              <a:rPr lang="fr-BE" dirty="0"/>
            </a:b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3FE876-3B5E-4891-9861-88E57E309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48" y="1238204"/>
            <a:ext cx="10637492" cy="4956856"/>
          </a:xfrm>
        </p:spPr>
        <p:txBody>
          <a:bodyPr/>
          <a:lstStyle/>
          <a:p>
            <a:r>
              <a:rPr lang="fr-FR" dirty="0"/>
              <a:t>AGW préparé par le SPW et envoyé au cabinet du Ministre </a:t>
            </a:r>
            <a:r>
              <a:rPr lang="fr-FR" dirty="0" err="1"/>
              <a:t>Borsus</a:t>
            </a: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94FFF2-1E2F-4B2E-A1F5-933EEEBE3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883D64-2C8F-4431-B80D-DF8D7AD6A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20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44324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EA7C6F-F6E8-4019-A3DC-1418149A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6" y="455502"/>
            <a:ext cx="11713287" cy="621412"/>
          </a:xfrm>
        </p:spPr>
        <p:txBody>
          <a:bodyPr/>
          <a:lstStyle/>
          <a:p>
            <a:r>
              <a:rPr lang="fr-FR" sz="4000" dirty="0"/>
              <a:t>Règlement UE concernant le transport des animaux de rente</a:t>
            </a:r>
            <a:br>
              <a:rPr lang="fr-BE" sz="4000" dirty="0"/>
            </a:br>
            <a:endParaRPr lang="fr-BE" sz="4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3FE876-3B5E-4891-9861-88E57E309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48" y="1238204"/>
            <a:ext cx="10637492" cy="4956856"/>
          </a:xfrm>
        </p:spPr>
        <p:txBody>
          <a:bodyPr/>
          <a:lstStyle/>
          <a:p>
            <a:r>
              <a:rPr lang="fr-FR" dirty="0"/>
              <a:t>Seul texte maintenu, les 3 autres ont été reportés à la prochaine Commission Européenne (élevage, abattage et étiquetage BEA)</a:t>
            </a:r>
          </a:p>
          <a:p>
            <a:r>
              <a:rPr lang="fr-FR" dirty="0"/>
              <a:t>Texte publié par la CE et suivi d’une consultation publique</a:t>
            </a:r>
          </a:p>
          <a:p>
            <a:r>
              <a:rPr lang="fr-FR" dirty="0"/>
              <a:t>Texte doit faire l’objet de discussions au PE, certainement au prochain PE</a:t>
            </a:r>
          </a:p>
          <a:p>
            <a:r>
              <a:rPr lang="fr-FR" dirty="0"/>
              <a:t>Texte devrait être finalisé en 2025 ou 2026; nécessité de trilogue</a:t>
            </a:r>
            <a:endParaRPr lang="fr-BE" dirty="0"/>
          </a:p>
          <a:p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94FFF2-1E2F-4B2E-A1F5-933EEEBE3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883D64-2C8F-4431-B80D-DF8D7AD6A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21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720700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B96F28-84D3-AB29-9905-82B899506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Analyse du texte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E3A2BB-681A-8F2A-1E28-FE40356F7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833" y="1532103"/>
            <a:ext cx="10515600" cy="4731054"/>
          </a:xfrm>
        </p:spPr>
        <p:txBody>
          <a:bodyPr/>
          <a:lstStyle/>
          <a:p>
            <a:r>
              <a:rPr lang="fr-FR" sz="2400" dirty="0"/>
              <a:t>Exigences techniquement inapplicables pendant les transports, car pas réalisables </a:t>
            </a:r>
            <a:r>
              <a:rPr lang="fr-FR" sz="2400" b="1" dirty="0"/>
              <a:t>pour chaque volaille </a:t>
            </a:r>
            <a:r>
              <a:rPr lang="fr-FR" sz="2400" dirty="0"/>
              <a:t>(conteneurs): </a:t>
            </a:r>
            <a:r>
              <a:rPr lang="fr-FR" sz="2400" dirty="0" err="1"/>
              <a:t>anx</a:t>
            </a:r>
            <a:r>
              <a:rPr lang="fr-FR" sz="2400" dirty="0"/>
              <a:t> malades ou blessés </a:t>
            </a:r>
            <a:r>
              <a:rPr lang="fr-FR" sz="2400" u="sng" dirty="0"/>
              <a:t>séparés</a:t>
            </a:r>
            <a:r>
              <a:rPr lang="fr-FR" sz="2400" dirty="0"/>
              <a:t> pendant le transport + contrôles des </a:t>
            </a:r>
            <a:r>
              <a:rPr lang="fr-FR" sz="2400" dirty="0" err="1"/>
              <a:t>anx</a:t>
            </a:r>
            <a:r>
              <a:rPr lang="fr-FR" sz="2400" dirty="0"/>
              <a:t> </a:t>
            </a:r>
            <a:r>
              <a:rPr lang="fr-FR" sz="2400" u="sng" dirty="0"/>
              <a:t>ttes les 4,5h </a:t>
            </a:r>
            <a:r>
              <a:rPr lang="fr-FR" sz="2400" dirty="0"/>
              <a:t>+ ?ouvrir les conteneurs pour des </a:t>
            </a:r>
            <a:r>
              <a:rPr lang="fr-FR" sz="2400" u="sng" dirty="0"/>
              <a:t>poussins</a:t>
            </a:r>
            <a:r>
              <a:rPr lang="fr-FR" sz="2400" dirty="0"/>
              <a:t> (chute rapide t° et contaminations externes).</a:t>
            </a:r>
          </a:p>
          <a:p>
            <a:r>
              <a:rPr lang="fr-FR" sz="2400" dirty="0"/>
              <a:t>Supervision par un </a:t>
            </a:r>
            <a:r>
              <a:rPr lang="fr-FR" sz="2400" b="1" dirty="0"/>
              <a:t>vétérinaire</a:t>
            </a:r>
            <a:r>
              <a:rPr lang="fr-FR" sz="2400" dirty="0"/>
              <a:t>.</a:t>
            </a:r>
          </a:p>
          <a:p>
            <a:r>
              <a:rPr lang="fr-FR" sz="2400" dirty="0"/>
              <a:t>Augmentation de la </a:t>
            </a:r>
            <a:r>
              <a:rPr lang="fr-FR" sz="2400" b="1" dirty="0"/>
              <a:t>hauteur</a:t>
            </a:r>
            <a:r>
              <a:rPr lang="fr-FR" sz="2400" dirty="0"/>
              <a:t> et diminution drastique de la </a:t>
            </a:r>
            <a:r>
              <a:rPr lang="fr-FR" sz="2400" b="1" dirty="0"/>
              <a:t>densité de charge </a:t>
            </a:r>
            <a:r>
              <a:rPr lang="fr-FR" sz="2400" dirty="0"/>
              <a:t>(va à l’encontre du BEA et des objectifs climatiques et environnementaux).</a:t>
            </a:r>
          </a:p>
          <a:p>
            <a:r>
              <a:rPr lang="fr-FR" sz="2400" dirty="0"/>
              <a:t>Durée max du transport de </a:t>
            </a:r>
            <a:r>
              <a:rPr lang="fr-FR" sz="2400" b="1" dirty="0"/>
              <a:t>12h, </a:t>
            </a:r>
            <a:r>
              <a:rPr lang="fr-FR" sz="2400" b="1" dirty="0" err="1"/>
              <a:t>yc</a:t>
            </a:r>
            <a:r>
              <a:rPr lang="fr-FR" sz="2400" b="1" dirty="0"/>
              <a:t> tps de chargement et déchargement</a:t>
            </a:r>
            <a:r>
              <a:rPr lang="fr-FR" sz="2400" dirty="0"/>
              <a:t>. Pour le moment, durée max de 24h dans un délai de 72h à compter de l’éclosion</a:t>
            </a:r>
          </a:p>
          <a:p>
            <a:r>
              <a:rPr lang="fr-FR" sz="2400" b="1" dirty="0"/>
              <a:t>Digitalisation</a:t>
            </a:r>
            <a:r>
              <a:rPr lang="fr-FR" sz="2400" dirty="0"/>
              <a:t> et nouveaux indicateurs: ? Charge adm. suppl.</a:t>
            </a:r>
            <a:endParaRPr lang="fr-BE" sz="2400" dirty="0"/>
          </a:p>
          <a:p>
            <a:endParaRPr lang="fr-BE" sz="18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D7C7197-9901-34A8-797B-6AE4C4CDC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407A4C-D830-11DE-ED44-F8CA911B5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22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188602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EA7C6F-F6E8-4019-A3DC-1418149A3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Obligation du marquage à la ferme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3FE876-3B5E-4891-9861-88E57E309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48" y="1238204"/>
            <a:ext cx="10637492" cy="4956856"/>
          </a:xfrm>
        </p:spPr>
        <p:txBody>
          <a:bodyPr/>
          <a:lstStyle/>
          <a:p>
            <a:pPr marL="0" indent="0" algn="just">
              <a:lnSpc>
                <a:spcPts val="1560"/>
              </a:lnSpc>
              <a:spcBef>
                <a:spcPts val="600"/>
              </a:spcBef>
              <a:buNone/>
            </a:pPr>
            <a:r>
              <a:rPr lang="fr-BE" sz="2400" b="1" u="sng" dirty="0">
                <a:highlight>
                  <a:srgbClr val="FFFFFF"/>
                </a:highlight>
                <a:ea typeface="Aptos" panose="020B0004020202020204" pitchFamily="34" charset="0"/>
              </a:rPr>
              <a:t>Retour écrit de l’AFSCA mi-février :</a:t>
            </a:r>
          </a:p>
          <a:p>
            <a:pPr marL="0" indent="0" algn="just">
              <a:lnSpc>
                <a:spcPts val="1560"/>
              </a:lnSpc>
              <a:spcBef>
                <a:spcPts val="600"/>
              </a:spcBef>
              <a:buNone/>
            </a:pPr>
            <a:endParaRPr lang="fr-BE" sz="2400" dirty="0">
              <a:effectLst/>
              <a:highlight>
                <a:srgbClr val="FFFFFF"/>
              </a:highlight>
              <a:ea typeface="Aptos" panose="020B0004020202020204" pitchFamily="34" charset="0"/>
            </a:endParaRPr>
          </a:p>
          <a:p>
            <a:pPr marL="0" indent="0" algn="just">
              <a:lnSpc>
                <a:spcPts val="1560"/>
              </a:lnSpc>
              <a:spcBef>
                <a:spcPts val="600"/>
              </a:spcBef>
              <a:buNone/>
            </a:pPr>
            <a:r>
              <a:rPr lang="fr-BE" sz="2400" dirty="0">
                <a:effectLst/>
                <a:highlight>
                  <a:srgbClr val="FFFFFF"/>
                </a:highlight>
                <a:ea typeface="Aptos" panose="020B0004020202020204" pitchFamily="34" charset="0"/>
              </a:rPr>
              <a:t> « </a:t>
            </a:r>
            <a:r>
              <a:rPr lang="fr-BE" sz="2400" i="1" dirty="0">
                <a:effectLst/>
                <a:highlight>
                  <a:srgbClr val="FFFFFF"/>
                </a:highlight>
                <a:ea typeface="Aptos" panose="020B0004020202020204" pitchFamily="34" charset="0"/>
              </a:rPr>
              <a:t>A partir du 8 novembre 2024, le marquage des œufs ne pourra être effectué que</a:t>
            </a:r>
          </a:p>
          <a:p>
            <a:pPr marL="0" indent="0" algn="just">
              <a:lnSpc>
                <a:spcPts val="1560"/>
              </a:lnSpc>
              <a:spcBef>
                <a:spcPts val="600"/>
              </a:spcBef>
              <a:buNone/>
            </a:pPr>
            <a:r>
              <a:rPr lang="fr-BE" sz="2400" i="1" dirty="0">
                <a:effectLst/>
                <a:highlight>
                  <a:srgbClr val="FFFFFF"/>
                </a:highlight>
                <a:ea typeface="Aptos" panose="020B0004020202020204" pitchFamily="34" charset="0"/>
              </a:rPr>
              <a:t> sur le site de production, à moins que les États membres n'exemptent les œufs du</a:t>
            </a:r>
          </a:p>
          <a:p>
            <a:pPr marL="0" indent="0" algn="just">
              <a:lnSpc>
                <a:spcPts val="1560"/>
              </a:lnSpc>
              <a:spcBef>
                <a:spcPts val="600"/>
              </a:spcBef>
              <a:buNone/>
            </a:pPr>
            <a:r>
              <a:rPr lang="fr-BE" sz="2400" i="1" dirty="0">
                <a:effectLst/>
                <a:highlight>
                  <a:srgbClr val="FFFFFF"/>
                </a:highlight>
                <a:ea typeface="Aptos" panose="020B0004020202020204" pitchFamily="34" charset="0"/>
              </a:rPr>
              <a:t> marquage obligatoire sur le site de production sur la base de critères objectifs, ce</a:t>
            </a:r>
          </a:p>
          <a:p>
            <a:pPr marL="0" indent="0" algn="just">
              <a:lnSpc>
                <a:spcPts val="1560"/>
              </a:lnSpc>
              <a:spcBef>
                <a:spcPts val="600"/>
              </a:spcBef>
              <a:buNone/>
            </a:pPr>
            <a:r>
              <a:rPr lang="fr-BE" sz="2400" i="1" dirty="0">
                <a:effectLst/>
                <a:highlight>
                  <a:srgbClr val="FFFFFF"/>
                </a:highlight>
                <a:ea typeface="Aptos" panose="020B0004020202020204" pitchFamily="34" charset="0"/>
              </a:rPr>
              <a:t> qui permettra au marquage d'avoir lieu pour l'instant dans le premier centre</a:t>
            </a:r>
          </a:p>
          <a:p>
            <a:pPr marL="0" indent="0" algn="just">
              <a:lnSpc>
                <a:spcPts val="1560"/>
              </a:lnSpc>
              <a:spcBef>
                <a:spcPts val="600"/>
              </a:spcBef>
              <a:buNone/>
            </a:pPr>
            <a:r>
              <a:rPr lang="fr-BE" sz="2400" i="1" dirty="0">
                <a:effectLst/>
                <a:highlight>
                  <a:srgbClr val="FFFFFF"/>
                </a:highlight>
                <a:ea typeface="Aptos" panose="020B0004020202020204" pitchFamily="34" charset="0"/>
              </a:rPr>
              <a:t> d'emballage auquel les œufs sont livrés. </a:t>
            </a:r>
          </a:p>
          <a:p>
            <a:pPr marL="0" indent="0" algn="just">
              <a:lnSpc>
                <a:spcPts val="1560"/>
              </a:lnSpc>
              <a:spcBef>
                <a:spcPts val="600"/>
              </a:spcBef>
              <a:buNone/>
            </a:pPr>
            <a:endParaRPr lang="fr-BE" sz="2400" i="1" dirty="0">
              <a:highlight>
                <a:srgbClr val="FFFFFF"/>
              </a:highlight>
              <a:ea typeface="Aptos" panose="020B0004020202020204" pitchFamily="34" charset="0"/>
            </a:endParaRPr>
          </a:p>
          <a:p>
            <a:pPr marL="0" indent="0" algn="just">
              <a:lnSpc>
                <a:spcPts val="1560"/>
              </a:lnSpc>
              <a:spcBef>
                <a:spcPts val="600"/>
              </a:spcBef>
              <a:buNone/>
            </a:pPr>
            <a:r>
              <a:rPr lang="fr-BE" sz="2400" i="1" dirty="0">
                <a:effectLst/>
                <a:highlight>
                  <a:srgbClr val="FFFFFF"/>
                </a:highlight>
                <a:ea typeface="Aptos" panose="020B0004020202020204" pitchFamily="34" charset="0"/>
              </a:rPr>
              <a:t> Après discussion avec les différents services au sein de l’Agence, il est décidé de ne</a:t>
            </a:r>
          </a:p>
          <a:p>
            <a:pPr marL="0" indent="0" algn="just">
              <a:lnSpc>
                <a:spcPts val="1560"/>
              </a:lnSpc>
              <a:spcBef>
                <a:spcPts val="600"/>
              </a:spcBef>
              <a:buNone/>
            </a:pPr>
            <a:r>
              <a:rPr lang="fr-BE" sz="2400" i="1" dirty="0">
                <a:effectLst/>
                <a:highlight>
                  <a:srgbClr val="FFFFFF"/>
                </a:highlight>
                <a:ea typeface="Aptos" panose="020B0004020202020204" pitchFamily="34" charset="0"/>
              </a:rPr>
              <a:t> pas appliquer cette dérogation. </a:t>
            </a:r>
          </a:p>
          <a:p>
            <a:pPr marL="0" indent="0" algn="just">
              <a:lnSpc>
                <a:spcPts val="1560"/>
              </a:lnSpc>
              <a:spcBef>
                <a:spcPts val="600"/>
              </a:spcBef>
              <a:buNone/>
            </a:pPr>
            <a:endParaRPr lang="fr-BE" sz="2400" i="1" dirty="0">
              <a:effectLst/>
              <a:highlight>
                <a:srgbClr val="FFFFFF"/>
              </a:highlight>
              <a:ea typeface="Aptos" panose="020B0004020202020204" pitchFamily="34" charset="0"/>
            </a:endParaRPr>
          </a:p>
          <a:p>
            <a:pPr marL="0" indent="0" algn="just">
              <a:lnSpc>
                <a:spcPts val="1560"/>
              </a:lnSpc>
              <a:spcBef>
                <a:spcPts val="600"/>
              </a:spcBef>
              <a:buNone/>
            </a:pPr>
            <a:r>
              <a:rPr lang="fr-BE" sz="2400" i="1" dirty="0">
                <a:effectLst/>
                <a:highlight>
                  <a:srgbClr val="FFFFFF"/>
                </a:highlight>
                <a:ea typeface="Aptos" panose="020B0004020202020204" pitchFamily="34" charset="0"/>
              </a:rPr>
              <a:t>Les représentants du secteur des éleveurs de poules pondeuses qui siègent dans</a:t>
            </a:r>
          </a:p>
          <a:p>
            <a:pPr marL="0" indent="0" algn="just">
              <a:lnSpc>
                <a:spcPts val="1560"/>
              </a:lnSpc>
              <a:spcBef>
                <a:spcPts val="600"/>
              </a:spcBef>
              <a:buNone/>
            </a:pPr>
            <a:r>
              <a:rPr lang="fr-BE" sz="2400" i="1" dirty="0">
                <a:effectLst/>
                <a:highlight>
                  <a:srgbClr val="FFFFFF"/>
                </a:highlight>
                <a:ea typeface="Aptos" panose="020B0004020202020204" pitchFamily="34" charset="0"/>
              </a:rPr>
              <a:t>les plateformes de concertation de l’AFSCA seront informés de cette obligation de</a:t>
            </a:r>
          </a:p>
          <a:p>
            <a:pPr marL="0" indent="0" algn="just">
              <a:lnSpc>
                <a:spcPts val="1560"/>
              </a:lnSpc>
              <a:spcBef>
                <a:spcPts val="600"/>
              </a:spcBef>
              <a:buNone/>
            </a:pPr>
            <a:r>
              <a:rPr lang="fr-BE" sz="2400" i="1" dirty="0">
                <a:effectLst/>
                <a:highlight>
                  <a:srgbClr val="FFFFFF"/>
                </a:highlight>
                <a:ea typeface="Aptos" panose="020B0004020202020204" pitchFamily="34" charset="0"/>
              </a:rPr>
              <a:t>marquage sur le site de production. </a:t>
            </a:r>
            <a:r>
              <a:rPr lang="fr-BE" sz="2400" dirty="0">
                <a:effectLst/>
                <a:highlight>
                  <a:srgbClr val="FFFFFF"/>
                </a:highlight>
                <a:ea typeface="Aptos" panose="020B0004020202020204" pitchFamily="34" charset="0"/>
              </a:rPr>
              <a:t>»</a:t>
            </a:r>
          </a:p>
          <a:p>
            <a:endParaRPr lang="fr-BE" sz="24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94FFF2-1E2F-4B2E-A1F5-933EEEBE3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883D64-2C8F-4431-B80D-DF8D7AD6A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23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068542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EA7C6F-F6E8-4019-A3DC-1418149A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6" y="559007"/>
            <a:ext cx="11713287" cy="621412"/>
          </a:xfrm>
        </p:spPr>
        <p:txBody>
          <a:bodyPr/>
          <a:lstStyle/>
          <a:p>
            <a:r>
              <a:rPr lang="fr-FR" dirty="0"/>
              <a:t>Transcription en législation régionale de la directive sur les émissions industrielles</a:t>
            </a:r>
            <a:br>
              <a:rPr lang="fr-BE" dirty="0"/>
            </a:b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3FE876-3B5E-4891-9861-88E57E309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48" y="1238204"/>
            <a:ext cx="10637492" cy="49568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B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fr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cte délégué voté.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 </a:t>
            </a:r>
            <a:r>
              <a:rPr lang="fr-B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marge d’actions </a:t>
            </a:r>
            <a:r>
              <a:rPr lang="fr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 toutefois encore possible ; les fermes qui rentreront dans le champ d’IED devront respecter des </a:t>
            </a:r>
            <a:r>
              <a:rPr lang="fr-B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 operating </a:t>
            </a:r>
            <a:r>
              <a:rPr lang="fr-BE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rules</a:t>
            </a:r>
            <a:r>
              <a:rPr lang="fr-B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»</a:t>
            </a:r>
            <a:r>
              <a:rPr lang="fr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qui vont être développées dans les prochains mois/années.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Contrairement à l’actuelle règlementation IED où les meilleures techniques disponibles (= les operating </a:t>
            </a:r>
            <a:r>
              <a:rPr lang="fr-BE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rules</a:t>
            </a:r>
            <a:r>
              <a:rPr lang="fr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du nouveau texte) s’appliquaient à toutes les exploitations de tout type et de toute taille, le </a:t>
            </a:r>
            <a:r>
              <a:rPr lang="fr-B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nouveau système </a:t>
            </a:r>
            <a:r>
              <a:rPr lang="fr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tiendra compte des </a:t>
            </a:r>
            <a:r>
              <a:rPr lang="fr-B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spécificités et de la taille des exploitations</a:t>
            </a:r>
            <a:r>
              <a:rPr lang="fr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Ces operating </a:t>
            </a:r>
            <a:r>
              <a:rPr lang="fr-BE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rules</a:t>
            </a:r>
            <a:r>
              <a:rPr lang="fr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qui prendront la forme d’un </a:t>
            </a:r>
            <a:r>
              <a:rPr lang="fr-B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acte d’exécution</a:t>
            </a:r>
            <a:r>
              <a:rPr lang="fr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seront discutées en impliquant plusieurs catégories d’acteurs tels que les Etats membres, les </a:t>
            </a:r>
            <a:r>
              <a:rPr lang="fr-BE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ONGs</a:t>
            </a:r>
            <a:r>
              <a:rPr lang="fr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protection animale, la Commission européenne et </a:t>
            </a:r>
            <a:r>
              <a:rPr lang="fr-B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représentants des secteurs concernés</a:t>
            </a:r>
            <a:r>
              <a:rPr lang="fr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Elles seront applicables entre 2030 et 2032.</a:t>
            </a:r>
            <a:endParaRPr lang="fr-B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BE" sz="24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94FFF2-1E2F-4B2E-A1F5-933EEEBE3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883D64-2C8F-4431-B80D-DF8D7AD6A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24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66272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itre 2">
            <a:extLst>
              <a:ext uri="{FF2B5EF4-FFF2-40B4-BE49-F238E27FC236}">
                <a16:creationId xmlns:a16="http://schemas.microsoft.com/office/drawing/2014/main" id="{65652F35-41EE-4AD1-A800-4DCFE4829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631" y="3815499"/>
            <a:ext cx="10515600" cy="2091622"/>
          </a:xfrm>
        </p:spPr>
        <p:txBody>
          <a:bodyPr/>
          <a:lstStyle/>
          <a:p>
            <a:pPr algn="ctr">
              <a:defRPr/>
            </a:pPr>
            <a:r>
              <a:rPr lang="fr-BE" sz="3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7. Divers</a:t>
            </a:r>
            <a:br>
              <a:rPr lang="fr-BE" sz="3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br>
              <a:rPr lang="fr-BE" sz="3200" dirty="0">
                <a:latin typeface="+mn-lt"/>
              </a:rPr>
            </a:br>
            <a:endParaRPr lang="fr-FR" altLang="fr-FR" sz="3200" i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570465-41D7-43C4-A338-E970D8A6B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833F5F6-E475-46C7-91FC-B7411DCF0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E4451-600C-4077-9CC4-522AAC66955F}" type="slidenum">
              <a:rPr lang="fr-BE" smtClean="0"/>
              <a:pPr>
                <a:defRPr/>
              </a:pPr>
              <a:t>25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495610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66F5AD2-4CA0-428B-B484-3B7F686EC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6C470-3100-4985-86FB-4A73694A71D6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F40D78-10FD-44CF-A46C-D3EE49FDC114}"/>
              </a:ext>
            </a:extLst>
          </p:cNvPr>
          <p:cNvSpPr/>
          <p:nvPr/>
        </p:nvSpPr>
        <p:spPr>
          <a:xfrm rot="10800000" flipH="1" flipV="1">
            <a:off x="3268663" y="1781175"/>
            <a:ext cx="5922962" cy="3592513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9600" dirty="0">
                <a:latin typeface="+mj-lt"/>
              </a:rPr>
              <a:t>MERCI</a:t>
            </a:r>
            <a:br>
              <a:rPr lang="fr-BE" sz="9600" dirty="0">
                <a:latin typeface="+mj-lt"/>
              </a:rPr>
            </a:br>
            <a:r>
              <a:rPr lang="fr-BE" sz="4000" spc="-150" dirty="0">
                <a:latin typeface="+mj-lt"/>
              </a:rPr>
              <a:t>pour votre écoute</a:t>
            </a:r>
          </a:p>
        </p:txBody>
      </p:sp>
      <p:pic>
        <p:nvPicPr>
          <p:cNvPr id="71684" name="Image 8">
            <a:extLst>
              <a:ext uri="{FF2B5EF4-FFF2-40B4-BE49-F238E27FC236}">
                <a16:creationId xmlns:a16="http://schemas.microsoft.com/office/drawing/2014/main" id="{DADD5639-C440-402F-8EA1-0F4A86C541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50" y="336550"/>
            <a:ext cx="33750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5" name="Rectangle 9">
            <a:extLst>
              <a:ext uri="{FF2B5EF4-FFF2-40B4-BE49-F238E27FC236}">
                <a16:creationId xmlns:a16="http://schemas.microsoft.com/office/drawing/2014/main" id="{96355CD5-4CA3-41C6-95A1-FA443DA53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048375"/>
            <a:ext cx="12192000" cy="338138"/>
          </a:xfrm>
          <a:prstGeom prst="rect">
            <a:avLst/>
          </a:prstGeom>
          <a:solidFill>
            <a:srgbClr val="3B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BE" altLang="fr-FR" sz="1600" b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Avenue Comte de Smet de Nayer 14 - 5000 Namur - 081/24 04 30 - info.socopro@collegedesproducteurs.be - www.collegedesproducteurs.be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6C547C0E-92B6-4324-AF3E-6A50646B3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049CBC-7252-A75D-E664-FDC4D1250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FD2F82-85AB-7BAE-E745-A0EF23CF3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slides qui suivent sont issues de la précédente AS et permettent de rappeler certains contextes déjà développés précédemment.</a:t>
            </a: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70477FC-3E41-A8E0-B522-43D19FDE4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D3AC9DE-CC63-9C85-97B0-533654F9C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27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545353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B974A-E518-4F27-A1BE-CAF451E24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356" y="267330"/>
            <a:ext cx="11713287" cy="621412"/>
          </a:xfrm>
        </p:spPr>
        <p:txBody>
          <a:bodyPr/>
          <a:lstStyle/>
          <a:p>
            <a:r>
              <a:rPr lang="fr-FR" sz="3200" dirty="0"/>
              <a:t>Révision des normes de commercialisation des volailles</a:t>
            </a:r>
            <a:endParaRPr lang="fr-BE" sz="3200" dirty="0">
              <a:latin typeface="+mn-l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770DFC-9624-43E8-9CB3-9B339D77E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96" y="1238204"/>
            <a:ext cx="10515600" cy="4731054"/>
          </a:xfrm>
        </p:spPr>
        <p:txBody>
          <a:bodyPr/>
          <a:lstStyle/>
          <a:p>
            <a:pPr marL="0" indent="0">
              <a:buNone/>
            </a:pPr>
            <a:r>
              <a:rPr lang="fr-FR" sz="3600" b="1" dirty="0">
                <a:solidFill>
                  <a:schemeClr val="accent2">
                    <a:lumMod val="75000"/>
                  </a:schemeClr>
                </a:solidFill>
              </a:rPr>
              <a:t>Œufs:</a:t>
            </a:r>
          </a:p>
          <a:p>
            <a:pPr lvl="0"/>
            <a:r>
              <a:rPr lang="fr-BE" dirty="0"/>
              <a:t>Le </a:t>
            </a:r>
            <a:r>
              <a:rPr lang="fr-BE" b="1" dirty="0"/>
              <a:t>marquage doit être effectué sur l'exploitation de poules pondeuses elle-même</a:t>
            </a:r>
            <a:r>
              <a:rPr lang="fr-BE" dirty="0"/>
              <a:t>. Un État membre peut prévoir une exception pour le marquage à la première station d'emballage suivante, mais </a:t>
            </a:r>
            <a:r>
              <a:rPr lang="fr-BE" u="sng" dirty="0"/>
              <a:t>cette exception doit être autorisée sur la base de critères objectifs. </a:t>
            </a:r>
          </a:p>
          <a:p>
            <a:pPr lvl="0"/>
            <a:r>
              <a:rPr lang="fr-BE" dirty="0"/>
              <a:t>En cas d'obligation de confinement, les œufs de plein air peuvent être marqués comme tels pendant la période d'obligation de confinement temporaire. Ainsi, </a:t>
            </a:r>
            <a:r>
              <a:rPr lang="fr-BE" b="1" dirty="0"/>
              <a:t>la période de 16 semaines expire et aucune condition n'est imposée</a:t>
            </a:r>
            <a:r>
              <a:rPr lang="fr-BE" dirty="0"/>
              <a:t>.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FD75C1-9B95-4C10-BDE5-40323031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BA6BF4-3AF8-42CA-A7E5-DB72537A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28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083979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B974A-E518-4F27-A1BE-CAF451E24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956" y="423246"/>
            <a:ext cx="11713287" cy="621412"/>
          </a:xfrm>
        </p:spPr>
        <p:txBody>
          <a:bodyPr/>
          <a:lstStyle/>
          <a:p>
            <a:r>
              <a:rPr lang="fr-FR" sz="3200" dirty="0"/>
              <a:t>Révision des normes de commercialisation des volailles</a:t>
            </a:r>
            <a:br>
              <a:rPr lang="fr-BE" sz="3200" dirty="0"/>
            </a:br>
            <a:endParaRPr lang="fr-BE" sz="3200" dirty="0">
              <a:latin typeface="+mn-l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770DFC-9624-43E8-9CB3-9B339D77E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936" y="1334977"/>
            <a:ext cx="10515600" cy="4731054"/>
          </a:xfrm>
        </p:spPr>
        <p:txBody>
          <a:bodyPr/>
          <a:lstStyle/>
          <a:p>
            <a:pPr marL="0" lvl="0" indent="0">
              <a:buNone/>
            </a:pPr>
            <a:r>
              <a:rPr lang="fr-FR" sz="3600" b="1" dirty="0">
                <a:solidFill>
                  <a:schemeClr val="accent2">
                    <a:lumMod val="75000"/>
                  </a:schemeClr>
                </a:solidFill>
              </a:rPr>
              <a:t>Volailles de chair:</a:t>
            </a:r>
            <a:endParaRPr lang="fr-BE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fr-BE" b="1" dirty="0"/>
              <a:t>Définition du foie gras: </a:t>
            </a:r>
            <a:r>
              <a:rPr lang="fr-BE" dirty="0"/>
              <a:t>maintien de la définition. Aucun changement.</a:t>
            </a:r>
          </a:p>
          <a:p>
            <a:pPr lvl="0"/>
            <a:r>
              <a:rPr lang="fr-BE" b="1" dirty="0"/>
              <a:t>Maintien des 5 mentions réservées existantes </a:t>
            </a:r>
            <a:r>
              <a:rPr lang="fr-BE" dirty="0"/>
              <a:t>(alimenté avec …%, élevé à l’intérieur-système extensif, sortant à l’extérieur, fermier élevé en plein air, fermier, élevé en liberté)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/>
              <a:t>Maintien « plein air » + visuels sur l’étiquetage et publicité protégés </a:t>
            </a:r>
          </a:p>
          <a:p>
            <a:r>
              <a:rPr lang="fr-BE" dirty="0"/>
              <a:t>Ouverture uniquement pour les modes d’élevage « </a:t>
            </a:r>
            <a:r>
              <a:rPr lang="fr-BE" i="1" dirty="0"/>
              <a:t>Alimenté avec … % de … </a:t>
            </a:r>
            <a:r>
              <a:rPr lang="fr-BE" dirty="0"/>
              <a:t>» et « « </a:t>
            </a:r>
            <a:r>
              <a:rPr lang="fr-BE" i="1" dirty="0"/>
              <a:t>Élevé à l’intérieur — système extensif</a:t>
            </a:r>
            <a:r>
              <a:rPr lang="fr-BE" dirty="0"/>
              <a:t> » MAIS ces termes </a:t>
            </a:r>
            <a:r>
              <a:rPr lang="fr-BE" u="sng" dirty="0"/>
              <a:t>ne doivent pas induire le consommateur en erreur et doivent être cohérents avec le système de logement utilisé.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FD75C1-9B95-4C10-BDE5-40323031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BA6BF4-3AF8-42CA-A7E5-DB72537A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29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10711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C8A106-CB8E-2A3C-A385-9957490EB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>
                <a:latin typeface="+mn-lt"/>
              </a:rPr>
              <a:t>Ordre du jour 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A9B024-8EA0-3980-793F-FB5D62B1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044" y="1238204"/>
            <a:ext cx="10515600" cy="4731054"/>
          </a:xfrm>
        </p:spPr>
        <p:txBody>
          <a:bodyPr/>
          <a:lstStyle/>
          <a:p>
            <a:pPr marL="742950" lvl="0" indent="-742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fr-FR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Election de deux nouveaux membres aviculteurs</a:t>
            </a:r>
            <a:r>
              <a:rPr lang="fr-F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au Collège des Producteurs</a:t>
            </a:r>
            <a:endParaRPr lang="fr-BE" sz="4000" dirty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742950" lvl="0" indent="-742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fr-FR" sz="4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Bilan des</a:t>
            </a:r>
            <a:r>
              <a:rPr lang="fr-FR" sz="40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actions de promotion </a:t>
            </a:r>
            <a:r>
              <a:rPr lang="fr-FR" sz="4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de l’APAQ-W pour le secteur avicole</a:t>
            </a:r>
            <a:endParaRPr lang="fr-BE" sz="4000" dirty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742950" lvl="0" indent="-742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fr-FR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</a:t>
            </a:r>
            <a:r>
              <a:rPr lang="fr-FR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suivi du Collège des Producteurs sur les points d’actualité</a:t>
            </a:r>
            <a:endParaRPr lang="fr-FR" sz="4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0" indent="-742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fr-FR" sz="40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Divers </a:t>
            </a:r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(analyse de confirmation Salmonella, demande soutenue magasins franchisés en poulets alt., formule des prochaines AS)</a:t>
            </a:r>
            <a:endParaRPr lang="fr-BE" sz="40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461FB3D-5688-3D09-258D-A8DBBD53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27F52C9-DBA8-43B6-8566-6EBB73710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027245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B974A-E518-4F27-A1BE-CAF451E24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6" y="540406"/>
            <a:ext cx="11713287" cy="621412"/>
          </a:xfrm>
        </p:spPr>
        <p:txBody>
          <a:bodyPr/>
          <a:lstStyle/>
          <a:p>
            <a:r>
              <a:rPr lang="fr-FR" sz="3200" dirty="0"/>
              <a:t>Révision des normes de commercialisation des volailles (chair et œufs)</a:t>
            </a:r>
            <a:br>
              <a:rPr lang="fr-BE" sz="3200" dirty="0"/>
            </a:br>
            <a:endParaRPr lang="fr-BE" sz="3200" dirty="0">
              <a:latin typeface="+mn-l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770DFC-9624-43E8-9CB3-9B339D77E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96" y="1238204"/>
            <a:ext cx="10515600" cy="4731054"/>
          </a:xfrm>
        </p:spPr>
        <p:txBody>
          <a:bodyPr/>
          <a:lstStyle/>
          <a:p>
            <a:pPr marL="0" lvl="0" indent="0">
              <a:buNone/>
            </a:pPr>
            <a:r>
              <a:rPr lang="fr-FR" b="1" dirty="0"/>
              <a:t>Les prochaines étapes:</a:t>
            </a:r>
            <a:endParaRPr lang="fr-BE" b="1" dirty="0"/>
          </a:p>
          <a:p>
            <a:pPr marL="0" lvl="0" indent="0">
              <a:buNone/>
            </a:pPr>
            <a:r>
              <a:rPr lang="fr-BE" b="1" dirty="0"/>
              <a:t>Acte délégué</a:t>
            </a:r>
            <a:r>
              <a:rPr lang="fr-BE" dirty="0"/>
              <a:t> : consultation interservices CE, puis </a:t>
            </a:r>
            <a:r>
              <a:rPr lang="fr-BE" dirty="0">
                <a:highlight>
                  <a:srgbClr val="FFFF00"/>
                </a:highlight>
              </a:rPr>
              <a:t>consultation publique (1 mois) = FINI</a:t>
            </a:r>
            <a:r>
              <a:rPr lang="fr-BE" dirty="0"/>
              <a:t>, puis DG AGRI, ensuite passage au PE et Conseil qui ont 2 mois pour objecter.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A</a:t>
            </a:r>
            <a:r>
              <a:rPr lang="fr-BE" dirty="0"/>
              <a:t>u plus tôt publication en septembre-octobre, mais vraisemblablement en fin d’année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FD75C1-9B95-4C10-BDE5-40323031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BA6BF4-3AF8-42CA-A7E5-DB72537A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30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481836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B974A-E518-4F27-A1BE-CAF451E24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276" y="229700"/>
            <a:ext cx="11713287" cy="621412"/>
          </a:xfrm>
        </p:spPr>
        <p:txBody>
          <a:bodyPr/>
          <a:lstStyle/>
          <a:p>
            <a:pPr algn="ctr"/>
            <a:r>
              <a:rPr lang="fr-FR" sz="3200" dirty="0"/>
              <a:t>Nouvelle législation bien-être animal</a:t>
            </a:r>
            <a:endParaRPr lang="fr-BE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770DFC-9624-43E8-9CB3-9B339D77E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96" y="1238204"/>
            <a:ext cx="10515600" cy="4731054"/>
          </a:xfrm>
        </p:spPr>
        <p:txBody>
          <a:bodyPr/>
          <a:lstStyle/>
          <a:p>
            <a:r>
              <a:rPr lang="fr-BE" b="1" u="sng" dirty="0"/>
              <a:t>Etapes : </a:t>
            </a:r>
            <a:r>
              <a:rPr lang="fr-BE" dirty="0"/>
              <a:t>évaluation d’impact + 4 propositions législatives fin 2023, dont un règlement sur les normes en élevage et des actes délégués/d’exécution par espèce + transport et abattage</a:t>
            </a:r>
          </a:p>
          <a:p>
            <a:r>
              <a:rPr lang="fr-BE" b="1" dirty="0"/>
              <a:t>Analyse de l’avis de l’EFSA sur la partie </a:t>
            </a:r>
            <a:r>
              <a:rPr lang="fr-BE" u="sng" dirty="0"/>
              <a:t>élevage (poulet, </a:t>
            </a:r>
            <a:r>
              <a:rPr lang="fr-BE" u="sng" dirty="0" err="1"/>
              <a:t>pss</a:t>
            </a:r>
            <a:r>
              <a:rPr lang="fr-BE" u="sng" dirty="0"/>
              <a:t> et repros)</a:t>
            </a:r>
            <a:r>
              <a:rPr lang="fr-BE" dirty="0"/>
              <a:t> :</a:t>
            </a:r>
          </a:p>
          <a:p>
            <a:pPr marL="0" indent="0">
              <a:buNone/>
            </a:pPr>
            <a:r>
              <a:rPr lang="fr-BE" dirty="0"/>
              <a:t>- </a:t>
            </a:r>
            <a:r>
              <a:rPr lang="fr-BE" b="1" dirty="0" err="1">
                <a:solidFill>
                  <a:schemeClr val="accent4">
                    <a:lumMod val="75000"/>
                  </a:schemeClr>
                </a:solidFill>
              </a:rPr>
              <a:t>pss</a:t>
            </a:r>
            <a:r>
              <a:rPr lang="fr-BE" b="1" dirty="0">
                <a:solidFill>
                  <a:schemeClr val="accent4">
                    <a:lumMod val="75000"/>
                  </a:schemeClr>
                </a:solidFill>
              </a:rPr>
              <a:t> : </a:t>
            </a:r>
            <a:r>
              <a:rPr lang="fr-BE" dirty="0"/>
              <a:t>mieux éclore à la ferme, </a:t>
            </a:r>
          </a:p>
          <a:p>
            <a:pPr marL="0" indent="0">
              <a:buNone/>
            </a:pPr>
            <a:r>
              <a:rPr lang="fr-BE" dirty="0"/>
              <a:t>- </a:t>
            </a:r>
            <a:r>
              <a:rPr lang="fr-BE" b="1" u="sng" dirty="0">
                <a:solidFill>
                  <a:schemeClr val="accent4">
                    <a:lumMod val="75000"/>
                  </a:schemeClr>
                </a:solidFill>
              </a:rPr>
              <a:t>poulet : </a:t>
            </a:r>
            <a:r>
              <a:rPr lang="fr-BE" dirty="0"/>
              <a:t>croissance limitée à 50g/j, </a:t>
            </a:r>
            <a:r>
              <a:rPr lang="fr-BE" dirty="0">
                <a:highlight>
                  <a:srgbClr val="FFFF00"/>
                </a:highlight>
              </a:rPr>
              <a:t>maxi 11 kg/m²</a:t>
            </a:r>
            <a:r>
              <a:rPr lang="fr-BE" dirty="0"/>
              <a:t>, il faut véranda même en poulet PA, période obscure 7/8 h avec transition lumineuse, recommandation parcours extérieur avec 50% </a:t>
            </a:r>
            <a:r>
              <a:rPr lang="fr-BE" dirty="0" err="1"/>
              <a:t>occupation+bien</a:t>
            </a:r>
            <a:r>
              <a:rPr lang="fr-BE" dirty="0"/>
              <a:t> aménagé, moins de stress thermique pour les croissances plus lentes, 22 cm perchoir, éviter mutilations</a:t>
            </a:r>
          </a:p>
          <a:p>
            <a:endParaRPr lang="fr-BE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FD75C1-9B95-4C10-BDE5-40323031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BA6BF4-3AF8-42CA-A7E5-DB72537A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31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455332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B974A-E518-4F27-A1BE-CAF451E24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276" y="229700"/>
            <a:ext cx="11713287" cy="621412"/>
          </a:xfrm>
        </p:spPr>
        <p:txBody>
          <a:bodyPr/>
          <a:lstStyle/>
          <a:p>
            <a:pPr algn="ctr"/>
            <a:r>
              <a:rPr lang="fr-FR" sz="3200" dirty="0"/>
              <a:t>Nouvelle législation bien-être animal</a:t>
            </a:r>
            <a:endParaRPr lang="fr-BE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770DFC-9624-43E8-9CB3-9B339D77E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96" y="1238204"/>
            <a:ext cx="10515600" cy="4731054"/>
          </a:xfrm>
        </p:spPr>
        <p:txBody>
          <a:bodyPr/>
          <a:lstStyle/>
          <a:p>
            <a:pPr marL="0" indent="0">
              <a:buNone/>
            </a:pPr>
            <a:r>
              <a:rPr lang="fr-BE" dirty="0"/>
              <a:t>-</a:t>
            </a:r>
            <a:r>
              <a:rPr lang="fr-BE" b="1" u="sng" dirty="0">
                <a:solidFill>
                  <a:schemeClr val="accent4">
                    <a:lumMod val="75000"/>
                  </a:schemeClr>
                </a:solidFill>
              </a:rPr>
              <a:t>repros : </a:t>
            </a:r>
            <a:r>
              <a:rPr lang="fr-BE" b="1" dirty="0"/>
              <a:t>arrêt cages individu</a:t>
            </a:r>
            <a:r>
              <a:rPr lang="fr-BE" dirty="0"/>
              <a:t>, pas restriction eau et </a:t>
            </a:r>
            <a:r>
              <a:rPr lang="fr-BE" dirty="0" err="1"/>
              <a:t>ali</a:t>
            </a:r>
            <a:r>
              <a:rPr lang="fr-BE" dirty="0"/>
              <a:t>, litière sèche et friable, enrichissements, période obscurité, éviter mutilations.</a:t>
            </a:r>
          </a:p>
          <a:p>
            <a:pPr marL="0" indent="0">
              <a:buNone/>
            </a:pPr>
            <a:r>
              <a:rPr lang="fr-BE" dirty="0"/>
              <a:t>-</a:t>
            </a:r>
            <a:r>
              <a:rPr lang="fr-BE" b="1" u="sng" dirty="0">
                <a:solidFill>
                  <a:schemeClr val="accent4">
                    <a:lumMod val="75000"/>
                  </a:schemeClr>
                </a:solidFill>
              </a:rPr>
              <a:t>pp :</a:t>
            </a:r>
            <a:r>
              <a:rPr lang="fr-BE" dirty="0"/>
              <a:t> </a:t>
            </a:r>
            <a:r>
              <a:rPr lang="fr-BE" dirty="0">
                <a:highlight>
                  <a:srgbClr val="FFFF00"/>
                </a:highlight>
              </a:rPr>
              <a:t>4 pp/m²</a:t>
            </a:r>
            <a:r>
              <a:rPr lang="fr-BE" dirty="0"/>
              <a:t>, perchoirs et plateformes dès 3s, attention fractures bréchet, pas &gt; 75 décibels au niveau du bruit, au moins 5 lux, recommandation parcours, recommandation véranda 20%, </a:t>
            </a:r>
            <a:r>
              <a:rPr lang="fr-BE" dirty="0">
                <a:highlight>
                  <a:srgbClr val="FFFF00"/>
                </a:highlight>
              </a:rPr>
              <a:t>éviter taille du bec</a:t>
            </a:r>
            <a:r>
              <a:rPr lang="fr-BE" dirty="0"/>
              <a:t>, enrichissements, litière, arrêt cages</a:t>
            </a:r>
          </a:p>
          <a:p>
            <a:endParaRPr lang="fr-BE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FD75C1-9B95-4C10-BDE5-40323031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BA6BF4-3AF8-42CA-A7E5-DB72537A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32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702976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B974A-E518-4F27-A1BE-CAF451E24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276" y="229700"/>
            <a:ext cx="11713287" cy="621412"/>
          </a:xfrm>
        </p:spPr>
        <p:txBody>
          <a:bodyPr/>
          <a:lstStyle/>
          <a:p>
            <a:pPr algn="ctr"/>
            <a:r>
              <a:rPr lang="fr-FR" sz="3200" dirty="0"/>
              <a:t>Nouvelle législation bien-être animal</a:t>
            </a:r>
            <a:endParaRPr lang="fr-BE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770DFC-9624-43E8-9CB3-9B339D77E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76" y="1063473"/>
            <a:ext cx="11713287" cy="4731054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Projet d’évaluation impact de la CE </a:t>
            </a:r>
            <a:r>
              <a:rPr lang="fr-FR" sz="2400" b="1" dirty="0"/>
              <a:t>(= </a:t>
            </a:r>
            <a:r>
              <a:rPr lang="fr-BE" sz="2400" dirty="0"/>
              <a:t>évaluation des conséquences socio-économiques des différentes options législatives concernant le bien-être animal; la version définitive sera publiée en septembre-octobre en même temps que les propositions législatives). </a:t>
            </a:r>
            <a:r>
              <a:rPr lang="fr-FR" b="1" dirty="0"/>
              <a:t>: </a:t>
            </a:r>
            <a:r>
              <a:rPr lang="fr-FR" dirty="0"/>
              <a:t>« </a:t>
            </a:r>
            <a:r>
              <a:rPr lang="fr-FR" dirty="0">
                <a:highlight>
                  <a:srgbClr val="FFFF00"/>
                </a:highlight>
              </a:rPr>
              <a:t>le bien-être des animaux est compromis</a:t>
            </a:r>
            <a:r>
              <a:rPr lang="fr-FR" dirty="0"/>
              <a:t> » : </a:t>
            </a:r>
          </a:p>
          <a:p>
            <a:pPr marL="0" indent="0">
              <a:buNone/>
            </a:pPr>
            <a:r>
              <a:rPr lang="fr-FR" dirty="0"/>
              <a:t>• </a:t>
            </a:r>
            <a:r>
              <a:rPr lang="fr-FR" sz="2400" dirty="0"/>
              <a:t>par le logement et l'équipement (cages)</a:t>
            </a:r>
          </a:p>
          <a:p>
            <a:pPr marL="0" indent="0">
              <a:buNone/>
            </a:pPr>
            <a:r>
              <a:rPr lang="fr-FR" sz="2400" dirty="0"/>
              <a:t>• par certaines pratiques  (litière humide et durcie, mutilations sans anesthésie et/ou analgésie, telles que l'épointage du bec)</a:t>
            </a:r>
          </a:p>
          <a:p>
            <a:pPr marL="0" indent="0">
              <a:buNone/>
            </a:pPr>
            <a:r>
              <a:rPr lang="fr-FR" sz="2400" dirty="0"/>
              <a:t>• par des méthodes d'étourdissement inefficaces (étourdissement des volailles par bain d'eau) </a:t>
            </a:r>
          </a:p>
          <a:p>
            <a:pPr marL="0" indent="0">
              <a:buNone/>
            </a:pPr>
            <a:r>
              <a:rPr lang="fr-FR" sz="2400" dirty="0"/>
              <a:t>• par certaines conséquences négatives involontaires des stratégies de sélection/reproduction (</a:t>
            </a:r>
            <a:r>
              <a:rPr lang="fr-FR" sz="2400" dirty="0" err="1"/>
              <a:t>Pex</a:t>
            </a:r>
            <a:r>
              <a:rPr lang="fr-FR" sz="2400" dirty="0"/>
              <a:t>: les poulets de chair présentent des problèmes au niveau des pattes et d'autres troubles liés à leur croissance rapide). </a:t>
            </a:r>
          </a:p>
          <a:p>
            <a:pPr marL="0" indent="0">
              <a:buNone/>
            </a:pPr>
            <a:r>
              <a:rPr lang="fr-FR" dirty="0"/>
              <a:t>•…</a:t>
            </a: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FD75C1-9B95-4C10-BDE5-40323031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BA6BF4-3AF8-42CA-A7E5-DB72537A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33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349771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B974A-E518-4F27-A1BE-CAF451E24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276" y="229700"/>
            <a:ext cx="11713287" cy="621412"/>
          </a:xfrm>
        </p:spPr>
        <p:txBody>
          <a:bodyPr/>
          <a:lstStyle/>
          <a:p>
            <a:pPr algn="ctr"/>
            <a:r>
              <a:rPr lang="fr-FR" sz="3200" dirty="0"/>
              <a:t>Nouvelle législation bien-être animal</a:t>
            </a:r>
            <a:endParaRPr lang="fr-BE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770DFC-9624-43E8-9CB3-9B339D77E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480" y="1238204"/>
            <a:ext cx="10780416" cy="4731054"/>
          </a:xfrm>
        </p:spPr>
        <p:txBody>
          <a:bodyPr/>
          <a:lstStyle/>
          <a:p>
            <a:pPr marL="0" indent="0">
              <a:buNone/>
            </a:pPr>
            <a:r>
              <a:rPr lang="fr-BE" b="1" dirty="0"/>
              <a:t>Info reçu à titre confidentielle de ERPA: cette évaluation a reçu un avis négatif du CER</a:t>
            </a:r>
            <a:r>
              <a:rPr lang="fr-BE" dirty="0"/>
              <a:t> (organe de la Commission UE en charge d’évaluer si les évaluations d’impact remplissent tous les critères requis), notamment en raison  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b="1" dirty="0"/>
              <a:t> d’une conception et d’un éventail des options</a:t>
            </a:r>
            <a:r>
              <a:rPr lang="fr-BE" dirty="0"/>
              <a:t> </a:t>
            </a:r>
            <a:r>
              <a:rPr lang="fr-BE" dirty="0">
                <a:highlight>
                  <a:srgbClr val="FFFF00"/>
                </a:highlight>
              </a:rPr>
              <a:t>insuffisamment développés. </a:t>
            </a:r>
            <a:endParaRPr lang="fr-BE" b="1" dirty="0">
              <a:highlight>
                <a:srgbClr val="FFFF00"/>
              </a:highlight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BE" b="1" dirty="0"/>
              <a:t> d’une analyse d’impact</a:t>
            </a:r>
            <a:r>
              <a:rPr lang="fr-BE" dirty="0"/>
              <a:t> insuffisamment développée et </a:t>
            </a:r>
            <a:r>
              <a:rPr lang="fr-BE" dirty="0">
                <a:highlight>
                  <a:srgbClr val="FFFF00"/>
                </a:highlight>
              </a:rPr>
              <a:t>transparente</a:t>
            </a:r>
            <a:r>
              <a:rPr lang="fr-BE" dirty="0"/>
              <a:t>.</a:t>
            </a:r>
          </a:p>
          <a:p>
            <a:endParaRPr lang="fr-BE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FD75C1-9B95-4C10-BDE5-40323031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BA6BF4-3AF8-42CA-A7E5-DB72537A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34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722750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B974A-E518-4F27-A1BE-CAF451E24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Vaccination contre la grippe aviaire : comment va-t-elle être mise en place?</a:t>
            </a:r>
            <a:endParaRPr lang="fr-BE" sz="3600" dirty="0">
              <a:latin typeface="+mn-lt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FD75C1-9B95-4C10-BDE5-40323031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BA6BF4-3AF8-42CA-A7E5-DB72537A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35</a:t>
            </a:fld>
            <a:endParaRPr lang="fr-BE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D0F8BC-F81C-456D-B1F8-0539CFF2718A}"/>
              </a:ext>
            </a:extLst>
          </p:cNvPr>
          <p:cNvSpPr/>
          <p:nvPr/>
        </p:nvSpPr>
        <p:spPr>
          <a:xfrm>
            <a:off x="690880" y="1330960"/>
            <a:ext cx="11074400" cy="5022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ea typeface="Calibri" panose="020F0502020204030204" pitchFamily="34" charset="0"/>
                <a:cs typeface="Times New Roman" panose="02020603050405020304" pitchFamily="18" charset="0"/>
              </a:rPr>
              <a:t>Acte délégué autorisant la vaccination dans l’UE, nécessitant le besoin d’un monitoring sera </a:t>
            </a:r>
            <a:r>
              <a:rPr lang="fr-F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chaque semaine</a:t>
            </a:r>
            <a:r>
              <a:rPr lang="fr-FR" sz="2400" dirty="0">
                <a:ea typeface="Calibri" panose="020F0502020204030204" pitchFamily="34" charset="0"/>
                <a:cs typeface="Times New Roman" panose="02020603050405020304" pitchFamily="18" charset="0"/>
              </a:rPr>
              <a:t> par test et </a:t>
            </a:r>
            <a:r>
              <a:rPr lang="fr-F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un contrôle une fois par mois</a:t>
            </a:r>
            <a:r>
              <a:rPr lang="fr-FR" sz="2400" dirty="0">
                <a:ea typeface="Calibri" panose="020F0502020204030204" pitchFamily="34" charset="0"/>
                <a:cs typeface="Times New Roman" panose="02020603050405020304" pitchFamily="18" charset="0"/>
              </a:rPr>
              <a:t> par le véto officiel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ea typeface="Calibri" panose="020F0502020204030204" pitchFamily="34" charset="0"/>
                <a:cs typeface="Times New Roman" panose="02020603050405020304" pitchFamily="18" charset="0"/>
              </a:rPr>
              <a:t>Besoin d’étudier la disponibilité des vaccins à l’échelle du marché (en cours par les entreprises)</a:t>
            </a:r>
            <a:endParaRPr lang="fr-BE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ea typeface="Calibri" panose="020F0502020204030204" pitchFamily="34" charset="0"/>
                <a:cs typeface="Times New Roman" panose="02020603050405020304" pitchFamily="18" charset="0"/>
              </a:rPr>
              <a:t>L’AFCSA annonce une vaccination </a:t>
            </a:r>
            <a:r>
              <a:rPr lang="fr-F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au plus tôt pour 2024</a:t>
            </a:r>
            <a:r>
              <a:rPr lang="fr-FR" sz="2400" dirty="0">
                <a:ea typeface="Calibri" panose="020F0502020204030204" pitchFamily="34" charset="0"/>
                <a:cs typeface="Times New Roman" panose="02020603050405020304" pitchFamily="18" charset="0"/>
              </a:rPr>
              <a:t>, mais nécessité de déterminer la stratégie maintenant.</a:t>
            </a:r>
            <a:endParaRPr lang="fr-BE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ea typeface="Calibri" panose="020F0502020204030204" pitchFamily="34" charset="0"/>
                <a:cs typeface="Times New Roman" panose="02020603050405020304" pitchFamily="18" charset="0"/>
              </a:rPr>
              <a:t>La CE ne s’est pas prononcée encore sur le </a:t>
            </a:r>
            <a:r>
              <a:rPr lang="fr-F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cofinancement possible de la vaccination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ea typeface="Calibri" panose="020F0502020204030204" pitchFamily="34" charset="0"/>
                <a:cs typeface="Times New Roman" panose="02020603050405020304" pitchFamily="18" charset="0"/>
              </a:rPr>
              <a:t>2024 : présidence UE par Be et le Ministre </a:t>
            </a:r>
            <a:r>
              <a:rPr lang="fr-FR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Clarinval</a:t>
            </a:r>
            <a:r>
              <a:rPr lang="fr-FR" sz="2400" dirty="0">
                <a:ea typeface="Calibri" panose="020F0502020204030204" pitchFamily="34" charset="0"/>
                <a:cs typeface="Times New Roman" panose="02020603050405020304" pitchFamily="18" charset="0"/>
              </a:rPr>
              <a:t> fera de la lutte contre IA une de ses priorités ; toutes les avancées positives en matière vaccination seront encouragées.</a:t>
            </a:r>
            <a:endParaRPr lang="fr-BE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fr-BE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6095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B974A-E518-4F27-A1BE-CAF451E24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Vaccination contre la grippe aviaire : comment va-t-elle être mise en place?</a:t>
            </a:r>
            <a:endParaRPr lang="fr-BE" sz="3600" dirty="0">
              <a:latin typeface="+mn-lt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FD75C1-9B95-4C10-BDE5-40323031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BA6BF4-3AF8-42CA-A7E5-DB72537A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36</a:t>
            </a:fld>
            <a:endParaRPr lang="fr-BE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D0F8BC-F81C-456D-B1F8-0539CFF2718A}"/>
              </a:ext>
            </a:extLst>
          </p:cNvPr>
          <p:cNvSpPr/>
          <p:nvPr/>
        </p:nvSpPr>
        <p:spPr>
          <a:xfrm>
            <a:off x="193040" y="1330960"/>
            <a:ext cx="11572240" cy="5027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2400" dirty="0"/>
              <a:t>Le SPF Santé publique propose </a:t>
            </a:r>
            <a:r>
              <a:rPr lang="fr-FR" sz="2400" b="1" dirty="0"/>
              <a:t>de lister les tâches pour la stratégie: </a:t>
            </a:r>
            <a:r>
              <a:rPr lang="fr-FR" sz="2400" dirty="0"/>
              <a:t>besoin de moyens vétérinaires supplémentaire, voir si suffisamment de vétérinaires, coûts et dispo des vaccins, coût du monitoring, efficacité du vaccin dans le temps si mutation, quels coûts à mutualiser au niveau du fonds sanitaire, quelles catégories de volailles, …). Prochaine réunion organisée par le SPF Santé publique le </a:t>
            </a:r>
            <a:r>
              <a:rPr lang="fr-FR" sz="2400" b="1" dirty="0"/>
              <a:t>26 juin.</a:t>
            </a:r>
          </a:p>
          <a:p>
            <a:pPr lvl="0"/>
            <a:endParaRPr lang="fr-BE" sz="2400" b="1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2400" dirty="0"/>
              <a:t>Le secteur flamand s’est réuni récemment pour évaluer le coût de la surveillance et voir ci ces coûts ne seront pas plus élevés que les bénéfices ; attente des laboratoires pour avoir des propositions de prix :</a:t>
            </a:r>
            <a:endParaRPr lang="fr-BE" sz="2400" dirty="0"/>
          </a:p>
          <a:p>
            <a:pPr lvl="1"/>
            <a:r>
              <a:rPr lang="fr-FR" sz="2400" dirty="0"/>
              <a:t> ?coût du vaccin</a:t>
            </a:r>
            <a:endParaRPr lang="fr-BE" sz="2400" dirty="0"/>
          </a:p>
          <a:p>
            <a:pPr lvl="1"/>
            <a:r>
              <a:rPr lang="fr-FR" sz="2400" dirty="0"/>
              <a:t> ?coût de la surveillance et effet sur les exportations intracommunautaires/</a:t>
            </a:r>
            <a:r>
              <a:rPr lang="fr-FR" sz="2400" b="1" dirty="0"/>
              <a:t>besoin de s’aligner avec les pays voisins vu les échanges/faire tous la même chose</a:t>
            </a:r>
            <a:endParaRPr lang="fr-BE" sz="2400" dirty="0"/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fr-BE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2577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B974A-E518-4F27-A1BE-CAF451E24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633" y="483700"/>
            <a:ext cx="11713287" cy="621412"/>
          </a:xfrm>
        </p:spPr>
        <p:txBody>
          <a:bodyPr/>
          <a:lstStyle/>
          <a:p>
            <a:r>
              <a:rPr lang="fr-FR" sz="3600" dirty="0"/>
              <a:t>Fonds sanitaire : nouveau système de prélèvement des cotisations en préparation</a:t>
            </a:r>
            <a:br>
              <a:rPr lang="fr-BE" sz="3600" dirty="0"/>
            </a:br>
            <a:endParaRPr lang="fr-BE" sz="3600" dirty="0">
              <a:latin typeface="+mn-lt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FD75C1-9B95-4C10-BDE5-40323031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BA6BF4-3AF8-42CA-A7E5-DB72537A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37</a:t>
            </a:fld>
            <a:endParaRPr lang="fr-BE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AADBF9B-54A5-4920-B11B-25B93C402F3A}"/>
              </a:ext>
            </a:extLst>
          </p:cNvPr>
          <p:cNvSpPr txBox="1"/>
          <p:nvPr/>
        </p:nvSpPr>
        <p:spPr>
          <a:xfrm>
            <a:off x="335280" y="1290955"/>
            <a:ext cx="107289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/>
              <a:t>21 catégories ; beaucoup de factures papiers/manuelles (volailles alternatives)</a:t>
            </a:r>
            <a:endParaRPr lang="fr-BE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/>
              <a:t>Application d’un </a:t>
            </a:r>
            <a:r>
              <a:rPr lang="fr-FR" sz="2800" b="1" dirty="0"/>
              <a:t>coefficient</a:t>
            </a:r>
            <a:r>
              <a:rPr lang="fr-FR" sz="2800" dirty="0"/>
              <a:t> ; tout peut être automatisé ; moins d’interprétation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/>
              <a:t>Même pourcentage pour tous, à partir de la </a:t>
            </a:r>
            <a:r>
              <a:rPr lang="fr-FR" sz="2800" b="1" dirty="0"/>
              <a:t>valeur moyenne </a:t>
            </a:r>
            <a:r>
              <a:rPr lang="fr-FR" sz="2800" dirty="0"/>
              <a:t>des animaux</a:t>
            </a:r>
            <a:endParaRPr lang="fr-BE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b="1" dirty="0">
                <a:solidFill>
                  <a:schemeClr val="accent4">
                    <a:lumMod val="75000"/>
                  </a:schemeClr>
                </a:solidFill>
              </a:rPr>
              <a:t>Petits paient 50% de plus ; demande </a:t>
            </a:r>
            <a:r>
              <a:rPr lang="fr-FR" sz="2800" b="1" dirty="0" err="1">
                <a:solidFill>
                  <a:schemeClr val="accent4">
                    <a:lumMod val="75000"/>
                  </a:schemeClr>
                </a:solidFill>
              </a:rPr>
              <a:t>CdP</a:t>
            </a:r>
            <a:r>
              <a:rPr lang="fr-FR" sz="2800" b="1" dirty="0">
                <a:solidFill>
                  <a:schemeClr val="accent4">
                    <a:lumMod val="75000"/>
                  </a:schemeClr>
                </a:solidFill>
              </a:rPr>
              <a:t> et </a:t>
            </a:r>
            <a:r>
              <a:rPr lang="fr-FR" sz="2800" b="1" dirty="0" err="1">
                <a:solidFill>
                  <a:schemeClr val="accent4">
                    <a:lumMod val="75000"/>
                  </a:schemeClr>
                </a:solidFill>
              </a:rPr>
              <a:t>fwa</a:t>
            </a:r>
            <a:r>
              <a:rPr lang="fr-FR" sz="2800" b="1" dirty="0">
                <a:solidFill>
                  <a:schemeClr val="accent4">
                    <a:lumMod val="75000"/>
                  </a:schemeClr>
                </a:solidFill>
              </a:rPr>
              <a:t> de regarder à être plus juste</a:t>
            </a:r>
            <a:endParaRPr lang="fr-BE" sz="2800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fr-BE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4218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B974A-E518-4F27-A1BE-CAF451E24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633" y="483700"/>
            <a:ext cx="11713287" cy="621412"/>
          </a:xfrm>
        </p:spPr>
        <p:txBody>
          <a:bodyPr/>
          <a:lstStyle/>
          <a:p>
            <a:r>
              <a:rPr lang="fr-BE" sz="3600" dirty="0"/>
              <a:t>Recherche</a:t>
            </a:r>
            <a:br>
              <a:rPr lang="fr-BE" sz="3600" dirty="0"/>
            </a:br>
            <a:endParaRPr lang="fr-BE" sz="3600" dirty="0">
              <a:latin typeface="+mn-lt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FD75C1-9B95-4C10-BDE5-40323031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BA6BF4-3AF8-42CA-A7E5-DB72537A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38</a:t>
            </a:fld>
            <a:endParaRPr lang="fr-BE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3226971-E75D-4FBB-8F18-49CC608A84DC}"/>
              </a:ext>
            </a:extLst>
          </p:cNvPr>
          <p:cNvSpPr txBox="1"/>
          <p:nvPr/>
        </p:nvSpPr>
        <p:spPr>
          <a:xfrm>
            <a:off x="600633" y="1412240"/>
            <a:ext cx="950856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accent4">
                    <a:lumMod val="75000"/>
                  </a:schemeClr>
                </a:solidFill>
              </a:rPr>
              <a:t>PRIORITAIRES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3200" dirty="0"/>
              <a:t>Autonomie protéique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3200" dirty="0"/>
              <a:t>Aménagement des parcours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6293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5B7E97E2-2A2A-418F-A53F-54CE6D8F4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6242" y="3773331"/>
            <a:ext cx="11291019" cy="1477962"/>
          </a:xfrm>
        </p:spPr>
        <p:txBody>
          <a:bodyPr/>
          <a:lstStyle/>
          <a:p>
            <a:pPr algn="ctr">
              <a:defRPr/>
            </a:pPr>
            <a:r>
              <a:rPr lang="fr-FR" sz="32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Election de deux nouveaux membres aviculteurs</a:t>
            </a:r>
            <a:r>
              <a:rPr lang="fr-FR" sz="3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au Collège des Producteurs</a:t>
            </a:r>
            <a:endParaRPr lang="fr-BE" sz="3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ctr">
              <a:defRPr/>
            </a:pP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570465-41D7-43C4-A338-E970D8A6B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833F5F6-E475-46C7-91FC-B7411DCF0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E4451-600C-4077-9CC4-522AAC66955F}" type="slidenum">
              <a:rPr lang="fr-BE" smtClean="0"/>
              <a:pPr>
                <a:defRPr/>
              </a:pPr>
              <a:t>4</a:t>
            </a:fld>
            <a:endParaRPr lang="fr-B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958852-C822-90EB-EDD2-599A66457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Elections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A95299-A220-A173-C10E-FF43A4D9E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Loïc </a:t>
            </a:r>
            <a:r>
              <a:rPr lang="fr-FR" dirty="0" err="1"/>
              <a:t>Maziers</a:t>
            </a:r>
            <a:r>
              <a:rPr lang="fr-FR" dirty="0"/>
              <a:t>: agriculteur depuis 2017, deux poulaillers de poulets Bio</a:t>
            </a:r>
          </a:p>
          <a:p>
            <a:r>
              <a:rPr lang="fr-FR" dirty="0"/>
              <a:t>Benoit Keller: éleveur de poules pondeuses élevées en plein air, aviculteur actif depuis 1996, 35 ha et 20 000 poules</a:t>
            </a: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4F2F067-4EB3-1641-9017-CB273AD77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ADFF4E7-6AF5-D776-D05C-46A8DDF4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5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49903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itre 2">
            <a:extLst>
              <a:ext uri="{FF2B5EF4-FFF2-40B4-BE49-F238E27FC236}">
                <a16:creationId xmlns:a16="http://schemas.microsoft.com/office/drawing/2014/main" id="{65652F35-41EE-4AD1-A800-4DCFE4829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211" y="3897630"/>
            <a:ext cx="10515600" cy="1973580"/>
          </a:xfrm>
        </p:spPr>
        <p:txBody>
          <a:bodyPr/>
          <a:lstStyle/>
          <a:p>
            <a:pPr algn="ctr">
              <a:defRPr/>
            </a:pPr>
            <a:r>
              <a:rPr lang="fr-BE" sz="3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5. </a:t>
            </a:r>
            <a:r>
              <a:rPr lang="fr-FR" sz="3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Bilan des</a:t>
            </a:r>
            <a:r>
              <a:rPr lang="fr-FR" sz="32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actions de promotion </a:t>
            </a:r>
            <a:r>
              <a:rPr lang="fr-FR" sz="3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de l’APAQ-W pour le secteur avicole </a:t>
            </a:r>
            <a:r>
              <a:rPr lang="fr-FR" sz="2800" b="0" i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(Amandine Vandeputte, responsable élevage)</a:t>
            </a:r>
            <a:br>
              <a:rPr lang="fr-BE" sz="2800" b="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fr-BE" sz="3200" dirty="0">
                <a:latin typeface="+mn-lt"/>
              </a:rPr>
            </a:br>
            <a:endParaRPr lang="fr-FR" altLang="fr-FR" sz="3200" i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570465-41D7-43C4-A338-E970D8A6B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833F5F6-E475-46C7-91FC-B7411DCF0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E4451-600C-4077-9CC4-522AAC66955F}" type="slidenum">
              <a:rPr lang="fr-BE" smtClean="0"/>
              <a:pPr>
                <a:defRPr/>
              </a:pPr>
              <a:t>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47967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itre 2">
            <a:extLst>
              <a:ext uri="{FF2B5EF4-FFF2-40B4-BE49-F238E27FC236}">
                <a16:creationId xmlns:a16="http://schemas.microsoft.com/office/drawing/2014/main" id="{65652F35-41EE-4AD1-A800-4DCFE4829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01" y="3970655"/>
            <a:ext cx="10515600" cy="1973580"/>
          </a:xfrm>
        </p:spPr>
        <p:txBody>
          <a:bodyPr/>
          <a:lstStyle/>
          <a:p>
            <a:pPr algn="ctr">
              <a:defRPr/>
            </a:pPr>
            <a:br>
              <a:rPr lang="fr-FR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 Le </a:t>
            </a:r>
            <a:r>
              <a:rPr lang="fr-FR" sz="32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suivi du Collège des Producteurs sur les points d’actualité</a:t>
            </a:r>
            <a:r>
              <a:rPr lang="fr-FR" sz="3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br>
              <a:rPr lang="fr-BE" sz="3200" dirty="0">
                <a:solidFill>
                  <a:schemeClr val="accent2">
                    <a:lumMod val="75000"/>
                  </a:schemeClr>
                </a:solidFill>
                <a:latin typeface="+mn-lt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fr-BE" sz="2800" b="0" dirty="0">
                <a:solidFill>
                  <a:schemeClr val="accent2">
                    <a:lumMod val="75000"/>
                  </a:schemeClr>
                </a:solidFill>
                <a:latin typeface="+mn-lt"/>
                <a:ea typeface="SimSun" panose="02010600030101010101" pitchFamily="2" charset="-122"/>
                <a:cs typeface="Arial" panose="020B0604020202020204" pitchFamily="34" charset="0"/>
              </a:rPr>
              <a:t>(</a:t>
            </a:r>
            <a:r>
              <a:rPr lang="fr-BE" sz="2800" b="0" i="1" dirty="0">
                <a:solidFill>
                  <a:schemeClr val="accent2">
                    <a:lumMod val="75000"/>
                  </a:schemeClr>
                </a:solidFill>
                <a:latin typeface="+mn-lt"/>
                <a:ea typeface="SimSun" panose="02010600030101010101" pitchFamily="2" charset="-122"/>
                <a:cs typeface="Arial" panose="020B0604020202020204" pitchFamily="34" charset="0"/>
              </a:rPr>
              <a:t>Les membres du </a:t>
            </a:r>
            <a:r>
              <a:rPr lang="fr-BE" sz="2800" b="0" i="1" dirty="0" err="1">
                <a:solidFill>
                  <a:schemeClr val="accent2">
                    <a:lumMod val="75000"/>
                  </a:schemeClr>
                </a:solidFill>
                <a:latin typeface="+mn-lt"/>
                <a:ea typeface="SimSun" panose="02010600030101010101" pitchFamily="2" charset="-122"/>
                <a:cs typeface="Arial" panose="020B0604020202020204" pitchFamily="34" charset="0"/>
              </a:rPr>
              <a:t>Cdp</a:t>
            </a:r>
            <a:r>
              <a:rPr lang="fr-BE" sz="2800" b="0" i="1" dirty="0">
                <a:solidFill>
                  <a:schemeClr val="accent2">
                    <a:lumMod val="75000"/>
                  </a:schemeClr>
                </a:solidFill>
                <a:latin typeface="+mn-lt"/>
                <a:ea typeface="SimSun" panose="02010600030101010101" pitchFamily="2" charset="-122"/>
                <a:cs typeface="Arial" panose="020B0604020202020204" pitchFamily="34" charset="0"/>
              </a:rPr>
              <a:t> et la chargée de mission)</a:t>
            </a:r>
            <a:br>
              <a:rPr lang="fr-BE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fr-BE" sz="3200" dirty="0">
                <a:latin typeface="+mn-lt"/>
              </a:rPr>
            </a:br>
            <a:endParaRPr lang="fr-FR" altLang="fr-FR" sz="3200" i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570465-41D7-43C4-A338-E970D8A6B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833F5F6-E475-46C7-91FC-B7411DCF0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E4451-600C-4077-9CC4-522AAC66955F}" type="slidenum">
              <a:rPr lang="fr-BE" smtClean="0"/>
              <a:pPr>
                <a:defRPr/>
              </a:pPr>
              <a:t>7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81107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EA7C6F-F6E8-4019-A3DC-1418149A3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>
                <a:latin typeface="+mn-lt"/>
              </a:rPr>
              <a:t>Ordre du jour 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3FE876-3B5E-4891-9861-88E57E309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48" y="1238204"/>
            <a:ext cx="10637492" cy="4956856"/>
          </a:xfrm>
        </p:spPr>
        <p:txBody>
          <a:bodyPr/>
          <a:lstStyle/>
          <a:p>
            <a:r>
              <a:rPr lang="fr-FR" dirty="0"/>
              <a:t>Développement du BCC </a:t>
            </a:r>
          </a:p>
          <a:p>
            <a:r>
              <a:rPr lang="fr-FR" dirty="0"/>
              <a:t>Cahier des charges Bio en volailles (aménagement des parcours, densités, </a:t>
            </a:r>
            <a:r>
              <a:rPr lang="fr-FR" dirty="0" err="1"/>
              <a:t>vermifugation</a:t>
            </a:r>
            <a:r>
              <a:rPr lang="fr-FR" dirty="0"/>
              <a:t>, jardins d’hiver, …)</a:t>
            </a:r>
            <a:endParaRPr lang="fr-BE" dirty="0"/>
          </a:p>
          <a:p>
            <a:r>
              <a:rPr lang="fr-FR" dirty="0"/>
              <a:t>État des dépenses du fonds sanitaire et résultats Salmonella 2023</a:t>
            </a:r>
            <a:endParaRPr lang="fr-BE" dirty="0"/>
          </a:p>
          <a:p>
            <a:r>
              <a:rPr lang="fr-FR" dirty="0"/>
              <a:t>Grippe aviaire : vaccination grippe aviaire</a:t>
            </a:r>
            <a:endParaRPr lang="fr-BE" dirty="0"/>
          </a:p>
          <a:p>
            <a:r>
              <a:rPr lang="fr-FR" dirty="0"/>
              <a:t>Plateforme de recherches « volailles et parcours » </a:t>
            </a:r>
            <a:endParaRPr lang="fr-BE" dirty="0"/>
          </a:p>
          <a:p>
            <a:r>
              <a:rPr lang="fr-FR" dirty="0"/>
              <a:t>Règlement UE concernant le transport des animaux de rente </a:t>
            </a:r>
            <a:endParaRPr lang="fr-BE" dirty="0"/>
          </a:p>
          <a:p>
            <a:r>
              <a:rPr lang="fr-FR" dirty="0"/>
              <a:t>Obligation du marquage à la ferme</a:t>
            </a:r>
            <a:endParaRPr lang="fr-BE" dirty="0"/>
          </a:p>
          <a:p>
            <a:r>
              <a:rPr lang="fr-FR" dirty="0"/>
              <a:t>Transcription en législation régionale de la directive sur les émissions industrielles </a:t>
            </a: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94FFF2-1E2F-4B2E-A1F5-933EEEBE3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883D64-2C8F-4431-B80D-DF8D7AD6A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8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03748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EA7C6F-F6E8-4019-A3DC-1418149A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6" y="547577"/>
            <a:ext cx="11713287" cy="621412"/>
          </a:xfrm>
        </p:spPr>
        <p:txBody>
          <a:bodyPr/>
          <a:lstStyle/>
          <a:p>
            <a:r>
              <a:rPr lang="fr-FR" dirty="0"/>
              <a:t>Développement du BCC </a:t>
            </a:r>
            <a:br>
              <a:rPr lang="fr-BE" dirty="0"/>
            </a:b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3FE876-3B5E-4891-9861-88E57E309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48" y="1238204"/>
            <a:ext cx="10637492" cy="4956856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Gros volumes à développer :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fr-FR" dirty="0"/>
              <a:t>Engagement des grandes enseignes de distribution belges pour 2026, mais cela bouge également à l’échelle européenne et mondiale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fr-FR" dirty="0"/>
              <a:t>Plan Azote en Flandre, </a:t>
            </a:r>
            <a:r>
              <a:rPr lang="fr-FR" dirty="0" err="1"/>
              <a:t>Beter</a:t>
            </a:r>
            <a:r>
              <a:rPr lang="fr-FR" dirty="0"/>
              <a:t> </a:t>
            </a:r>
            <a:r>
              <a:rPr lang="fr-FR" dirty="0" err="1"/>
              <a:t>Leven</a:t>
            </a:r>
            <a:r>
              <a:rPr lang="fr-FR" dirty="0"/>
              <a:t> 1* pour le marché hollandais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fr-FR" dirty="0"/>
              <a:t>Très bons prix du marché pour le poulet standard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fr-FR" dirty="0"/>
              <a:t>Revenus       des éleveurs de poulets Bio, pression mise aussi avec les nouvelles normes </a:t>
            </a:r>
            <a:endParaRPr lang="fr-BE" dirty="0"/>
          </a:p>
          <a:p>
            <a:pPr marL="457200" lvl="1" indent="0">
              <a:buNone/>
            </a:pPr>
            <a:r>
              <a:rPr lang="fr-BE" dirty="0"/>
              <a:t>                 démarchage des acteurs BCC pour trouver des surfaces de poulaillers chez les éleveurs Bio.</a:t>
            </a:r>
          </a:p>
          <a:p>
            <a:pPr marL="457200" lvl="1" indent="0">
              <a:buNone/>
            </a:pPr>
            <a:r>
              <a:rPr lang="fr-BE" dirty="0"/>
              <a:t>                 </a:t>
            </a:r>
            <a:r>
              <a:rPr lang="fr-BE" b="1" dirty="0"/>
              <a:t>Grande inquiétude: </a:t>
            </a:r>
            <a:r>
              <a:rPr lang="fr-BE" dirty="0"/>
              <a:t>changement de jeu pour les éleveurs Bio passant en BCC car se retrouvent sur un marché mondial avec la volatilité qui y est lié + impossibilité de revenir en Bio.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94FFF2-1E2F-4B2E-A1F5-933EEEBE3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883D64-2C8F-4431-B80D-DF8D7AD6A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9</a:t>
            </a:fld>
            <a:endParaRPr lang="fr-BE" dirty="0"/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2AB3AFCD-AFFD-58C3-923E-1EE7566500A0}"/>
              </a:ext>
            </a:extLst>
          </p:cNvPr>
          <p:cNvSpPr/>
          <p:nvPr/>
        </p:nvSpPr>
        <p:spPr>
          <a:xfrm>
            <a:off x="923544" y="392722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8" name="Graphique 7" descr="Contour de visage en colère contour">
            <a:extLst>
              <a:ext uri="{FF2B5EF4-FFF2-40B4-BE49-F238E27FC236}">
                <a16:creationId xmlns:a16="http://schemas.microsoft.com/office/drawing/2014/main" id="{600300AB-8F36-B3A0-DA80-5A08105D6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01240" y="3200400"/>
            <a:ext cx="457200" cy="457200"/>
          </a:xfrm>
          <a:prstGeom prst="rect">
            <a:avLst/>
          </a:prstGeom>
        </p:spPr>
      </p:pic>
      <p:sp>
        <p:nvSpPr>
          <p:cNvPr id="9" name="Flèche : droite rayée 8">
            <a:extLst>
              <a:ext uri="{FF2B5EF4-FFF2-40B4-BE49-F238E27FC236}">
                <a16:creationId xmlns:a16="http://schemas.microsoft.com/office/drawing/2014/main" id="{BE44DD7E-D049-E76B-7B01-612DCFFBA171}"/>
              </a:ext>
            </a:extLst>
          </p:cNvPr>
          <p:cNvSpPr/>
          <p:nvPr/>
        </p:nvSpPr>
        <p:spPr>
          <a:xfrm>
            <a:off x="923544" y="4593717"/>
            <a:ext cx="1097280" cy="484632"/>
          </a:xfrm>
          <a:prstGeom prst="striped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240380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 AS 14 juin 2019 [Mode de compatibilité]" id="{D1A52F28-40E1-479E-A61E-EB12D80A9969}" vid="{091720BF-3779-40A8-B2AC-43F8E237E54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AS 14 juin 2019</Template>
  <TotalTime>11529</TotalTime>
  <Words>3312</Words>
  <Application>Microsoft Office PowerPoint</Application>
  <PresentationFormat>Grand écran</PresentationFormat>
  <Paragraphs>316</Paragraphs>
  <Slides>38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46" baseType="lpstr">
      <vt:lpstr>Aptos</vt:lpstr>
      <vt:lpstr>Arial</vt:lpstr>
      <vt:lpstr>Calibri</vt:lpstr>
      <vt:lpstr>Calibri Light</vt:lpstr>
      <vt:lpstr>Times New Roman</vt:lpstr>
      <vt:lpstr>Titillium Web</vt:lpstr>
      <vt:lpstr>Wingdings</vt:lpstr>
      <vt:lpstr>Thème Office</vt:lpstr>
      <vt:lpstr>Assemblée sectorielle Aviculture-Cuniculture</vt:lpstr>
      <vt:lpstr>Ordre du jour </vt:lpstr>
      <vt:lpstr>Ordre du jour </vt:lpstr>
      <vt:lpstr>Présentation PowerPoint</vt:lpstr>
      <vt:lpstr>Elections</vt:lpstr>
      <vt:lpstr>5. Bilan des actions de promotion de l’APAQ-W pour le secteur avicole (Amandine Vandeputte, responsable élevage)  </vt:lpstr>
      <vt:lpstr>  6. Le suivi du Collège des Producteurs sur les points d’actualité  (Les membres du Cdp et la chargée de mission)  </vt:lpstr>
      <vt:lpstr>Ordre du jour </vt:lpstr>
      <vt:lpstr>Développement du BCC  </vt:lpstr>
      <vt:lpstr>BCC</vt:lpstr>
      <vt:lpstr>Cahier des charges Bio en volailles </vt:lpstr>
      <vt:lpstr>État des dépenses du fonds sanitaire Volailles </vt:lpstr>
      <vt:lpstr>Fonds sanitaire volailles</vt:lpstr>
      <vt:lpstr>Révision du système de cotisations au Fonds sanitaire volaille : travaux en cours au SPF Santé publique   </vt:lpstr>
      <vt:lpstr>AFSCA    </vt:lpstr>
      <vt:lpstr>Résultats Salmonella 2023 (https://favv-afsca.be/fr/themes/animaux/sante-animale/maladies-animales/salmonelles)</vt:lpstr>
      <vt:lpstr>Grippe aviaire : stratégie de vaccination </vt:lpstr>
      <vt:lpstr>Grippe aviaire : stratégie de vaccination </vt:lpstr>
      <vt:lpstr>Avis des participants sur la vaccination obligatoire HPIA</vt:lpstr>
      <vt:lpstr>Plateforme de recherches « volailles et parcours »  </vt:lpstr>
      <vt:lpstr>Règlement UE concernant le transport des animaux de rente </vt:lpstr>
      <vt:lpstr>Analyse du texte</vt:lpstr>
      <vt:lpstr>Obligation du marquage à la ferme</vt:lpstr>
      <vt:lpstr>Transcription en législation régionale de la directive sur les émissions industrielles </vt:lpstr>
      <vt:lpstr>7. Divers  </vt:lpstr>
      <vt:lpstr>Présentation PowerPoint</vt:lpstr>
      <vt:lpstr>Présentation PowerPoint</vt:lpstr>
      <vt:lpstr>Révision des normes de commercialisation des volailles</vt:lpstr>
      <vt:lpstr>Révision des normes de commercialisation des volailles </vt:lpstr>
      <vt:lpstr>Révision des normes de commercialisation des volailles (chair et œufs) </vt:lpstr>
      <vt:lpstr>Nouvelle législation bien-être animal</vt:lpstr>
      <vt:lpstr>Nouvelle législation bien-être animal</vt:lpstr>
      <vt:lpstr>Nouvelle législation bien-être animal</vt:lpstr>
      <vt:lpstr>Nouvelle législation bien-être animal</vt:lpstr>
      <vt:lpstr>Vaccination contre la grippe aviaire : comment va-t-elle être mise en place?</vt:lpstr>
      <vt:lpstr>Vaccination contre la grippe aviaire : comment va-t-elle être mise en place?</vt:lpstr>
      <vt:lpstr>Fonds sanitaire : nouveau système de prélèvement des cotisations en préparation </vt:lpstr>
      <vt:lpstr>Recherche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sectorielle Aviculture-Cuniculture</dc:title>
  <dc:creator>Catherine</dc:creator>
  <cp:lastModifiedBy>Catherine Colot</cp:lastModifiedBy>
  <cp:revision>654</cp:revision>
  <cp:lastPrinted>2023-11-10T12:43:24Z</cp:lastPrinted>
  <dcterms:created xsi:type="dcterms:W3CDTF">2019-06-07T13:06:45Z</dcterms:created>
  <dcterms:modified xsi:type="dcterms:W3CDTF">2024-05-21T13:06:49Z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0008007c1e0000000000010282210207f7000400038000</vt:lpwstr>
  </property>
</Properties>
</file>