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4317" r:id="rId2"/>
  </p:sldMasterIdLst>
  <p:notesMasterIdLst>
    <p:notesMasterId r:id="rId12"/>
  </p:notesMasterIdLst>
  <p:sldIdLst>
    <p:sldId id="256" r:id="rId3"/>
    <p:sldId id="275" r:id="rId4"/>
    <p:sldId id="276" r:id="rId5"/>
    <p:sldId id="284" r:id="rId6"/>
    <p:sldId id="533" r:id="rId7"/>
    <p:sldId id="534" r:id="rId8"/>
    <p:sldId id="528" r:id="rId9"/>
    <p:sldId id="529" r:id="rId10"/>
    <p:sldId id="291" r:id="rId11"/>
  </p:sldIdLst>
  <p:sldSz cx="12192000" cy="6858000"/>
  <p:notesSz cx="6858000" cy="9144000"/>
  <p:defaultTextStyle>
    <a:defPPr>
      <a:defRPr lang="fr-B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7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21DBA436-DD2F-4321-A14D-2CC7144EBD3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E2337F2-3312-43A2-BA9F-36CCE24960F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9340C3C-3B52-46C7-BE17-11BE89A7A987}" type="datetimeFigureOut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BD799EC7-B1EC-4EF1-8045-ECA7FBB51A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817AF5A6-0BAD-41C0-B275-21196B632F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36EB165-CF80-4167-856E-79CD4D28DFD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C2F258-BC6B-48F5-8921-914087B24C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634AD0-D995-4865-A63E-FCABB67905B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549107AB-7EA7-444B-A814-ED9F4D3687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20675"/>
            <a:ext cx="5065713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048435" y="2915722"/>
            <a:ext cx="8095129" cy="172598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49823" y="5085766"/>
            <a:ext cx="8328212" cy="82652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B85C4F3F-84F7-4A9C-9EC4-04DEF6289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29BB55A-4E89-4C57-8960-6C6EC8FC8066}" type="datetime1">
              <a:rPr lang="fr-FR"/>
              <a:pPr>
                <a:defRPr/>
              </a:pPr>
              <a:t>07/11/2024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641C9BAD-DBD1-48C6-97D7-43F0BF232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997E9A04-7C7E-407C-90E3-5804E447B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5075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_aquacultu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9FB9538-7F59-4552-8AB3-D8E4649CC2E0}"/>
              </a:ext>
            </a:extLst>
          </p:cNvPr>
          <p:cNvSpPr txBox="1">
            <a:spLocks/>
          </p:cNvSpPr>
          <p:nvPr/>
        </p:nvSpPr>
        <p:spPr bwMode="auto">
          <a:xfrm>
            <a:off x="-92075" y="539750"/>
            <a:ext cx="12355513" cy="199072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7200" b="1" kern="1200" baseline="300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endParaRPr lang="fr-FR" dirty="0"/>
          </a:p>
        </p:txBody>
      </p:sp>
      <p:pic>
        <p:nvPicPr>
          <p:cNvPr id="5" name="Image 7">
            <a:extLst>
              <a:ext uri="{FF2B5EF4-FFF2-40B4-BE49-F238E27FC236}">
                <a16:creationId xmlns:a16="http://schemas.microsoft.com/office/drawing/2014/main" id="{341A0529-85F7-4EA2-9839-B7C8F50B1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663" y="639763"/>
            <a:ext cx="5400675" cy="177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91440" y="3263713"/>
            <a:ext cx="12354559" cy="1257488"/>
          </a:xfrm>
          <a:solidFill>
            <a:schemeClr val="tx1">
              <a:alpha val="50000"/>
            </a:schemeClr>
          </a:solidFill>
        </p:spPr>
        <p:txBody>
          <a:bodyPr wrap="none" anchor="b"/>
          <a:lstStyle>
            <a:lvl1pPr algn="ctr">
              <a:defRPr sz="7200" b="1" baseline="30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-91440" y="5151120"/>
            <a:ext cx="12354559" cy="555389"/>
          </a:xfrm>
          <a:solidFill>
            <a:schemeClr val="tx1">
              <a:alpha val="50000"/>
            </a:schemeClr>
          </a:solidFill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010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31A04885-5CD9-46B8-9B73-8EB286DDC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296D5B87-E456-41F2-9523-E714816CC8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7894" y="1404284"/>
            <a:ext cx="10515600" cy="473105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36ED9A00-EF6F-4392-8D5A-F48FBEB6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C74763B2-3C14-4C92-904C-007D4C2A62D2}" type="datetime1">
              <a:rPr lang="fr-FR"/>
              <a:pPr>
                <a:defRPr/>
              </a:pPr>
              <a:t>07/11/2024</a:t>
            </a:fld>
            <a:endParaRPr lang="fr-FR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383D72A5-7466-4FDC-A4BB-B43033B0E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EC526FB3-76A2-4CD0-824E-B454A98C3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1C88BBFA-0065-4DF4-8A54-156102CEEC86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829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1CFFCC7A-7CFE-43E6-B685-B72E9414A4F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6DDA70C7-327B-4429-92E9-E54EB090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07894" y="1404284"/>
            <a:ext cx="10515600" cy="473105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C57BE6D0-6A54-4B84-86FA-372AC873A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EA77D050-8E57-4D74-91F9-B35D21FF031D}" type="datetime1">
              <a:rPr lang="fr-FR"/>
              <a:pPr>
                <a:defRPr/>
              </a:pPr>
              <a:t>07/11/2024</a:t>
            </a:fld>
            <a:endParaRPr lang="fr-FR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7A6F41B8-EEE2-4EA1-9012-22CE9995A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CE2C9BB9-F28A-41AE-8CC5-701CA0056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FB17535-B6A7-4EE7-9C5A-768A964F976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2010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FCE9927A-C353-4B3F-9647-638C2229F7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20A1C26B-D814-4E7A-8096-B6D2BA94969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07894" y="1404284"/>
            <a:ext cx="10515600" cy="473105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46ED350B-FAA8-4347-BF67-44AF066C6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FB42CFE0-B76F-4806-95A3-15CAE5745346}" type="datetime1">
              <a:rPr lang="fr-FR"/>
              <a:pPr>
                <a:defRPr/>
              </a:pPr>
              <a:t>07/11/2024</a:t>
            </a:fld>
            <a:endParaRPr lang="fr-FR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E95D3102-B897-4512-8958-A806C4C8F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F20BFE3C-95B4-4A03-93BA-F79FDBB7B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C5793BE7-78C0-4771-B35F-7D5279DB530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2255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_aquacul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1942F7B0-2793-4693-A4C3-E1315BD06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D513FAB3-0F03-4D61-A11B-7ECCFE413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20" b="42912"/>
          <a:stretch>
            <a:fillRect/>
          </a:stretch>
        </p:blipFill>
        <p:spPr bwMode="auto">
          <a:xfrm>
            <a:off x="-26988" y="-23813"/>
            <a:ext cx="12239626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7894" y="1404284"/>
            <a:ext cx="10515600" cy="4731054"/>
          </a:xfrm>
        </p:spPr>
        <p:txBody>
          <a:bodyPr/>
          <a:lstStyle>
            <a:lvl1pPr marL="0" indent="0">
              <a:buNone/>
              <a:defRPr sz="36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FDC61D53-46B2-4A75-83D7-FFB8CD6B66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38363" y="6305550"/>
            <a:ext cx="1133475" cy="365125"/>
          </a:xfrm>
        </p:spPr>
        <p:txBody>
          <a:bodyPr/>
          <a:lstStyle>
            <a:lvl1pPr algn="ctr">
              <a:defRPr b="1" dirty="0">
                <a:solidFill>
                  <a:srgbClr val="1D1D1B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69B70BF2-4626-45CB-BC31-F61BEEC83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5825" y="6305550"/>
            <a:ext cx="7921625" cy="365125"/>
          </a:xfrm>
        </p:spPr>
        <p:txBody>
          <a:bodyPr/>
          <a:lstStyle>
            <a:lvl1pPr>
              <a:defRPr sz="1400" b="1" dirty="0">
                <a:solidFill>
                  <a:srgbClr val="1D1D1B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CBC7449C-D614-4FE0-865F-7C389D006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0800" y="6305550"/>
            <a:ext cx="360363" cy="360363"/>
          </a:xfrm>
          <a:prstGeom prst="ellipse">
            <a:avLst/>
          </a:prstGeom>
          <a:solidFill>
            <a:srgbClr val="1D1D1B"/>
          </a:solidFill>
        </p:spPr>
        <p:txBody>
          <a:bodyPr lIns="0" rIns="0"/>
          <a:lstStyle>
            <a:lvl1pPr algn="ctr">
              <a:defRPr lang="fr-FR" sz="1400" b="1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46F250E-66AA-4AD1-9B07-13AEBA9D914E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404626102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acquacul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E65E6F68-B236-477E-AF73-BDC732F92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7D50D558-A56F-48CB-A941-4085BFDC7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68" b="37366"/>
          <a:stretch>
            <a:fillRect/>
          </a:stretch>
        </p:blipFill>
        <p:spPr bwMode="auto">
          <a:xfrm>
            <a:off x="-17463" y="-23813"/>
            <a:ext cx="12239626" cy="33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78561533-AD36-40E1-98B2-3FB1E8E463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38363" y="6305550"/>
            <a:ext cx="1133475" cy="365125"/>
          </a:xfrm>
        </p:spPr>
        <p:txBody>
          <a:bodyPr/>
          <a:lstStyle>
            <a:lvl1pPr algn="ctr">
              <a:defRPr b="1" dirty="0">
                <a:solidFill>
                  <a:srgbClr val="1D1D1B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20DBD028-28D5-4560-9118-9623D187D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5825" y="6305550"/>
            <a:ext cx="7921625" cy="365125"/>
          </a:xfrm>
        </p:spPr>
        <p:txBody>
          <a:bodyPr/>
          <a:lstStyle>
            <a:lvl1pPr>
              <a:defRPr sz="1400" b="1" dirty="0">
                <a:solidFill>
                  <a:srgbClr val="1D1D1B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0DD4D551-4E26-41A5-8D16-5A3C2E648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0800" y="6305550"/>
            <a:ext cx="360363" cy="360363"/>
          </a:xfrm>
          <a:prstGeom prst="ellipse">
            <a:avLst/>
          </a:prstGeom>
          <a:solidFill>
            <a:srgbClr val="1D1D1B"/>
          </a:solidFill>
        </p:spPr>
        <p:txBody>
          <a:bodyPr lIns="0" rIns="0"/>
          <a:lstStyle>
            <a:lvl1pPr algn="ctr">
              <a:defRPr lang="fr-FR" sz="1400" b="1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A03CE94-6088-45D0-B8A2-4D4ACBA35610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191618234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géné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7BB4B665-8BC3-4309-9A55-A50FD65F4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7F6BAF05-8DF9-4BEB-9C2C-9F28F00F9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F6D1BDF3-ABCF-4D2A-8D1B-DF3D7F06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45B117E7-2C2D-4516-A736-265C68EA3A70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1447C3EB-F3CE-444E-90C6-90E76DF0B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013939FA-6C81-4167-AABE-08BBB6EB2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A5843D1E-93EA-47E7-929B-0FF98A3FEFA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775449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por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61919351-4C1A-440C-B486-F6B055F3C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EE8AAF6E-6A57-4119-9F21-C87B158277CD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5"/>
          <a:stretch>
            <a:fillRect/>
          </a:stretch>
        </p:blipFill>
        <p:spPr bwMode="auto">
          <a:xfrm>
            <a:off x="0" y="0"/>
            <a:ext cx="1219358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BCE997AB-838D-4632-9CB6-0B7105AC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0A19E584-E945-4439-8685-C8D99FAA8AFD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DD9DE99A-16BA-4FF1-ACC5-6070BD653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9428CF20-2F59-419C-8B08-A66126F71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15279AC1-ECFF-4D77-9FA2-657BF0A5EF5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5685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avicutl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4126C93C-A904-4D23-9797-916F8E66F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F990E440-77B8-4881-A3AA-0B59658E584C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96"/>
          <a:stretch>
            <a:fillRect/>
          </a:stretch>
        </p:blipFill>
        <p:spPr bwMode="auto">
          <a:xfrm>
            <a:off x="0" y="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61A624EA-EC55-4B2C-A2B4-A2430C447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726ED8B5-F2F0-4C18-81ED-62FB5A63B40F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D5DBB6AE-A134-43C0-A2D6-14DC2AE77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8BC360E4-7052-46D2-A623-4CBC0214D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2C3E0B4E-BCF2-46A7-814E-0D8CE9857EF6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64433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PD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A18C6F42-FA96-4BC8-83E9-78E567B2B943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40A7EB15-0C8B-4BD8-8133-F2170C34A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D9C5379E-41D4-4968-83D9-727E16AF33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6150" y="6356350"/>
            <a:ext cx="2743200" cy="3651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3366CEA6-CA0A-4AC0-B245-3A71D588871F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B3FFCC03-0066-4887-B573-7285FDC44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E6414D84-B7CE-4F53-9BAA-497988D9F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BFAE5097-3848-44D9-A5C1-8921F611AFB3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73395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vi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D5603D16-C87F-4C9F-927A-142DD5D93E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E3A2EC08-B832-453D-BEF4-FAAF1157C9F7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-19050"/>
            <a:ext cx="12201526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68F16099-5889-4797-B1DA-0AFA172C6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E70108A0-A034-473A-A49B-FEB77064613B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E2D7433B-0F07-4972-BFB4-247D8E12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B6D13ECA-7912-4547-AE3E-F733BAA86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381D613C-6683-4557-B8B1-9A3D5DA01F7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04994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ov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12BCE2AB-25F1-4703-9728-19AE524955B5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9525"/>
            <a:ext cx="12222163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D5D5FF09-4F49-4542-BFE3-482126BBF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03D5B8C3-DC0F-47E7-93B6-F3A28E24A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E346B44B-2522-4085-B102-6900DD83F7DF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5995985B-EB92-44CD-A024-0B6417694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24DBDA1A-B4E5-4D46-9629-B118224ED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88328C4B-A923-46CC-AC62-547AEF5A469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13084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légu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B858921F-3DF4-42D6-AA17-18AD72993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19643AD2-018B-4541-BCC7-EF050569452B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6"/>
          <a:stretch>
            <a:fillRect/>
          </a:stretch>
        </p:blipFill>
        <p:spPr bwMode="auto">
          <a:xfrm>
            <a:off x="-6350" y="-19050"/>
            <a:ext cx="12222163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95CE4569-AC58-4A1A-ACAF-EF147386F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DD31194F-8641-458E-B820-401B567C3775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A49A91CB-9F12-48AC-8FDD-605380FA2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84D4634B-8335-4182-81D7-EB6AF1AA4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3BFB8B01-C2C2-4D7B-B5D8-C8A989F4932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9756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_fru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5BE4EABE-B82B-407C-8D95-1E9E02B96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C5546C8A-897B-4CDA-9A82-33F6013D20E9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-198" r="-119"/>
          <a:stretch>
            <a:fillRect/>
          </a:stretch>
        </p:blipFill>
        <p:spPr bwMode="auto">
          <a:xfrm>
            <a:off x="0" y="-14288"/>
            <a:ext cx="12206288" cy="332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99E43831-3AE4-4A1C-9C56-CE97180B5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6EE6FF4-A34D-4145-B37B-8AB362B4733E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21497090-4DC5-4393-8E69-2DD1C1C43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D62EA877-73FC-4555-82EE-54BC0A67E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51FB9BD4-5128-4AA3-9C3A-19DA6E53F9C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32475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b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99A45A2B-F6A4-4769-85DE-5DEA62EE17B1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-19050"/>
            <a:ext cx="12201526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DCFB73B2-3069-4535-A805-23DC7360D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2AFA9170-F5CE-418B-B8D2-CE3236EA9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9D024016-A450-487E-A4F8-B39C9628F673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EB9D80C4-0D2A-4FC9-A467-DA3CE23F3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F2FC9C44-FC56-41A1-8F5E-C8360B235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535823BE-7D3C-4F78-8805-97E1D5554F1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71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bovins l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72C3992C-5F62-40FE-9E98-632889056003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E0BCC924-6DD1-4719-B4DB-75482C21BB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F9C570D6-9AE2-4894-A8C9-C80E01D8C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819597B1-DEF1-49F1-9407-52A57130C78F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EC24E51F-6A77-4CFD-A760-B202C86CA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136D9532-5E64-42FC-9BBD-289598966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D4E2DEB2-509D-4114-8EFD-4494545C95D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12519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blanc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AEBC3E6B-297C-4C58-884F-951094CADF61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3BA27527-D4AE-4EFF-BDC0-8412C68FAB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FDD6FED4-AEB4-4799-B9D4-EAE43C192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C1601A5A-5EF0-4ADA-B8EE-37EF20BB8DCA}" type="datetime1">
              <a:rPr lang="fr-FR"/>
              <a:pPr>
                <a:defRPr/>
              </a:pPr>
              <a:t>07/11/2024</a:t>
            </a:fld>
            <a:endParaRPr lang="fr-FR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C76465CF-65DC-497F-B073-ECAC5E1B3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BC37C15A-9214-4C4D-9055-77C57FE83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A17451A9-1417-42A9-9B23-A68CC391091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32482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_grandes cul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49587788-6997-45A7-BFED-149F26084760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938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3E7B2E8F-93C1-4EF6-8787-8C7BBE7FF6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C137593E-58B3-4B02-BA97-4429C9996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D707250D-C046-446C-9DA1-6C6C2106600A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D73C3BA4-1956-4E97-991F-0EC033466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9F45ED5D-5D39-47FD-A24B-554933502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48132700-8EB4-4CF8-89EC-BB29D7814CA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103203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_grandes cul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7">
            <a:extLst>
              <a:ext uri="{FF2B5EF4-FFF2-40B4-BE49-F238E27FC236}">
                <a16:creationId xmlns:a16="http://schemas.microsoft.com/office/drawing/2014/main" id="{41876D4A-8791-4B7C-AF16-3FBA25904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8F3E5CB0-7982-40BA-B660-B9DCCF4A54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525" y="177800"/>
            <a:ext cx="6543675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728933"/>
            <a:ext cx="10515600" cy="1478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174240"/>
            <a:ext cx="10515600" cy="2405601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19626441-53AF-46E5-B8FC-02F2D0A29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A3A814A3-7141-4339-8634-133E29540EFC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09439232-EBC5-4C78-A015-6585920D6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4CA15518-ACE9-4813-BC75-B2B55D141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19FEB30A-1BEA-4C66-8598-BB51DC3A1297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4824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>
            <a:extLst>
              <a:ext uri="{FF2B5EF4-FFF2-40B4-BE49-F238E27FC236}">
                <a16:creationId xmlns:a16="http://schemas.microsoft.com/office/drawing/2014/main" id="{B16C2DE9-05D6-47E2-B1A8-7EC72F9F1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7">
            <a:extLst>
              <a:ext uri="{FF2B5EF4-FFF2-40B4-BE49-F238E27FC236}">
                <a16:creationId xmlns:a16="http://schemas.microsoft.com/office/drawing/2014/main" id="{6CCF0DC4-DAB2-4509-B662-9F2DD95CFA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482C57FF-AFD2-4B9D-8968-7814E491B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91C87F87-4599-489B-8ADA-CEAF5D79936D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D7E5B1ED-408B-4713-8ED5-5E1E80BFB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6">
            <a:extLst>
              <a:ext uri="{FF2B5EF4-FFF2-40B4-BE49-F238E27FC236}">
                <a16:creationId xmlns:a16="http://schemas.microsoft.com/office/drawing/2014/main" id="{34ABAFC9-4E83-45DA-9205-85CF4FF9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224B0-7A9D-41AA-BDAF-3E1E658AC2F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61996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>
            <a:extLst>
              <a:ext uri="{FF2B5EF4-FFF2-40B4-BE49-F238E27FC236}">
                <a16:creationId xmlns:a16="http://schemas.microsoft.com/office/drawing/2014/main" id="{7BC82BC6-2469-4706-9743-A07A2AA2249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7">
            <a:extLst>
              <a:ext uri="{FF2B5EF4-FFF2-40B4-BE49-F238E27FC236}">
                <a16:creationId xmlns:a16="http://schemas.microsoft.com/office/drawing/2014/main" id="{9690A782-957C-449E-8E04-6F3A6EE9E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816A587A-6C62-4667-AA91-C09E8696F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62196577-BA75-4C98-866E-177F38603B3B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7DF60E69-C3F1-4983-9D61-9517A9A15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6">
            <a:extLst>
              <a:ext uri="{FF2B5EF4-FFF2-40B4-BE49-F238E27FC236}">
                <a16:creationId xmlns:a16="http://schemas.microsoft.com/office/drawing/2014/main" id="{27FBD857-3783-4793-A63C-FFA1F2F2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1508D-6BBB-4664-9B98-CEA9121999A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76812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>
            <a:extLst>
              <a:ext uri="{FF2B5EF4-FFF2-40B4-BE49-F238E27FC236}">
                <a16:creationId xmlns:a16="http://schemas.microsoft.com/office/drawing/2014/main" id="{6210446D-CD14-4C01-8C97-806296EA5F7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7">
            <a:extLst>
              <a:ext uri="{FF2B5EF4-FFF2-40B4-BE49-F238E27FC236}">
                <a16:creationId xmlns:a16="http://schemas.microsoft.com/office/drawing/2014/main" id="{A3CAB80D-7868-426D-8F88-D47A46A98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E8573CDC-65D5-44CF-9DBE-101E0325E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A7014FAC-CEF2-4DCB-95D6-0FCF85C51DD5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FD900E89-25E8-42C1-969C-2F18756F9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6">
            <a:extLst>
              <a:ext uri="{FF2B5EF4-FFF2-40B4-BE49-F238E27FC236}">
                <a16:creationId xmlns:a16="http://schemas.microsoft.com/office/drawing/2014/main" id="{448EB8FA-B004-446F-8EFF-948217946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E7F61-FE33-4B91-AD6E-594E47C8271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70012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2A20498-56B4-4569-AA5E-3543F8257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315C79A-1CF9-45E6-B064-2F78AEE47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6">
            <a:extLst>
              <a:ext uri="{FF2B5EF4-FFF2-40B4-BE49-F238E27FC236}">
                <a16:creationId xmlns:a16="http://schemas.microsoft.com/office/drawing/2014/main" id="{693A20FC-407A-44B8-ABFC-F061CFC68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9F0B33B0-8A91-4B92-9EA8-149CAA276654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10" name="Espace réservé du pied de page 7">
            <a:extLst>
              <a:ext uri="{FF2B5EF4-FFF2-40B4-BE49-F238E27FC236}">
                <a16:creationId xmlns:a16="http://schemas.microsoft.com/office/drawing/2014/main" id="{1BF799EC-DE64-473F-B3F5-2750AF33E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" name="Espace réservé du numéro de diapositive 8">
            <a:extLst>
              <a:ext uri="{FF2B5EF4-FFF2-40B4-BE49-F238E27FC236}">
                <a16:creationId xmlns:a16="http://schemas.microsoft.com/office/drawing/2014/main" id="{E4481A44-1201-47E3-B766-B7E950FB9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1CF83-C5F1-434D-B90D-091D52BB8D7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7793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50A58D7-CA57-4954-A07C-5D632762E40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069C082-0DDE-4DD9-AA8B-1A80217BE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6">
            <a:extLst>
              <a:ext uri="{FF2B5EF4-FFF2-40B4-BE49-F238E27FC236}">
                <a16:creationId xmlns:a16="http://schemas.microsoft.com/office/drawing/2014/main" id="{13E855BF-1016-42DA-9EE5-04BE912BA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C2FC730B-9C15-4DB7-976C-71AD70C0F08C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10" name="Espace réservé du pied de page 7">
            <a:extLst>
              <a:ext uri="{FF2B5EF4-FFF2-40B4-BE49-F238E27FC236}">
                <a16:creationId xmlns:a16="http://schemas.microsoft.com/office/drawing/2014/main" id="{2B458A03-90E7-47E1-9F9B-9EB674C24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" name="Espace réservé du numéro de diapositive 8">
            <a:extLst>
              <a:ext uri="{FF2B5EF4-FFF2-40B4-BE49-F238E27FC236}">
                <a16:creationId xmlns:a16="http://schemas.microsoft.com/office/drawing/2014/main" id="{79CD91E8-90F0-4FE0-AAE6-4CD881CD8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4154C-C780-4BB0-B5F6-D35E88E7769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7726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998255E-7EC4-4F3E-A403-983651C2DB2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6C65C7-FBC8-475A-B4A7-19B7FB4F87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6">
            <a:extLst>
              <a:ext uri="{FF2B5EF4-FFF2-40B4-BE49-F238E27FC236}">
                <a16:creationId xmlns:a16="http://schemas.microsoft.com/office/drawing/2014/main" id="{F5126809-CC72-47C9-8DDE-B122C6CBA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636AB1C4-71CE-45B6-B6C6-91C912EACF3F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10" name="Espace réservé du pied de page 7">
            <a:extLst>
              <a:ext uri="{FF2B5EF4-FFF2-40B4-BE49-F238E27FC236}">
                <a16:creationId xmlns:a16="http://schemas.microsoft.com/office/drawing/2014/main" id="{C2D762BC-B5F8-4381-BFE0-904228C51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" name="Espace réservé du numéro de diapositive 8">
            <a:extLst>
              <a:ext uri="{FF2B5EF4-FFF2-40B4-BE49-F238E27FC236}">
                <a16:creationId xmlns:a16="http://schemas.microsoft.com/office/drawing/2014/main" id="{D9DE3FF1-9394-4619-BEAD-C005C6821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52307-AF37-470A-99E4-9042AEF58F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9491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>
            <a:extLst>
              <a:ext uri="{FF2B5EF4-FFF2-40B4-BE49-F238E27FC236}">
                <a16:creationId xmlns:a16="http://schemas.microsoft.com/office/drawing/2014/main" id="{7CE0301B-65BE-47D3-BFCD-808F3DF35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7">
            <a:extLst>
              <a:ext uri="{FF2B5EF4-FFF2-40B4-BE49-F238E27FC236}">
                <a16:creationId xmlns:a16="http://schemas.microsoft.com/office/drawing/2014/main" id="{BB335965-C6AB-4DCD-8CAA-4345CE065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51F836E7-9AC1-40D1-893B-EAFCA03CF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F9A3B69F-F92F-4765-BAF0-78328FA0D726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5E5BC14F-5666-48CF-89BB-4D77D29C1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F21C90F2-AA48-444A-9BFC-5BDD60F66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4D36D-281F-44F7-A669-9A2D428A849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19321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>
            <a:extLst>
              <a:ext uri="{FF2B5EF4-FFF2-40B4-BE49-F238E27FC236}">
                <a16:creationId xmlns:a16="http://schemas.microsoft.com/office/drawing/2014/main" id="{D896F672-9F80-4898-B70E-7329911885C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7">
            <a:extLst>
              <a:ext uri="{FF2B5EF4-FFF2-40B4-BE49-F238E27FC236}">
                <a16:creationId xmlns:a16="http://schemas.microsoft.com/office/drawing/2014/main" id="{95604088-751B-4DC3-8403-CA09E79488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DC0732F4-60C6-43AD-8EB2-D6E41B4B1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0BDA7E8C-3DEF-4471-8E37-45C030A47E00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41ECDC1C-09BA-48AF-8B00-FED75F0F8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27C42D32-8406-40BE-B262-8A551069C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BD4F9-BAA0-47DF-BAE4-3172A446F2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1392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>
            <a:extLst>
              <a:ext uri="{FF2B5EF4-FFF2-40B4-BE49-F238E27FC236}">
                <a16:creationId xmlns:a16="http://schemas.microsoft.com/office/drawing/2014/main" id="{4F652564-0E18-4E63-8370-1B440B08E5A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7">
            <a:extLst>
              <a:ext uri="{FF2B5EF4-FFF2-40B4-BE49-F238E27FC236}">
                <a16:creationId xmlns:a16="http://schemas.microsoft.com/office/drawing/2014/main" id="{F0D82F5C-F85F-4C43-86E2-83B6706CBF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125"/>
            <a:ext cx="1587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95833" y="229700"/>
            <a:ext cx="11713287" cy="6214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D84387AD-8AD3-45E1-9132-8537F4540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60354804-6C94-42B6-A356-0B063D2B4FE1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2742A542-DE79-4EAC-8985-06BA2D74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B839F5A5-039D-4F35-BBC7-BBA3C9028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1CD99-E3BB-48CB-82BD-4710A7F1B3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73968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61545989-BA09-4A59-ABCD-DD9543236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C73C08FB-B8BB-4E90-A181-CBB75932A328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ECB08E88-FEF8-4AD2-8F3D-D7FFD8C36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01A5B6F5-F513-4E23-952C-54A807C13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63D0D-DBDB-4F16-848C-12ED735B939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29128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9CB1D200-493D-4B18-93DE-7F61A36E9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51E865-35BF-4604-A2A2-CBEE6D398D23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A1A4BA0-44CE-4DA2-AB67-B9869FC17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0C88026-6C11-4B09-92F6-375336ED3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311C8-C666-4BFE-BF82-2C2E08CC0F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0897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5036E48B-7B63-4B9C-B389-3D8E9CF3C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A79BAAE-D145-4DB2-A5AF-D567BEF09C3D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867331EA-1FD5-408E-B05D-56F3A7C68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3A35276B-E6B8-456F-B0EE-F9D9737CA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D9148-1B7F-4FE9-B42C-9676430BECD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24717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EDF508-67B2-4396-8992-ED7E1D514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524AEEE-5248-4815-BDCC-CB0B50D550C9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3D2635-2582-45CD-85F5-3D6651C09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D14A87-A542-4EF5-BC67-EFA745567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3809F-A361-434F-94CA-3248CEF9B00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11351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C95B9C-6E5E-40A5-A045-55124E2CD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02C97E-FFA5-4916-B149-1E17B297A86A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784D4F-81C5-4C19-867B-8EFD1AB62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 compléter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5B3D5F-3EE0-4348-948B-0AB662CC1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D9951-F26C-4452-8392-CCFEDB8B4CD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7857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4390DCB-14BC-40FD-8C7A-C358FD860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D99F51D-4CC8-4415-B77C-2AC2FBFA354D}" type="datetimeFigureOut">
              <a:rPr lang="fr-BE"/>
              <a:pPr>
                <a:defRPr/>
              </a:pPr>
              <a:t>07-11-24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DB6494B-E838-425C-9406-B0CCA0C95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600395-D007-4526-A3BD-3C5E357FD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E8DB52E-10D3-4F9B-8F5D-DDD18A34F014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644500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7BA90A-2786-8C8C-BFFE-136A6518F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1C1D1A7-B9C9-059A-D683-FF3659DE88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B27900-281F-4540-FEFA-037B8A139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998B74-5B94-4D37-9F24-3A110CBA4EB3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A17F1F-AEDD-4864-0CE9-E72D0B6F0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C33007-FCFB-C60F-704F-75C225E42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E51FDF-5672-42E1-8223-6AD36F73F30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249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DB0A59DC-767F-4EB8-A7DD-FE6DBF469D6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fr-FR"/>
              <a:t>Modifiez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4B0ACF12-8590-40D9-BAB3-2B03B33DA6C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fr-FR"/>
              <a:t>Modifiez les styles du texte du masque</a:t>
            </a:r>
          </a:p>
          <a:p>
            <a:pPr lvl="1"/>
            <a:r>
              <a:rPr lang="fr-BE" altLang="fr-FR"/>
              <a:t>Deuxième niveau</a:t>
            </a:r>
          </a:p>
          <a:p>
            <a:pPr lvl="2"/>
            <a:r>
              <a:rPr lang="fr-BE" altLang="fr-FR"/>
              <a:t>Troisième niveau</a:t>
            </a:r>
          </a:p>
          <a:p>
            <a:pPr lvl="3"/>
            <a:r>
              <a:rPr lang="fr-BE" altLang="fr-FR"/>
              <a:t>Quatrième niveau</a:t>
            </a:r>
          </a:p>
          <a:p>
            <a:pPr lvl="4"/>
            <a:r>
              <a:rPr lang="fr-BE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A324D7-E0FE-4F74-92D2-D4343CA275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7F6A8EB-3CF6-4960-9DE0-1639B54A7236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237115-EC1F-4E03-8DCE-7096CFD02B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7E41B4-1C10-48A6-A7A0-1AE4B74332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623EEC-CF9A-4CB4-8422-06B395508A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  <p:sldLayoutId id="2147484365" r:id="rId12"/>
    <p:sldLayoutId id="2147484366" r:id="rId13"/>
    <p:sldLayoutId id="2147484367" r:id="rId14"/>
    <p:sldLayoutId id="2147484368" r:id="rId15"/>
    <p:sldLayoutId id="2147484369" r:id="rId16"/>
    <p:sldLayoutId id="2147484370" r:id="rId17"/>
    <p:sldLayoutId id="2147484371" r:id="rId18"/>
    <p:sldLayoutId id="2147484372" r:id="rId19"/>
    <p:sldLayoutId id="2147484373" r:id="rId20"/>
    <p:sldLayoutId id="2147484374" r:id="rId21"/>
    <p:sldLayoutId id="2147484375" r:id="rId22"/>
    <p:sldLayoutId id="2147484376" r:id="rId23"/>
    <p:sldLayoutId id="2147484377" r:id="rId24"/>
    <p:sldLayoutId id="2147484378" r:id="rId25"/>
    <p:sldLayoutId id="2147484379" r:id="rId26"/>
    <p:sldLayoutId id="2147484380" r:id="rId27"/>
    <p:sldLayoutId id="2147484381" r:id="rId28"/>
    <p:sldLayoutId id="2147484382" r:id="rId29"/>
    <p:sldLayoutId id="2147484383" r:id="rId30"/>
    <p:sldLayoutId id="2147484384" r:id="rId31"/>
    <p:sldLayoutId id="2147484385" r:id="rId32"/>
    <p:sldLayoutId id="2147484386" r:id="rId33"/>
    <p:sldLayoutId id="2147484387" r:id="rId34"/>
    <p:sldLayoutId id="2147484388" r:id="rId35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>
            <a:extLst>
              <a:ext uri="{FF2B5EF4-FFF2-40B4-BE49-F238E27FC236}">
                <a16:creationId xmlns:a16="http://schemas.microsoft.com/office/drawing/2014/main" id="{E1A483D2-73BB-49C0-B542-D82699277FA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fr-FR"/>
              <a:t>Modifiez le style du titre</a:t>
            </a:r>
          </a:p>
        </p:txBody>
      </p:sp>
      <p:sp>
        <p:nvSpPr>
          <p:cNvPr id="2051" name="Espace réservé du texte 2">
            <a:extLst>
              <a:ext uri="{FF2B5EF4-FFF2-40B4-BE49-F238E27FC236}">
                <a16:creationId xmlns:a16="http://schemas.microsoft.com/office/drawing/2014/main" id="{81B7C947-472D-4ABD-8DA9-206501AA8B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fr-FR"/>
              <a:t>Modifiez les styles du texte du masque</a:t>
            </a:r>
          </a:p>
          <a:p>
            <a:pPr lvl="1"/>
            <a:r>
              <a:rPr lang="fr-BE" altLang="fr-FR"/>
              <a:t>Deuxième niveau</a:t>
            </a:r>
          </a:p>
          <a:p>
            <a:pPr lvl="2"/>
            <a:r>
              <a:rPr lang="fr-BE" altLang="fr-FR"/>
              <a:t>Troisième niveau</a:t>
            </a:r>
          </a:p>
          <a:p>
            <a:pPr lvl="3"/>
            <a:r>
              <a:rPr lang="fr-BE" altLang="fr-FR"/>
              <a:t>Quatrième niveau</a:t>
            </a:r>
          </a:p>
          <a:p>
            <a:pPr lvl="4"/>
            <a:r>
              <a:rPr lang="fr-BE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6E2CC6-3ED9-43E7-B41C-5772E443E0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1998B74-5B94-4D37-9F24-3A110CBA4EB3}" type="datetime1">
              <a:rPr lang="fr-FR"/>
              <a:pPr>
                <a:defRPr/>
              </a:pPr>
              <a:t>07/11/2024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7883E0-AE3D-40E3-B0C7-2FFBEBA94B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C16C01-1D41-435E-865B-6E2C1B7C1F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E51FDF-5672-42E1-8223-6AD36F73F30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2" r:id="rId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hyperlink" Target="https://collegedesproducteurs.be/publication/pv-de-lassemblee-sectorielle-bio-2024-s1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umwelt-%C3%B6kologie-bio-globus-gr%C3%BCn-303693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ti2d.ecolelamache.org/introduction1.html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l-%C3%A9cole-entra%C3%AEnement-voiture-route-44373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discounts-discount-label-promotion-2894129/" TargetMode="External"/><Relationship Id="rId7" Type="http://schemas.openxmlformats.org/officeDocument/2006/relationships/hyperlink" Target="https://pixabay.com/fr/dossier-documents-fichiers-couleur-28127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hyperlink" Target="https://pixabay.com/fr/vectors/hammer-tribunal-droit-justice-jura-1278402/" TargetMode="Externa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legedesproducteurs.be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>
            <a:extLst>
              <a:ext uri="{FF2B5EF4-FFF2-40B4-BE49-F238E27FC236}">
                <a16:creationId xmlns:a16="http://schemas.microsoft.com/office/drawing/2014/main" id="{007AA946-2CCC-42AA-8501-BA497AD98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7875" y="2916238"/>
            <a:ext cx="8096250" cy="1725612"/>
          </a:xfrm>
        </p:spPr>
        <p:txBody>
          <a:bodyPr/>
          <a:lstStyle/>
          <a:p>
            <a:r>
              <a:rPr lang="fr-BE" b="1" u="sng" dirty="0"/>
              <a:t>21eme assemblée sectorielle Bio</a:t>
            </a:r>
            <a:endParaRPr lang="fr-FR" altLang="fr-FR" dirty="0"/>
          </a:p>
        </p:txBody>
      </p:sp>
      <p:sp>
        <p:nvSpPr>
          <p:cNvPr id="39939" name="Sous-titre 2">
            <a:extLst>
              <a:ext uri="{FF2B5EF4-FFF2-40B4-BE49-F238E27FC236}">
                <a16:creationId xmlns:a16="http://schemas.microsoft.com/office/drawing/2014/main" id="{68E3110B-9544-4A76-BCE4-637216E3BB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9450" y="5086350"/>
            <a:ext cx="8328025" cy="825500"/>
          </a:xfrm>
        </p:spPr>
        <p:txBody>
          <a:bodyPr/>
          <a:lstStyle/>
          <a:p>
            <a:r>
              <a:rPr lang="fr-BE" sz="2000" dirty="0"/>
              <a:t>Mercredi 13 novembre 2024 à Namur</a:t>
            </a:r>
          </a:p>
          <a:p>
            <a:endParaRPr lang="fr-BE" dirty="0"/>
          </a:p>
          <a:p>
            <a:r>
              <a:rPr lang="fr-BE" b="1" u="sng" dirty="0"/>
              <a:t>Thème:</a:t>
            </a:r>
            <a:r>
              <a:rPr lang="fr-BE" b="1" dirty="0"/>
              <a:t> Quelles</a:t>
            </a:r>
            <a:r>
              <a:rPr lang="fr-FR" b="1" dirty="0"/>
              <a:t> contributions de la bio à la préservation des ressources naturelles, du climat et de la santé</a:t>
            </a:r>
            <a:endParaRPr lang="fr-BE" b="1" u="sng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ce réservé du contenu 1">
            <a:extLst>
              <a:ext uri="{FF2B5EF4-FFF2-40B4-BE49-F238E27FC236}">
                <a16:creationId xmlns:a16="http://schemas.microsoft.com/office/drawing/2014/main" id="{C0AAEFC8-2C2C-42F6-92E0-9CAA36939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275" y="1327759"/>
            <a:ext cx="11333307" cy="4472677"/>
          </a:xfrm>
        </p:spPr>
        <p:txBody>
          <a:bodyPr/>
          <a:lstStyle/>
          <a:p>
            <a:r>
              <a:rPr lang="fr-FR" sz="3200" u="sng" dirty="0"/>
              <a:t>9h30</a:t>
            </a:r>
            <a:r>
              <a:rPr lang="fr-FR" sz="3200" dirty="0"/>
              <a:t> Collège: point d’info, promotion du bio en 2025, résultats de l’enquête bio</a:t>
            </a:r>
          </a:p>
          <a:p>
            <a:pPr marL="0" indent="0">
              <a:buNone/>
            </a:pPr>
            <a:endParaRPr lang="fr-FR" sz="3200" dirty="0"/>
          </a:p>
          <a:p>
            <a:r>
              <a:rPr lang="fr-FR" sz="3200" u="sng" dirty="0"/>
              <a:t>10h30 </a:t>
            </a:r>
            <a:r>
              <a:rPr lang="fr-FR" sz="3200" dirty="0"/>
              <a:t>Conférence: quelles contributions de la bio à la préservation des ressources naturelles, du climat et de la santé</a:t>
            </a:r>
          </a:p>
          <a:p>
            <a:pPr marL="0" indent="0">
              <a:buNone/>
            </a:pPr>
            <a:endParaRPr lang="fr-FR" sz="3200" dirty="0"/>
          </a:p>
          <a:p>
            <a:r>
              <a:rPr lang="fr-BE" sz="3200" u="sng" dirty="0"/>
              <a:t>12h</a:t>
            </a:r>
            <a:r>
              <a:rPr lang="fr-BE" sz="3200" dirty="0"/>
              <a:t> Points divers (</a:t>
            </a:r>
            <a:r>
              <a:rPr lang="fr-BE" sz="3200" dirty="0">
                <a:highlight>
                  <a:srgbClr val="00FF00"/>
                </a:highlight>
              </a:rPr>
              <a:t>?</a:t>
            </a:r>
            <a:r>
              <a:rPr lang="fr-BE" sz="3200" dirty="0"/>
              <a:t>) et clôture de l’Assemblée</a:t>
            </a:r>
          </a:p>
          <a:p>
            <a:endParaRPr lang="fr-BE" alt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8D2A720-9B86-4BD7-914C-A2D4E21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153293" cy="374388"/>
          </a:xfrm>
        </p:spPr>
        <p:txBody>
          <a:bodyPr/>
          <a:lstStyle/>
          <a:p>
            <a:pPr>
              <a:defRPr/>
            </a:pPr>
            <a:r>
              <a:rPr lang="fr-FR" dirty="0"/>
              <a:t>21</a:t>
            </a:r>
            <a:r>
              <a:rPr lang="fr-FR" baseline="30000" dirty="0"/>
              <a:t>ème</a:t>
            </a:r>
            <a:r>
              <a:rPr lang="fr-FR" dirty="0"/>
              <a:t> Assemblée Sectorielle Bio du Collège des Producteurs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982063-EDDB-4B64-A964-4752D30E1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1C8280-E522-40D6-9A30-6B8AF3B792F1}" type="slidenum">
              <a:rPr/>
              <a:pPr>
                <a:defRPr/>
              </a:pPr>
              <a:t>2</a:t>
            </a:fld>
            <a:endParaRPr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F4F3E27E-1A17-44E3-BD3C-203192BB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230188"/>
            <a:ext cx="11714163" cy="6207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BE" dirty="0"/>
              <a:t>Ordre du jour</a:t>
            </a:r>
          </a:p>
        </p:txBody>
      </p:sp>
    </p:spTree>
    <p:extLst>
      <p:ext uri="{BB962C8B-B14F-4D97-AF65-F5344CB8AC3E}">
        <p14:creationId xmlns:p14="http://schemas.microsoft.com/office/powerpoint/2010/main" val="2059856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ce réservé du contenu 1">
            <a:extLst>
              <a:ext uri="{FF2B5EF4-FFF2-40B4-BE49-F238E27FC236}">
                <a16:creationId xmlns:a16="http://schemas.microsoft.com/office/drawing/2014/main" id="{C0AAEFC8-2C2C-42F6-92E0-9CAA36939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8" y="1404937"/>
            <a:ext cx="11422651" cy="3367479"/>
          </a:xfrm>
        </p:spPr>
        <p:txBody>
          <a:bodyPr/>
          <a:lstStyle/>
          <a:p>
            <a:pPr>
              <a:buFontTx/>
              <a:buChar char="-"/>
            </a:pPr>
            <a:r>
              <a:rPr lang="fr-FR" altLang="fr-FR" dirty="0"/>
              <a:t>Enregistrement </a:t>
            </a:r>
          </a:p>
          <a:p>
            <a:pPr>
              <a:buFontTx/>
              <a:buChar char="-"/>
            </a:pPr>
            <a:r>
              <a:rPr lang="fr-FR" altLang="fr-FR" dirty="0"/>
              <a:t>Président de séance</a:t>
            </a:r>
          </a:p>
          <a:p>
            <a:pPr>
              <a:buFontTx/>
              <a:buChar char="-"/>
            </a:pPr>
            <a:r>
              <a:rPr lang="fr-FR" altLang="fr-FR" dirty="0"/>
              <a:t>Validation du PV de la dernière Assemblée: </a:t>
            </a:r>
            <a:r>
              <a:rPr lang="fr-FR" altLang="fr-FR" dirty="0">
                <a:hlinkClick r:id="rId2"/>
              </a:rPr>
              <a:t>https://collegedesproducteurs.be/publication/pv-de-lassemblee-sectorielle-bio-2024-s1/</a:t>
            </a:r>
            <a:r>
              <a:rPr lang="fr-FR" altLang="fr-FR" dirty="0"/>
              <a:t> </a:t>
            </a:r>
          </a:p>
          <a:p>
            <a:pPr>
              <a:buFontTx/>
              <a:buChar char="-"/>
            </a:pPr>
            <a:r>
              <a:rPr lang="fr-FR" altLang="fr-FR" dirty="0"/>
              <a:t>Le Collège des Producteurs – IPD / </a:t>
            </a:r>
            <a:r>
              <a:rPr lang="fr-FR" altLang="fr-FR" dirty="0">
                <a:highlight>
                  <a:srgbClr val="00FF00"/>
                </a:highlight>
              </a:rPr>
              <a:t>BD217</a:t>
            </a:r>
            <a:r>
              <a:rPr lang="fr-FR" altLang="fr-FR" dirty="0"/>
              <a:t> – La Charrette - Prix Juste – CELAGRI – EASY-AGRI / Bio – Manger Demain -</a:t>
            </a:r>
          </a:p>
          <a:p>
            <a:pPr>
              <a:buFontTx/>
              <a:buChar char="-"/>
            </a:pPr>
            <a:endParaRPr lang="fr-FR" altLang="fr-FR" dirty="0"/>
          </a:p>
          <a:p>
            <a:pPr>
              <a:buFontTx/>
              <a:buChar char="-"/>
            </a:pPr>
            <a:endParaRPr lang="fr-BE" alt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8D2A720-9B86-4BD7-914C-A2D4E21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153293" cy="374388"/>
          </a:xfrm>
        </p:spPr>
        <p:txBody>
          <a:bodyPr/>
          <a:lstStyle/>
          <a:p>
            <a:pPr>
              <a:defRPr/>
            </a:pPr>
            <a:r>
              <a:rPr lang="fr-FR" dirty="0"/>
              <a:t>21</a:t>
            </a:r>
            <a:r>
              <a:rPr lang="fr-FR" baseline="30000" dirty="0"/>
              <a:t>ème</a:t>
            </a:r>
            <a:r>
              <a:rPr lang="fr-FR" dirty="0"/>
              <a:t> Assemblée Sectorielle Bio du Collège des Producteurs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982063-EDDB-4B64-A964-4752D30E1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1C8280-E522-40D6-9A30-6B8AF3B792F1}" type="slidenum">
              <a:rPr/>
              <a:pPr>
                <a:defRPr/>
              </a:pPr>
              <a:t>3</a:t>
            </a:fld>
            <a:endParaRPr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F4F3E27E-1A17-44E3-BD3C-203192BB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230188"/>
            <a:ext cx="11714163" cy="6207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BE" dirty="0"/>
              <a:t>Préambule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2E63124-F638-20BA-86B9-5DBF7427C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17" y="4741561"/>
            <a:ext cx="1331603" cy="91210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94C0647-84E3-093A-1D4C-738FC5A228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5965" y="4945113"/>
            <a:ext cx="762000" cy="76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CF523B3-C459-2C9B-0598-8E3554A0CE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8445" y="4897488"/>
            <a:ext cx="2857500" cy="85725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3EC2728-FF4F-E529-EF63-4D6CA17DD31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1898" r="82639" b="50000"/>
          <a:stretch/>
        </p:blipFill>
        <p:spPr>
          <a:xfrm>
            <a:off x="7937899" y="4095826"/>
            <a:ext cx="3415901" cy="100171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0698737-1CA9-70B5-6F30-6EF3E18E0E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6878" y="5077707"/>
            <a:ext cx="1758521" cy="135406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F5C4349-E7D0-58FE-67D0-8C323DB997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7407" y="4755898"/>
            <a:ext cx="1331604" cy="119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73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ce réservé du contenu 1">
            <a:extLst>
              <a:ext uri="{FF2B5EF4-FFF2-40B4-BE49-F238E27FC236}">
                <a16:creationId xmlns:a16="http://schemas.microsoft.com/office/drawing/2014/main" id="{C0AAEFC8-2C2C-42F6-92E0-9CAA36939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064" y="1473474"/>
            <a:ext cx="11031871" cy="464903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BE" b="1" u="sng" dirty="0"/>
              <a:t>Recherche / encadrement:</a:t>
            </a:r>
            <a:r>
              <a:rPr lang="fr-BE" dirty="0"/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  <a:buBlip>
                <a:blip r:embed="rId2">
                  <a:extLs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</a:buBlip>
            </a:pPr>
            <a:r>
              <a:rPr lang="fr-FR" dirty="0"/>
              <a:t>En cours appel à projet 2022 et appel à projet centre pilotes, résultats de l’appel à projet 2024 – en suspend</a:t>
            </a:r>
            <a:endParaRPr lang="fr-FR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Blip>
                <a:blip r:embed="rId2">
                  <a:extLs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</a:buBlip>
            </a:pPr>
            <a:r>
              <a:rPr lang="fr-BE" dirty="0"/>
              <a:t>Appel à expertise engraissement bovin ---&gt; problématique confirmée – délais de mise en conformité possibles - en attente d’un retour du cabinet // synthèse publiée début 2025</a:t>
            </a:r>
          </a:p>
          <a:p>
            <a:pPr>
              <a:lnSpc>
                <a:spcPct val="107000"/>
              </a:lnSpc>
              <a:spcAft>
                <a:spcPts val="800"/>
              </a:spcAft>
              <a:buBlip>
                <a:blip r:embed="rId2">
                  <a:extLs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</a:buBlip>
            </a:pPr>
            <a:r>
              <a:rPr lang="fr-BE" dirty="0"/>
              <a:t>Centre Régional de Référence et d’Expérimentation – 5850€/an – services extérieurs + structure d’encadrement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8D2A720-9B86-4BD7-914C-A2D4E21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153293" cy="374388"/>
          </a:xfrm>
        </p:spPr>
        <p:txBody>
          <a:bodyPr/>
          <a:lstStyle/>
          <a:p>
            <a:pPr>
              <a:defRPr/>
            </a:pPr>
            <a:r>
              <a:rPr lang="fr-FR" dirty="0"/>
              <a:t>20</a:t>
            </a:r>
            <a:r>
              <a:rPr lang="fr-FR" baseline="30000" dirty="0"/>
              <a:t>ème</a:t>
            </a:r>
            <a:r>
              <a:rPr lang="fr-FR" dirty="0"/>
              <a:t> Assemblée Sectorielle Bio du Collège des Producteurs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982063-EDDB-4B64-A964-4752D30E1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1C8280-E522-40D6-9A30-6B8AF3B792F1}" type="slidenum">
              <a:rPr/>
              <a:pPr>
                <a:defRPr/>
              </a:pPr>
              <a:t>4</a:t>
            </a:fld>
            <a:endParaRPr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F4F3E27E-1A17-44E3-BD3C-203192BB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230188"/>
            <a:ext cx="11714163" cy="6207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BE" dirty="0"/>
              <a:t>Actualités</a:t>
            </a:r>
          </a:p>
        </p:txBody>
      </p:sp>
    </p:spTree>
    <p:extLst>
      <p:ext uri="{BB962C8B-B14F-4D97-AF65-F5344CB8AC3E}">
        <p14:creationId xmlns:p14="http://schemas.microsoft.com/office/powerpoint/2010/main" val="856868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C7BB58C-28AE-48E8-B6DE-8342459D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644" y="1630300"/>
            <a:ext cx="10515600" cy="3037953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BE" b="1" u="sng" dirty="0"/>
              <a:t>Filière:</a:t>
            </a:r>
            <a:r>
              <a:rPr lang="fr-BE" dirty="0"/>
              <a:t>  </a:t>
            </a:r>
          </a:p>
          <a:p>
            <a:pPr>
              <a:lnSpc>
                <a:spcPct val="107000"/>
              </a:lnSpc>
              <a:spcAft>
                <a:spcPts val="800"/>
              </a:spcAft>
              <a:buBlip>
                <a:blip r:embed="rId2"/>
              </a:buBlip>
            </a:pPr>
            <a:r>
              <a:rPr lang="fr-BE" dirty="0"/>
              <a:t> Plans stratégiques de </a:t>
            </a:r>
            <a:r>
              <a:rPr lang="fr-BE" dirty="0" err="1"/>
              <a:t>dvpt</a:t>
            </a:r>
            <a:r>
              <a:rPr lang="fr-BE" dirty="0"/>
              <a:t> bio – prochains plans : bovins lait, arboriculture fruitière, pdt et volaille</a:t>
            </a:r>
          </a:p>
          <a:p>
            <a:pPr>
              <a:lnSpc>
                <a:spcPct val="107000"/>
              </a:lnSpc>
              <a:spcAft>
                <a:spcPts val="800"/>
              </a:spcAft>
              <a:buBlip>
                <a:blip r:embed="rId2"/>
              </a:buBlip>
            </a:pPr>
            <a:r>
              <a:rPr lang="fr-BE" dirty="0"/>
              <a:t> C’est quoi le plan pour les filières bio? (</a:t>
            </a:r>
            <a:r>
              <a:rPr lang="fr-BE" dirty="0">
                <a:highlight>
                  <a:srgbClr val="00FF00"/>
                </a:highlight>
              </a:rPr>
              <a:t>Vincent / Camille</a:t>
            </a:r>
            <a:r>
              <a:rPr lang="fr-BE" dirty="0"/>
              <a:t>)</a:t>
            </a:r>
          </a:p>
          <a:p>
            <a:pPr>
              <a:lnSpc>
                <a:spcPct val="107000"/>
              </a:lnSpc>
              <a:spcAft>
                <a:spcPts val="800"/>
              </a:spcAft>
              <a:buBlip>
                <a:blip r:embed="rId2">
                  <a:extLs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</a:buBlip>
            </a:pPr>
            <a:r>
              <a:rPr lang="fr-BE" dirty="0"/>
              <a:t> Rencontres avec COMEOS – indicateurs de performances envi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fr-BE" dirty="0"/>
          </a:p>
          <a:p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4F7D119-7BF2-44D1-A589-4E6A1A126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88BBFA-0065-4DF4-8A54-156102CEEC86}" type="slidenum">
              <a:rPr lang="fr-BE" smtClean="0"/>
              <a:pPr>
                <a:defRPr/>
              </a:pPr>
              <a:t>5</a:t>
            </a:fld>
            <a:endParaRPr lang="fr-BE" dirty="0"/>
          </a:p>
        </p:txBody>
      </p:sp>
      <p:sp>
        <p:nvSpPr>
          <p:cNvPr id="6" name="Titre 4">
            <a:extLst>
              <a:ext uri="{FF2B5EF4-FFF2-40B4-BE49-F238E27FC236}">
                <a16:creationId xmlns:a16="http://schemas.microsoft.com/office/drawing/2014/main" id="{E2A71A52-30B1-41CC-B882-B75DBBCA3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230188"/>
            <a:ext cx="11714163" cy="6207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BE" dirty="0"/>
              <a:t>Actualités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1E18DE5-C7CF-288F-F70D-F73BA4DE2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20</a:t>
            </a:r>
            <a:r>
              <a:rPr lang="fr-FR" baseline="30000" dirty="0"/>
              <a:t>ème</a:t>
            </a:r>
            <a:r>
              <a:rPr lang="fr-FR" dirty="0"/>
              <a:t> Assemblée Sectorielle Bio du Collège des Producteurs</a:t>
            </a:r>
          </a:p>
        </p:txBody>
      </p:sp>
    </p:spTree>
    <p:extLst>
      <p:ext uri="{BB962C8B-B14F-4D97-AF65-F5344CB8AC3E}">
        <p14:creationId xmlns:p14="http://schemas.microsoft.com/office/powerpoint/2010/main" val="1858949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C7BB58C-28AE-48E8-B6DE-8342459D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894" y="1404285"/>
            <a:ext cx="10515600" cy="4453590"/>
          </a:xfrm>
        </p:spPr>
        <p:txBody>
          <a:bodyPr/>
          <a:lstStyle/>
          <a:p>
            <a:r>
              <a:rPr lang="fr-BE" b="1" u="sng" dirty="0"/>
              <a:t>Formation: </a:t>
            </a:r>
            <a:r>
              <a:rPr lang="fr-BE" b="1" dirty="0"/>
              <a:t> </a:t>
            </a:r>
          </a:p>
          <a:p>
            <a:pPr marL="0" indent="0">
              <a:buNone/>
            </a:pPr>
            <a:endParaRPr lang="fr-BE" b="1" dirty="0"/>
          </a:p>
          <a:p>
            <a:pPr>
              <a:buBlip>
                <a:blip r:embed="rId2">
                  <a:extLs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</a:buBlip>
            </a:pPr>
            <a:r>
              <a:rPr lang="fr-BE" dirty="0"/>
              <a:t> Formation pour formateurs en cours : gestion des cultures bio, transformation des produits laitiers bio, produits bio locaux, polyculture-élevage bio</a:t>
            </a:r>
          </a:p>
          <a:p>
            <a:pPr marL="0" indent="0">
              <a:buNone/>
            </a:pPr>
            <a:endParaRPr lang="fr-BE" dirty="0"/>
          </a:p>
          <a:p>
            <a:pPr>
              <a:buBlip>
                <a:blip r:embed="rId2">
                  <a:extLs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</a:buBlip>
            </a:pPr>
            <a:r>
              <a:rPr lang="fr-BE" dirty="0"/>
              <a:t> Formation pour acteurs du secteur: jusque juin 2025, organisées par Biowallonie et orientées transformation, diversification, marketing et communication pour les points de ventes</a:t>
            </a:r>
          </a:p>
          <a:p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4F7D119-7BF2-44D1-A589-4E6A1A126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88BBFA-0065-4DF4-8A54-156102CEEC86}" type="slidenum">
              <a:rPr lang="fr-BE" smtClean="0"/>
              <a:pPr>
                <a:defRPr/>
              </a:pPr>
              <a:t>6</a:t>
            </a:fld>
            <a:endParaRPr lang="fr-BE" dirty="0"/>
          </a:p>
        </p:txBody>
      </p:sp>
      <p:sp>
        <p:nvSpPr>
          <p:cNvPr id="6" name="Titre 4">
            <a:extLst>
              <a:ext uri="{FF2B5EF4-FFF2-40B4-BE49-F238E27FC236}">
                <a16:creationId xmlns:a16="http://schemas.microsoft.com/office/drawing/2014/main" id="{E2A71A52-30B1-41CC-B882-B75DBBCA3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230188"/>
            <a:ext cx="11714163" cy="6207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BE" dirty="0"/>
              <a:t>Actualités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1E18DE5-C7CF-288F-F70D-F73BA4DE2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20</a:t>
            </a:r>
            <a:r>
              <a:rPr lang="fr-FR" baseline="30000" dirty="0"/>
              <a:t>ème</a:t>
            </a:r>
            <a:r>
              <a:rPr lang="fr-FR" dirty="0"/>
              <a:t> Assemblée Sectorielle Bio du Collège des Producteurs</a:t>
            </a:r>
          </a:p>
        </p:txBody>
      </p:sp>
    </p:spTree>
    <p:extLst>
      <p:ext uri="{BB962C8B-B14F-4D97-AF65-F5344CB8AC3E}">
        <p14:creationId xmlns:p14="http://schemas.microsoft.com/office/powerpoint/2010/main" val="2042290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C7BB58C-28AE-48E8-B6DE-8342459D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894" y="1404284"/>
            <a:ext cx="10515600" cy="4567891"/>
          </a:xfrm>
        </p:spPr>
        <p:txBody>
          <a:bodyPr/>
          <a:lstStyle/>
          <a:p>
            <a:pPr>
              <a:buBlip>
                <a:blip r:embed="rId2">
                  <a:extLs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</a:buBlip>
            </a:pPr>
            <a:r>
              <a:rPr lang="fr-BE" dirty="0"/>
              <a:t> </a:t>
            </a:r>
            <a:r>
              <a:rPr lang="fr-BE" b="1" u="sng" dirty="0"/>
              <a:t>Promotion:</a:t>
            </a:r>
            <a:r>
              <a:rPr lang="fr-BE" dirty="0"/>
              <a:t> actions prévues pour 2025, thématique et filière (</a:t>
            </a:r>
            <a:r>
              <a:rPr lang="fr-BE" dirty="0">
                <a:highlight>
                  <a:srgbClr val="00FF00"/>
                </a:highlight>
              </a:rPr>
              <a:t>Delphine</a:t>
            </a:r>
            <a:r>
              <a:rPr lang="fr-BE" dirty="0"/>
              <a:t>). Budget provisoire 2025 d’approx 524 000€ (+100 000€ pour l’observatoire de la conso)</a:t>
            </a:r>
          </a:p>
          <a:p>
            <a:endParaRPr lang="fr-BE" dirty="0">
              <a:highlight>
                <a:srgbClr val="00FF00"/>
              </a:highlight>
            </a:endParaRPr>
          </a:p>
          <a:p>
            <a:pPr>
              <a:buBlip>
                <a:blip r:embed="rId4">
                  <a:extLst>
                    <a:ext uri="{837473B0-CC2E-450A-ABE3-18F120FF3D39}">
                      <a1611:picAttrSrcUrl xmlns:a1611="http://schemas.microsoft.com/office/drawing/2016/11/main" r:id="rId5"/>
                    </a:ext>
                  </a:extLst>
                </a:blip>
              </a:buBlip>
            </a:pPr>
            <a:r>
              <a:rPr lang="fr-BE" dirty="0"/>
              <a:t> </a:t>
            </a:r>
            <a:r>
              <a:rPr lang="fr-BE" b="1" u="sng" dirty="0"/>
              <a:t>Législation: </a:t>
            </a:r>
            <a:r>
              <a:rPr lang="fr-BE" dirty="0"/>
              <a:t> Calcul densité en volaille, zone autours des ruches, coûts de certification, pâturage des vergers, obligation d’accès à l’extérieur pour les bovins à l’engraissement, cuivre, …</a:t>
            </a:r>
          </a:p>
          <a:p>
            <a:endParaRPr lang="fr-BE" dirty="0"/>
          </a:p>
          <a:p>
            <a:pPr>
              <a:buBlip>
                <a:blip r:embed="rId6">
                  <a:extLst>
                    <a:ext uri="{837473B0-CC2E-450A-ABE3-18F120FF3D39}">
                      <a1611:picAttrSrcUrl xmlns:a1611="http://schemas.microsoft.com/office/drawing/2016/11/main" r:id="rId7"/>
                    </a:ext>
                  </a:extLst>
                </a:blip>
              </a:buBlip>
            </a:pPr>
            <a:r>
              <a:rPr lang="fr-BE" dirty="0"/>
              <a:t> </a:t>
            </a:r>
            <a:r>
              <a:rPr lang="fr-BE" b="1" u="sng" dirty="0"/>
              <a:t>Autre:</a:t>
            </a:r>
            <a:r>
              <a:rPr lang="fr-BE" dirty="0"/>
              <a:t> NGT, la taille des exploitations bio, le prix du bio, bio, stockage du carbone et réchauffement climatique, …</a:t>
            </a:r>
            <a:endParaRPr lang="fr-BE" altLang="fr-FR" dirty="0">
              <a:highlight>
                <a:srgbClr val="00FF00"/>
              </a:highlight>
            </a:endParaRPr>
          </a:p>
          <a:p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4F7D119-7BF2-44D1-A589-4E6A1A126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88BBFA-0065-4DF4-8A54-156102CEEC86}" type="slidenum">
              <a:rPr lang="fr-BE" smtClean="0"/>
              <a:pPr>
                <a:defRPr/>
              </a:pPr>
              <a:t>7</a:t>
            </a:fld>
            <a:endParaRPr lang="fr-BE" dirty="0"/>
          </a:p>
        </p:txBody>
      </p:sp>
      <p:sp>
        <p:nvSpPr>
          <p:cNvPr id="6" name="Titre 4">
            <a:extLst>
              <a:ext uri="{FF2B5EF4-FFF2-40B4-BE49-F238E27FC236}">
                <a16:creationId xmlns:a16="http://schemas.microsoft.com/office/drawing/2014/main" id="{E2A71A52-30B1-41CC-B882-B75DBBCA3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230188"/>
            <a:ext cx="11714163" cy="6207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BE" dirty="0"/>
              <a:t>Actualités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1E18DE5-C7CF-288F-F70D-F73BA4DE2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20</a:t>
            </a:r>
            <a:r>
              <a:rPr lang="fr-FR" baseline="30000" dirty="0"/>
              <a:t>ème</a:t>
            </a:r>
            <a:r>
              <a:rPr lang="fr-FR" dirty="0"/>
              <a:t> Assemblée Sectorielle Bio du Collège des Producteurs</a:t>
            </a:r>
          </a:p>
        </p:txBody>
      </p:sp>
    </p:spTree>
    <p:extLst>
      <p:ext uri="{BB962C8B-B14F-4D97-AF65-F5344CB8AC3E}">
        <p14:creationId xmlns:p14="http://schemas.microsoft.com/office/powerpoint/2010/main" val="2941999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29D0E1C-185B-8538-B607-9E4235A15F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848" t="20724" r="57500" b="32899"/>
          <a:stretch/>
        </p:blipFill>
        <p:spPr>
          <a:xfrm>
            <a:off x="283198" y="1320721"/>
            <a:ext cx="6296261" cy="3201489"/>
          </a:xfrm>
          <a:prstGeom prst="rect">
            <a:avLst/>
          </a:prstGeom>
        </p:spPr>
      </p:pic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600972F6-0279-FD9C-2C2E-B67D243603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2955" y="4940350"/>
            <a:ext cx="5476531" cy="100927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fr-FR" b="1" i="1" dirty="0"/>
              <a:t>Natacha Sautereau et Bastien </a:t>
            </a:r>
            <a:r>
              <a:rPr lang="fr-FR" b="1" i="1" dirty="0" err="1"/>
              <a:t>Dallaporta</a:t>
            </a:r>
            <a:r>
              <a:rPr lang="fr-FR" b="1" i="1" dirty="0"/>
              <a:t> – ITAB (FR)</a:t>
            </a:r>
          </a:p>
        </p:txBody>
      </p:sp>
      <p:sp>
        <p:nvSpPr>
          <p:cNvPr id="3" name="Titre 4">
            <a:extLst>
              <a:ext uri="{FF2B5EF4-FFF2-40B4-BE49-F238E27FC236}">
                <a16:creationId xmlns:a16="http://schemas.microsoft.com/office/drawing/2014/main" id="{AA7AEC3D-D9F9-1686-2862-42D5C9D84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18" y="454670"/>
            <a:ext cx="11714163" cy="620712"/>
          </a:xfrm>
        </p:spPr>
        <p:txBody>
          <a:bodyPr wrap="square" rtlCol="0" anchor="ctr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4000" u="sng" dirty="0"/>
              <a:t>Quelles contributions de la bio à la préservation des ressources naturelles, du climat et de la santé?</a:t>
            </a:r>
            <a:br>
              <a:rPr lang="fr-FR" sz="4000" b="1" u="sng" dirty="0"/>
            </a:br>
            <a:endParaRPr lang="fr-BE" sz="3700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E30F9EA-8A7C-57A7-B3FE-1012068E1A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65" t="18019" r="66657" b="28647"/>
          <a:stretch/>
        </p:blipFill>
        <p:spPr>
          <a:xfrm>
            <a:off x="8685247" y="1600200"/>
            <a:ext cx="3508576" cy="1828800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1318167-D4A4-40AA-8C9E-5590808AC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C88BBFA-0065-4DF4-8A54-156102CEEC86}" type="slidenum">
              <a:rPr lang="fr-BE" smtClean="0"/>
              <a:pPr>
                <a:spcAft>
                  <a:spcPts val="600"/>
                </a:spcAft>
                <a:defRPr/>
              </a:pPr>
              <a:t>8</a:t>
            </a:fld>
            <a:endParaRPr lang="fr-BE"/>
          </a:p>
        </p:txBody>
      </p:sp>
      <p:sp>
        <p:nvSpPr>
          <p:cNvPr id="11" name="Espace réservé du pied de page 2">
            <a:extLst>
              <a:ext uri="{FF2B5EF4-FFF2-40B4-BE49-F238E27FC236}">
                <a16:creationId xmlns:a16="http://schemas.microsoft.com/office/drawing/2014/main" id="{9A43D8F9-30D7-EA98-EEFD-EA681A83D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20</a:t>
            </a:r>
            <a:r>
              <a:rPr lang="fr-FR" baseline="30000" dirty="0"/>
              <a:t>ème</a:t>
            </a:r>
            <a:r>
              <a:rPr lang="fr-FR" dirty="0"/>
              <a:t> Assemblée Sectorielle Bio du Collège des Producteurs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2A6298C-CD77-A77E-C0B2-3E703BB0CD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920" t="43913" r="58152" b="10869"/>
          <a:stretch/>
        </p:blipFill>
        <p:spPr>
          <a:xfrm rot="959171">
            <a:off x="5818900" y="2244753"/>
            <a:ext cx="4624251" cy="155050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107A97-61FC-823E-B98D-E37E91E046B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20" t="17032" r="54972"/>
          <a:stretch/>
        </p:blipFill>
        <p:spPr>
          <a:xfrm rot="20835439">
            <a:off x="6089881" y="4046644"/>
            <a:ext cx="5011877" cy="284497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A896B7D-245B-8377-98A6-E74F1951983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130" t="42367" r="57181" b="22077"/>
          <a:stretch/>
        </p:blipFill>
        <p:spPr>
          <a:xfrm rot="21060751">
            <a:off x="8165317" y="4339570"/>
            <a:ext cx="4759123" cy="12192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E17A14-68B8-4390-645A-F33FC48785C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935" t="46140" r="58240" b="13961"/>
          <a:stretch/>
        </p:blipFill>
        <p:spPr>
          <a:xfrm rot="21446132">
            <a:off x="4894803" y="3363667"/>
            <a:ext cx="4124058" cy="136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700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97214FE-98E0-490E-B921-9684FA272A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658" y="3755261"/>
            <a:ext cx="3512342" cy="3102739"/>
          </a:xfrm>
          <a:prstGeom prst="rect">
            <a:avLst/>
          </a:prstGeom>
        </p:spPr>
      </p:pic>
      <p:sp>
        <p:nvSpPr>
          <p:cNvPr id="41986" name="Espace réservé du contenu 1">
            <a:extLst>
              <a:ext uri="{FF2B5EF4-FFF2-40B4-BE49-F238E27FC236}">
                <a16:creationId xmlns:a16="http://schemas.microsoft.com/office/drawing/2014/main" id="{C0AAEFC8-2C2C-42F6-92E0-9CAA36939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55" y="1245696"/>
            <a:ext cx="11262396" cy="1205956"/>
          </a:xfrm>
        </p:spPr>
        <p:txBody>
          <a:bodyPr/>
          <a:lstStyle/>
          <a:p>
            <a:pPr algn="just"/>
            <a:r>
              <a:rPr lang="fr-BE" altLang="fr-FR" dirty="0"/>
              <a:t>En mars 2025 – thématique à définir – </a:t>
            </a:r>
            <a:r>
              <a:rPr lang="fr-BE" altLang="fr-FR" dirty="0">
                <a:highlight>
                  <a:srgbClr val="00FF00"/>
                </a:highlight>
              </a:rPr>
              <a:t>des suggestions?</a:t>
            </a:r>
          </a:p>
          <a:p>
            <a:r>
              <a:rPr lang="fr-BE" altLang="fr-FR" dirty="0"/>
              <a:t>Prochaines Assemblée Sectorielles sur </a:t>
            </a:r>
            <a:r>
              <a:rPr lang="fr-BE" altLang="fr-FR" dirty="0">
                <a:hlinkClick r:id="rId3"/>
              </a:rPr>
              <a:t>www.collegedesproducteurs.be</a:t>
            </a:r>
            <a:endParaRPr lang="fr-BE" altLang="fr-FR" dirty="0"/>
          </a:p>
          <a:p>
            <a:pPr marL="0" indent="0">
              <a:buNone/>
            </a:pPr>
            <a:endParaRPr lang="fr-BE" altLang="fr-FR" dirty="0"/>
          </a:p>
          <a:p>
            <a:pPr marL="0" indent="0">
              <a:buNone/>
            </a:pPr>
            <a:endParaRPr lang="fr-BE" alt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8D2A720-9B86-4BD7-914C-A2D4E21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153293" cy="374388"/>
          </a:xfrm>
        </p:spPr>
        <p:txBody>
          <a:bodyPr/>
          <a:lstStyle/>
          <a:p>
            <a:pPr>
              <a:defRPr/>
            </a:pPr>
            <a:r>
              <a:rPr lang="fr-FR" dirty="0"/>
              <a:t>20</a:t>
            </a:r>
            <a:r>
              <a:rPr lang="fr-FR" baseline="30000" dirty="0"/>
              <a:t>ème</a:t>
            </a:r>
            <a:r>
              <a:rPr lang="fr-FR" dirty="0"/>
              <a:t> Assemblée Sectorielle Bio du Collège des Producteurs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982063-EDDB-4B64-A964-4752D30E1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1C8280-E522-40D6-9A30-6B8AF3B792F1}" type="slidenum">
              <a:rPr/>
              <a:pPr>
                <a:defRPr/>
              </a:pPr>
              <a:t>9</a:t>
            </a:fld>
            <a:endParaRPr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F4F3E27E-1A17-44E3-BD3C-203192BB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230188"/>
            <a:ext cx="11714163" cy="6207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BE" dirty="0"/>
              <a:t>Prochaine Assemblée Sectorielle</a:t>
            </a:r>
          </a:p>
        </p:txBody>
      </p:sp>
      <p:sp>
        <p:nvSpPr>
          <p:cNvPr id="6" name="Espace réservé du contenu 4">
            <a:extLst>
              <a:ext uri="{FF2B5EF4-FFF2-40B4-BE49-F238E27FC236}">
                <a16:creationId xmlns:a16="http://schemas.microsoft.com/office/drawing/2014/main" id="{BC659F68-521E-41C2-9436-B4973036FD5E}"/>
              </a:ext>
            </a:extLst>
          </p:cNvPr>
          <p:cNvSpPr txBox="1">
            <a:spLocks/>
          </p:cNvSpPr>
          <p:nvPr/>
        </p:nvSpPr>
        <p:spPr>
          <a:xfrm>
            <a:off x="295275" y="2581228"/>
            <a:ext cx="10375239" cy="16955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BE" sz="5400" dirty="0"/>
              <a:t>MERCI à toutes et tous pour votre participation à cette assemblée.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E57E38-170A-49EF-855E-9E115991AAF2}"/>
              </a:ext>
            </a:extLst>
          </p:cNvPr>
          <p:cNvSpPr/>
          <p:nvPr/>
        </p:nvSpPr>
        <p:spPr>
          <a:xfrm>
            <a:off x="1921847" y="4962689"/>
            <a:ext cx="5223633" cy="687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représentants Bio du COLLÈGE des PRODUCTEURS</a:t>
            </a:r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Et toute l’équipe de la Socopro.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6642757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20318 AS bio présentation [Mode de compatibilité]" id="{54A0F877-D0B1-4946-BA5D-EBEDD157D760}" vid="{E552BA8C-2733-47BE-A4CB-221A48BC6470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20318 AS bio présentation [Mode de compatibilité]" id="{54A0F877-D0B1-4946-BA5D-EBEDD157D760}" vid="{E36D8305-FBCE-4052-80E6-3D9E5359BAB3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8655</TotalTime>
  <Words>540</Words>
  <Application>Microsoft Office PowerPoint</Application>
  <PresentationFormat>Grand écran</PresentationFormat>
  <Paragraphs>61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Thème Office</vt:lpstr>
      <vt:lpstr>1_Thème Office</vt:lpstr>
      <vt:lpstr>21eme assemblée sectorielle Bio</vt:lpstr>
      <vt:lpstr>Ordre du jour</vt:lpstr>
      <vt:lpstr>Préambule</vt:lpstr>
      <vt:lpstr>Actualités</vt:lpstr>
      <vt:lpstr>Actualités</vt:lpstr>
      <vt:lpstr>Actualités</vt:lpstr>
      <vt:lpstr>Actualités</vt:lpstr>
      <vt:lpstr>Quelles contributions de la bio à la préservation des ressources naturelles, du climat et de la santé? </vt:lpstr>
      <vt:lpstr>Prochaine Assemblée Sectorielle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Poncin</dc:creator>
  <cp:lastModifiedBy>Thomas Schmit</cp:lastModifiedBy>
  <cp:revision>154</cp:revision>
  <dcterms:created xsi:type="dcterms:W3CDTF">2021-02-02T08:55:24Z</dcterms:created>
  <dcterms:modified xsi:type="dcterms:W3CDTF">2024-11-07T16:24:33Z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0008007c1e0000000000010282210207f7000400038000</vt:lpwstr>
  </property>
</Properties>
</file>