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Lst>
  <p:notesMasterIdLst>
    <p:notesMasterId r:id="rId53"/>
  </p:notesMasterIdLst>
  <p:sldIdLst>
    <p:sldId id="256" r:id="rId6"/>
    <p:sldId id="769" r:id="rId7"/>
    <p:sldId id="765" r:id="rId8"/>
    <p:sldId id="802" r:id="rId9"/>
    <p:sldId id="1008" r:id="rId10"/>
    <p:sldId id="780" r:id="rId11"/>
    <p:sldId id="982" r:id="rId12"/>
    <p:sldId id="1003" r:id="rId13"/>
    <p:sldId id="1004" r:id="rId14"/>
    <p:sldId id="1005" r:id="rId15"/>
    <p:sldId id="983" r:id="rId16"/>
    <p:sldId id="1011" r:id="rId17"/>
    <p:sldId id="1009" r:id="rId18"/>
    <p:sldId id="1006" r:id="rId19"/>
    <p:sldId id="980" r:id="rId20"/>
    <p:sldId id="1010" r:id="rId21"/>
    <p:sldId id="1012" r:id="rId22"/>
    <p:sldId id="781" r:id="rId23"/>
    <p:sldId id="985" r:id="rId24"/>
    <p:sldId id="986" r:id="rId25"/>
    <p:sldId id="798" r:id="rId26"/>
    <p:sldId id="260" r:id="rId27"/>
    <p:sldId id="1568938585" r:id="rId28"/>
    <p:sldId id="4695" r:id="rId29"/>
    <p:sldId id="4686" r:id="rId30"/>
    <p:sldId id="263" r:id="rId31"/>
    <p:sldId id="1568938568" r:id="rId32"/>
    <p:sldId id="1568938569" r:id="rId33"/>
    <p:sldId id="264" r:id="rId34"/>
    <p:sldId id="266" r:id="rId35"/>
    <p:sldId id="1568938586" r:id="rId36"/>
    <p:sldId id="1568938243" r:id="rId37"/>
    <p:sldId id="1568938587" r:id="rId38"/>
    <p:sldId id="4702" r:id="rId39"/>
    <p:sldId id="1568938588" r:id="rId40"/>
    <p:sldId id="1568938589" r:id="rId41"/>
    <p:sldId id="1568938590" r:id="rId42"/>
    <p:sldId id="4696" r:id="rId43"/>
    <p:sldId id="4689" r:id="rId44"/>
    <p:sldId id="271" r:id="rId45"/>
    <p:sldId id="1568938576" r:id="rId46"/>
    <p:sldId id="4694" r:id="rId47"/>
    <p:sldId id="258" r:id="rId48"/>
    <p:sldId id="1568938565" r:id="rId49"/>
    <p:sldId id="1568938566" r:id="rId50"/>
    <p:sldId id="1568938567" r:id="rId51"/>
    <p:sldId id="4693"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92E707-19F5-E851-7FEB-7593F7039254}" name="Delphine Dufranne" initials="DD" userId="S::d.dufranne@apaqw.be::347b4f6a-deb7-423d-b5cc-f74bfd591ad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lphine Dufranne" initials="DD" lastIdx="2" clrIdx="0">
    <p:extLst>
      <p:ext uri="{19B8F6BF-5375-455C-9EA6-DF929625EA0E}">
        <p15:presenceInfo xmlns:p15="http://schemas.microsoft.com/office/powerpoint/2012/main" userId="S::d.dufranne@apaqw.be::347b4f6a-deb7-423d-b5cc-f74bfd591a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F9900"/>
    <a:srgbClr val="565A5C"/>
    <a:srgbClr val="00583C"/>
    <a:srgbClr val="73AF55"/>
    <a:srgbClr val="E17000"/>
    <a:srgbClr val="7030A0"/>
    <a:srgbClr val="C445A9"/>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04FDD1-D111-401D-957E-459DA590923A}" v="4" dt="2024-11-13T07:17:53.636"/>
    <p1510:client id="{E34552D8-93AC-C66B-69D1-46608B099E88}" v="46" dt="2024-11-12T19:36:42.874"/>
  </p1510:revLst>
</p1510:revInfo>
</file>

<file path=ppt/tableStyles.xml><?xml version="1.0" encoding="utf-8"?>
<a:tblStyleLst xmlns:a="http://schemas.openxmlformats.org/drawingml/2006/main" def="{5C22544A-7EE6-4342-B048-85BDC9FD1C3A}">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34"/>
    <p:restoredTop sz="94674"/>
  </p:normalViewPr>
  <p:slideViewPr>
    <p:cSldViewPr snapToGrid="0">
      <p:cViewPr varScale="1">
        <p:scale>
          <a:sx n="118" d="100"/>
          <a:sy n="118" d="100"/>
        </p:scale>
        <p:origin x="11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8/10/relationships/authors" Target="author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3CFEC6-DD65-4041-B977-B7A09E7F5196}" type="datetimeFigureOut">
              <a:rPr lang="fr-FR" smtClean="0"/>
              <a:t>13/11/2024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F463F-99AF-7D49-A466-5D605641A414}" type="slidenum">
              <a:rPr lang="fr-FR" smtClean="0"/>
              <a:t>‹N°›</a:t>
            </a:fld>
            <a:endParaRPr lang="fr-FR"/>
          </a:p>
        </p:txBody>
      </p:sp>
    </p:spTree>
    <p:extLst>
      <p:ext uri="{BB962C8B-B14F-4D97-AF65-F5344CB8AC3E}">
        <p14:creationId xmlns:p14="http://schemas.microsoft.com/office/powerpoint/2010/main" val="123626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2CF463F-99AF-7D49-A466-5D605641A414}" type="slidenum">
              <a:rPr lang="fr-FR" smtClean="0"/>
              <a:t>1</a:t>
            </a:fld>
            <a:endParaRPr lang="fr-FR"/>
          </a:p>
        </p:txBody>
      </p:sp>
    </p:spTree>
    <p:extLst>
      <p:ext uri="{BB962C8B-B14F-4D97-AF65-F5344CB8AC3E}">
        <p14:creationId xmlns:p14="http://schemas.microsoft.com/office/powerpoint/2010/main" val="3925334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2CF463F-99AF-7D49-A466-5D605641A414}" type="slidenum">
              <a:rPr lang="fr-FR" smtClean="0"/>
              <a:t>2</a:t>
            </a:fld>
            <a:endParaRPr lang="fr-FR"/>
          </a:p>
        </p:txBody>
      </p:sp>
    </p:spTree>
    <p:extLst>
      <p:ext uri="{BB962C8B-B14F-4D97-AF65-F5344CB8AC3E}">
        <p14:creationId xmlns:p14="http://schemas.microsoft.com/office/powerpoint/2010/main" val="97608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2CF463F-99AF-7D49-A466-5D605641A414}" type="slidenum">
              <a:rPr lang="fr-FR" smtClean="0"/>
              <a:t>9</a:t>
            </a:fld>
            <a:endParaRPr lang="fr-FR"/>
          </a:p>
        </p:txBody>
      </p:sp>
    </p:spTree>
    <p:extLst>
      <p:ext uri="{BB962C8B-B14F-4D97-AF65-F5344CB8AC3E}">
        <p14:creationId xmlns:p14="http://schemas.microsoft.com/office/powerpoint/2010/main" val="44151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2CF463F-99AF-7D49-A466-5D605641A414}" type="slidenum">
              <a:rPr lang="fr-FR" smtClean="0"/>
              <a:t>12</a:t>
            </a:fld>
            <a:endParaRPr lang="fr-FR"/>
          </a:p>
        </p:txBody>
      </p:sp>
    </p:spTree>
    <p:extLst>
      <p:ext uri="{BB962C8B-B14F-4D97-AF65-F5344CB8AC3E}">
        <p14:creationId xmlns:p14="http://schemas.microsoft.com/office/powerpoint/2010/main" val="1346363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22</a:t>
            </a:fld>
            <a:endParaRPr lang="fr-FR"/>
          </a:p>
        </p:txBody>
      </p:sp>
    </p:spTree>
    <p:extLst>
      <p:ext uri="{BB962C8B-B14F-4D97-AF65-F5344CB8AC3E}">
        <p14:creationId xmlns:p14="http://schemas.microsoft.com/office/powerpoint/2010/main" val="1141133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50C66-81B2-44A7-7794-8DCF4BBBC0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4BF691-DFDB-296E-303D-ED77BEEC33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40ABBF-D201-6764-34C2-A1FF592116A7}"/>
              </a:ext>
            </a:extLst>
          </p:cNvPr>
          <p:cNvSpPr>
            <a:spLocks noGrp="1"/>
          </p:cNvSpPr>
          <p:nvPr>
            <p:ph type="body" idx="1"/>
          </p:nvPr>
        </p:nvSpPr>
        <p:spPr/>
        <p:txBody>
          <a:bodyPr/>
          <a:lstStyle/>
          <a:p>
            <a:endParaRPr lang="fr-BE">
              <a:ea typeface="Calibri"/>
              <a:cs typeface="Calibri"/>
            </a:endParaRPr>
          </a:p>
        </p:txBody>
      </p:sp>
      <p:sp>
        <p:nvSpPr>
          <p:cNvPr id="4" name="Espace réservé du numéro de diapositive 3">
            <a:extLst>
              <a:ext uri="{FF2B5EF4-FFF2-40B4-BE49-F238E27FC236}">
                <a16:creationId xmlns:a16="http://schemas.microsoft.com/office/drawing/2014/main" id="{59351F60-9A01-4614-ABC4-015E158885F4}"/>
              </a:ext>
            </a:extLst>
          </p:cNvPr>
          <p:cNvSpPr>
            <a:spLocks noGrp="1"/>
          </p:cNvSpPr>
          <p:nvPr>
            <p:ph type="sldNum" sz="quarter" idx="5"/>
          </p:nvPr>
        </p:nvSpPr>
        <p:spPr/>
        <p:txBody>
          <a:bodyPr/>
          <a:lstStyle/>
          <a:p>
            <a:fld id="{19E24E2E-E4AC-1942-B342-B322BE5004B1}" type="slidenum">
              <a:rPr lang="fr-FR" smtClean="0"/>
              <a:t>23</a:t>
            </a:fld>
            <a:endParaRPr lang="fr-FR"/>
          </a:p>
        </p:txBody>
      </p:sp>
    </p:spTree>
    <p:extLst>
      <p:ext uri="{BB962C8B-B14F-4D97-AF65-F5344CB8AC3E}">
        <p14:creationId xmlns:p14="http://schemas.microsoft.com/office/powerpoint/2010/main" val="3021092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ea typeface="Calibri"/>
              <a:cs typeface="Calibri"/>
            </a:endParaRP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24</a:t>
            </a:fld>
            <a:endParaRPr lang="fr-FR"/>
          </a:p>
        </p:txBody>
      </p:sp>
    </p:spTree>
    <p:extLst>
      <p:ext uri="{BB962C8B-B14F-4D97-AF65-F5344CB8AC3E}">
        <p14:creationId xmlns:p14="http://schemas.microsoft.com/office/powerpoint/2010/main" val="1465561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25</a:t>
            </a:fld>
            <a:endParaRPr lang="fr-FR"/>
          </a:p>
        </p:txBody>
      </p:sp>
    </p:spTree>
    <p:extLst>
      <p:ext uri="{BB962C8B-B14F-4D97-AF65-F5344CB8AC3E}">
        <p14:creationId xmlns:p14="http://schemas.microsoft.com/office/powerpoint/2010/main" val="2315121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Economies </a:t>
            </a:r>
            <a:r>
              <a:rPr lang="en-US" err="1">
                <a:ea typeface="Calibri"/>
                <a:cs typeface="Calibri"/>
              </a:rPr>
              <a:t>d'échelle</a:t>
            </a:r>
            <a:r>
              <a:rPr lang="en-US">
                <a:ea typeface="Calibri"/>
                <a:cs typeface="Calibri"/>
              </a:rPr>
              <a:t> </a:t>
            </a:r>
          </a:p>
          <a:p>
            <a:r>
              <a:rPr lang="en-US" err="1">
                <a:ea typeface="Calibri"/>
                <a:cs typeface="Calibri"/>
              </a:rPr>
              <a:t>Cohérence</a:t>
            </a:r>
            <a:r>
              <a:rPr lang="en-US">
                <a:ea typeface="Calibri"/>
                <a:cs typeface="Calibri"/>
              </a:rPr>
              <a:t> </a:t>
            </a:r>
          </a:p>
          <a:p>
            <a:r>
              <a:rPr lang="en-US" err="1">
                <a:ea typeface="Calibri"/>
                <a:cs typeface="Calibri"/>
              </a:rPr>
              <a:t>Efficience</a:t>
            </a:r>
            <a:endParaRPr lang="en-US">
              <a:ea typeface="Calibri"/>
              <a:cs typeface="Calibri"/>
            </a:endParaRPr>
          </a:p>
          <a:p>
            <a:r>
              <a:rPr lang="en-US">
                <a:ea typeface="Calibri"/>
                <a:cs typeface="Calibri"/>
              </a:rPr>
              <a:t>Collaborations</a:t>
            </a: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26</a:t>
            </a:fld>
            <a:endParaRPr lang="fr-FR"/>
          </a:p>
        </p:txBody>
      </p:sp>
    </p:spTree>
    <p:extLst>
      <p:ext uri="{BB962C8B-B14F-4D97-AF65-F5344CB8AC3E}">
        <p14:creationId xmlns:p14="http://schemas.microsoft.com/office/powerpoint/2010/main" val="3839188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ea typeface="Calibri"/>
                <a:cs typeface="Calibri"/>
              </a:rPr>
              <a:t>Economies </a:t>
            </a:r>
            <a:r>
              <a:rPr lang="en-US" dirty="0" err="1">
                <a:ea typeface="Calibri"/>
                <a:cs typeface="Calibri"/>
              </a:rPr>
              <a:t>d'échelle</a:t>
            </a:r>
            <a:r>
              <a:rPr lang="en-US" dirty="0">
                <a:ea typeface="Calibri"/>
                <a:cs typeface="Calibri"/>
              </a:rPr>
              <a:t> </a:t>
            </a:r>
          </a:p>
          <a:p>
            <a:r>
              <a:rPr lang="en-US" dirty="0" err="1">
                <a:ea typeface="Calibri"/>
                <a:cs typeface="Calibri"/>
              </a:rPr>
              <a:t>Cohérence</a:t>
            </a:r>
            <a:r>
              <a:rPr lang="en-US" dirty="0">
                <a:ea typeface="Calibri"/>
                <a:cs typeface="Calibri"/>
              </a:rPr>
              <a:t> </a:t>
            </a:r>
          </a:p>
          <a:p>
            <a:r>
              <a:rPr lang="en-US" dirty="0" err="1">
                <a:ea typeface="Calibri"/>
                <a:cs typeface="Calibri"/>
              </a:rPr>
              <a:t>Efficience</a:t>
            </a:r>
            <a:endParaRPr lang="en-US" dirty="0">
              <a:ea typeface="Calibri"/>
              <a:cs typeface="Calibri"/>
            </a:endParaRPr>
          </a:p>
          <a:p>
            <a:r>
              <a:rPr lang="en-US" dirty="0">
                <a:ea typeface="Calibri"/>
                <a:cs typeface="Calibri"/>
              </a:rPr>
              <a:t>Collaborations</a:t>
            </a: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27</a:t>
            </a:fld>
            <a:endParaRPr lang="fr-FR"/>
          </a:p>
        </p:txBody>
      </p:sp>
    </p:spTree>
    <p:extLst>
      <p:ext uri="{BB962C8B-B14F-4D97-AF65-F5344CB8AC3E}">
        <p14:creationId xmlns:p14="http://schemas.microsoft.com/office/powerpoint/2010/main" val="248663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ea typeface="Calibri"/>
                <a:cs typeface="Calibri"/>
              </a:rPr>
              <a:t>Economies </a:t>
            </a:r>
            <a:r>
              <a:rPr lang="en-US" dirty="0" err="1">
                <a:ea typeface="Calibri"/>
                <a:cs typeface="Calibri"/>
              </a:rPr>
              <a:t>d'échelle</a:t>
            </a:r>
            <a:r>
              <a:rPr lang="en-US" dirty="0">
                <a:ea typeface="Calibri"/>
                <a:cs typeface="Calibri"/>
              </a:rPr>
              <a:t> </a:t>
            </a:r>
          </a:p>
          <a:p>
            <a:r>
              <a:rPr lang="en-US" dirty="0" err="1">
                <a:ea typeface="Calibri"/>
                <a:cs typeface="Calibri"/>
              </a:rPr>
              <a:t>Cohérence</a:t>
            </a:r>
            <a:r>
              <a:rPr lang="en-US" dirty="0">
                <a:ea typeface="Calibri"/>
                <a:cs typeface="Calibri"/>
              </a:rPr>
              <a:t> </a:t>
            </a:r>
          </a:p>
          <a:p>
            <a:r>
              <a:rPr lang="en-US" dirty="0" err="1">
                <a:ea typeface="Calibri"/>
                <a:cs typeface="Calibri"/>
              </a:rPr>
              <a:t>Efficience</a:t>
            </a:r>
            <a:endParaRPr lang="en-US" dirty="0">
              <a:ea typeface="Calibri"/>
              <a:cs typeface="Calibri"/>
            </a:endParaRPr>
          </a:p>
          <a:p>
            <a:r>
              <a:rPr lang="en-US" dirty="0">
                <a:ea typeface="Calibri"/>
                <a:cs typeface="Calibri"/>
              </a:rPr>
              <a:t>Collaborations</a:t>
            </a: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28</a:t>
            </a:fld>
            <a:endParaRPr lang="fr-FR"/>
          </a:p>
        </p:txBody>
      </p:sp>
    </p:spTree>
    <p:extLst>
      <p:ext uri="{BB962C8B-B14F-4D97-AF65-F5344CB8AC3E}">
        <p14:creationId xmlns:p14="http://schemas.microsoft.com/office/powerpoint/2010/main" val="489865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29</a:t>
            </a:fld>
            <a:endParaRPr lang="fr-FR"/>
          </a:p>
        </p:txBody>
      </p:sp>
    </p:spTree>
    <p:extLst>
      <p:ext uri="{BB962C8B-B14F-4D97-AF65-F5344CB8AC3E}">
        <p14:creationId xmlns:p14="http://schemas.microsoft.com/office/powerpoint/2010/main" val="2329889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Symbol" panose="05050102010706020507" pitchFamily="18" charset="2"/>
              <a:buChar char="Þ"/>
            </a:pPr>
            <a:endParaRPr lang="fr-BE">
              <a:ea typeface="Calibri" panose="020F0502020204030204"/>
              <a:cs typeface="Calibri" panose="020F0502020204030204"/>
            </a:endParaRPr>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30</a:t>
            </a:fld>
            <a:endParaRPr lang="fr-FR"/>
          </a:p>
        </p:txBody>
      </p:sp>
    </p:spTree>
    <p:extLst>
      <p:ext uri="{BB962C8B-B14F-4D97-AF65-F5344CB8AC3E}">
        <p14:creationId xmlns:p14="http://schemas.microsoft.com/office/powerpoint/2010/main" val="3631775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31</a:t>
            </a:fld>
            <a:endParaRPr lang="fr-FR"/>
          </a:p>
        </p:txBody>
      </p:sp>
    </p:spTree>
    <p:extLst>
      <p:ext uri="{BB962C8B-B14F-4D97-AF65-F5344CB8AC3E}">
        <p14:creationId xmlns:p14="http://schemas.microsoft.com/office/powerpoint/2010/main" val="2022799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lvl="1" indent="0">
              <a:buFont typeface="Symbol" panose="05050102010706020507" pitchFamily="18" charset="2"/>
              <a:buNone/>
            </a:pPr>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33</a:t>
            </a:fld>
            <a:endParaRPr lang="fr-FR"/>
          </a:p>
        </p:txBody>
      </p:sp>
    </p:spTree>
    <p:extLst>
      <p:ext uri="{BB962C8B-B14F-4D97-AF65-F5344CB8AC3E}">
        <p14:creationId xmlns:p14="http://schemas.microsoft.com/office/powerpoint/2010/main" val="2221475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Symbol" panose="05050102010706020507" pitchFamily="18" charset="2"/>
              <a:buChar char="Þ"/>
            </a:pPr>
            <a:r>
              <a:rPr lang="fr-BE"/>
              <a:t>Bonne perception des actions bio et de l’utilisation de l’</a:t>
            </a:r>
            <a:r>
              <a:rPr lang="fr-BE" err="1"/>
              <a:t>eurofeuille</a:t>
            </a:r>
            <a:r>
              <a:rPr lang="fr-BE"/>
              <a:t>, important de continuer à mettre en évidence les acteurs du bio et de relayer les actions sectorielles sur les RS bio</a:t>
            </a:r>
          </a:p>
          <a:p>
            <a:pPr marL="171450" indent="-171450">
              <a:buFont typeface="Symbol" panose="05050102010706020507" pitchFamily="18" charset="2"/>
              <a:buChar char="Þ"/>
            </a:pPr>
            <a:endParaRPr lang="fr-BE"/>
          </a:p>
          <a:p>
            <a:pPr marL="171450" indent="-171450">
              <a:buFont typeface="Symbol" panose="05050102010706020507" pitchFamily="18" charset="2"/>
              <a:buChar char="Þ"/>
            </a:pPr>
            <a:r>
              <a:rPr lang="fr-BE"/>
              <a:t>Même réflexion pour les projets filières et JCL , des actions coordonnées sont à encourager </a:t>
            </a:r>
          </a:p>
          <a:p>
            <a:pPr marL="628650" lvl="1" indent="-171450">
              <a:buFont typeface="Symbol" panose="05050102010706020507" pitchFamily="18" charset="2"/>
              <a:buChar char="Þ"/>
            </a:pPr>
            <a:r>
              <a:rPr lang="fr-BE"/>
              <a:t>Recettes</a:t>
            </a:r>
          </a:p>
          <a:p>
            <a:pPr marL="628650" lvl="1" indent="-171450">
              <a:buFont typeface="Symbol" panose="05050102010706020507" pitchFamily="18" charset="2"/>
              <a:buChar char="Þ"/>
            </a:pPr>
            <a:r>
              <a:rPr lang="fr-BE"/>
              <a:t>Portraits de producteurs</a:t>
            </a:r>
          </a:p>
          <a:p>
            <a:pPr marL="628650" lvl="1" indent="-171450">
              <a:buFont typeface="Symbol" panose="05050102010706020507" pitchFamily="18" charset="2"/>
              <a:buChar char="Þ"/>
            </a:pPr>
            <a:r>
              <a:rPr lang="fr-BE"/>
              <a:t>Diversification, circuits courts, transformation</a:t>
            </a:r>
          </a:p>
          <a:p>
            <a:pPr marL="1085850" lvl="2" indent="-171450">
              <a:buFont typeface="Symbol" panose="05050102010706020507" pitchFamily="18" charset="2"/>
              <a:buChar char="Þ"/>
            </a:pPr>
            <a:r>
              <a:rPr lang="fr-BE"/>
              <a:t>Sans support, pas de possibilité de communication sur les réseaux</a:t>
            </a:r>
          </a:p>
          <a:p>
            <a:pPr marL="1085850" lvl="2" indent="-171450">
              <a:buFont typeface="Symbol" panose="05050102010706020507" pitchFamily="18" charset="2"/>
              <a:buChar char="Þ"/>
            </a:pPr>
            <a:endParaRPr lang="fr-BE"/>
          </a:p>
          <a:p>
            <a:pPr marL="171450" indent="-171450">
              <a:buFont typeface="Symbol" panose="05050102010706020507" pitchFamily="18" charset="2"/>
              <a:buChar char="Þ"/>
            </a:pPr>
            <a:r>
              <a:rPr lang="fr-BE"/>
              <a:t> screen des fiches par chacun pour voir les liens (bio, </a:t>
            </a:r>
            <a:r>
              <a:rPr lang="fr-BE" err="1"/>
              <a:t>jcl</a:t>
            </a:r>
            <a:r>
              <a:rPr lang="fr-BE"/>
              <a:t>, b2b, péda, …)</a:t>
            </a:r>
            <a:endParaRPr lang="fr-BE">
              <a:ea typeface="Calibri"/>
              <a:cs typeface="Calibri"/>
            </a:endParaRPr>
          </a:p>
          <a:p>
            <a:pPr marL="171450" lvl="0" indent="-171450">
              <a:buFont typeface="Symbol" panose="05050102010706020507" pitchFamily="18" charset="2"/>
              <a:buChar char="Þ"/>
            </a:pPr>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35</a:t>
            </a:fld>
            <a:endParaRPr lang="fr-FR"/>
          </a:p>
        </p:txBody>
      </p:sp>
    </p:spTree>
    <p:extLst>
      <p:ext uri="{BB962C8B-B14F-4D97-AF65-F5344CB8AC3E}">
        <p14:creationId xmlns:p14="http://schemas.microsoft.com/office/powerpoint/2010/main" val="308883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36</a:t>
            </a:fld>
            <a:endParaRPr lang="fr-FR"/>
          </a:p>
        </p:txBody>
      </p:sp>
    </p:spTree>
    <p:extLst>
      <p:ext uri="{BB962C8B-B14F-4D97-AF65-F5344CB8AC3E}">
        <p14:creationId xmlns:p14="http://schemas.microsoft.com/office/powerpoint/2010/main" val="3848643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37</a:t>
            </a:fld>
            <a:endParaRPr lang="fr-FR"/>
          </a:p>
        </p:txBody>
      </p:sp>
    </p:spTree>
    <p:extLst>
      <p:ext uri="{BB962C8B-B14F-4D97-AF65-F5344CB8AC3E}">
        <p14:creationId xmlns:p14="http://schemas.microsoft.com/office/powerpoint/2010/main" val="2173540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19E24E2E-E4AC-1942-B342-B322BE5004B1}" type="slidenum">
              <a:rPr lang="fr-FR" smtClean="0"/>
              <a:t>42</a:t>
            </a:fld>
            <a:endParaRPr lang="fr-FR"/>
          </a:p>
        </p:txBody>
      </p:sp>
    </p:spTree>
    <p:extLst>
      <p:ext uri="{BB962C8B-B14F-4D97-AF65-F5344CB8AC3E}">
        <p14:creationId xmlns:p14="http://schemas.microsoft.com/office/powerpoint/2010/main" val="2311552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E0907DC2-3C0A-0B41-8A5B-A47B48D466DD}" type="slidenum">
              <a:rPr lang="fr-FR" smtClean="0"/>
              <a:t>44</a:t>
            </a:fld>
            <a:endParaRPr lang="fr-FR"/>
          </a:p>
        </p:txBody>
      </p:sp>
    </p:spTree>
    <p:extLst>
      <p:ext uri="{BB962C8B-B14F-4D97-AF65-F5344CB8AC3E}">
        <p14:creationId xmlns:p14="http://schemas.microsoft.com/office/powerpoint/2010/main" val="943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E0907DC2-3C0A-0B41-8A5B-A47B48D466DD}" type="slidenum">
              <a:rPr lang="fr-FR" smtClean="0"/>
              <a:t>45</a:t>
            </a:fld>
            <a:endParaRPr lang="fr-FR"/>
          </a:p>
        </p:txBody>
      </p:sp>
    </p:spTree>
    <p:extLst>
      <p:ext uri="{BB962C8B-B14F-4D97-AF65-F5344CB8AC3E}">
        <p14:creationId xmlns:p14="http://schemas.microsoft.com/office/powerpoint/2010/main" val="4175496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E0907DC2-3C0A-0B41-8A5B-A47B48D466DD}" type="slidenum">
              <a:rPr lang="fr-FR" smtClean="0"/>
              <a:t>46</a:t>
            </a:fld>
            <a:endParaRPr lang="fr-FR"/>
          </a:p>
        </p:txBody>
      </p:sp>
    </p:spTree>
    <p:extLst>
      <p:ext uri="{BB962C8B-B14F-4D97-AF65-F5344CB8AC3E}">
        <p14:creationId xmlns:p14="http://schemas.microsoft.com/office/powerpoint/2010/main" val="14674885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gi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rgbClr val="565A5C"/>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F26B15-8991-41DB-97ED-8B58D25F8018}"/>
              </a:ext>
            </a:extLst>
          </p:cNvPr>
          <p:cNvSpPr>
            <a:spLocks noGrp="1"/>
          </p:cNvSpPr>
          <p:nvPr>
            <p:ph type="ctrTitle"/>
          </p:nvPr>
        </p:nvSpPr>
        <p:spPr>
          <a:xfrm>
            <a:off x="1524000" y="1122363"/>
            <a:ext cx="9144000" cy="2387600"/>
          </a:xfrm>
        </p:spPr>
        <p:txBody>
          <a:bodyPr anchor="b"/>
          <a:lstStyle>
            <a:lvl1pPr algn="ctr">
              <a:defRPr sz="6000">
                <a:latin typeface="Gill Sans MT" panose="020B0502020104020203" pitchFamily="34" charset="77"/>
              </a:defRPr>
            </a:lvl1pPr>
          </a:lstStyle>
          <a:p>
            <a:r>
              <a:rPr lang="fr-FR"/>
              <a:t>Modifiez le style du titre</a:t>
            </a:r>
            <a:endParaRPr lang="fr-BE"/>
          </a:p>
        </p:txBody>
      </p:sp>
      <p:sp>
        <p:nvSpPr>
          <p:cNvPr id="3" name="Sous-titre 2">
            <a:extLst>
              <a:ext uri="{FF2B5EF4-FFF2-40B4-BE49-F238E27FC236}">
                <a16:creationId xmlns:a16="http://schemas.microsoft.com/office/drawing/2014/main" id="{90CA47F8-B571-4CA7-A0AC-3A9A91A6F2EC}"/>
              </a:ext>
            </a:extLst>
          </p:cNvPr>
          <p:cNvSpPr>
            <a:spLocks noGrp="1"/>
          </p:cNvSpPr>
          <p:nvPr>
            <p:ph type="subTitle" idx="1"/>
          </p:nvPr>
        </p:nvSpPr>
        <p:spPr>
          <a:xfrm>
            <a:off x="1524000" y="3602038"/>
            <a:ext cx="9144000" cy="1655762"/>
          </a:xfrm>
        </p:spPr>
        <p:txBody>
          <a:bodyPr/>
          <a:lstStyle>
            <a:lvl1pPr marL="0" indent="0" algn="ctr">
              <a:buNone/>
              <a:defRPr sz="2400">
                <a:latin typeface="Gill Sans MT" panose="020B050202010402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E3B92B66-6372-4D0C-AC79-8EE8FED97689}"/>
              </a:ext>
            </a:extLst>
          </p:cNvPr>
          <p:cNvSpPr>
            <a:spLocks noGrp="1"/>
          </p:cNvSpPr>
          <p:nvPr>
            <p:ph type="dt" sz="half" idx="10"/>
          </p:nvPr>
        </p:nvSpPr>
        <p:spPr/>
        <p:txBody>
          <a:bodyPr/>
          <a:lstStyle>
            <a:lvl1pPr>
              <a:defRPr>
                <a:latin typeface="Gill Sans MT" panose="020B0502020104020203" pitchFamily="34" charset="77"/>
              </a:defRPr>
            </a:lvl1pPr>
          </a:lstStyle>
          <a:p>
            <a:fld id="{128E0029-FE82-4314-A02F-C8E866A30B72}" type="datetimeFigureOut">
              <a:rPr lang="fr-BE" smtClean="0"/>
              <a:pPr/>
              <a:t>13/11/24</a:t>
            </a:fld>
            <a:endParaRPr lang="fr-BE">
              <a:latin typeface="Gill Sans MT" panose="020B0502020104020203" pitchFamily="34" charset="77"/>
            </a:endParaRPr>
          </a:p>
        </p:txBody>
      </p:sp>
      <p:sp>
        <p:nvSpPr>
          <p:cNvPr id="5" name="Espace réservé du pied de page 4">
            <a:extLst>
              <a:ext uri="{FF2B5EF4-FFF2-40B4-BE49-F238E27FC236}">
                <a16:creationId xmlns:a16="http://schemas.microsoft.com/office/drawing/2014/main" id="{67A57360-6BE3-4BBB-82B3-57B9FCE9B92B}"/>
              </a:ext>
            </a:extLst>
          </p:cNvPr>
          <p:cNvSpPr>
            <a:spLocks noGrp="1"/>
          </p:cNvSpPr>
          <p:nvPr>
            <p:ph type="ftr" sz="quarter" idx="11"/>
          </p:nvPr>
        </p:nvSpPr>
        <p:spPr/>
        <p:txBody>
          <a:bodyPr/>
          <a:lstStyle>
            <a:lvl1pPr>
              <a:defRPr>
                <a:latin typeface="Gill Sans MT" panose="020B0502020104020203" pitchFamily="34" charset="77"/>
              </a:defRPr>
            </a:lvl1pPr>
          </a:lstStyle>
          <a:p>
            <a:endParaRPr lang="fr-BE">
              <a:latin typeface="Gill Sans MT" panose="020B0502020104020203" pitchFamily="34" charset="77"/>
            </a:endParaRPr>
          </a:p>
        </p:txBody>
      </p:sp>
      <p:sp>
        <p:nvSpPr>
          <p:cNvPr id="6" name="Espace réservé du numéro de diapositive 5">
            <a:extLst>
              <a:ext uri="{FF2B5EF4-FFF2-40B4-BE49-F238E27FC236}">
                <a16:creationId xmlns:a16="http://schemas.microsoft.com/office/drawing/2014/main" id="{88053AF1-E1BC-44F1-AB22-729C17AC19FA}"/>
              </a:ext>
            </a:extLst>
          </p:cNvPr>
          <p:cNvSpPr>
            <a:spLocks noGrp="1"/>
          </p:cNvSpPr>
          <p:nvPr>
            <p:ph type="sldNum" sz="quarter" idx="12"/>
          </p:nvPr>
        </p:nvSpPr>
        <p:spPr/>
        <p:txBody>
          <a:bodyPr/>
          <a:lstStyle>
            <a:lvl1pPr>
              <a:defRPr>
                <a:latin typeface="Gill Sans MT" panose="020B0502020104020203" pitchFamily="34" charset="77"/>
              </a:defRPr>
            </a:lvl1pPr>
          </a:lstStyle>
          <a:p>
            <a:fld id="{3BC009DE-D9AA-479C-A9B4-5FC5B23B2B42}" type="slidenum">
              <a:rPr lang="fr-BE" smtClean="0"/>
              <a:pPr/>
              <a:t>‹N°›</a:t>
            </a:fld>
            <a:endParaRPr lang="fr-BE">
              <a:latin typeface="Gill Sans MT" panose="020B0502020104020203" pitchFamily="34" charset="77"/>
            </a:endParaRPr>
          </a:p>
        </p:txBody>
      </p:sp>
      <p:pic>
        <p:nvPicPr>
          <p:cNvPr id="13" name="Image 12" descr="signature_2251413976">
            <a:extLst>
              <a:ext uri="{FF2B5EF4-FFF2-40B4-BE49-F238E27FC236}">
                <a16:creationId xmlns:a16="http://schemas.microsoft.com/office/drawing/2014/main" id="{DD79CC47-AF63-7956-9303-83203CF89C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172044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35D07C-2231-4956-8B05-24B7DEAC8B66}"/>
              </a:ext>
            </a:extLst>
          </p:cNvPr>
          <p:cNvSpPr>
            <a:spLocks noGrp="1"/>
          </p:cNvSpPr>
          <p:nvPr>
            <p:ph type="title"/>
          </p:nvPr>
        </p:nvSpPr>
        <p:spPr/>
        <p:txBody>
          <a:bodyPr/>
          <a:lstStyle>
            <a:lvl1pPr>
              <a:defRPr>
                <a:latin typeface="Gill Sans MT" panose="020B0502020104020203" pitchFamily="34" charset="77"/>
              </a:defRPr>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1E50A9C6-BF22-4DA6-9017-482FBF87D92C}"/>
              </a:ext>
            </a:extLst>
          </p:cNvPr>
          <p:cNvSpPr>
            <a:spLocks noGrp="1"/>
          </p:cNvSpPr>
          <p:nvPr>
            <p:ph idx="1"/>
          </p:nvPr>
        </p:nvSpPr>
        <p:spPr/>
        <p:txBody>
          <a:bodyPr/>
          <a:lstStyle>
            <a:lvl1pPr>
              <a:defRPr>
                <a:latin typeface="Gill Sans MT" panose="020B0502020104020203" pitchFamily="34" charset="77"/>
              </a:defRPr>
            </a:lvl1pPr>
            <a:lvl2pPr>
              <a:defRPr>
                <a:latin typeface="Gill Sans MT" panose="020B0502020104020203" pitchFamily="34" charset="77"/>
              </a:defRPr>
            </a:lvl2pPr>
            <a:lvl3pPr>
              <a:defRPr>
                <a:latin typeface="Gill Sans MT" panose="020B0502020104020203" pitchFamily="34" charset="77"/>
              </a:defRPr>
            </a:lvl3pPr>
            <a:lvl4pPr>
              <a:defRPr>
                <a:latin typeface="Gill Sans MT" panose="020B0502020104020203" pitchFamily="34" charset="77"/>
              </a:defRPr>
            </a:lvl4pPr>
            <a:lvl5pPr>
              <a:defRPr>
                <a:latin typeface="Gill Sans MT" panose="020B0502020104020203" pitchFamily="34" charset="77"/>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26B74268-1E1A-4AD6-A34D-992D148B60D4}"/>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5" name="Espace réservé du pied de page 4">
            <a:extLst>
              <a:ext uri="{FF2B5EF4-FFF2-40B4-BE49-F238E27FC236}">
                <a16:creationId xmlns:a16="http://schemas.microsoft.com/office/drawing/2014/main" id="{4A47ED33-D2E7-4728-908B-21E2E9900B5C}"/>
              </a:ext>
            </a:extLst>
          </p:cNvPr>
          <p:cNvSpPr>
            <a:spLocks noGrp="1"/>
          </p:cNvSpPr>
          <p:nvPr>
            <p:ph type="ftr" sz="quarter" idx="11"/>
          </p:nvPr>
        </p:nvSpPr>
        <p:spPr/>
        <p:txBody>
          <a:bodyPr/>
          <a:lstStyle>
            <a:lvl1pPr>
              <a:defRPr>
                <a:latin typeface="Gill Sans MT" panose="020B0502020104020203" pitchFamily="34" charset="77"/>
              </a:defRPr>
            </a:lvl1pPr>
          </a:lstStyle>
          <a:p>
            <a:endParaRPr lang="fr-BE">
              <a:latin typeface="Gill Sans MT" panose="020B0502020104020203" pitchFamily="34" charset="77"/>
            </a:endParaRPr>
          </a:p>
        </p:txBody>
      </p:sp>
      <p:sp>
        <p:nvSpPr>
          <p:cNvPr id="6" name="Espace réservé du numéro de diapositive 5">
            <a:extLst>
              <a:ext uri="{FF2B5EF4-FFF2-40B4-BE49-F238E27FC236}">
                <a16:creationId xmlns:a16="http://schemas.microsoft.com/office/drawing/2014/main" id="{CD56E0C4-8477-4806-9187-F1A2C5C3074E}"/>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12" name="Image 11">
            <a:extLst>
              <a:ext uri="{FF2B5EF4-FFF2-40B4-BE49-F238E27FC236}">
                <a16:creationId xmlns:a16="http://schemas.microsoft.com/office/drawing/2014/main" id="{EA5606E6-9B99-4A4D-A383-AF55AAD71B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7" name="Image 6" descr="signature_2251413976">
            <a:extLst>
              <a:ext uri="{FF2B5EF4-FFF2-40B4-BE49-F238E27FC236}">
                <a16:creationId xmlns:a16="http://schemas.microsoft.com/office/drawing/2014/main" id="{DD8DDB52-BDD8-4701-DD49-D88ECBDD7D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585224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rgbClr val="565A5C"/>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81C02F-0E6A-42BE-AC9C-3FC860699A4A}"/>
              </a:ext>
            </a:extLst>
          </p:cNvPr>
          <p:cNvSpPr>
            <a:spLocks noGrp="1"/>
          </p:cNvSpPr>
          <p:nvPr>
            <p:ph type="title"/>
          </p:nvPr>
        </p:nvSpPr>
        <p:spPr>
          <a:xfrm>
            <a:off x="831850" y="1709738"/>
            <a:ext cx="10515600" cy="2852737"/>
          </a:xfrm>
        </p:spPr>
        <p:txBody>
          <a:bodyPr anchor="b"/>
          <a:lstStyle>
            <a:lvl1pPr>
              <a:defRPr sz="4800">
                <a:latin typeface="Gill Sans MT" panose="020B0502020104020203" pitchFamily="34" charset="77"/>
              </a:defRPr>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2846E8C9-DE17-4DD8-8227-5E40C9B590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Gill Sans MT" panose="020B0502020104020203"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DFBF0FA-9E06-444A-83E3-E7CFE5AE4CDC}"/>
              </a:ext>
            </a:extLst>
          </p:cNvPr>
          <p:cNvSpPr>
            <a:spLocks noGrp="1"/>
          </p:cNvSpPr>
          <p:nvPr>
            <p:ph type="dt" sz="half" idx="10"/>
          </p:nvPr>
        </p:nvSpPr>
        <p:spPr/>
        <p:txBody>
          <a:bodyPr/>
          <a:lstStyle>
            <a:lvl1pPr>
              <a:defRPr>
                <a:latin typeface="Gill Sans MT" panose="020B0502020104020203" pitchFamily="34" charset="77"/>
              </a:defRPr>
            </a:lvl1pPr>
          </a:lstStyle>
          <a:p>
            <a:fld id="{128E0029-FE82-4314-A02F-C8E866A30B72}" type="datetimeFigureOut">
              <a:rPr lang="fr-BE" smtClean="0"/>
              <a:pPr/>
              <a:t>13/11/24</a:t>
            </a:fld>
            <a:endParaRPr lang="fr-BE">
              <a:latin typeface="Gill Sans MT" panose="020B0502020104020203" pitchFamily="34" charset="77"/>
            </a:endParaRPr>
          </a:p>
        </p:txBody>
      </p:sp>
      <p:sp>
        <p:nvSpPr>
          <p:cNvPr id="5" name="Espace réservé du pied de page 4">
            <a:extLst>
              <a:ext uri="{FF2B5EF4-FFF2-40B4-BE49-F238E27FC236}">
                <a16:creationId xmlns:a16="http://schemas.microsoft.com/office/drawing/2014/main" id="{7FCFD17D-E76F-4740-B048-B0232B239065}"/>
              </a:ext>
            </a:extLst>
          </p:cNvPr>
          <p:cNvSpPr>
            <a:spLocks noGrp="1"/>
          </p:cNvSpPr>
          <p:nvPr>
            <p:ph type="ftr" sz="quarter" idx="11"/>
          </p:nvPr>
        </p:nvSpPr>
        <p:spPr/>
        <p:txBody>
          <a:bodyPr/>
          <a:lstStyle>
            <a:lvl1pPr>
              <a:defRPr>
                <a:latin typeface="Gill Sans MT" panose="020B0502020104020203" pitchFamily="34" charset="77"/>
              </a:defRPr>
            </a:lvl1pPr>
          </a:lstStyle>
          <a:p>
            <a:endParaRPr lang="fr-BE">
              <a:latin typeface="Gill Sans MT" panose="020B0502020104020203" pitchFamily="34" charset="77"/>
            </a:endParaRPr>
          </a:p>
        </p:txBody>
      </p:sp>
      <p:sp>
        <p:nvSpPr>
          <p:cNvPr id="6" name="Espace réservé du numéro de diapositive 5">
            <a:extLst>
              <a:ext uri="{FF2B5EF4-FFF2-40B4-BE49-F238E27FC236}">
                <a16:creationId xmlns:a16="http://schemas.microsoft.com/office/drawing/2014/main" id="{299135A6-00E3-44A1-B92E-AD2E7A84B1C4}"/>
              </a:ext>
            </a:extLst>
          </p:cNvPr>
          <p:cNvSpPr>
            <a:spLocks noGrp="1"/>
          </p:cNvSpPr>
          <p:nvPr>
            <p:ph type="sldNum" sz="quarter" idx="12"/>
          </p:nvPr>
        </p:nvSpPr>
        <p:spPr/>
        <p:txBody>
          <a:bodyPr/>
          <a:lstStyle>
            <a:lvl1pPr>
              <a:defRPr>
                <a:latin typeface="Gill Sans MT" panose="020B0502020104020203" pitchFamily="34" charset="77"/>
              </a:defRPr>
            </a:lvl1pPr>
          </a:lstStyle>
          <a:p>
            <a:fld id="{3BC009DE-D9AA-479C-A9B4-5FC5B23B2B42}" type="slidenum">
              <a:rPr lang="fr-BE" smtClean="0"/>
              <a:pPr/>
              <a:t>‹N°›</a:t>
            </a:fld>
            <a:endParaRPr lang="fr-BE">
              <a:latin typeface="Gill Sans MT" panose="020B0502020104020203" pitchFamily="34" charset="77"/>
            </a:endParaRPr>
          </a:p>
        </p:txBody>
      </p:sp>
      <p:pic>
        <p:nvPicPr>
          <p:cNvPr id="9" name="Image 8">
            <a:extLst>
              <a:ext uri="{FF2B5EF4-FFF2-40B4-BE49-F238E27FC236}">
                <a16:creationId xmlns:a16="http://schemas.microsoft.com/office/drawing/2014/main" id="{C3B667F6-B941-E544-9BA3-FD21304A5C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13" name="Image 12" descr="Une image contenant dessin&#10;&#10;Description générée automatiquement">
            <a:extLst>
              <a:ext uri="{FF2B5EF4-FFF2-40B4-BE49-F238E27FC236}">
                <a16:creationId xmlns:a16="http://schemas.microsoft.com/office/drawing/2014/main" id="{46D702A9-1FF8-DC45-8B02-7B3F3779CD0B}"/>
              </a:ext>
            </a:extLst>
          </p:cNvPr>
          <p:cNvPicPr>
            <a:picLocks noChangeAspect="1"/>
          </p:cNvPicPr>
          <p:nvPr userDrawn="1"/>
        </p:nvPicPr>
        <p:blipFill rotWithShape="1">
          <a:blip r:embed="rId3" cstate="print">
            <a:alphaModFix amt="51000"/>
            <a:extLst>
              <a:ext uri="{28A0092B-C50C-407E-A947-70E740481C1C}">
                <a14:useLocalDpi xmlns:a14="http://schemas.microsoft.com/office/drawing/2010/main" val="0"/>
              </a:ext>
            </a:extLst>
          </a:blip>
          <a:srcRect b="7356"/>
          <a:stretch/>
        </p:blipFill>
        <p:spPr>
          <a:xfrm>
            <a:off x="6096000" y="3116808"/>
            <a:ext cx="5807109" cy="3741192"/>
          </a:xfrm>
          <a:prstGeom prst="rect">
            <a:avLst/>
          </a:prstGeom>
        </p:spPr>
      </p:pic>
      <p:pic>
        <p:nvPicPr>
          <p:cNvPr id="7" name="Image 6" descr="signature_2251413976">
            <a:extLst>
              <a:ext uri="{FF2B5EF4-FFF2-40B4-BE49-F238E27FC236}">
                <a16:creationId xmlns:a16="http://schemas.microsoft.com/office/drawing/2014/main" id="{B9E9BDCA-12BF-D4FC-5FAA-1AF5CBEEAC6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312921098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1EFCC4-6F2B-4C8E-B303-6C25CC56E680}"/>
              </a:ext>
            </a:extLst>
          </p:cNvPr>
          <p:cNvSpPr>
            <a:spLocks noGrp="1"/>
          </p:cNvSpPr>
          <p:nvPr>
            <p:ph type="title"/>
          </p:nvPr>
        </p:nvSpPr>
        <p:spPr/>
        <p:txBody>
          <a:bodyPr/>
          <a:lstStyle>
            <a:lvl1pPr>
              <a:defRPr>
                <a:latin typeface="Gill Sans MT" panose="020B0502020104020203" pitchFamily="34" charset="77"/>
              </a:defRPr>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76FAEEA1-9CF0-4ABA-AB71-89B149E7A22B}"/>
              </a:ext>
            </a:extLst>
          </p:cNvPr>
          <p:cNvSpPr>
            <a:spLocks noGrp="1"/>
          </p:cNvSpPr>
          <p:nvPr>
            <p:ph sz="half" idx="1"/>
          </p:nvPr>
        </p:nvSpPr>
        <p:spPr>
          <a:xfrm>
            <a:off x="838200" y="1825625"/>
            <a:ext cx="5181600" cy="4351338"/>
          </a:xfrm>
        </p:spPr>
        <p:txBody>
          <a:bodyPr/>
          <a:lstStyle>
            <a:lvl1pPr>
              <a:defRPr>
                <a:latin typeface="Gill Sans MT" panose="020B0502020104020203" pitchFamily="34" charset="77"/>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5E832972-F13D-4B18-BE32-6811C6C1A1F7}"/>
              </a:ext>
            </a:extLst>
          </p:cNvPr>
          <p:cNvSpPr>
            <a:spLocks noGrp="1"/>
          </p:cNvSpPr>
          <p:nvPr>
            <p:ph sz="half" idx="2"/>
          </p:nvPr>
        </p:nvSpPr>
        <p:spPr>
          <a:xfrm>
            <a:off x="6172200" y="1825625"/>
            <a:ext cx="5181600" cy="4351338"/>
          </a:xfrm>
        </p:spPr>
        <p:txBody>
          <a:bodyPr/>
          <a:lstStyle>
            <a:lvl2pPr>
              <a:defRPr>
                <a:latin typeface="Gill Sans MT" panose="020B0502020104020203" pitchFamily="34" charset="77"/>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C2C9D37E-EAA8-4754-A7BD-A6477346397B}"/>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6" name="Espace réservé du pied de page 5">
            <a:extLst>
              <a:ext uri="{FF2B5EF4-FFF2-40B4-BE49-F238E27FC236}">
                <a16:creationId xmlns:a16="http://schemas.microsoft.com/office/drawing/2014/main" id="{3B3BB314-3E5F-4B63-9F33-5FA49A7B575B}"/>
              </a:ext>
            </a:extLst>
          </p:cNvPr>
          <p:cNvSpPr>
            <a:spLocks noGrp="1"/>
          </p:cNvSpPr>
          <p:nvPr>
            <p:ph type="ftr" sz="quarter" idx="11"/>
          </p:nvPr>
        </p:nvSpPr>
        <p:spPr/>
        <p:txBody>
          <a:bodyPr/>
          <a:lstStyle>
            <a:lvl1pPr>
              <a:defRPr>
                <a:latin typeface="Gill Sans MT" panose="020B0502020104020203" pitchFamily="34" charset="77"/>
              </a:defRPr>
            </a:lvl1pPr>
          </a:lstStyle>
          <a:p>
            <a:endParaRPr lang="fr-BE">
              <a:latin typeface="Gill Sans MT" panose="020B0502020104020203" pitchFamily="34" charset="77"/>
            </a:endParaRPr>
          </a:p>
        </p:txBody>
      </p:sp>
      <p:sp>
        <p:nvSpPr>
          <p:cNvPr id="7" name="Espace réservé du numéro de diapositive 6">
            <a:extLst>
              <a:ext uri="{FF2B5EF4-FFF2-40B4-BE49-F238E27FC236}">
                <a16:creationId xmlns:a16="http://schemas.microsoft.com/office/drawing/2014/main" id="{8866F7BD-8AEA-47E2-ABD5-592BF6147CD3}"/>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8" name="Image 7" descr="signature_2251413976">
            <a:extLst>
              <a:ext uri="{FF2B5EF4-FFF2-40B4-BE49-F238E27FC236}">
                <a16:creationId xmlns:a16="http://schemas.microsoft.com/office/drawing/2014/main" id="{8EBF9C4C-4E5D-695C-6888-A33E3DC4C4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61376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DE764D-F853-4329-8891-AF04BF44D68A}"/>
              </a:ext>
            </a:extLst>
          </p:cNvPr>
          <p:cNvSpPr>
            <a:spLocks noGrp="1"/>
          </p:cNvSpPr>
          <p:nvPr>
            <p:ph type="title"/>
          </p:nvPr>
        </p:nvSpPr>
        <p:spPr>
          <a:xfrm>
            <a:off x="839788" y="365125"/>
            <a:ext cx="10515600" cy="1325563"/>
          </a:xfrm>
        </p:spPr>
        <p:txBody>
          <a:bodyPr/>
          <a:lstStyle>
            <a:lvl1pPr>
              <a:defRPr>
                <a:latin typeface="Gill Sans MT" panose="020B0502020104020203" pitchFamily="34" charset="77"/>
              </a:defRPr>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3189B28D-47EE-4B27-A514-9615FBDA56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FBCAAD5-4C43-4A56-9E9A-A485CB05479F}"/>
              </a:ext>
            </a:extLst>
          </p:cNvPr>
          <p:cNvSpPr>
            <a:spLocks noGrp="1"/>
          </p:cNvSpPr>
          <p:nvPr>
            <p:ph sz="half" idx="2"/>
          </p:nvPr>
        </p:nvSpPr>
        <p:spPr>
          <a:xfrm>
            <a:off x="839788" y="2505075"/>
            <a:ext cx="5157787" cy="3684588"/>
          </a:xfrm>
        </p:spPr>
        <p:txBody>
          <a:bodyPr/>
          <a:lstStyle>
            <a:lvl1pPr>
              <a:defRPr>
                <a:latin typeface="Gill Sans MT" panose="020B0502020104020203" pitchFamily="34" charset="77"/>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AD3F515-F5F2-40D4-A23B-DDA91DAA77A0}"/>
              </a:ext>
            </a:extLst>
          </p:cNvPr>
          <p:cNvSpPr>
            <a:spLocks noGrp="1"/>
          </p:cNvSpPr>
          <p:nvPr>
            <p:ph type="body" sz="quarter" idx="3"/>
          </p:nvPr>
        </p:nvSpPr>
        <p:spPr>
          <a:xfrm>
            <a:off x="6172200" y="1681163"/>
            <a:ext cx="5183188" cy="823912"/>
          </a:xfrm>
        </p:spPr>
        <p:txBody>
          <a:bodyPr anchor="b"/>
          <a:lstStyle>
            <a:lvl1pPr marL="0" indent="0">
              <a:buNone/>
              <a:defRPr sz="2400" b="1">
                <a:latin typeface="Gill Sans MT" panose="020B050202010402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CE59676-33C2-4486-A01B-766B17C389EB}"/>
              </a:ext>
            </a:extLst>
          </p:cNvPr>
          <p:cNvSpPr>
            <a:spLocks noGrp="1"/>
          </p:cNvSpPr>
          <p:nvPr>
            <p:ph sz="quarter" idx="4"/>
          </p:nvPr>
        </p:nvSpPr>
        <p:spPr>
          <a:xfrm>
            <a:off x="6172200" y="2505075"/>
            <a:ext cx="5183188" cy="3684588"/>
          </a:xfrm>
        </p:spPr>
        <p:txBody>
          <a:bodyPr/>
          <a:lstStyle>
            <a:lvl2pPr>
              <a:defRPr>
                <a:latin typeface="Gill Sans MT" panose="020B0502020104020203" pitchFamily="34" charset="77"/>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AB164E6F-9AEB-499F-8B63-23CBEBDD2CC2}"/>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8" name="Espace réservé du pied de page 7">
            <a:extLst>
              <a:ext uri="{FF2B5EF4-FFF2-40B4-BE49-F238E27FC236}">
                <a16:creationId xmlns:a16="http://schemas.microsoft.com/office/drawing/2014/main" id="{09401BEE-8A48-40AE-886A-126474582DAC}"/>
              </a:ext>
            </a:extLst>
          </p:cNvPr>
          <p:cNvSpPr>
            <a:spLocks noGrp="1"/>
          </p:cNvSpPr>
          <p:nvPr>
            <p:ph type="ftr" sz="quarter" idx="11"/>
          </p:nvPr>
        </p:nvSpPr>
        <p:spPr/>
        <p:txBody>
          <a:bodyPr/>
          <a:lstStyle>
            <a:lvl1pPr>
              <a:defRPr>
                <a:latin typeface="Gill Sans MT" panose="020B0502020104020203" pitchFamily="34" charset="77"/>
              </a:defRPr>
            </a:lvl1pPr>
          </a:lstStyle>
          <a:p>
            <a:endParaRPr lang="fr-BE">
              <a:latin typeface="Gill Sans MT" panose="020B0502020104020203" pitchFamily="34" charset="77"/>
            </a:endParaRPr>
          </a:p>
        </p:txBody>
      </p:sp>
      <p:sp>
        <p:nvSpPr>
          <p:cNvPr id="9" name="Espace réservé du numéro de diapositive 8">
            <a:extLst>
              <a:ext uri="{FF2B5EF4-FFF2-40B4-BE49-F238E27FC236}">
                <a16:creationId xmlns:a16="http://schemas.microsoft.com/office/drawing/2014/main" id="{16377CE6-0DE5-47F4-B1AB-836B1683A592}"/>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12" name="Image 11">
            <a:extLst>
              <a:ext uri="{FF2B5EF4-FFF2-40B4-BE49-F238E27FC236}">
                <a16:creationId xmlns:a16="http://schemas.microsoft.com/office/drawing/2014/main" id="{68DB6EE2-A6B9-4747-9834-C3A68AA06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10" name="Image 9" descr="signature_2251413976">
            <a:extLst>
              <a:ext uri="{FF2B5EF4-FFF2-40B4-BE49-F238E27FC236}">
                <a16:creationId xmlns:a16="http://schemas.microsoft.com/office/drawing/2014/main" id="{C8C12078-4DD4-DBEA-8CEF-DCB96E1B1D8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39811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698AAD-02E4-4AAD-9611-BB1583BF12BB}"/>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51DBE3B-5687-45EC-A1F8-D371104B1C91}"/>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4" name="Espace réservé du pied de page 3">
            <a:extLst>
              <a:ext uri="{FF2B5EF4-FFF2-40B4-BE49-F238E27FC236}">
                <a16:creationId xmlns:a16="http://schemas.microsoft.com/office/drawing/2014/main" id="{DDB061AB-D194-4E93-B13B-3E63500ED63B}"/>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FDDDC2D-4480-4C28-B530-F5747E7C40BC}"/>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8" name="Image 7">
            <a:extLst>
              <a:ext uri="{FF2B5EF4-FFF2-40B4-BE49-F238E27FC236}">
                <a16:creationId xmlns:a16="http://schemas.microsoft.com/office/drawing/2014/main" id="{B9D33926-E246-F148-B805-699DDDF7B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6" name="Image 5" descr="signature_2251413976">
            <a:extLst>
              <a:ext uri="{FF2B5EF4-FFF2-40B4-BE49-F238E27FC236}">
                <a16:creationId xmlns:a16="http://schemas.microsoft.com/office/drawing/2014/main" id="{60594119-FA29-AD38-8F94-BDC5A9310F0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369705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04BC68-23BB-44A7-B417-14C80853626D}"/>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3" name="Espace réservé du pied de page 2">
            <a:extLst>
              <a:ext uri="{FF2B5EF4-FFF2-40B4-BE49-F238E27FC236}">
                <a16:creationId xmlns:a16="http://schemas.microsoft.com/office/drawing/2014/main" id="{B1311E4F-71BA-4BF8-8B88-80F9B23B87E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E8606DF1-1314-4F48-8420-DF3DCDFCF858}"/>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6" name="Image 5">
            <a:extLst>
              <a:ext uri="{FF2B5EF4-FFF2-40B4-BE49-F238E27FC236}">
                <a16:creationId xmlns:a16="http://schemas.microsoft.com/office/drawing/2014/main" id="{0EFE6ACF-A00C-0147-8FC7-4B4048F971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7" name="Image 6" descr="signature_2251413976">
            <a:extLst>
              <a:ext uri="{FF2B5EF4-FFF2-40B4-BE49-F238E27FC236}">
                <a16:creationId xmlns:a16="http://schemas.microsoft.com/office/drawing/2014/main" id="{6859EAF6-23D7-3CF6-A233-70C7F773B2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1896487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DE9A32-111F-45BA-BF57-4733549CDED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3A55E91D-A227-47DF-95F7-098EB3AAE5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0A7ECB0A-9740-48CB-818C-646925DF3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5C8A31A-BB65-482D-B98B-760298B71AFC}"/>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6" name="Espace réservé du pied de page 5">
            <a:extLst>
              <a:ext uri="{FF2B5EF4-FFF2-40B4-BE49-F238E27FC236}">
                <a16:creationId xmlns:a16="http://schemas.microsoft.com/office/drawing/2014/main" id="{610672F9-BDD2-424E-8594-6F64A46856E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535C313-1373-4C30-9B15-5349CA107837}"/>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10" name="Image 9">
            <a:extLst>
              <a:ext uri="{FF2B5EF4-FFF2-40B4-BE49-F238E27FC236}">
                <a16:creationId xmlns:a16="http://schemas.microsoft.com/office/drawing/2014/main" id="{BB65F5FB-C3E0-0246-8B63-73EB9C8B3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8" name="Image 7" descr="signature_2251413976">
            <a:extLst>
              <a:ext uri="{FF2B5EF4-FFF2-40B4-BE49-F238E27FC236}">
                <a16:creationId xmlns:a16="http://schemas.microsoft.com/office/drawing/2014/main" id="{61211E2C-1436-2851-B4A3-BBA97A46DD4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76422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53CB67-3FA7-454C-8764-28C3427132B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0E755823-4D26-4381-A4E0-E43E1A489D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E30DF2F0-BE68-4A1B-8CC5-7F4FEDF65C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9CA9E96-A012-46A2-B38E-0F1FBA646D89}"/>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6" name="Espace réservé du pied de page 5">
            <a:extLst>
              <a:ext uri="{FF2B5EF4-FFF2-40B4-BE49-F238E27FC236}">
                <a16:creationId xmlns:a16="http://schemas.microsoft.com/office/drawing/2014/main" id="{73A6C09A-E1F3-4D40-917C-61E2E8EEF47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A9B4F59-47D7-4478-8C63-E3B6FA8E19ED}"/>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10" name="Image 9">
            <a:extLst>
              <a:ext uri="{FF2B5EF4-FFF2-40B4-BE49-F238E27FC236}">
                <a16:creationId xmlns:a16="http://schemas.microsoft.com/office/drawing/2014/main" id="{9C05AC9A-FCC3-EA48-A1AC-E2050D2030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8" name="Image 7" descr="signature_2251413976">
            <a:extLst>
              <a:ext uri="{FF2B5EF4-FFF2-40B4-BE49-F238E27FC236}">
                <a16:creationId xmlns:a16="http://schemas.microsoft.com/office/drawing/2014/main" id="{C00A7D51-5760-1D2F-C82B-1E100EC53E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2424282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40654-0280-43F1-BD1F-6E25C338737B}"/>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AC8F9C76-FBF6-4A7A-A7DE-8200DA321CA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23CEFB3-5879-4502-8228-148371B65547}"/>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5" name="Espace réservé du pied de page 4">
            <a:extLst>
              <a:ext uri="{FF2B5EF4-FFF2-40B4-BE49-F238E27FC236}">
                <a16:creationId xmlns:a16="http://schemas.microsoft.com/office/drawing/2014/main" id="{BF885F60-BCBF-43BF-975A-3120FAAE2D5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287C415-BC12-4560-B7A3-66EB77156789}"/>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9" name="Image 8">
            <a:extLst>
              <a:ext uri="{FF2B5EF4-FFF2-40B4-BE49-F238E27FC236}">
                <a16:creationId xmlns:a16="http://schemas.microsoft.com/office/drawing/2014/main" id="{6E52A1C2-292D-F04F-AA19-083DACC094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7" name="Image 6" descr="signature_2251413976">
            <a:extLst>
              <a:ext uri="{FF2B5EF4-FFF2-40B4-BE49-F238E27FC236}">
                <a16:creationId xmlns:a16="http://schemas.microsoft.com/office/drawing/2014/main" id="{ECD9158C-DDF0-6682-9E5C-5539EFF10C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251825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43C9067-0F84-4047-95D4-DB1D179DA26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D7F0B7F6-B343-4124-ACBA-D9EBEC51483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B3FE8D5-5F1D-42D2-9F42-D5058D02E25B}"/>
              </a:ext>
            </a:extLst>
          </p:cNvPr>
          <p:cNvSpPr>
            <a:spLocks noGrp="1"/>
          </p:cNvSpPr>
          <p:nvPr>
            <p:ph type="dt" sz="half" idx="10"/>
          </p:nvPr>
        </p:nvSpPr>
        <p:spPr/>
        <p:txBody>
          <a:bodyPr/>
          <a:lstStyle/>
          <a:p>
            <a:fld id="{128E0029-FE82-4314-A02F-C8E866A30B72}" type="datetimeFigureOut">
              <a:rPr lang="fr-BE" smtClean="0"/>
              <a:t>13/11/24</a:t>
            </a:fld>
            <a:endParaRPr lang="fr-BE"/>
          </a:p>
        </p:txBody>
      </p:sp>
      <p:sp>
        <p:nvSpPr>
          <p:cNvPr id="5" name="Espace réservé du pied de page 4">
            <a:extLst>
              <a:ext uri="{FF2B5EF4-FFF2-40B4-BE49-F238E27FC236}">
                <a16:creationId xmlns:a16="http://schemas.microsoft.com/office/drawing/2014/main" id="{39588B32-5F04-47A9-936C-4567D927E08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C7FB1FE-BF50-458F-96E7-F667F03EAAB7}"/>
              </a:ext>
            </a:extLst>
          </p:cNvPr>
          <p:cNvSpPr>
            <a:spLocks noGrp="1"/>
          </p:cNvSpPr>
          <p:nvPr>
            <p:ph type="sldNum" sz="quarter" idx="12"/>
          </p:nvPr>
        </p:nvSpPr>
        <p:spPr/>
        <p:txBody>
          <a:bodyPr/>
          <a:lstStyle/>
          <a:p>
            <a:fld id="{3BC009DE-D9AA-479C-A9B4-5FC5B23B2B42}" type="slidenum">
              <a:rPr lang="fr-BE" smtClean="0"/>
              <a:t>‹N°›</a:t>
            </a:fld>
            <a:endParaRPr lang="fr-BE"/>
          </a:p>
        </p:txBody>
      </p:sp>
      <p:pic>
        <p:nvPicPr>
          <p:cNvPr id="9" name="Image 8">
            <a:extLst>
              <a:ext uri="{FF2B5EF4-FFF2-40B4-BE49-F238E27FC236}">
                <a16:creationId xmlns:a16="http://schemas.microsoft.com/office/drawing/2014/main" id="{26E1CF1F-24B7-4F46-B609-EE96C1DECF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6419" y="-10224"/>
            <a:ext cx="1485581" cy="1857632"/>
          </a:xfrm>
          <a:prstGeom prst="rect">
            <a:avLst/>
          </a:prstGeom>
        </p:spPr>
      </p:pic>
      <p:pic>
        <p:nvPicPr>
          <p:cNvPr id="7" name="Image 6" descr="signature_2251413976">
            <a:extLst>
              <a:ext uri="{FF2B5EF4-FFF2-40B4-BE49-F238E27FC236}">
                <a16:creationId xmlns:a16="http://schemas.microsoft.com/office/drawing/2014/main" id="{E818B2D2-8F23-559A-993C-15A02CB4AB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94142" y="5381403"/>
            <a:ext cx="1205066" cy="1746472"/>
          </a:xfrm>
          <a:prstGeom prst="rect">
            <a:avLst/>
          </a:prstGeom>
          <a:noFill/>
          <a:ln>
            <a:noFill/>
          </a:ln>
        </p:spPr>
      </p:pic>
    </p:spTree>
    <p:extLst>
      <p:ext uri="{BB962C8B-B14F-4D97-AF65-F5344CB8AC3E}">
        <p14:creationId xmlns:p14="http://schemas.microsoft.com/office/powerpoint/2010/main" val="273829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F3878D0-6C3A-3527-B08D-4500C1D010C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re 14">
            <a:extLst>
              <a:ext uri="{FF2B5EF4-FFF2-40B4-BE49-F238E27FC236}">
                <a16:creationId xmlns:a16="http://schemas.microsoft.com/office/drawing/2014/main" id="{2EA13221-03EF-F7B4-2552-CA6BA87487A0}"/>
              </a:ext>
            </a:extLst>
          </p:cNvPr>
          <p:cNvSpPr>
            <a:spLocks noGrp="1"/>
          </p:cNvSpPr>
          <p:nvPr>
            <p:ph type="title" hasCustomPrompt="1"/>
          </p:nvPr>
        </p:nvSpPr>
        <p:spPr>
          <a:xfrm>
            <a:off x="838200" y="1861933"/>
            <a:ext cx="10515600" cy="3134134"/>
          </a:xfrm>
        </p:spPr>
        <p:txBody>
          <a:bodyPr/>
          <a:lstStyle>
            <a:lvl1pPr algn="ctr">
              <a:lnSpc>
                <a:spcPct val="100000"/>
              </a:lnSpc>
              <a:defRPr sz="4000">
                <a:solidFill>
                  <a:schemeClr val="bg1"/>
                </a:solidFill>
              </a:defRPr>
            </a:lvl1pPr>
          </a:lstStyle>
          <a:p>
            <a:r>
              <a:rPr lang="fr-BE" dirty="0"/>
              <a:t>Cliquez pour ajouter</a:t>
            </a:r>
            <a:br>
              <a:rPr lang="fr-BE" dirty="0"/>
            </a:br>
            <a:r>
              <a:rPr lang="fr-BE" dirty="0"/>
              <a:t>le nom du chapitre</a:t>
            </a:r>
          </a:p>
        </p:txBody>
      </p:sp>
    </p:spTree>
    <p:extLst>
      <p:ext uri="{BB962C8B-B14F-4D97-AF65-F5344CB8AC3E}">
        <p14:creationId xmlns:p14="http://schemas.microsoft.com/office/powerpoint/2010/main" val="1035336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lide_IMAGE_FOOTER">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texte, blanc&#10;&#10;Description générée automatiquement">
            <a:extLst>
              <a:ext uri="{FF2B5EF4-FFF2-40B4-BE49-F238E27FC236}">
                <a16:creationId xmlns:a16="http://schemas.microsoft.com/office/drawing/2014/main" id="{0BAD0F92-F834-F27C-3E9D-D96F6190C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049550" cy="6777872"/>
          </a:xfrm>
          <a:prstGeom prst="rect">
            <a:avLst/>
          </a:prstGeom>
        </p:spPr>
      </p:pic>
    </p:spTree>
    <p:extLst>
      <p:ext uri="{BB962C8B-B14F-4D97-AF65-F5344CB8AC3E}">
        <p14:creationId xmlns:p14="http://schemas.microsoft.com/office/powerpoint/2010/main" val="2991959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lide_IMAGE_FOOT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C93604-4A49-1047-B637-7F7D1117B652}"/>
              </a:ext>
            </a:extLst>
          </p:cNvPr>
          <p:cNvSpPr/>
          <p:nvPr userDrawn="1"/>
        </p:nvSpPr>
        <p:spPr>
          <a:xfrm>
            <a:off x="1401679" y="842211"/>
            <a:ext cx="10790321"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29324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BC38E3-BBC7-91AE-293E-E16CCD964F1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6C7ED6B-B585-FCA2-3469-57E3BA16385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Tree>
    <p:extLst>
      <p:ext uri="{BB962C8B-B14F-4D97-AF65-F5344CB8AC3E}">
        <p14:creationId xmlns:p14="http://schemas.microsoft.com/office/powerpoint/2010/main" val="311672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A1D522C-212B-4489-96EA-0CF5300463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42CEDF40-86E4-4381-AA56-14250980F5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85FC355-66AB-46DC-A9C0-6EC5F8316D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E0029-FE82-4314-A02F-C8E866A30B72}" type="datetimeFigureOut">
              <a:rPr lang="fr-BE" smtClean="0"/>
              <a:t>13/11/24</a:t>
            </a:fld>
            <a:endParaRPr lang="fr-BE"/>
          </a:p>
        </p:txBody>
      </p:sp>
      <p:sp>
        <p:nvSpPr>
          <p:cNvPr id="5" name="Espace réservé du pied de page 4">
            <a:extLst>
              <a:ext uri="{FF2B5EF4-FFF2-40B4-BE49-F238E27FC236}">
                <a16:creationId xmlns:a16="http://schemas.microsoft.com/office/drawing/2014/main" id="{3E7639C2-4CE7-43BE-BCC2-1BDB381491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EC0E5DFA-EA2A-4F6F-B22A-3C0581D01E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C009DE-D9AA-479C-A9B4-5FC5B23B2B42}" type="slidenum">
              <a:rPr lang="fr-BE" smtClean="0"/>
              <a:t>‹N°›</a:t>
            </a:fld>
            <a:endParaRPr lang="fr-BE"/>
          </a:p>
        </p:txBody>
      </p:sp>
      <p:pic>
        <p:nvPicPr>
          <p:cNvPr id="7" name="Image 6" descr="Une image contenant dessin&#10;&#10;Description générée automatiquement">
            <a:extLst>
              <a:ext uri="{FF2B5EF4-FFF2-40B4-BE49-F238E27FC236}">
                <a16:creationId xmlns:a16="http://schemas.microsoft.com/office/drawing/2014/main" id="{C61A7BB6-852C-A448-AF81-4E123655714C}"/>
              </a:ext>
            </a:extLst>
          </p:cNvPr>
          <p:cNvPicPr>
            <a:picLocks noChangeAspect="1"/>
          </p:cNvPicPr>
          <p:nvPr userDrawn="1"/>
        </p:nvPicPr>
        <p:blipFill rotWithShape="1">
          <a:blip r:embed="rId16" cstate="print">
            <a:alphaModFix amt="51000"/>
            <a:extLst>
              <a:ext uri="{28A0092B-C50C-407E-A947-70E740481C1C}">
                <a14:useLocalDpi xmlns:a14="http://schemas.microsoft.com/office/drawing/2010/main" val="0"/>
              </a:ext>
            </a:extLst>
          </a:blip>
          <a:srcRect b="7356"/>
          <a:stretch/>
        </p:blipFill>
        <p:spPr>
          <a:xfrm>
            <a:off x="6096000" y="3116808"/>
            <a:ext cx="5807109" cy="3741192"/>
          </a:xfrm>
          <a:prstGeom prst="rect">
            <a:avLst/>
          </a:prstGeom>
        </p:spPr>
      </p:pic>
    </p:spTree>
    <p:extLst>
      <p:ext uri="{BB962C8B-B14F-4D97-AF65-F5344CB8AC3E}">
        <p14:creationId xmlns:p14="http://schemas.microsoft.com/office/powerpoint/2010/main" val="1807644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866939"/>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video" Target="https://www.youtube.com/embed/wUlBBkdhnCg?feature=oembed"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video" Target="https://www.youtube.com/embed/hzn9hfYobX0?feature=oembed" TargetMode="External"/><Relationship Id="rId7" Type="http://schemas.openxmlformats.org/officeDocument/2006/relationships/image" Target="../media/image17.jpeg"/><Relationship Id="rId2" Type="http://schemas.openxmlformats.org/officeDocument/2006/relationships/video" Target="https://www.youtube.com/embed/RnpzaPXAt_Q?feature=oembed" TargetMode="External"/><Relationship Id="rId1" Type="http://schemas.openxmlformats.org/officeDocument/2006/relationships/video" Target="https://www.youtube.com/embed/BLo2zVAfwfU?feature=oembed" TargetMode="External"/><Relationship Id="rId6" Type="http://schemas.openxmlformats.org/officeDocument/2006/relationships/image" Target="../media/image16.jpeg"/><Relationship Id="rId5" Type="http://schemas.openxmlformats.org/officeDocument/2006/relationships/slideLayout" Target="../slideLayouts/slideLayout6.xml"/><Relationship Id="rId10" Type="http://schemas.openxmlformats.org/officeDocument/2006/relationships/image" Target="../media/image20.jpeg"/><Relationship Id="rId4" Type="http://schemas.openxmlformats.org/officeDocument/2006/relationships/video" Target="https://www.youtube.com/embed/5phR0Xr3rao?feature=oembed" TargetMode="External"/><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sv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39.sv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hyperlink" Target="https://grainesdagri.be/" TargetMode="Externa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png"/><Relationship Id="rId7"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39.svg"/></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hyperlink" Target="http://www.jecuisinelocal.be/" TargetMode="External"/><Relationship Id="rId2" Type="http://schemas.openxmlformats.org/officeDocument/2006/relationships/image" Target="../media/image55.jpeg"/><Relationship Id="rId1" Type="http://schemas.openxmlformats.org/officeDocument/2006/relationships/slideLayout" Target="../slideLayouts/slideLayout14.xml"/><Relationship Id="rId6" Type="http://schemas.openxmlformats.org/officeDocument/2006/relationships/hyperlink" Target="http://www.tabledeterroir.be/" TargetMode="External"/><Relationship Id="rId5" Type="http://schemas.openxmlformats.org/officeDocument/2006/relationships/hyperlink" Target="https://grainesdagri.be/" TargetMode="External"/><Relationship Id="rId4" Type="http://schemas.openxmlformats.org/officeDocument/2006/relationships/image" Target="../media/image57.jpe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39.svg"/></Relationships>
</file>

<file path=ppt/slides/_rels/slide3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8.png"/><Relationship Id="rId7"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39.svg"/></Relationships>
</file>

<file path=ppt/slides/_rels/slide3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8.png"/><Relationship Id="rId7"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39.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70.emf"/><Relationship Id="rId5" Type="http://schemas.openxmlformats.org/officeDocument/2006/relationships/package" Target="../embeddings/Feuille_de_calcul_Microsoft_Excel1.xlsx"/><Relationship Id="rId4" Type="http://schemas.openxmlformats.org/officeDocument/2006/relationships/image" Target="../media/image69.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hyperlink" Target="http://www.apaqw.be/fr/rapports-sectoriels" TargetMode="External"/><Relationship Id="rId7" Type="http://schemas.openxmlformats.org/officeDocument/2006/relationships/image" Target="../media/image73.png"/><Relationship Id="rId2" Type="http://schemas.openxmlformats.org/officeDocument/2006/relationships/hyperlink" Target="http://www.apaqw.be/fr/nouveau-systeme-de-cotisations-pour-nos-agriculteurs-et-horticulteurs" TargetMode="External"/><Relationship Id="rId1" Type="http://schemas.openxmlformats.org/officeDocument/2006/relationships/slideLayout" Target="../slideLayouts/slideLayout1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hyperlink" Target="http://www.apaqw.be/fr/rapports-dactivites-de-lapaq-w"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02AD4D7E-289E-7144-B657-8B635D10AA48}"/>
              </a:ext>
            </a:extLst>
          </p:cNvPr>
          <p:cNvGrpSpPr/>
          <p:nvPr/>
        </p:nvGrpSpPr>
        <p:grpSpPr>
          <a:xfrm>
            <a:off x="2159726" y="1516046"/>
            <a:ext cx="7536456" cy="3488799"/>
            <a:chOff x="2301240" y="102393"/>
            <a:chExt cx="4338320" cy="1135539"/>
          </a:xfrm>
        </p:grpSpPr>
        <p:sp>
          <p:nvSpPr>
            <p:cNvPr id="15" name="Rectangle 14">
              <a:extLst>
                <a:ext uri="{FF2B5EF4-FFF2-40B4-BE49-F238E27FC236}">
                  <a16:creationId xmlns:a16="http://schemas.microsoft.com/office/drawing/2014/main" id="{62EC9484-2A75-8444-A4E1-6E7A49F1857E}"/>
                </a:ext>
              </a:extLst>
            </p:cNvPr>
            <p:cNvSpPr/>
            <p:nvPr userDrawn="1"/>
          </p:nvSpPr>
          <p:spPr>
            <a:xfrm>
              <a:off x="2301240" y="102393"/>
              <a:ext cx="4338320" cy="1135539"/>
            </a:xfrm>
            <a:prstGeom prst="rect">
              <a:avLst/>
            </a:prstGeom>
            <a:solidFill>
              <a:schemeClr val="bg1"/>
            </a:solidFill>
            <a:ln>
              <a:noFill/>
            </a:ln>
            <a:effectLst>
              <a:outerShdw blurRad="2286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solidFill>
                  <a:srgbClr val="00583C"/>
                </a:solidFill>
                <a:latin typeface="Gill Sans MT" panose="020B0502020104020203" pitchFamily="34" charset="77"/>
              </a:endParaRPr>
            </a:p>
          </p:txBody>
        </p:sp>
        <p:sp>
          <p:nvSpPr>
            <p:cNvPr id="16" name="Rectangle 15">
              <a:extLst>
                <a:ext uri="{FF2B5EF4-FFF2-40B4-BE49-F238E27FC236}">
                  <a16:creationId xmlns:a16="http://schemas.microsoft.com/office/drawing/2014/main" id="{8086FB50-8137-0D4C-91CC-B0EB9EFAFB98}"/>
                </a:ext>
              </a:extLst>
            </p:cNvPr>
            <p:cNvSpPr/>
            <p:nvPr/>
          </p:nvSpPr>
          <p:spPr>
            <a:xfrm>
              <a:off x="2301240" y="102393"/>
              <a:ext cx="4338320" cy="36000"/>
            </a:xfrm>
            <a:prstGeom prst="rect">
              <a:avLst/>
            </a:prstGeom>
            <a:solidFill>
              <a:srgbClr val="F29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 name="Image 3">
            <a:extLst>
              <a:ext uri="{FF2B5EF4-FFF2-40B4-BE49-F238E27FC236}">
                <a16:creationId xmlns:a16="http://schemas.microsoft.com/office/drawing/2014/main" id="{FA717062-A036-A74B-B5BE-0988D7907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5472" y="1298344"/>
            <a:ext cx="2964156" cy="3706501"/>
          </a:xfrm>
          <a:prstGeom prst="rect">
            <a:avLst/>
          </a:prstGeom>
        </p:spPr>
      </p:pic>
    </p:spTree>
    <p:extLst>
      <p:ext uri="{BB962C8B-B14F-4D97-AF65-F5344CB8AC3E}">
        <p14:creationId xmlns:p14="http://schemas.microsoft.com/office/powerpoint/2010/main" val="149992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279725" y="6295877"/>
            <a:ext cx="2769577" cy="369332"/>
          </a:xfrm>
          <a:prstGeom prst="rect">
            <a:avLst/>
          </a:prstGeom>
          <a:noFill/>
        </p:spPr>
        <p:txBody>
          <a:bodyPr wrap="square" lIns="91440" tIns="45720" rIns="91440" bIns="45720" rtlCol="0" anchor="t">
            <a:spAutoFit/>
          </a:bodyPr>
          <a:lstStyle/>
          <a:p>
            <a:pPr algn="ctr"/>
            <a:r>
              <a:rPr lang="fr-BE" dirty="0">
                <a:solidFill>
                  <a:schemeClr val="bg1"/>
                </a:solidFill>
                <a:latin typeface="Gill Sans MT"/>
              </a:rPr>
              <a:t>Le 13 novembre 2024</a:t>
            </a:r>
          </a:p>
        </p:txBody>
      </p:sp>
      <p:grpSp>
        <p:nvGrpSpPr>
          <p:cNvPr id="14" name="Groupe 13">
            <a:extLst>
              <a:ext uri="{FF2B5EF4-FFF2-40B4-BE49-F238E27FC236}">
                <a16:creationId xmlns:a16="http://schemas.microsoft.com/office/drawing/2014/main" id="{02AD4D7E-289E-7144-B657-8B635D10AA48}"/>
              </a:ext>
            </a:extLst>
          </p:cNvPr>
          <p:cNvGrpSpPr/>
          <p:nvPr/>
        </p:nvGrpSpPr>
        <p:grpSpPr>
          <a:xfrm>
            <a:off x="2159726" y="1516046"/>
            <a:ext cx="7536456" cy="3488799"/>
            <a:chOff x="2301240" y="102393"/>
            <a:chExt cx="4338320" cy="1135539"/>
          </a:xfrm>
        </p:grpSpPr>
        <p:sp>
          <p:nvSpPr>
            <p:cNvPr id="15" name="Rectangle 14">
              <a:extLst>
                <a:ext uri="{FF2B5EF4-FFF2-40B4-BE49-F238E27FC236}">
                  <a16:creationId xmlns:a16="http://schemas.microsoft.com/office/drawing/2014/main" id="{62EC9484-2A75-8444-A4E1-6E7A49F1857E}"/>
                </a:ext>
              </a:extLst>
            </p:cNvPr>
            <p:cNvSpPr/>
            <p:nvPr userDrawn="1"/>
          </p:nvSpPr>
          <p:spPr>
            <a:xfrm>
              <a:off x="2301240" y="102393"/>
              <a:ext cx="4338320" cy="1135539"/>
            </a:xfrm>
            <a:prstGeom prst="rect">
              <a:avLst/>
            </a:prstGeom>
            <a:solidFill>
              <a:schemeClr val="bg1"/>
            </a:solidFill>
            <a:ln>
              <a:noFill/>
            </a:ln>
            <a:effectLst>
              <a:outerShdw blurRad="2286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solidFill>
                  <a:srgbClr val="00583C"/>
                </a:solidFill>
                <a:latin typeface="Gill Sans MT" panose="020B0502020104020203" pitchFamily="34" charset="77"/>
              </a:endParaRPr>
            </a:p>
          </p:txBody>
        </p:sp>
        <p:sp>
          <p:nvSpPr>
            <p:cNvPr id="16" name="Rectangle 15">
              <a:extLst>
                <a:ext uri="{FF2B5EF4-FFF2-40B4-BE49-F238E27FC236}">
                  <a16:creationId xmlns:a16="http://schemas.microsoft.com/office/drawing/2014/main" id="{8086FB50-8137-0D4C-91CC-B0EB9EFAFB98}"/>
                </a:ext>
              </a:extLst>
            </p:cNvPr>
            <p:cNvSpPr/>
            <p:nvPr/>
          </p:nvSpPr>
          <p:spPr>
            <a:xfrm>
              <a:off x="2301240" y="102393"/>
              <a:ext cx="4338320" cy="36000"/>
            </a:xfrm>
            <a:prstGeom prst="rect">
              <a:avLst/>
            </a:prstGeom>
            <a:solidFill>
              <a:srgbClr val="F29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242326" y="2282701"/>
            <a:ext cx="9460388" cy="2369880"/>
          </a:xfrm>
          <a:prstGeom prst="rect">
            <a:avLst/>
          </a:prstGeom>
          <a:noFill/>
        </p:spPr>
        <p:txBody>
          <a:bodyPr wrap="square" lIns="91440" tIns="45720" rIns="91440" bIns="45720" rtlCol="0" anchor="t">
            <a:spAutoFit/>
          </a:bodyPr>
          <a:lstStyle/>
          <a:p>
            <a:pPr algn="ctr"/>
            <a:r>
              <a:rPr lang="fr-BE" sz="4400" dirty="0">
                <a:solidFill>
                  <a:schemeClr val="tx1">
                    <a:lumMod val="65000"/>
                    <a:lumOff val="35000"/>
                  </a:schemeClr>
                </a:solidFill>
                <a:latin typeface="Gill Sans MT"/>
              </a:rPr>
              <a:t>La promotion de</a:t>
            </a:r>
            <a:r>
              <a:rPr lang="fr-BE" sz="4400" dirty="0">
                <a:solidFill>
                  <a:srgbClr val="73AF55"/>
                </a:solidFill>
                <a:latin typeface="Gill Sans MT"/>
              </a:rPr>
              <a:t> </a:t>
            </a:r>
            <a:r>
              <a:rPr lang="fr-BE" sz="4400" dirty="0">
                <a:solidFill>
                  <a:schemeClr val="tx1">
                    <a:lumMod val="65000"/>
                    <a:lumOff val="35000"/>
                  </a:schemeClr>
                </a:solidFill>
                <a:latin typeface="Gill Sans MT"/>
              </a:rPr>
              <a:t>la </a:t>
            </a:r>
          </a:p>
          <a:p>
            <a:pPr algn="ctr"/>
            <a:r>
              <a:rPr lang="fr-BE" sz="4400" dirty="0">
                <a:solidFill>
                  <a:srgbClr val="73AF55"/>
                </a:solidFill>
                <a:latin typeface="Gill Sans MT"/>
              </a:rPr>
              <a:t>production biologique</a:t>
            </a:r>
          </a:p>
          <a:p>
            <a:pPr algn="ctr"/>
            <a:endParaRPr lang="fr-BE" sz="2000" dirty="0">
              <a:solidFill>
                <a:schemeClr val="accent2"/>
              </a:solidFill>
              <a:latin typeface="Gill Sans MT" panose="020B0502020104020203" pitchFamily="34" charset="77"/>
            </a:endParaRPr>
          </a:p>
          <a:p>
            <a:pPr algn="r"/>
            <a:endParaRPr lang="fr-BE" sz="2000" dirty="0">
              <a:solidFill>
                <a:schemeClr val="accent2"/>
              </a:solidFill>
              <a:latin typeface="Gill Sans MT" panose="020B0502020104020203" pitchFamily="34" charset="77"/>
            </a:endParaRPr>
          </a:p>
          <a:p>
            <a:pPr algn="ctr"/>
            <a:endParaRPr lang="fr-BE" sz="2000" dirty="0">
              <a:solidFill>
                <a:srgbClr val="73AF55"/>
              </a:solidFill>
              <a:cs typeface="Calibri"/>
            </a:endParaRPr>
          </a:p>
        </p:txBody>
      </p:sp>
      <p:pic>
        <p:nvPicPr>
          <p:cNvPr id="8" name="Image 7">
            <a:extLst>
              <a:ext uri="{FF2B5EF4-FFF2-40B4-BE49-F238E27FC236}">
                <a16:creationId xmlns:a16="http://schemas.microsoft.com/office/drawing/2014/main" id="{1C16311A-2C15-4704-AC4D-48662A1A3314}"/>
              </a:ext>
            </a:extLst>
          </p:cNvPr>
          <p:cNvPicPr>
            <a:picLocks noChangeAspect="1"/>
          </p:cNvPicPr>
          <p:nvPr/>
        </p:nvPicPr>
        <p:blipFill>
          <a:blip r:embed="rId3"/>
          <a:stretch>
            <a:fillRect/>
          </a:stretch>
        </p:blipFill>
        <p:spPr>
          <a:xfrm>
            <a:off x="4341409" y="4158776"/>
            <a:ext cx="1003916" cy="649272"/>
          </a:xfrm>
          <a:prstGeom prst="rect">
            <a:avLst/>
          </a:prstGeom>
        </p:spPr>
      </p:pic>
      <p:pic>
        <p:nvPicPr>
          <p:cNvPr id="4" name="Image 3">
            <a:extLst>
              <a:ext uri="{FF2B5EF4-FFF2-40B4-BE49-F238E27FC236}">
                <a16:creationId xmlns:a16="http://schemas.microsoft.com/office/drawing/2014/main" id="{FA717062-A036-A74B-B5BE-0988D7907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6637" y="1842989"/>
            <a:ext cx="1851977" cy="2315787"/>
          </a:xfrm>
          <a:prstGeom prst="rect">
            <a:avLst/>
          </a:prstGeom>
        </p:spPr>
      </p:pic>
    </p:spTree>
    <p:extLst>
      <p:ext uri="{BB962C8B-B14F-4D97-AF65-F5344CB8AC3E}">
        <p14:creationId xmlns:p14="http://schemas.microsoft.com/office/powerpoint/2010/main" val="522811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A82F8C-3A54-2640-AF15-926404618419}"/>
              </a:ext>
            </a:extLst>
          </p:cNvPr>
          <p:cNvSpPr>
            <a:spLocks noGrp="1"/>
          </p:cNvSpPr>
          <p:nvPr>
            <p:ph type="title"/>
          </p:nvPr>
        </p:nvSpPr>
        <p:spPr>
          <a:xfrm>
            <a:off x="183567" y="3227728"/>
            <a:ext cx="10515600" cy="2852737"/>
          </a:xfrm>
        </p:spPr>
        <p:txBody>
          <a:bodyPr/>
          <a:lstStyle/>
          <a:p>
            <a:r>
              <a:rPr lang="fr-BE" dirty="0">
                <a:latin typeface="Gill Sans MT"/>
              </a:rPr>
              <a:t>I. Introduction</a:t>
            </a:r>
            <a:br>
              <a:rPr lang="fr-BE" dirty="0">
                <a:latin typeface="Gill Sans MT"/>
              </a:rPr>
            </a:br>
            <a:br>
              <a:rPr lang="fr-BE" dirty="0">
                <a:latin typeface="Gill Sans MT"/>
              </a:rPr>
            </a:br>
            <a:r>
              <a:rPr lang="fr-BE" sz="4000" dirty="0">
                <a:solidFill>
                  <a:schemeClr val="accent2"/>
                </a:solidFill>
                <a:latin typeface="Gill Sans MT"/>
              </a:rPr>
              <a:t>L’APAQ-W : une agence au service du monde agricole</a:t>
            </a:r>
            <a:endParaRPr lang="fr-FR" sz="4000" dirty="0">
              <a:solidFill>
                <a:schemeClr val="accent2"/>
              </a:solidFill>
              <a:latin typeface="Gill Sans MT"/>
            </a:endParaRPr>
          </a:p>
        </p:txBody>
      </p:sp>
    </p:spTree>
    <p:extLst>
      <p:ext uri="{BB962C8B-B14F-4D97-AF65-F5344CB8AC3E}">
        <p14:creationId xmlns:p14="http://schemas.microsoft.com/office/powerpoint/2010/main" val="954626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4BBC1BE5-4DE7-EE3E-B208-3D328D94ACF3}"/>
              </a:ext>
            </a:extLst>
          </p:cNvPr>
          <p:cNvSpPr txBox="1">
            <a:spLocks/>
          </p:cNvSpPr>
          <p:nvPr/>
        </p:nvSpPr>
        <p:spPr>
          <a:xfrm>
            <a:off x="838200" y="216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dirty="0">
                <a:solidFill>
                  <a:srgbClr val="00583C"/>
                </a:solidFill>
                <a:latin typeface="Gill Sans MT"/>
              </a:rPr>
              <a:t>Offre de services à l’APAQ-W</a:t>
            </a:r>
          </a:p>
        </p:txBody>
      </p:sp>
      <p:sp>
        <p:nvSpPr>
          <p:cNvPr id="10" name="Rectangle 9">
            <a:extLst>
              <a:ext uri="{FF2B5EF4-FFF2-40B4-BE49-F238E27FC236}">
                <a16:creationId xmlns:a16="http://schemas.microsoft.com/office/drawing/2014/main" id="{18302E71-91D5-EF62-E7F4-C4DF0EF6E8C0}"/>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a:extLst>
              <a:ext uri="{FF2B5EF4-FFF2-40B4-BE49-F238E27FC236}">
                <a16:creationId xmlns:a16="http://schemas.microsoft.com/office/drawing/2014/main" id="{7A3D10AF-D6C0-C146-BF94-1343E54CB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576" y="1230371"/>
            <a:ext cx="10027591" cy="53075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408B947-D246-654C-A967-BE7AF17D1988}"/>
              </a:ext>
            </a:extLst>
          </p:cNvPr>
          <p:cNvSpPr/>
          <p:nvPr/>
        </p:nvSpPr>
        <p:spPr>
          <a:xfrm>
            <a:off x="0" y="1221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65530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0D0586C-1692-3C41-82E4-6AAE5F0947B3}"/>
              </a:ext>
            </a:extLst>
          </p:cNvPr>
          <p:cNvPicPr>
            <a:picLocks noChangeAspect="1"/>
          </p:cNvPicPr>
          <p:nvPr/>
        </p:nvPicPr>
        <p:blipFill rotWithShape="1">
          <a:blip r:embed="rId2">
            <a:extLst>
              <a:ext uri="{28A0092B-C50C-407E-A947-70E740481C1C}">
                <a14:useLocalDpi xmlns:a14="http://schemas.microsoft.com/office/drawing/2010/main" val="0"/>
              </a:ext>
            </a:extLst>
          </a:blip>
          <a:srcRect l="1106" t="11127" r="3832"/>
          <a:stretch/>
        </p:blipFill>
        <p:spPr>
          <a:xfrm>
            <a:off x="2639505" y="1660323"/>
            <a:ext cx="7070102" cy="4957291"/>
          </a:xfrm>
          <a:prstGeom prst="rect">
            <a:avLst/>
          </a:prstGeom>
        </p:spPr>
      </p:pic>
      <p:sp>
        <p:nvSpPr>
          <p:cNvPr id="7" name="Titre 1">
            <a:extLst>
              <a:ext uri="{FF2B5EF4-FFF2-40B4-BE49-F238E27FC236}">
                <a16:creationId xmlns:a16="http://schemas.microsoft.com/office/drawing/2014/main" id="{9D5FC027-416C-7342-89B1-78F8B676CF67}"/>
              </a:ext>
            </a:extLst>
          </p:cNvPr>
          <p:cNvSpPr txBox="1">
            <a:spLocks/>
          </p:cNvSpPr>
          <p:nvPr/>
        </p:nvSpPr>
        <p:spPr>
          <a:xfrm>
            <a:off x="838200" y="216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dirty="0">
                <a:solidFill>
                  <a:srgbClr val="00583C"/>
                </a:solidFill>
                <a:latin typeface="Gill Sans MT"/>
              </a:rPr>
              <a:t>Mise en place d’une communication</a:t>
            </a:r>
          </a:p>
        </p:txBody>
      </p:sp>
      <p:sp>
        <p:nvSpPr>
          <p:cNvPr id="8" name="Rectangle 7">
            <a:extLst>
              <a:ext uri="{FF2B5EF4-FFF2-40B4-BE49-F238E27FC236}">
                <a16:creationId xmlns:a16="http://schemas.microsoft.com/office/drawing/2014/main" id="{C042A2BB-2926-4C45-8E43-B38E106580EE}"/>
              </a:ext>
            </a:extLst>
          </p:cNvPr>
          <p:cNvSpPr/>
          <p:nvPr/>
        </p:nvSpPr>
        <p:spPr>
          <a:xfrm>
            <a:off x="0" y="1221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777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A82F8C-3A54-2640-AF15-926404618419}"/>
              </a:ext>
            </a:extLst>
          </p:cNvPr>
          <p:cNvSpPr>
            <a:spLocks noGrp="1"/>
          </p:cNvSpPr>
          <p:nvPr>
            <p:ph type="title"/>
          </p:nvPr>
        </p:nvSpPr>
        <p:spPr>
          <a:xfrm>
            <a:off x="522932" y="2812949"/>
            <a:ext cx="10515600" cy="2852737"/>
          </a:xfrm>
        </p:spPr>
        <p:txBody>
          <a:bodyPr/>
          <a:lstStyle/>
          <a:p>
            <a:r>
              <a:rPr lang="fr-BE" dirty="0">
                <a:latin typeface="Gill Sans MT"/>
              </a:rPr>
              <a:t>2.Promotion du bio - Retour d'expériences</a:t>
            </a:r>
            <a:br>
              <a:rPr lang="fr-BE" dirty="0">
                <a:latin typeface="Gill Sans MT"/>
              </a:rPr>
            </a:br>
            <a:r>
              <a:rPr lang="fr-BE" sz="4000" dirty="0">
                <a:solidFill>
                  <a:schemeClr val="accent2"/>
                </a:solidFill>
                <a:latin typeface="Gill Sans MT"/>
              </a:rPr>
              <a:t>On a tous une bonne raison de choisir le bio</a:t>
            </a:r>
            <a:endParaRPr lang="fr-FR" sz="4000" dirty="0">
              <a:solidFill>
                <a:schemeClr val="accent2"/>
              </a:solidFill>
            </a:endParaRPr>
          </a:p>
        </p:txBody>
      </p:sp>
    </p:spTree>
    <p:extLst>
      <p:ext uri="{BB962C8B-B14F-4D97-AF65-F5344CB8AC3E}">
        <p14:creationId xmlns:p14="http://schemas.microsoft.com/office/powerpoint/2010/main" val="821735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2CD1E268-5620-D4A0-6F51-760CA2EE9742}"/>
              </a:ext>
            </a:extLst>
          </p:cNvPr>
          <p:cNvSpPr/>
          <p:nvPr/>
        </p:nvSpPr>
        <p:spPr>
          <a:xfrm>
            <a:off x="5802229" y="3131731"/>
            <a:ext cx="2434442" cy="2303813"/>
          </a:xfrm>
          <a:prstGeom prst="ellipse">
            <a:avLst/>
          </a:prstGeom>
          <a:solidFill>
            <a:srgbClr val="00B050">
              <a:alpha val="50196"/>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00B050"/>
              </a:solidFill>
            </a:endParaRPr>
          </a:p>
        </p:txBody>
      </p:sp>
      <p:sp>
        <p:nvSpPr>
          <p:cNvPr id="6" name="ZoneTexte 5">
            <a:extLst>
              <a:ext uri="{FF2B5EF4-FFF2-40B4-BE49-F238E27FC236}">
                <a16:creationId xmlns:a16="http://schemas.microsoft.com/office/drawing/2014/main" id="{99BBB997-DA39-0BFC-0AAB-F28F1AEE9219}"/>
              </a:ext>
            </a:extLst>
          </p:cNvPr>
          <p:cNvSpPr txBox="1"/>
          <p:nvPr/>
        </p:nvSpPr>
        <p:spPr>
          <a:xfrm>
            <a:off x="5366097" y="5435543"/>
            <a:ext cx="2338589" cy="369332"/>
          </a:xfrm>
          <a:prstGeom prst="rect">
            <a:avLst/>
          </a:prstGeom>
          <a:noFill/>
        </p:spPr>
        <p:txBody>
          <a:bodyPr wrap="none" rtlCol="0">
            <a:spAutoFit/>
          </a:bodyPr>
          <a:lstStyle/>
          <a:p>
            <a:r>
              <a:rPr lang="fr-BE" b="1" dirty="0">
                <a:solidFill>
                  <a:srgbClr val="00583C"/>
                </a:solidFill>
              </a:rPr>
              <a:t>Campagne médiatique</a:t>
            </a:r>
          </a:p>
        </p:txBody>
      </p:sp>
      <p:sp>
        <p:nvSpPr>
          <p:cNvPr id="9" name="Titre 1">
            <a:extLst>
              <a:ext uri="{FF2B5EF4-FFF2-40B4-BE49-F238E27FC236}">
                <a16:creationId xmlns:a16="http://schemas.microsoft.com/office/drawing/2014/main" id="{4BBC1BE5-4DE7-EE3E-B208-3D328D94ACF3}"/>
              </a:ext>
            </a:extLst>
          </p:cNvPr>
          <p:cNvSpPr txBox="1">
            <a:spLocks/>
          </p:cNvSpPr>
          <p:nvPr/>
        </p:nvSpPr>
        <p:spPr>
          <a:xfrm>
            <a:off x="838200" y="216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a:solidFill>
                  <a:srgbClr val="00583C"/>
                </a:solidFill>
                <a:latin typeface="Gill Sans MT"/>
              </a:rPr>
              <a:t>1- Campagne PRW 202/2024  (en cours)</a:t>
            </a:r>
          </a:p>
        </p:txBody>
      </p:sp>
      <p:sp>
        <p:nvSpPr>
          <p:cNvPr id="10" name="Rectangle 9">
            <a:extLst>
              <a:ext uri="{FF2B5EF4-FFF2-40B4-BE49-F238E27FC236}">
                <a16:creationId xmlns:a16="http://schemas.microsoft.com/office/drawing/2014/main" id="{18302E71-91D5-EF62-E7F4-C4DF0EF6E8C0}"/>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CA854AE-2E62-6E40-A775-A3655E2EAD65}"/>
              </a:ext>
            </a:extLst>
          </p:cNvPr>
          <p:cNvSpPr txBox="1"/>
          <p:nvPr/>
        </p:nvSpPr>
        <p:spPr>
          <a:xfrm>
            <a:off x="159910" y="1356570"/>
            <a:ext cx="4875228" cy="3416320"/>
          </a:xfrm>
          <a:prstGeom prst="rect">
            <a:avLst/>
          </a:prstGeom>
          <a:noFill/>
        </p:spPr>
        <p:txBody>
          <a:bodyPr wrap="square">
            <a:spAutoFit/>
          </a:bodyPr>
          <a:lstStyle/>
          <a:p>
            <a:r>
              <a:rPr lang="fr-FR" b="1" i="1" u="sng" dirty="0">
                <a:effectLst/>
                <a:latin typeface="Gill Sans MT" panose="020B0502020104020203" pitchFamily="34" charset="77"/>
              </a:rPr>
              <a:t>Objectifs de la campagne</a:t>
            </a:r>
          </a:p>
          <a:p>
            <a:pPr marL="285750"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latin typeface="Gill Sans MT" panose="020B0502020104020203" pitchFamily="34" charset="77"/>
              </a:rPr>
              <a:t>Avoir une présence médiatique forte et qui interpelle : </a:t>
            </a:r>
          </a:p>
          <a:p>
            <a:pPr marL="742950" lvl="1" indent="-285750">
              <a:buClr>
                <a:srgbClr val="E17000"/>
              </a:buClr>
              <a:buFont typeface="Wingdings" pitchFamily="2" charset="2"/>
              <a:buChar char="§"/>
            </a:pPr>
            <a:endParaRPr lang="fr-FR" b="1" dirty="0">
              <a:solidFill>
                <a:srgbClr val="00583C"/>
              </a:solidFill>
              <a:latin typeface="Gill Sans MT" panose="020B0502020104020203" pitchFamily="34" charset="77"/>
            </a:endParaRPr>
          </a:p>
          <a:p>
            <a:pPr lvl="1">
              <a:buClr>
                <a:srgbClr val="E17000"/>
              </a:buClr>
            </a:pPr>
            <a:r>
              <a:rPr lang="fr-FR" b="1" dirty="0">
                <a:solidFill>
                  <a:srgbClr val="00583C"/>
                </a:solidFill>
                <a:latin typeface="Gill Sans MT" panose="020B0502020104020203" pitchFamily="34" charset="77"/>
              </a:rPr>
              <a:t>Campagne médiatique </a:t>
            </a:r>
            <a:r>
              <a:rPr lang="fr-FR" dirty="0">
                <a:latin typeface="Gill Sans MT" panose="020B0502020104020203" pitchFamily="34" charset="77"/>
              </a:rPr>
              <a:t>autour du bio </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Faire parler du bio « </a:t>
            </a:r>
            <a:r>
              <a:rPr lang="fr-BE" sz="1800" b="1" i="1" dirty="0">
                <a:effectLst/>
                <a:latin typeface="EB Garamond" pitchFamily="2" charset="0"/>
                <a:ea typeface="EB Garamond" pitchFamily="2" charset="0"/>
              </a:rPr>
              <a:t> On a tous une bonne raison de choisir le Bio. </a:t>
            </a:r>
            <a:r>
              <a:rPr lang="fr-FR" dirty="0">
                <a:latin typeface="Gill Sans MT" panose="020B0502020104020203" pitchFamily="34" charset="77"/>
              </a:rPr>
              <a:t>»</a:t>
            </a:r>
          </a:p>
          <a:p>
            <a:pPr lvl="2">
              <a:buClr>
                <a:srgbClr val="E17000"/>
              </a:buClr>
            </a:pPr>
            <a:endParaRPr lang="fr-FR" dirty="0">
              <a:effectLst/>
              <a:latin typeface="Gill Sans MT" panose="020B0502020104020203" pitchFamily="34" charset="77"/>
            </a:endParaRPr>
          </a:p>
          <a:p>
            <a:pPr marL="1200150" lvl="2" indent="-285750">
              <a:buClr>
                <a:srgbClr val="E17000"/>
              </a:buClr>
              <a:buFont typeface="Wingdings" pitchFamily="2" charset="2"/>
              <a:buChar char="§"/>
            </a:pPr>
            <a:endParaRPr lang="fr-FR" dirty="0">
              <a:latin typeface="Gill Sans MT" panose="020B0502020104020203" pitchFamily="34" charset="77"/>
            </a:endParaRPr>
          </a:p>
          <a:p>
            <a:pPr marL="742950" lvl="1" indent="-285750">
              <a:buClr>
                <a:srgbClr val="E17000"/>
              </a:buClr>
              <a:buFont typeface="Wingdings" pitchFamily="2" charset="2"/>
              <a:buChar char="§"/>
            </a:pPr>
            <a:endParaRPr lang="fr-FR" dirty="0">
              <a:effectLst/>
              <a:latin typeface="Gill Sans MT" panose="020B0502020104020203" pitchFamily="34" charset="77"/>
            </a:endParaRPr>
          </a:p>
          <a:p>
            <a:endParaRPr lang="fr-FR" dirty="0">
              <a:effectLst/>
            </a:endParaRPr>
          </a:p>
        </p:txBody>
      </p:sp>
    </p:spTree>
    <p:extLst>
      <p:ext uri="{BB962C8B-B14F-4D97-AF65-F5344CB8AC3E}">
        <p14:creationId xmlns:p14="http://schemas.microsoft.com/office/powerpoint/2010/main" val="2416176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7B68CB-A86B-EA4C-B542-29DCA24E8536}"/>
              </a:ext>
            </a:extLst>
          </p:cNvPr>
          <p:cNvSpPr>
            <a:spLocks noGrp="1"/>
          </p:cNvSpPr>
          <p:nvPr>
            <p:ph type="title"/>
          </p:nvPr>
        </p:nvSpPr>
        <p:spPr/>
        <p:txBody>
          <a:bodyPr/>
          <a:lstStyle/>
          <a:p>
            <a:endParaRPr lang="fr-FR"/>
          </a:p>
        </p:txBody>
      </p:sp>
      <p:pic>
        <p:nvPicPr>
          <p:cNvPr id="3" name="Média en ligne 4" title="On a tous une bonne raison de choisir le bio ! Quelle est la vôtre?">
            <a:hlinkClick r:id="" action="ppaction://media"/>
            <a:extLst>
              <a:ext uri="{FF2B5EF4-FFF2-40B4-BE49-F238E27FC236}">
                <a16:creationId xmlns:a16="http://schemas.microsoft.com/office/drawing/2014/main" id="{8B1BA913-DCDE-4D46-B86F-7CADA78E62C2}"/>
              </a:ext>
            </a:extLst>
          </p:cNvPr>
          <p:cNvPicPr>
            <a:picLocks noRot="1" noChangeAspect="1"/>
          </p:cNvPicPr>
          <p:nvPr>
            <a:videoFile r:link="rId1"/>
          </p:nvPr>
        </p:nvPicPr>
        <p:blipFill>
          <a:blip r:embed="rId3"/>
          <a:stretch>
            <a:fillRect/>
          </a:stretch>
        </p:blipFill>
        <p:spPr>
          <a:xfrm>
            <a:off x="0" y="0"/>
            <a:ext cx="12192000" cy="6875122"/>
          </a:xfrm>
          <a:prstGeom prst="rect">
            <a:avLst/>
          </a:prstGeom>
        </p:spPr>
      </p:pic>
    </p:spTree>
    <p:extLst>
      <p:ext uri="{BB962C8B-B14F-4D97-AF65-F5344CB8AC3E}">
        <p14:creationId xmlns:p14="http://schemas.microsoft.com/office/powerpoint/2010/main" val="3215792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4BBC1BE5-4DE7-EE3E-B208-3D328D94ACF3}"/>
              </a:ext>
            </a:extLst>
          </p:cNvPr>
          <p:cNvSpPr txBox="1">
            <a:spLocks/>
          </p:cNvSpPr>
          <p:nvPr/>
        </p:nvSpPr>
        <p:spPr>
          <a:xfrm>
            <a:off x="838200" y="216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dirty="0">
                <a:solidFill>
                  <a:srgbClr val="00583C"/>
                </a:solidFill>
                <a:latin typeface="Gill Sans MT"/>
              </a:rPr>
              <a:t>1- Campagne PRW 202/2024  (en cours)</a:t>
            </a:r>
          </a:p>
        </p:txBody>
      </p:sp>
      <p:sp>
        <p:nvSpPr>
          <p:cNvPr id="10" name="Rectangle 9">
            <a:extLst>
              <a:ext uri="{FF2B5EF4-FFF2-40B4-BE49-F238E27FC236}">
                <a16:creationId xmlns:a16="http://schemas.microsoft.com/office/drawing/2014/main" id="{18302E71-91D5-EF62-E7F4-C4DF0EF6E8C0}"/>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CA854AE-2E62-6E40-A775-A3655E2EAD65}"/>
              </a:ext>
            </a:extLst>
          </p:cNvPr>
          <p:cNvSpPr txBox="1"/>
          <p:nvPr/>
        </p:nvSpPr>
        <p:spPr>
          <a:xfrm>
            <a:off x="159910" y="1356570"/>
            <a:ext cx="4875228" cy="2308324"/>
          </a:xfrm>
          <a:prstGeom prst="rect">
            <a:avLst/>
          </a:prstGeom>
          <a:noFill/>
        </p:spPr>
        <p:txBody>
          <a:bodyPr wrap="square">
            <a:spAutoFit/>
          </a:bodyPr>
          <a:lstStyle/>
          <a:p>
            <a:r>
              <a:rPr lang="fr-FR" b="1" i="1" u="sng" dirty="0">
                <a:effectLst/>
                <a:latin typeface="Gill Sans MT" panose="020B0502020104020203" pitchFamily="34" charset="77"/>
              </a:rPr>
              <a:t>Objectifs de la campagne</a:t>
            </a:r>
          </a:p>
          <a:p>
            <a:pPr marL="285750"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latin typeface="Gill Sans MT" panose="020B0502020104020203" pitchFamily="34" charset="77"/>
              </a:rPr>
              <a:t>Avoir une présence médiatique forte et qui interpelle : </a:t>
            </a:r>
            <a:r>
              <a:rPr lang="fr-FR" b="1" dirty="0">
                <a:solidFill>
                  <a:srgbClr val="00583C"/>
                </a:solidFill>
                <a:latin typeface="Gill Sans MT" panose="020B0502020104020203" pitchFamily="34" charset="77"/>
              </a:rPr>
              <a:t>Campagne médiatique </a:t>
            </a:r>
            <a:r>
              <a:rPr lang="fr-FR" dirty="0">
                <a:latin typeface="Gill Sans MT" panose="020B0502020104020203" pitchFamily="34" charset="77"/>
              </a:rPr>
              <a:t>autour du bio </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Faire parler du bio « </a:t>
            </a:r>
            <a:r>
              <a:rPr lang="fr-BE" sz="1800" b="1" i="1" dirty="0">
                <a:effectLst/>
                <a:latin typeface="EB Garamond" pitchFamily="2" charset="0"/>
                <a:ea typeface="EB Garamond" pitchFamily="2" charset="0"/>
              </a:rPr>
              <a:t> On a tous une bonne raison de choisir le Bio. </a:t>
            </a:r>
            <a:r>
              <a:rPr lang="fr-FR" dirty="0">
                <a:latin typeface="Gill Sans MT" panose="020B0502020104020203" pitchFamily="34" charset="77"/>
              </a:rPr>
              <a:t>»</a:t>
            </a:r>
            <a:endParaRPr lang="fr-FR" dirty="0">
              <a:effectLst/>
              <a:latin typeface="Gill Sans MT" panose="020B0502020104020203" pitchFamily="34" charset="77"/>
            </a:endParaRPr>
          </a:p>
          <a:p>
            <a:endParaRPr lang="fr-FR" dirty="0">
              <a:effectLst/>
            </a:endParaRPr>
          </a:p>
        </p:txBody>
      </p:sp>
      <p:sp>
        <p:nvSpPr>
          <p:cNvPr id="12" name="ZoneTexte 11">
            <a:extLst>
              <a:ext uri="{FF2B5EF4-FFF2-40B4-BE49-F238E27FC236}">
                <a16:creationId xmlns:a16="http://schemas.microsoft.com/office/drawing/2014/main" id="{93E11CAF-95A3-624D-B8B8-96E6F2065CF7}"/>
              </a:ext>
            </a:extLst>
          </p:cNvPr>
          <p:cNvSpPr txBox="1"/>
          <p:nvPr/>
        </p:nvSpPr>
        <p:spPr>
          <a:xfrm>
            <a:off x="5980569" y="3688505"/>
            <a:ext cx="1985079" cy="646331"/>
          </a:xfrm>
          <a:prstGeom prst="rect">
            <a:avLst/>
          </a:prstGeom>
          <a:noFill/>
        </p:spPr>
        <p:txBody>
          <a:bodyPr wrap="square" rtlCol="0">
            <a:spAutoFit/>
          </a:bodyPr>
          <a:lstStyle/>
          <a:p>
            <a:r>
              <a:rPr lang="fr-BE" b="1" dirty="0">
                <a:solidFill>
                  <a:srgbClr val="00583C"/>
                </a:solidFill>
              </a:rPr>
              <a:t>Campagne médiatique</a:t>
            </a:r>
          </a:p>
        </p:txBody>
      </p:sp>
      <p:pic>
        <p:nvPicPr>
          <p:cNvPr id="4098" name="Picture 2" descr="Tipik — Wikipédia">
            <a:extLst>
              <a:ext uri="{FF2B5EF4-FFF2-40B4-BE49-F238E27FC236}">
                <a16:creationId xmlns:a16="http://schemas.microsoft.com/office/drawing/2014/main" id="{F48BD2B3-B682-6842-BC2D-2DB01EB1F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10" y="5521857"/>
            <a:ext cx="2080882" cy="78890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635104DE-F2A3-6B4D-A236-72EC93EA70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264" y="4188945"/>
            <a:ext cx="2567814" cy="80886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La Une — Wikipédia">
            <a:extLst>
              <a:ext uri="{FF2B5EF4-FFF2-40B4-BE49-F238E27FC236}">
                <a16:creationId xmlns:a16="http://schemas.microsoft.com/office/drawing/2014/main" id="{D0240239-753B-0C47-93C6-873DDFA4F1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175" y="3885361"/>
            <a:ext cx="1588111" cy="120647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RTL Belgium vendue pour 250 millions d'euros">
            <a:extLst>
              <a:ext uri="{FF2B5EF4-FFF2-40B4-BE49-F238E27FC236}">
                <a16:creationId xmlns:a16="http://schemas.microsoft.com/office/drawing/2014/main" id="{9EED2C29-CAE7-DB43-A3F8-1CE7FEDC247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35490"/>
          <a:stretch/>
        </p:blipFill>
        <p:spPr bwMode="auto">
          <a:xfrm>
            <a:off x="5285047" y="1975313"/>
            <a:ext cx="6712689" cy="230832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Ukraine: les attaques russes se multiplient (Déclic, RTBF) - Groupe de  recherche et d'information sur la paix et la sécurité">
            <a:extLst>
              <a:ext uri="{FF2B5EF4-FFF2-40B4-BE49-F238E27FC236}">
                <a16:creationId xmlns:a16="http://schemas.microsoft.com/office/drawing/2014/main" id="{EE1F523D-F2C0-AC4F-9E74-794AF28DBC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2325" y="5501430"/>
            <a:ext cx="1784961" cy="937104"/>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Ukraine : les dernières nouvelles du front (RTBF La Première) - Groupe de  recherche et d'information sur la paix et la sécurité">
            <a:extLst>
              <a:ext uri="{FF2B5EF4-FFF2-40B4-BE49-F238E27FC236}">
                <a16:creationId xmlns:a16="http://schemas.microsoft.com/office/drawing/2014/main" id="{B77B2C1E-8337-B14F-9763-3FDA08055B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3703" y="4645649"/>
            <a:ext cx="2475888" cy="138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116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2CD1E268-5620-D4A0-6F51-760CA2EE9742}"/>
              </a:ext>
            </a:extLst>
          </p:cNvPr>
          <p:cNvSpPr/>
          <p:nvPr/>
        </p:nvSpPr>
        <p:spPr>
          <a:xfrm>
            <a:off x="5802229" y="3131731"/>
            <a:ext cx="2434442" cy="2303813"/>
          </a:xfrm>
          <a:prstGeom prst="ellipse">
            <a:avLst/>
          </a:prstGeom>
          <a:solidFill>
            <a:srgbClr val="00B050">
              <a:alpha val="50196"/>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00B050"/>
              </a:solidFill>
            </a:endParaRPr>
          </a:p>
        </p:txBody>
      </p:sp>
      <p:sp>
        <p:nvSpPr>
          <p:cNvPr id="5" name="Ellipse 4">
            <a:extLst>
              <a:ext uri="{FF2B5EF4-FFF2-40B4-BE49-F238E27FC236}">
                <a16:creationId xmlns:a16="http://schemas.microsoft.com/office/drawing/2014/main" id="{7E574FFD-1D71-3961-EAA2-244945D4BA2A}"/>
              </a:ext>
            </a:extLst>
          </p:cNvPr>
          <p:cNvSpPr/>
          <p:nvPr/>
        </p:nvSpPr>
        <p:spPr>
          <a:xfrm>
            <a:off x="7076848" y="3131730"/>
            <a:ext cx="2434442" cy="2303813"/>
          </a:xfrm>
          <a:prstGeom prst="ellipse">
            <a:avLst/>
          </a:prstGeom>
          <a:solidFill>
            <a:srgbClr val="565A5C">
              <a:alpha val="50196"/>
            </a:srgbClr>
          </a:solidFill>
          <a:ln>
            <a:solidFill>
              <a:srgbClr val="565A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99BBB997-DA39-0BFC-0AAB-F28F1AEE9219}"/>
              </a:ext>
            </a:extLst>
          </p:cNvPr>
          <p:cNvSpPr txBox="1"/>
          <p:nvPr/>
        </p:nvSpPr>
        <p:spPr>
          <a:xfrm>
            <a:off x="5366097" y="5435543"/>
            <a:ext cx="2338589" cy="369332"/>
          </a:xfrm>
          <a:prstGeom prst="rect">
            <a:avLst/>
          </a:prstGeom>
          <a:noFill/>
        </p:spPr>
        <p:txBody>
          <a:bodyPr wrap="none" rtlCol="0">
            <a:spAutoFit/>
          </a:bodyPr>
          <a:lstStyle/>
          <a:p>
            <a:r>
              <a:rPr lang="fr-BE" b="1">
                <a:solidFill>
                  <a:srgbClr val="00583C"/>
                </a:solidFill>
              </a:rPr>
              <a:t>Campagne médiatique</a:t>
            </a:r>
          </a:p>
        </p:txBody>
      </p:sp>
      <p:sp>
        <p:nvSpPr>
          <p:cNvPr id="7" name="ZoneTexte 6">
            <a:extLst>
              <a:ext uri="{FF2B5EF4-FFF2-40B4-BE49-F238E27FC236}">
                <a16:creationId xmlns:a16="http://schemas.microsoft.com/office/drawing/2014/main" id="{85269F3A-E229-EEBB-E4E2-6A9E2BD5D8B9}"/>
              </a:ext>
            </a:extLst>
          </p:cNvPr>
          <p:cNvSpPr txBox="1"/>
          <p:nvPr/>
        </p:nvSpPr>
        <p:spPr>
          <a:xfrm>
            <a:off x="9626682" y="4265059"/>
            <a:ext cx="2565318" cy="369332"/>
          </a:xfrm>
          <a:prstGeom prst="rect">
            <a:avLst/>
          </a:prstGeom>
          <a:noFill/>
        </p:spPr>
        <p:txBody>
          <a:bodyPr wrap="none" rtlCol="0">
            <a:spAutoFit/>
          </a:bodyPr>
          <a:lstStyle/>
          <a:p>
            <a:r>
              <a:rPr lang="fr-BE" b="1">
                <a:solidFill>
                  <a:srgbClr val="565A5C"/>
                </a:solidFill>
              </a:rPr>
              <a:t>Campagne d’information</a:t>
            </a:r>
          </a:p>
        </p:txBody>
      </p:sp>
      <p:sp>
        <p:nvSpPr>
          <p:cNvPr id="9" name="Titre 1">
            <a:extLst>
              <a:ext uri="{FF2B5EF4-FFF2-40B4-BE49-F238E27FC236}">
                <a16:creationId xmlns:a16="http://schemas.microsoft.com/office/drawing/2014/main" id="{4BBC1BE5-4DE7-EE3E-B208-3D328D94ACF3}"/>
              </a:ext>
            </a:extLst>
          </p:cNvPr>
          <p:cNvSpPr txBox="1">
            <a:spLocks/>
          </p:cNvSpPr>
          <p:nvPr/>
        </p:nvSpPr>
        <p:spPr>
          <a:xfrm>
            <a:off x="838200" y="216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a:solidFill>
                  <a:srgbClr val="00583C"/>
                </a:solidFill>
                <a:latin typeface="Gill Sans MT"/>
              </a:rPr>
              <a:t>1- Campagne PRW 202/2024  (en cours)</a:t>
            </a:r>
          </a:p>
        </p:txBody>
      </p:sp>
      <p:sp>
        <p:nvSpPr>
          <p:cNvPr id="10" name="Rectangle 9">
            <a:extLst>
              <a:ext uri="{FF2B5EF4-FFF2-40B4-BE49-F238E27FC236}">
                <a16:creationId xmlns:a16="http://schemas.microsoft.com/office/drawing/2014/main" id="{18302E71-91D5-EF62-E7F4-C4DF0EF6E8C0}"/>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CA854AE-2E62-6E40-A775-A3655E2EAD65}"/>
              </a:ext>
            </a:extLst>
          </p:cNvPr>
          <p:cNvSpPr txBox="1"/>
          <p:nvPr/>
        </p:nvSpPr>
        <p:spPr>
          <a:xfrm>
            <a:off x="159910" y="1356570"/>
            <a:ext cx="4875228" cy="4247317"/>
          </a:xfrm>
          <a:prstGeom prst="rect">
            <a:avLst/>
          </a:prstGeom>
          <a:noFill/>
        </p:spPr>
        <p:txBody>
          <a:bodyPr wrap="square">
            <a:spAutoFit/>
          </a:bodyPr>
          <a:lstStyle/>
          <a:p>
            <a:r>
              <a:rPr lang="fr-FR" b="1" i="1" u="sng" dirty="0">
                <a:effectLst/>
                <a:latin typeface="Gill Sans MT" panose="020B0502020104020203" pitchFamily="34" charset="77"/>
              </a:rPr>
              <a:t>Objectifs de la campagne</a:t>
            </a:r>
          </a:p>
          <a:p>
            <a:pPr marL="285750"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latin typeface="Gill Sans MT" panose="020B0502020104020203" pitchFamily="34" charset="77"/>
              </a:rPr>
              <a:t>Avoir une présence médiatique forte &amp; </a:t>
            </a:r>
            <a:r>
              <a:rPr lang="fr-FR" dirty="0" err="1">
                <a:latin typeface="Gill Sans MT" panose="020B0502020104020203" pitchFamily="34" charset="77"/>
              </a:rPr>
              <a:t>interpellante</a:t>
            </a:r>
            <a:r>
              <a:rPr lang="fr-FR" dirty="0">
                <a:latin typeface="Gill Sans MT" panose="020B0502020104020203" pitchFamily="34" charset="77"/>
              </a:rPr>
              <a:t> : </a:t>
            </a:r>
            <a:r>
              <a:rPr lang="fr-FR" b="1" dirty="0">
                <a:solidFill>
                  <a:srgbClr val="00583C"/>
                </a:solidFill>
                <a:latin typeface="Gill Sans MT" panose="020B0502020104020203" pitchFamily="34" charset="77"/>
              </a:rPr>
              <a:t>Campagne médiatique </a:t>
            </a:r>
            <a:r>
              <a:rPr lang="fr-FR" dirty="0">
                <a:latin typeface="Gill Sans MT" panose="020B0502020104020203" pitchFamily="34" charset="77"/>
              </a:rPr>
              <a:t>autour du bio </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Faire parler du bio « </a:t>
            </a:r>
            <a:r>
              <a:rPr lang="fr-BE" sz="1800" b="1" i="1" dirty="0">
                <a:effectLst/>
                <a:latin typeface="EB Garamond" pitchFamily="2" charset="0"/>
                <a:ea typeface="EB Garamond" pitchFamily="2" charset="0"/>
              </a:rPr>
              <a:t> On a tous une bonne raison de choisir le Bio. </a:t>
            </a:r>
            <a:r>
              <a:rPr lang="fr-FR" dirty="0">
                <a:latin typeface="Gill Sans MT" panose="020B0502020104020203" pitchFamily="34" charset="77"/>
              </a:rPr>
              <a:t>»</a:t>
            </a:r>
          </a:p>
          <a:p>
            <a:pPr marL="1200150" lvl="2"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effectLst/>
                <a:latin typeface="Gill Sans MT" panose="020B0502020104020203" pitchFamily="34" charset="77"/>
              </a:rPr>
              <a:t>Informer sur les plus-</a:t>
            </a:r>
            <a:r>
              <a:rPr lang="fr-FR" dirty="0">
                <a:latin typeface="Gill Sans MT" panose="020B0502020104020203" pitchFamily="34" charset="77"/>
              </a:rPr>
              <a:t>values du bio : </a:t>
            </a:r>
            <a:r>
              <a:rPr lang="fr-FR" b="1" dirty="0">
                <a:solidFill>
                  <a:srgbClr val="565A5C"/>
                </a:solidFill>
                <a:effectLst/>
                <a:latin typeface="Gill Sans MT" panose="020B0502020104020203" pitchFamily="34" charset="77"/>
              </a:rPr>
              <a:t>Campagne d’information</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Amener les consommateurs à s’interroger sur leur alimentation</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Conscientiser sur le prix</a:t>
            </a:r>
          </a:p>
          <a:p>
            <a:pPr lvl="1">
              <a:buClr>
                <a:srgbClr val="E17000"/>
              </a:buClr>
            </a:pPr>
            <a:endParaRPr lang="fr-FR" dirty="0">
              <a:effectLst/>
              <a:latin typeface="Gill Sans MT" panose="020B0502020104020203" pitchFamily="34" charset="77"/>
            </a:endParaRPr>
          </a:p>
          <a:p>
            <a:endParaRPr lang="fr-FR" dirty="0">
              <a:effectLst/>
            </a:endParaRPr>
          </a:p>
        </p:txBody>
      </p:sp>
    </p:spTree>
    <p:extLst>
      <p:ext uri="{BB962C8B-B14F-4D97-AF65-F5344CB8AC3E}">
        <p14:creationId xmlns:p14="http://schemas.microsoft.com/office/powerpoint/2010/main" val="2043326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personne, Visage humain, texte, habits&#10;&#10;Description générée automatiquement">
            <a:extLst>
              <a:ext uri="{FF2B5EF4-FFF2-40B4-BE49-F238E27FC236}">
                <a16:creationId xmlns:a16="http://schemas.microsoft.com/office/drawing/2014/main" id="{BB6F78BC-1BE8-DE63-5935-5F8D5C4AF5F6}"/>
              </a:ext>
            </a:extLst>
          </p:cNvPr>
          <p:cNvPicPr>
            <a:picLocks noChangeAspect="1"/>
          </p:cNvPicPr>
          <p:nvPr/>
        </p:nvPicPr>
        <p:blipFill>
          <a:blip r:embed="rId6"/>
          <a:stretch>
            <a:fillRect/>
          </a:stretch>
        </p:blipFill>
        <p:spPr>
          <a:xfrm>
            <a:off x="9799" y="30418"/>
            <a:ext cx="2857500" cy="2381250"/>
          </a:xfrm>
          <a:prstGeom prst="rect">
            <a:avLst/>
          </a:prstGeom>
        </p:spPr>
      </p:pic>
      <p:pic>
        <p:nvPicPr>
          <p:cNvPr id="6" name="Média en ligne 5" title="On a tous une bonne raison de choisir le bio - Capsule 1">
            <a:hlinkClick r:id="" action="ppaction://media"/>
            <a:extLst>
              <a:ext uri="{FF2B5EF4-FFF2-40B4-BE49-F238E27FC236}">
                <a16:creationId xmlns:a16="http://schemas.microsoft.com/office/drawing/2014/main" id="{763A50BB-3B2B-CA52-4190-0A3E76130F6D}"/>
              </a:ext>
            </a:extLst>
          </p:cNvPr>
          <p:cNvPicPr>
            <a:picLocks noRot="1" noChangeAspect="1"/>
          </p:cNvPicPr>
          <p:nvPr>
            <a:videoFile r:link="rId1"/>
          </p:nvPr>
        </p:nvPicPr>
        <p:blipFill>
          <a:blip r:embed="rId7"/>
          <a:stretch>
            <a:fillRect/>
          </a:stretch>
        </p:blipFill>
        <p:spPr>
          <a:xfrm>
            <a:off x="1921365" y="2726456"/>
            <a:ext cx="3383245" cy="1907894"/>
          </a:xfrm>
          <a:prstGeom prst="rect">
            <a:avLst/>
          </a:prstGeom>
        </p:spPr>
      </p:pic>
      <p:pic>
        <p:nvPicPr>
          <p:cNvPr id="7" name="Média en ligne 6" title="On a tous une bonne raison de choisir le bio - Capsule 2">
            <a:hlinkClick r:id="" action="ppaction://media"/>
            <a:extLst>
              <a:ext uri="{FF2B5EF4-FFF2-40B4-BE49-F238E27FC236}">
                <a16:creationId xmlns:a16="http://schemas.microsoft.com/office/drawing/2014/main" id="{C934F7F4-2738-CCE3-2ADF-42862567CFE6}"/>
              </a:ext>
            </a:extLst>
          </p:cNvPr>
          <p:cNvPicPr>
            <a:picLocks noRot="1" noChangeAspect="1"/>
          </p:cNvPicPr>
          <p:nvPr>
            <a:videoFile r:link="rId2"/>
          </p:nvPr>
        </p:nvPicPr>
        <p:blipFill>
          <a:blip r:embed="rId8"/>
          <a:stretch>
            <a:fillRect/>
          </a:stretch>
        </p:blipFill>
        <p:spPr>
          <a:xfrm>
            <a:off x="171870" y="4814059"/>
            <a:ext cx="3441118" cy="1907895"/>
          </a:xfrm>
          <a:prstGeom prst="rect">
            <a:avLst/>
          </a:prstGeom>
        </p:spPr>
      </p:pic>
      <p:pic>
        <p:nvPicPr>
          <p:cNvPr id="8" name="Média en ligne 7" title="A la rencontre de nos opérateurs certifiés bio - Avec François et les Bergers de la Haze">
            <a:hlinkClick r:id="" action="ppaction://media"/>
            <a:extLst>
              <a:ext uri="{FF2B5EF4-FFF2-40B4-BE49-F238E27FC236}">
                <a16:creationId xmlns:a16="http://schemas.microsoft.com/office/drawing/2014/main" id="{908623B6-1FC0-90F1-06C0-6A5CA5B2EC06}"/>
              </a:ext>
            </a:extLst>
          </p:cNvPr>
          <p:cNvPicPr>
            <a:picLocks noRot="1" noChangeAspect="1"/>
          </p:cNvPicPr>
          <p:nvPr>
            <a:videoFile r:link="rId3"/>
          </p:nvPr>
        </p:nvPicPr>
        <p:blipFill>
          <a:blip r:embed="rId9"/>
          <a:stretch>
            <a:fillRect/>
          </a:stretch>
        </p:blipFill>
        <p:spPr>
          <a:xfrm>
            <a:off x="3867512" y="129465"/>
            <a:ext cx="3879992" cy="2183155"/>
          </a:xfrm>
          <a:prstGeom prst="rect">
            <a:avLst/>
          </a:prstGeom>
        </p:spPr>
      </p:pic>
      <p:pic>
        <p:nvPicPr>
          <p:cNvPr id="10" name="Média en ligne 9" title="A la rencontre avec nos opérateurs certifiés bio - Avec Sandra &amp; l'Orée du Bois">
            <a:hlinkClick r:id="" action="ppaction://media"/>
            <a:extLst>
              <a:ext uri="{FF2B5EF4-FFF2-40B4-BE49-F238E27FC236}">
                <a16:creationId xmlns:a16="http://schemas.microsoft.com/office/drawing/2014/main" id="{CC553AD6-1666-AE6D-BE0C-E20679C41352}"/>
              </a:ext>
            </a:extLst>
          </p:cNvPr>
          <p:cNvPicPr>
            <a:picLocks noRot="1" noChangeAspect="1"/>
          </p:cNvPicPr>
          <p:nvPr>
            <a:videoFile r:link="rId4"/>
          </p:nvPr>
        </p:nvPicPr>
        <p:blipFill>
          <a:blip r:embed="rId10"/>
          <a:stretch>
            <a:fillRect/>
          </a:stretch>
        </p:blipFill>
        <p:spPr>
          <a:xfrm>
            <a:off x="8106170" y="1923557"/>
            <a:ext cx="3306080" cy="1888603"/>
          </a:xfrm>
          <a:prstGeom prst="rect">
            <a:avLst/>
          </a:prstGeom>
        </p:spPr>
      </p:pic>
    </p:spTree>
    <p:extLst>
      <p:ext uri="{BB962C8B-B14F-4D97-AF65-F5344CB8AC3E}">
        <p14:creationId xmlns:p14="http://schemas.microsoft.com/office/powerpoint/2010/main" val="1012955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73DF705-5BDF-3F49-955D-065D94253F66}"/>
              </a:ext>
            </a:extLst>
          </p:cNvPr>
          <p:cNvPicPr>
            <a:picLocks noChangeAspect="1"/>
          </p:cNvPicPr>
          <p:nvPr/>
        </p:nvPicPr>
        <p:blipFill rotWithShape="1">
          <a:blip r:embed="rId3">
            <a:extLst>
              <a:ext uri="{28A0092B-C50C-407E-A947-70E740481C1C}">
                <a14:useLocalDpi xmlns:a14="http://schemas.microsoft.com/office/drawing/2010/main" val="0"/>
              </a:ext>
            </a:extLst>
          </a:blip>
          <a:srcRect l="-385" t="-28" r="385" b="54742"/>
          <a:stretch/>
        </p:blipFill>
        <p:spPr>
          <a:xfrm>
            <a:off x="431386" y="527901"/>
            <a:ext cx="4376283" cy="5549358"/>
          </a:xfrm>
          <a:prstGeom prst="rect">
            <a:avLst/>
          </a:prstGeom>
        </p:spPr>
      </p:pic>
      <p:pic>
        <p:nvPicPr>
          <p:cNvPr id="5" name="Image 4">
            <a:extLst>
              <a:ext uri="{FF2B5EF4-FFF2-40B4-BE49-F238E27FC236}">
                <a16:creationId xmlns:a16="http://schemas.microsoft.com/office/drawing/2014/main" id="{5ECC0F4B-3068-7D45-AF35-B1A47ACD59AE}"/>
              </a:ext>
            </a:extLst>
          </p:cNvPr>
          <p:cNvPicPr>
            <a:picLocks noChangeAspect="1"/>
          </p:cNvPicPr>
          <p:nvPr/>
        </p:nvPicPr>
        <p:blipFill rotWithShape="1">
          <a:blip r:embed="rId3">
            <a:extLst>
              <a:ext uri="{28A0092B-C50C-407E-A947-70E740481C1C}">
                <a14:useLocalDpi xmlns:a14="http://schemas.microsoft.com/office/drawing/2010/main" val="0"/>
              </a:ext>
            </a:extLst>
          </a:blip>
          <a:srcRect t="45750"/>
          <a:stretch/>
        </p:blipFill>
        <p:spPr>
          <a:xfrm>
            <a:off x="5476300" y="716438"/>
            <a:ext cx="3912680" cy="5943600"/>
          </a:xfrm>
          <a:prstGeom prst="rect">
            <a:avLst/>
          </a:prstGeom>
        </p:spPr>
      </p:pic>
    </p:spTree>
    <p:extLst>
      <p:ext uri="{BB962C8B-B14F-4D97-AF65-F5344CB8AC3E}">
        <p14:creationId xmlns:p14="http://schemas.microsoft.com/office/powerpoint/2010/main" val="3284594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2CD1E268-5620-D4A0-6F51-760CA2EE9742}"/>
              </a:ext>
            </a:extLst>
          </p:cNvPr>
          <p:cNvSpPr/>
          <p:nvPr/>
        </p:nvSpPr>
        <p:spPr>
          <a:xfrm>
            <a:off x="5802229" y="3131731"/>
            <a:ext cx="2434442" cy="2303813"/>
          </a:xfrm>
          <a:prstGeom prst="ellipse">
            <a:avLst/>
          </a:prstGeom>
          <a:solidFill>
            <a:srgbClr val="00B050">
              <a:alpha val="50196"/>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00B050"/>
              </a:solidFill>
            </a:endParaRPr>
          </a:p>
        </p:txBody>
      </p:sp>
      <p:sp>
        <p:nvSpPr>
          <p:cNvPr id="5" name="Ellipse 4">
            <a:extLst>
              <a:ext uri="{FF2B5EF4-FFF2-40B4-BE49-F238E27FC236}">
                <a16:creationId xmlns:a16="http://schemas.microsoft.com/office/drawing/2014/main" id="{7E574FFD-1D71-3961-EAA2-244945D4BA2A}"/>
              </a:ext>
            </a:extLst>
          </p:cNvPr>
          <p:cNvSpPr/>
          <p:nvPr/>
        </p:nvSpPr>
        <p:spPr>
          <a:xfrm>
            <a:off x="7076848" y="3131730"/>
            <a:ext cx="2434442" cy="2303813"/>
          </a:xfrm>
          <a:prstGeom prst="ellipse">
            <a:avLst/>
          </a:prstGeom>
          <a:solidFill>
            <a:srgbClr val="565A5C">
              <a:alpha val="50196"/>
            </a:srgbClr>
          </a:solidFill>
          <a:ln>
            <a:solidFill>
              <a:srgbClr val="565A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99BBB997-DA39-0BFC-0AAB-F28F1AEE9219}"/>
              </a:ext>
            </a:extLst>
          </p:cNvPr>
          <p:cNvSpPr txBox="1"/>
          <p:nvPr/>
        </p:nvSpPr>
        <p:spPr>
          <a:xfrm>
            <a:off x="5366097" y="5435543"/>
            <a:ext cx="2338589" cy="369332"/>
          </a:xfrm>
          <a:prstGeom prst="rect">
            <a:avLst/>
          </a:prstGeom>
          <a:noFill/>
        </p:spPr>
        <p:txBody>
          <a:bodyPr wrap="none" rtlCol="0">
            <a:spAutoFit/>
          </a:bodyPr>
          <a:lstStyle/>
          <a:p>
            <a:r>
              <a:rPr lang="fr-BE" b="1">
                <a:solidFill>
                  <a:srgbClr val="00583C"/>
                </a:solidFill>
              </a:rPr>
              <a:t>Campagne médiatique</a:t>
            </a:r>
          </a:p>
        </p:txBody>
      </p:sp>
      <p:sp>
        <p:nvSpPr>
          <p:cNvPr id="7" name="ZoneTexte 6">
            <a:extLst>
              <a:ext uri="{FF2B5EF4-FFF2-40B4-BE49-F238E27FC236}">
                <a16:creationId xmlns:a16="http://schemas.microsoft.com/office/drawing/2014/main" id="{85269F3A-E229-EEBB-E4E2-6A9E2BD5D8B9}"/>
              </a:ext>
            </a:extLst>
          </p:cNvPr>
          <p:cNvSpPr txBox="1"/>
          <p:nvPr/>
        </p:nvSpPr>
        <p:spPr>
          <a:xfrm>
            <a:off x="9626682" y="4265059"/>
            <a:ext cx="2565318" cy="369332"/>
          </a:xfrm>
          <a:prstGeom prst="rect">
            <a:avLst/>
          </a:prstGeom>
          <a:noFill/>
        </p:spPr>
        <p:txBody>
          <a:bodyPr wrap="none" rtlCol="0">
            <a:spAutoFit/>
          </a:bodyPr>
          <a:lstStyle/>
          <a:p>
            <a:r>
              <a:rPr lang="fr-BE" b="1">
                <a:solidFill>
                  <a:srgbClr val="565A5C"/>
                </a:solidFill>
              </a:rPr>
              <a:t>Campagne d’information</a:t>
            </a:r>
          </a:p>
        </p:txBody>
      </p:sp>
      <p:sp>
        <p:nvSpPr>
          <p:cNvPr id="9" name="Titre 1">
            <a:extLst>
              <a:ext uri="{FF2B5EF4-FFF2-40B4-BE49-F238E27FC236}">
                <a16:creationId xmlns:a16="http://schemas.microsoft.com/office/drawing/2014/main" id="{4BBC1BE5-4DE7-EE3E-B208-3D328D94ACF3}"/>
              </a:ext>
            </a:extLst>
          </p:cNvPr>
          <p:cNvSpPr txBox="1">
            <a:spLocks/>
          </p:cNvSpPr>
          <p:nvPr/>
        </p:nvSpPr>
        <p:spPr>
          <a:xfrm>
            <a:off x="838200" y="2165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a:solidFill>
                  <a:srgbClr val="00583C"/>
                </a:solidFill>
                <a:latin typeface="Gill Sans MT"/>
              </a:rPr>
              <a:t>1- Campagne PRW 202/2024  (en cours)</a:t>
            </a:r>
          </a:p>
        </p:txBody>
      </p:sp>
      <p:sp>
        <p:nvSpPr>
          <p:cNvPr id="10" name="Rectangle 9">
            <a:extLst>
              <a:ext uri="{FF2B5EF4-FFF2-40B4-BE49-F238E27FC236}">
                <a16:creationId xmlns:a16="http://schemas.microsoft.com/office/drawing/2014/main" id="{18302E71-91D5-EF62-E7F4-C4DF0EF6E8C0}"/>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CA854AE-2E62-6E40-A775-A3655E2EAD65}"/>
              </a:ext>
            </a:extLst>
          </p:cNvPr>
          <p:cNvSpPr txBox="1"/>
          <p:nvPr/>
        </p:nvSpPr>
        <p:spPr>
          <a:xfrm>
            <a:off x="159910" y="1356570"/>
            <a:ext cx="4875228" cy="4247317"/>
          </a:xfrm>
          <a:prstGeom prst="rect">
            <a:avLst/>
          </a:prstGeom>
          <a:noFill/>
        </p:spPr>
        <p:txBody>
          <a:bodyPr wrap="square">
            <a:spAutoFit/>
          </a:bodyPr>
          <a:lstStyle/>
          <a:p>
            <a:r>
              <a:rPr lang="fr-FR" b="1" i="1" u="sng" dirty="0">
                <a:effectLst/>
                <a:latin typeface="Gill Sans MT" panose="020B0502020104020203" pitchFamily="34" charset="77"/>
              </a:rPr>
              <a:t>Objectifs de la campagne</a:t>
            </a:r>
          </a:p>
          <a:p>
            <a:pPr marL="285750"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latin typeface="Gill Sans MT" panose="020B0502020104020203" pitchFamily="34" charset="77"/>
              </a:rPr>
              <a:t>Avoir une présence médiatique forte &amp; </a:t>
            </a:r>
            <a:r>
              <a:rPr lang="fr-FR" dirty="0" err="1">
                <a:latin typeface="Gill Sans MT" panose="020B0502020104020203" pitchFamily="34" charset="77"/>
              </a:rPr>
              <a:t>interpellante</a:t>
            </a:r>
            <a:r>
              <a:rPr lang="fr-FR" dirty="0">
                <a:latin typeface="Gill Sans MT" panose="020B0502020104020203" pitchFamily="34" charset="77"/>
              </a:rPr>
              <a:t> : </a:t>
            </a:r>
            <a:r>
              <a:rPr lang="fr-FR" b="1" dirty="0">
                <a:solidFill>
                  <a:srgbClr val="00583C"/>
                </a:solidFill>
                <a:latin typeface="Gill Sans MT" panose="020B0502020104020203" pitchFamily="34" charset="77"/>
              </a:rPr>
              <a:t>Campagne médiatique </a:t>
            </a:r>
            <a:r>
              <a:rPr lang="fr-FR" dirty="0">
                <a:latin typeface="Gill Sans MT" panose="020B0502020104020203" pitchFamily="34" charset="77"/>
              </a:rPr>
              <a:t>autour du bio </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Faire parler du bio « </a:t>
            </a:r>
            <a:r>
              <a:rPr lang="fr-BE" sz="1800" b="1" i="1" dirty="0">
                <a:effectLst/>
                <a:latin typeface="EB Garamond" pitchFamily="2" charset="0"/>
                <a:ea typeface="EB Garamond" pitchFamily="2" charset="0"/>
              </a:rPr>
              <a:t> On a tous une bonne raison de choisir le Bio. </a:t>
            </a:r>
            <a:r>
              <a:rPr lang="fr-FR" dirty="0">
                <a:latin typeface="Gill Sans MT" panose="020B0502020104020203" pitchFamily="34" charset="77"/>
              </a:rPr>
              <a:t>»</a:t>
            </a:r>
          </a:p>
          <a:p>
            <a:pPr marL="1200150" lvl="2"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effectLst/>
                <a:latin typeface="Gill Sans MT" panose="020B0502020104020203" pitchFamily="34" charset="77"/>
              </a:rPr>
              <a:t>Informer sur les plus-</a:t>
            </a:r>
            <a:r>
              <a:rPr lang="fr-FR" dirty="0">
                <a:latin typeface="Gill Sans MT" panose="020B0502020104020203" pitchFamily="34" charset="77"/>
              </a:rPr>
              <a:t>values du bio : </a:t>
            </a:r>
            <a:r>
              <a:rPr lang="fr-FR" b="1" dirty="0">
                <a:solidFill>
                  <a:srgbClr val="565A5C"/>
                </a:solidFill>
                <a:effectLst/>
                <a:latin typeface="Gill Sans MT" panose="020B0502020104020203" pitchFamily="34" charset="77"/>
              </a:rPr>
              <a:t>Campagne d’information</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Amener les consommateurs à s’interroger sur leur alimentation</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Conscientiser sur le prix</a:t>
            </a:r>
          </a:p>
          <a:p>
            <a:pPr lvl="1">
              <a:buClr>
                <a:srgbClr val="E17000"/>
              </a:buClr>
            </a:pPr>
            <a:endParaRPr lang="fr-FR" dirty="0">
              <a:effectLst/>
              <a:latin typeface="Gill Sans MT" panose="020B0502020104020203" pitchFamily="34" charset="77"/>
            </a:endParaRPr>
          </a:p>
          <a:p>
            <a:endParaRPr lang="fr-FR" dirty="0">
              <a:effectLst/>
            </a:endParaRPr>
          </a:p>
        </p:txBody>
      </p:sp>
    </p:spTree>
    <p:extLst>
      <p:ext uri="{BB962C8B-B14F-4D97-AF65-F5344CB8AC3E}">
        <p14:creationId xmlns:p14="http://schemas.microsoft.com/office/powerpoint/2010/main" val="1449114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2CD1E268-5620-D4A0-6F51-760CA2EE9742}"/>
              </a:ext>
            </a:extLst>
          </p:cNvPr>
          <p:cNvSpPr/>
          <p:nvPr/>
        </p:nvSpPr>
        <p:spPr>
          <a:xfrm>
            <a:off x="5802229" y="3131731"/>
            <a:ext cx="2434442" cy="2303813"/>
          </a:xfrm>
          <a:prstGeom prst="ellipse">
            <a:avLst/>
          </a:prstGeom>
          <a:solidFill>
            <a:srgbClr val="00B050">
              <a:alpha val="50196"/>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00B050"/>
              </a:solidFill>
            </a:endParaRPr>
          </a:p>
        </p:txBody>
      </p:sp>
      <p:sp>
        <p:nvSpPr>
          <p:cNvPr id="4" name="Ellipse 3">
            <a:extLst>
              <a:ext uri="{FF2B5EF4-FFF2-40B4-BE49-F238E27FC236}">
                <a16:creationId xmlns:a16="http://schemas.microsoft.com/office/drawing/2014/main" id="{D4A944C4-50E1-AB44-14D0-CB62A81B21B5}"/>
              </a:ext>
            </a:extLst>
          </p:cNvPr>
          <p:cNvSpPr/>
          <p:nvPr/>
        </p:nvSpPr>
        <p:spPr>
          <a:xfrm>
            <a:off x="6439539" y="2334744"/>
            <a:ext cx="2434442" cy="2303813"/>
          </a:xfrm>
          <a:prstGeom prst="ellipse">
            <a:avLst/>
          </a:prstGeom>
          <a:solidFill>
            <a:srgbClr val="FF9900">
              <a:alpha val="52157"/>
            </a:srgbClr>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FF9900"/>
              </a:solidFill>
            </a:endParaRPr>
          </a:p>
        </p:txBody>
      </p:sp>
      <p:sp>
        <p:nvSpPr>
          <p:cNvPr id="5" name="Ellipse 4">
            <a:extLst>
              <a:ext uri="{FF2B5EF4-FFF2-40B4-BE49-F238E27FC236}">
                <a16:creationId xmlns:a16="http://schemas.microsoft.com/office/drawing/2014/main" id="{7E574FFD-1D71-3961-EAA2-244945D4BA2A}"/>
              </a:ext>
            </a:extLst>
          </p:cNvPr>
          <p:cNvSpPr/>
          <p:nvPr/>
        </p:nvSpPr>
        <p:spPr>
          <a:xfrm>
            <a:off x="7076848" y="3131730"/>
            <a:ext cx="2434442" cy="2303813"/>
          </a:xfrm>
          <a:prstGeom prst="ellipse">
            <a:avLst/>
          </a:prstGeom>
          <a:solidFill>
            <a:srgbClr val="565A5C">
              <a:alpha val="50196"/>
            </a:srgbClr>
          </a:solidFill>
          <a:ln>
            <a:solidFill>
              <a:srgbClr val="565A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99BBB997-DA39-0BFC-0AAB-F28F1AEE9219}"/>
              </a:ext>
            </a:extLst>
          </p:cNvPr>
          <p:cNvSpPr txBox="1"/>
          <p:nvPr/>
        </p:nvSpPr>
        <p:spPr>
          <a:xfrm>
            <a:off x="5366097" y="5435543"/>
            <a:ext cx="2338589" cy="369332"/>
          </a:xfrm>
          <a:prstGeom prst="rect">
            <a:avLst/>
          </a:prstGeom>
          <a:noFill/>
        </p:spPr>
        <p:txBody>
          <a:bodyPr wrap="none" rtlCol="0">
            <a:spAutoFit/>
          </a:bodyPr>
          <a:lstStyle/>
          <a:p>
            <a:r>
              <a:rPr lang="fr-BE" b="1">
                <a:solidFill>
                  <a:srgbClr val="00583C"/>
                </a:solidFill>
              </a:rPr>
              <a:t>Campagne médiatique</a:t>
            </a:r>
          </a:p>
        </p:txBody>
      </p:sp>
      <p:sp>
        <p:nvSpPr>
          <p:cNvPr id="7" name="ZoneTexte 6">
            <a:extLst>
              <a:ext uri="{FF2B5EF4-FFF2-40B4-BE49-F238E27FC236}">
                <a16:creationId xmlns:a16="http://schemas.microsoft.com/office/drawing/2014/main" id="{85269F3A-E229-EEBB-E4E2-6A9E2BD5D8B9}"/>
              </a:ext>
            </a:extLst>
          </p:cNvPr>
          <p:cNvSpPr txBox="1"/>
          <p:nvPr/>
        </p:nvSpPr>
        <p:spPr>
          <a:xfrm>
            <a:off x="9626682" y="4265059"/>
            <a:ext cx="2565318" cy="369332"/>
          </a:xfrm>
          <a:prstGeom prst="rect">
            <a:avLst/>
          </a:prstGeom>
          <a:noFill/>
        </p:spPr>
        <p:txBody>
          <a:bodyPr wrap="none" rtlCol="0">
            <a:spAutoFit/>
          </a:bodyPr>
          <a:lstStyle/>
          <a:p>
            <a:r>
              <a:rPr lang="fr-BE" b="1">
                <a:solidFill>
                  <a:srgbClr val="565A5C"/>
                </a:solidFill>
              </a:rPr>
              <a:t>Campagne d’information</a:t>
            </a:r>
          </a:p>
        </p:txBody>
      </p:sp>
      <p:sp>
        <p:nvSpPr>
          <p:cNvPr id="8" name="ZoneTexte 7">
            <a:extLst>
              <a:ext uri="{FF2B5EF4-FFF2-40B4-BE49-F238E27FC236}">
                <a16:creationId xmlns:a16="http://schemas.microsoft.com/office/drawing/2014/main" id="{537077F7-0D13-0F74-FE84-842AD6134489}"/>
              </a:ext>
            </a:extLst>
          </p:cNvPr>
          <p:cNvSpPr txBox="1"/>
          <p:nvPr/>
        </p:nvSpPr>
        <p:spPr>
          <a:xfrm>
            <a:off x="6439539" y="1856875"/>
            <a:ext cx="2701189" cy="369332"/>
          </a:xfrm>
          <a:prstGeom prst="rect">
            <a:avLst/>
          </a:prstGeom>
          <a:noFill/>
        </p:spPr>
        <p:txBody>
          <a:bodyPr wrap="none" rtlCol="0">
            <a:spAutoFit/>
          </a:bodyPr>
          <a:lstStyle/>
          <a:p>
            <a:r>
              <a:rPr lang="fr-BE" b="1">
                <a:solidFill>
                  <a:srgbClr val="ED7D31"/>
                </a:solidFill>
              </a:rPr>
              <a:t>Campagne d’identification</a:t>
            </a:r>
          </a:p>
        </p:txBody>
      </p:sp>
      <p:sp>
        <p:nvSpPr>
          <p:cNvPr id="9" name="Titre 1">
            <a:extLst>
              <a:ext uri="{FF2B5EF4-FFF2-40B4-BE49-F238E27FC236}">
                <a16:creationId xmlns:a16="http://schemas.microsoft.com/office/drawing/2014/main" id="{4BBC1BE5-4DE7-EE3E-B208-3D328D94ACF3}"/>
              </a:ext>
            </a:extLst>
          </p:cNvPr>
          <p:cNvSpPr txBox="1">
            <a:spLocks/>
          </p:cNvSpPr>
          <p:nvPr/>
        </p:nvSpPr>
        <p:spPr>
          <a:xfrm>
            <a:off x="913614" y="2259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dirty="0">
                <a:solidFill>
                  <a:srgbClr val="00583C"/>
                </a:solidFill>
                <a:latin typeface="Gill Sans MT"/>
              </a:rPr>
              <a:t>1- Campagne PRW 202/2024  (en cours)</a:t>
            </a:r>
          </a:p>
        </p:txBody>
      </p:sp>
      <p:sp>
        <p:nvSpPr>
          <p:cNvPr id="10" name="Rectangle 9">
            <a:extLst>
              <a:ext uri="{FF2B5EF4-FFF2-40B4-BE49-F238E27FC236}">
                <a16:creationId xmlns:a16="http://schemas.microsoft.com/office/drawing/2014/main" id="{18302E71-91D5-EF62-E7F4-C4DF0EF6E8C0}"/>
              </a:ext>
            </a:extLst>
          </p:cNvPr>
          <p:cNvSpPr/>
          <p:nvPr/>
        </p:nvSpPr>
        <p:spPr>
          <a:xfrm>
            <a:off x="75414" y="1221798"/>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CA854AE-2E62-6E40-A775-A3655E2EAD65}"/>
              </a:ext>
            </a:extLst>
          </p:cNvPr>
          <p:cNvSpPr txBox="1"/>
          <p:nvPr/>
        </p:nvSpPr>
        <p:spPr>
          <a:xfrm>
            <a:off x="159910" y="1356570"/>
            <a:ext cx="4875228" cy="5355312"/>
          </a:xfrm>
          <a:prstGeom prst="rect">
            <a:avLst/>
          </a:prstGeom>
          <a:noFill/>
        </p:spPr>
        <p:txBody>
          <a:bodyPr wrap="square">
            <a:spAutoFit/>
          </a:bodyPr>
          <a:lstStyle/>
          <a:p>
            <a:r>
              <a:rPr lang="fr-FR" b="1" i="1" u="sng" dirty="0">
                <a:effectLst/>
                <a:latin typeface="Gill Sans MT" panose="020B0502020104020203" pitchFamily="34" charset="77"/>
              </a:rPr>
              <a:t>Objectifs de la campagne</a:t>
            </a:r>
          </a:p>
          <a:p>
            <a:pPr marL="285750"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latin typeface="Gill Sans MT" panose="020B0502020104020203" pitchFamily="34" charset="77"/>
              </a:rPr>
              <a:t>Avoir une présence médiatique forte et qui interpelle : </a:t>
            </a:r>
            <a:r>
              <a:rPr lang="fr-FR" b="1" dirty="0">
                <a:solidFill>
                  <a:srgbClr val="00583C"/>
                </a:solidFill>
                <a:latin typeface="Gill Sans MT" panose="020B0502020104020203" pitchFamily="34" charset="77"/>
              </a:rPr>
              <a:t>Campagne médiatique </a:t>
            </a:r>
            <a:r>
              <a:rPr lang="fr-FR" dirty="0">
                <a:latin typeface="Gill Sans MT" panose="020B0502020104020203" pitchFamily="34" charset="77"/>
              </a:rPr>
              <a:t>autour du bio </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Faire parler du bio « </a:t>
            </a:r>
            <a:r>
              <a:rPr lang="fr-BE" sz="1800" b="1" i="1" dirty="0">
                <a:effectLst/>
                <a:latin typeface="EB Garamond" pitchFamily="2" charset="0"/>
                <a:ea typeface="EB Garamond" pitchFamily="2" charset="0"/>
              </a:rPr>
              <a:t> On a tous une bonne raison de choisir le Bio. </a:t>
            </a:r>
            <a:r>
              <a:rPr lang="fr-FR" dirty="0">
                <a:latin typeface="Gill Sans MT" panose="020B0502020104020203" pitchFamily="34" charset="77"/>
              </a:rPr>
              <a:t>»</a:t>
            </a:r>
          </a:p>
          <a:p>
            <a:pPr marL="1200150" lvl="2" indent="-285750">
              <a:buClr>
                <a:srgbClr val="E17000"/>
              </a:buClr>
              <a:buFont typeface="Wingdings" pitchFamily="2" charset="2"/>
              <a:buChar char="§"/>
            </a:pPr>
            <a:endParaRPr lang="fr-FR" dirty="0">
              <a:effectLst/>
              <a:latin typeface="Gill Sans MT" panose="020B0502020104020203" pitchFamily="34" charset="77"/>
            </a:endParaRPr>
          </a:p>
          <a:p>
            <a:pPr marL="742950" lvl="1" indent="-285750">
              <a:buClr>
                <a:srgbClr val="E17000"/>
              </a:buClr>
              <a:buFont typeface="Wingdings" pitchFamily="2" charset="2"/>
              <a:buChar char="§"/>
            </a:pPr>
            <a:r>
              <a:rPr lang="fr-FR" dirty="0">
                <a:effectLst/>
                <a:latin typeface="Gill Sans MT" panose="020B0502020104020203" pitchFamily="34" charset="77"/>
              </a:rPr>
              <a:t>Informer sur les plus-</a:t>
            </a:r>
            <a:r>
              <a:rPr lang="fr-FR" dirty="0">
                <a:latin typeface="Gill Sans MT" panose="020B0502020104020203" pitchFamily="34" charset="77"/>
              </a:rPr>
              <a:t>values du bio : </a:t>
            </a:r>
            <a:r>
              <a:rPr lang="fr-FR" b="1" dirty="0">
                <a:solidFill>
                  <a:srgbClr val="565A5C"/>
                </a:solidFill>
                <a:effectLst/>
                <a:latin typeface="Gill Sans MT" panose="020B0502020104020203" pitchFamily="34" charset="77"/>
              </a:rPr>
              <a:t>Campagne d’information</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Amener les consommateurs à s’interroger sur leur alimentation</a:t>
            </a:r>
          </a:p>
          <a:p>
            <a:pPr marL="1200150" lvl="2" indent="-285750">
              <a:buClr>
                <a:srgbClr val="E17000"/>
              </a:buClr>
              <a:buFont typeface="Wingdings" panose="05000000000000000000" pitchFamily="2" charset="2"/>
              <a:buChar char="è"/>
            </a:pPr>
            <a:r>
              <a:rPr lang="fr-FR" dirty="0">
                <a:latin typeface="Gill Sans MT" panose="020B0502020104020203" pitchFamily="34" charset="77"/>
              </a:rPr>
              <a:t>Conscientiser sur le prix</a:t>
            </a:r>
          </a:p>
          <a:p>
            <a:pPr marL="1200150" lvl="2" indent="-285750">
              <a:buClr>
                <a:srgbClr val="E17000"/>
              </a:buClr>
              <a:buFont typeface="Wingdings" pitchFamily="2" charset="2"/>
              <a:buChar char="§"/>
            </a:pPr>
            <a:endParaRPr lang="fr-FR" dirty="0">
              <a:latin typeface="Gill Sans MT" panose="020B0502020104020203" pitchFamily="34" charset="77"/>
            </a:endParaRPr>
          </a:p>
          <a:p>
            <a:pPr marL="742950" lvl="1" indent="-285750">
              <a:buClr>
                <a:srgbClr val="E17000"/>
              </a:buClr>
              <a:buFont typeface="Wingdings" pitchFamily="2" charset="2"/>
              <a:buChar char="§"/>
            </a:pPr>
            <a:r>
              <a:rPr lang="fr-FR" dirty="0">
                <a:latin typeface="Gill Sans MT" panose="020B0502020104020203" pitchFamily="34" charset="77"/>
              </a:rPr>
              <a:t>Augmenter l’achat de produits bio d’origine locale:  </a:t>
            </a:r>
            <a:r>
              <a:rPr lang="fr-FR" b="1" dirty="0">
                <a:solidFill>
                  <a:srgbClr val="FF9900"/>
                </a:solidFill>
                <a:effectLst/>
                <a:latin typeface="Gill Sans MT" panose="020B0502020104020203" pitchFamily="34" charset="77"/>
              </a:rPr>
              <a:t>Campagne d’identification : </a:t>
            </a:r>
            <a:r>
              <a:rPr lang="fr-FR" dirty="0">
                <a:effectLst/>
                <a:latin typeface="Gill Sans MT" panose="020B0502020104020203" pitchFamily="34" charset="77"/>
              </a:rPr>
              <a:t>en magasins dont les GMS</a:t>
            </a:r>
          </a:p>
          <a:p>
            <a:endParaRPr lang="fr-FR" dirty="0">
              <a:effectLst/>
            </a:endParaRPr>
          </a:p>
        </p:txBody>
      </p:sp>
    </p:spTree>
    <p:extLst>
      <p:ext uri="{BB962C8B-B14F-4D97-AF65-F5344CB8AC3E}">
        <p14:creationId xmlns:p14="http://schemas.microsoft.com/office/powerpoint/2010/main" val="1658527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1">
            <a:extLst>
              <a:ext uri="{FF2B5EF4-FFF2-40B4-BE49-F238E27FC236}">
                <a16:creationId xmlns:a16="http://schemas.microsoft.com/office/drawing/2014/main" id="{2840672A-04EA-7F79-CC1B-1DD05B14993A}"/>
              </a:ext>
            </a:extLst>
          </p:cNvPr>
          <p:cNvSpPr txBox="1">
            <a:spLocks/>
          </p:cNvSpPr>
          <p:nvPr/>
        </p:nvSpPr>
        <p:spPr>
          <a:xfrm>
            <a:off x="485492" y="262467"/>
            <a:ext cx="5354705" cy="96157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endParaRPr lang="en-US" sz="2800" dirty="0">
              <a:solidFill>
                <a:srgbClr val="00583C"/>
              </a:solidFill>
              <a:latin typeface="Gill Sans MT"/>
            </a:endParaRPr>
          </a:p>
        </p:txBody>
      </p:sp>
      <p:pic>
        <p:nvPicPr>
          <p:cNvPr id="5" name="Image 4" descr="Une image contenant texte, graphisme, vert, art&#10;&#10;Description générée automatiquement">
            <a:extLst>
              <a:ext uri="{FF2B5EF4-FFF2-40B4-BE49-F238E27FC236}">
                <a16:creationId xmlns:a16="http://schemas.microsoft.com/office/drawing/2014/main" id="{4D57411A-2126-2591-A4CB-E7BEE66260D1}"/>
              </a:ext>
            </a:extLst>
          </p:cNvPr>
          <p:cNvPicPr>
            <a:picLocks noChangeAspect="1"/>
          </p:cNvPicPr>
          <p:nvPr/>
        </p:nvPicPr>
        <p:blipFill>
          <a:blip r:embed="rId2"/>
          <a:srcRect l="-2181" t="7845" r="11838" b="6674"/>
          <a:stretch/>
        </p:blipFill>
        <p:spPr>
          <a:xfrm>
            <a:off x="6806291" y="121296"/>
            <a:ext cx="5386991" cy="679604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ZoneTexte 5">
            <a:extLst>
              <a:ext uri="{FF2B5EF4-FFF2-40B4-BE49-F238E27FC236}">
                <a16:creationId xmlns:a16="http://schemas.microsoft.com/office/drawing/2014/main" id="{D503AFA5-268A-AB48-16B3-6A5321F577FF}"/>
              </a:ext>
            </a:extLst>
          </p:cNvPr>
          <p:cNvSpPr txBox="1"/>
          <p:nvPr/>
        </p:nvSpPr>
        <p:spPr>
          <a:xfrm>
            <a:off x="1094074" y="1698599"/>
            <a:ext cx="500040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Clr>
                <a:srgbClr val="E17000"/>
              </a:buClr>
              <a:buFont typeface="Wingdings" pitchFamily="2" charset="2"/>
              <a:buChar char="§"/>
            </a:pPr>
            <a:r>
              <a:rPr lang="fr-FR" dirty="0">
                <a:latin typeface="Gill Sans MT"/>
              </a:rPr>
              <a:t>Panneaux et Stop rayons</a:t>
            </a:r>
          </a:p>
          <a:p>
            <a:pPr lvl="1"/>
            <a:endParaRPr lang="fr-FR" dirty="0">
              <a:latin typeface="Gill Sans MT"/>
            </a:endParaRPr>
          </a:p>
          <a:p>
            <a:pPr lvl="1"/>
            <a:r>
              <a:rPr lang="fr-FR" b="1" u="sng" dirty="0">
                <a:latin typeface="Gill Sans MT"/>
              </a:rPr>
              <a:t>Panneaux "Ici on produit bio"</a:t>
            </a:r>
            <a:endParaRPr lang="fr-FR" b="1" u="sng" dirty="0"/>
          </a:p>
          <a:p>
            <a:pPr lvl="1"/>
            <a:endParaRPr lang="fr-FR" dirty="0">
              <a:latin typeface="Gill Sans MT"/>
            </a:endParaRPr>
          </a:p>
          <a:p>
            <a:pPr marL="742950" lvl="1" indent="-285750">
              <a:buClr>
                <a:srgbClr val="E17000"/>
              </a:buClr>
              <a:buFont typeface="Wingdings" pitchFamily="2" charset="2"/>
              <a:buChar char="§"/>
            </a:pPr>
            <a:r>
              <a:rPr lang="fr-FR" dirty="0">
                <a:latin typeface="Gill Sans MT" panose="020B0502020104020203" pitchFamily="34" charset="77"/>
              </a:rPr>
              <a:t>Réservés en priorité : producteurs 100% bio avec un magasin à la ferme</a:t>
            </a:r>
          </a:p>
          <a:p>
            <a:pPr marL="742950" lvl="1" indent="-285750">
              <a:buClr>
                <a:srgbClr val="E17000"/>
              </a:buClr>
              <a:buFont typeface="Wingdings" pitchFamily="2" charset="2"/>
              <a:buChar char="§"/>
            </a:pPr>
            <a:r>
              <a:rPr lang="fr-FR" dirty="0">
                <a:latin typeface="Gill Sans MT"/>
              </a:rPr>
              <a:t>1 par exploitation</a:t>
            </a:r>
          </a:p>
          <a:p>
            <a:pPr marL="742950" lvl="1" indent="-285750">
              <a:buClr>
                <a:srgbClr val="E17000"/>
              </a:buClr>
              <a:buFont typeface="Wingdings" pitchFamily="2" charset="2"/>
              <a:buChar char="§"/>
            </a:pPr>
            <a:r>
              <a:rPr lang="fr-FR" dirty="0">
                <a:latin typeface="Gill Sans MT" panose="020B0502020104020203" pitchFamily="34" charset="77"/>
              </a:rPr>
              <a:t>Planification de 3 dates en octobre pour la distribution</a:t>
            </a:r>
          </a:p>
          <a:p>
            <a:pPr marL="742950" lvl="1" indent="-285750">
              <a:buClr>
                <a:srgbClr val="E17000"/>
              </a:buClr>
              <a:buFont typeface="Wingdings" pitchFamily="2" charset="2"/>
              <a:buChar char="§"/>
            </a:pPr>
            <a:r>
              <a:rPr lang="fr-FR" dirty="0">
                <a:latin typeface="Gill Sans MT" panose="020B0502020104020203" pitchFamily="34" charset="77"/>
              </a:rPr>
              <a:t>Signature obligatoire d'une convention</a:t>
            </a:r>
            <a:r>
              <a:rPr lang="fr-FR" dirty="0">
                <a:cs typeface="Calibri"/>
              </a:rPr>
              <a:t> </a:t>
            </a:r>
          </a:p>
          <a:p>
            <a:endParaRPr lang="fr-FR" dirty="0">
              <a:cs typeface="Calibri"/>
            </a:endParaRPr>
          </a:p>
        </p:txBody>
      </p:sp>
    </p:spTree>
    <p:extLst>
      <p:ext uri="{BB962C8B-B14F-4D97-AF65-F5344CB8AC3E}">
        <p14:creationId xmlns:p14="http://schemas.microsoft.com/office/powerpoint/2010/main" val="3645154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5FBB5EE-82F9-B64E-A519-58B77BB886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61" y="3197595"/>
            <a:ext cx="4243902" cy="3182926"/>
          </a:xfrm>
          <a:prstGeom prst="rect">
            <a:avLst/>
          </a:prstGeom>
        </p:spPr>
      </p:pic>
      <p:pic>
        <p:nvPicPr>
          <p:cNvPr id="8" name="Image 7">
            <a:extLst>
              <a:ext uri="{FF2B5EF4-FFF2-40B4-BE49-F238E27FC236}">
                <a16:creationId xmlns:a16="http://schemas.microsoft.com/office/drawing/2014/main" id="{6DAB0B93-1372-0144-866A-52820AA8A400}"/>
              </a:ext>
            </a:extLst>
          </p:cNvPr>
          <p:cNvPicPr>
            <a:picLocks noChangeAspect="1"/>
          </p:cNvPicPr>
          <p:nvPr/>
        </p:nvPicPr>
        <p:blipFill rotWithShape="1">
          <a:blip r:embed="rId3">
            <a:extLst>
              <a:ext uri="{28A0092B-C50C-407E-A947-70E740481C1C}">
                <a14:useLocalDpi xmlns:a14="http://schemas.microsoft.com/office/drawing/2010/main" val="0"/>
              </a:ext>
            </a:extLst>
          </a:blip>
          <a:srcRect t="18219" b="26305"/>
          <a:stretch/>
        </p:blipFill>
        <p:spPr>
          <a:xfrm>
            <a:off x="4566450" y="931281"/>
            <a:ext cx="5117701" cy="3785457"/>
          </a:xfrm>
          <a:prstGeom prst="rect">
            <a:avLst/>
          </a:prstGeom>
        </p:spPr>
      </p:pic>
      <p:sp>
        <p:nvSpPr>
          <p:cNvPr id="10" name="ZoneTexte 9">
            <a:extLst>
              <a:ext uri="{FF2B5EF4-FFF2-40B4-BE49-F238E27FC236}">
                <a16:creationId xmlns:a16="http://schemas.microsoft.com/office/drawing/2014/main" id="{86521513-B611-2542-9A99-308171E6C212}"/>
              </a:ext>
            </a:extLst>
          </p:cNvPr>
          <p:cNvSpPr txBox="1"/>
          <p:nvPr/>
        </p:nvSpPr>
        <p:spPr>
          <a:xfrm>
            <a:off x="284707" y="931281"/>
            <a:ext cx="6099142" cy="369332"/>
          </a:xfrm>
          <a:prstGeom prst="rect">
            <a:avLst/>
          </a:prstGeom>
          <a:noFill/>
        </p:spPr>
        <p:txBody>
          <a:bodyPr wrap="square">
            <a:spAutoFit/>
          </a:bodyPr>
          <a:lstStyle/>
          <a:p>
            <a:pPr lvl="1"/>
            <a:r>
              <a:rPr lang="fr-FR" b="1" u="sng" dirty="0">
                <a:latin typeface="Gill Sans MT"/>
              </a:rPr>
              <a:t>Les animations en magasins</a:t>
            </a:r>
            <a:endParaRPr lang="fr-FR" b="1" u="sng" dirty="0"/>
          </a:p>
        </p:txBody>
      </p:sp>
    </p:spTree>
    <p:extLst>
      <p:ext uri="{BB962C8B-B14F-4D97-AF65-F5344CB8AC3E}">
        <p14:creationId xmlns:p14="http://schemas.microsoft.com/office/powerpoint/2010/main" val="3691708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valuation at UNCTAD | UNCTAD">
            <a:extLst>
              <a:ext uri="{FF2B5EF4-FFF2-40B4-BE49-F238E27FC236}">
                <a16:creationId xmlns:a16="http://schemas.microsoft.com/office/drawing/2014/main" id="{F154B525-3DE8-B34F-A035-1050E324C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7331" y="1104245"/>
            <a:ext cx="7620000" cy="5384800"/>
          </a:xfrm>
          <a:prstGeom prst="rect">
            <a:avLst/>
          </a:prstGeom>
          <a:noFill/>
          <a:extLst>
            <a:ext uri="{909E8E84-426E-40DD-AFC4-6F175D3DCCD1}">
              <a14:hiddenFill xmlns:a14="http://schemas.microsoft.com/office/drawing/2010/main">
                <a:solidFill>
                  <a:srgbClr val="FFFFFF"/>
                </a:solidFill>
              </a14:hiddenFill>
            </a:ext>
          </a:extLst>
        </p:spPr>
      </p:pic>
      <p:sp>
        <p:nvSpPr>
          <p:cNvPr id="4" name="Titre 1">
            <a:extLst>
              <a:ext uri="{FF2B5EF4-FFF2-40B4-BE49-F238E27FC236}">
                <a16:creationId xmlns:a16="http://schemas.microsoft.com/office/drawing/2014/main" id="{9EF7BE19-C2E7-1A49-9A31-43F03E401AB6}"/>
              </a:ext>
            </a:extLst>
          </p:cNvPr>
          <p:cNvSpPr txBox="1">
            <a:spLocks/>
          </p:cNvSpPr>
          <p:nvPr/>
        </p:nvSpPr>
        <p:spPr>
          <a:xfrm>
            <a:off x="913614" y="2259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dirty="0">
                <a:solidFill>
                  <a:srgbClr val="00583C"/>
                </a:solidFill>
                <a:latin typeface="Gill Sans MT"/>
              </a:rPr>
              <a:t>1- Campagne PRW 202/2024  (en cours)</a:t>
            </a:r>
          </a:p>
        </p:txBody>
      </p:sp>
      <p:sp>
        <p:nvSpPr>
          <p:cNvPr id="5" name="Rectangle 4">
            <a:extLst>
              <a:ext uri="{FF2B5EF4-FFF2-40B4-BE49-F238E27FC236}">
                <a16:creationId xmlns:a16="http://schemas.microsoft.com/office/drawing/2014/main" id="{448F3F9A-2B66-FD4E-9C1F-3A196ED7F7D4}"/>
              </a:ext>
            </a:extLst>
          </p:cNvPr>
          <p:cNvSpPr/>
          <p:nvPr/>
        </p:nvSpPr>
        <p:spPr>
          <a:xfrm>
            <a:off x="75414" y="1221798"/>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4236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A82F8C-3A54-2640-AF15-926404618419}"/>
              </a:ext>
            </a:extLst>
          </p:cNvPr>
          <p:cNvSpPr>
            <a:spLocks noGrp="1"/>
          </p:cNvSpPr>
          <p:nvPr>
            <p:ph type="title"/>
          </p:nvPr>
        </p:nvSpPr>
        <p:spPr>
          <a:xfrm>
            <a:off x="522932" y="2812949"/>
            <a:ext cx="10515600" cy="2852737"/>
          </a:xfrm>
        </p:spPr>
        <p:txBody>
          <a:bodyPr/>
          <a:lstStyle/>
          <a:p>
            <a:r>
              <a:rPr lang="fr-BE" dirty="0">
                <a:latin typeface="Gill Sans MT"/>
              </a:rPr>
              <a:t>3. En 2025</a:t>
            </a:r>
            <a:br>
              <a:rPr lang="fr-BE" dirty="0">
                <a:latin typeface="Gill Sans MT"/>
              </a:rPr>
            </a:br>
            <a:br>
              <a:rPr lang="fr-BE" dirty="0">
                <a:latin typeface="Gill Sans MT"/>
              </a:rPr>
            </a:br>
            <a:r>
              <a:rPr lang="fr-BE" sz="4000" dirty="0">
                <a:solidFill>
                  <a:schemeClr val="accent2"/>
                </a:solidFill>
                <a:latin typeface="Gill Sans MT"/>
              </a:rPr>
              <a:t>La production biologique</a:t>
            </a:r>
            <a:endParaRPr lang="fr-FR" sz="4000" dirty="0">
              <a:solidFill>
                <a:schemeClr val="accent2"/>
              </a:solidFill>
            </a:endParaRPr>
          </a:p>
        </p:txBody>
      </p:sp>
    </p:spTree>
    <p:extLst>
      <p:ext uri="{BB962C8B-B14F-4D97-AF65-F5344CB8AC3E}">
        <p14:creationId xmlns:p14="http://schemas.microsoft.com/office/powerpoint/2010/main" val="554623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347EBA8F-D397-6C42-F178-F7295F5102C6}"/>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Titre 1">
            <a:extLst>
              <a:ext uri="{FF2B5EF4-FFF2-40B4-BE49-F238E27FC236}">
                <a16:creationId xmlns:a16="http://schemas.microsoft.com/office/drawing/2014/main" id="{2FEDF529-562A-4530-FC8A-11E248CC9599}"/>
              </a:ext>
            </a:extLst>
          </p:cNvPr>
          <p:cNvSpPr>
            <a:spLocks noGrp="1"/>
          </p:cNvSpPr>
          <p:nvPr>
            <p:ph type="title"/>
          </p:nvPr>
        </p:nvSpPr>
        <p:spPr>
          <a:xfrm>
            <a:off x="838200" y="216535"/>
            <a:ext cx="10515600" cy="1325563"/>
          </a:xfrm>
        </p:spPr>
        <p:txBody>
          <a:bodyPr/>
          <a:lstStyle/>
          <a:p>
            <a:r>
              <a:rPr lang="fr-FR" sz="2800">
                <a:solidFill>
                  <a:srgbClr val="00583C"/>
                </a:solidFill>
                <a:latin typeface="Gill Sans MT"/>
              </a:rPr>
              <a:t>1 – Budget (estimation)</a:t>
            </a:r>
          </a:p>
        </p:txBody>
      </p:sp>
      <p:sp>
        <p:nvSpPr>
          <p:cNvPr id="2" name="ZoneTexte 1">
            <a:extLst>
              <a:ext uri="{FF2B5EF4-FFF2-40B4-BE49-F238E27FC236}">
                <a16:creationId xmlns:a16="http://schemas.microsoft.com/office/drawing/2014/main" id="{3B138FE7-4C26-2C64-FA7E-D45D807499BA}"/>
              </a:ext>
            </a:extLst>
          </p:cNvPr>
          <p:cNvSpPr txBox="1"/>
          <p:nvPr/>
        </p:nvSpPr>
        <p:spPr>
          <a:xfrm>
            <a:off x="189042" y="2679720"/>
            <a:ext cx="4291045" cy="203132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Sans-Serif"/>
              <a:buChar char="•"/>
            </a:pPr>
            <a:r>
              <a:rPr lang="fr-FR" dirty="0">
                <a:cs typeface="Arial"/>
              </a:rPr>
              <a:t>Budget en 2025 : </a:t>
            </a:r>
            <a:r>
              <a:rPr lang="en-US" dirty="0">
                <a:cs typeface="Arial"/>
              </a:rPr>
              <a:t>​</a:t>
            </a:r>
          </a:p>
          <a:p>
            <a:pPr marL="742950" lvl="1" indent="-285750">
              <a:buFont typeface="Courier New,monospace"/>
              <a:buChar char="o"/>
            </a:pPr>
            <a:r>
              <a:rPr lang="fr-FR" dirty="0">
                <a:cs typeface="Arial"/>
              </a:rPr>
              <a:t>324 k€ : issus de la dotation</a:t>
            </a:r>
            <a:r>
              <a:rPr lang="en-US" dirty="0">
                <a:cs typeface="Arial"/>
              </a:rPr>
              <a:t>​</a:t>
            </a:r>
          </a:p>
          <a:p>
            <a:pPr marL="742950" lvl="1" indent="-285750">
              <a:buFont typeface="Courier New,monospace"/>
              <a:buChar char="o"/>
            </a:pPr>
            <a:r>
              <a:rPr lang="fr-FR" dirty="0">
                <a:cs typeface="Arial"/>
              </a:rPr>
              <a:t>215 k€ : issus des cotisations bio</a:t>
            </a:r>
            <a:r>
              <a:rPr lang="en-US" dirty="0">
                <a:cs typeface="Arial"/>
              </a:rPr>
              <a:t>​</a:t>
            </a:r>
          </a:p>
          <a:p>
            <a:pPr marL="742950" lvl="1" indent="-285750">
              <a:buFont typeface="Courier New,monospace"/>
              <a:buChar char="o"/>
            </a:pPr>
            <a:r>
              <a:rPr lang="fr-FR" i="1" dirty="0">
                <a:cs typeface="Arial"/>
              </a:rPr>
              <a:t>(</a:t>
            </a:r>
            <a:r>
              <a:rPr lang="fr-FR" i="1" dirty="0" err="1">
                <a:cs typeface="Arial"/>
              </a:rPr>
              <a:t>Env</a:t>
            </a:r>
            <a:r>
              <a:rPr lang="fr-FR" i="1" dirty="0">
                <a:cs typeface="Arial"/>
              </a:rPr>
              <a:t> 100 k€ : issus du budget PRW 215 "Observatoire de la consommation"</a:t>
            </a:r>
            <a:r>
              <a:rPr lang="fr-FR" dirty="0">
                <a:cs typeface="Arial"/>
              </a:rPr>
              <a:t>) : Achat de données </a:t>
            </a:r>
            <a:r>
              <a:rPr lang="fr-FR" dirty="0" err="1">
                <a:cs typeface="Arial"/>
              </a:rPr>
              <a:t>GfK</a:t>
            </a:r>
            <a:endParaRPr lang="fr-FR" dirty="0">
              <a:cs typeface="Arial"/>
            </a:endParaRPr>
          </a:p>
        </p:txBody>
      </p:sp>
      <p:pic>
        <p:nvPicPr>
          <p:cNvPr id="6152" name="Picture 8" descr="Quel budget pour ma communication ?">
            <a:extLst>
              <a:ext uri="{FF2B5EF4-FFF2-40B4-BE49-F238E27FC236}">
                <a16:creationId xmlns:a16="http://schemas.microsoft.com/office/drawing/2014/main" id="{488EE134-814B-2D47-A3DA-DB7972189B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8400" y="1827332"/>
            <a:ext cx="72136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614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347EBA8F-D397-6C42-F178-F7295F5102C6}"/>
              </a:ext>
            </a:extLst>
          </p:cNvPr>
          <p:cNvSpPr/>
          <p:nvPr/>
        </p:nvSpPr>
        <p:spPr>
          <a:xfrm>
            <a:off x="0" y="1212371"/>
            <a:ext cx="4669131" cy="18000"/>
          </a:xfrm>
          <a:prstGeom prst="rect">
            <a:avLst/>
          </a:prstGeom>
          <a:solidFill>
            <a:srgbClr val="EB7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Titre 1">
            <a:extLst>
              <a:ext uri="{FF2B5EF4-FFF2-40B4-BE49-F238E27FC236}">
                <a16:creationId xmlns:a16="http://schemas.microsoft.com/office/drawing/2014/main" id="{2FEDF529-562A-4530-FC8A-11E248CC9599}"/>
              </a:ext>
            </a:extLst>
          </p:cNvPr>
          <p:cNvSpPr>
            <a:spLocks noGrp="1"/>
          </p:cNvSpPr>
          <p:nvPr>
            <p:ph type="title"/>
          </p:nvPr>
        </p:nvSpPr>
        <p:spPr>
          <a:xfrm>
            <a:off x="838200" y="216535"/>
            <a:ext cx="10515600" cy="1325563"/>
          </a:xfrm>
        </p:spPr>
        <p:txBody>
          <a:bodyPr/>
          <a:lstStyle/>
          <a:p>
            <a:r>
              <a:rPr lang="fr-FR" sz="2800">
                <a:solidFill>
                  <a:srgbClr val="00583C"/>
                </a:solidFill>
                <a:latin typeface="Gill Sans MT"/>
              </a:rPr>
              <a:t>2 – Cadre et actions</a:t>
            </a:r>
          </a:p>
        </p:txBody>
      </p:sp>
      <p:sp>
        <p:nvSpPr>
          <p:cNvPr id="2" name="ZoneTexte 1">
            <a:extLst>
              <a:ext uri="{FF2B5EF4-FFF2-40B4-BE49-F238E27FC236}">
                <a16:creationId xmlns:a16="http://schemas.microsoft.com/office/drawing/2014/main" id="{3B138FE7-4C26-2C64-FA7E-D45D807499BA}"/>
              </a:ext>
            </a:extLst>
          </p:cNvPr>
          <p:cNvSpPr txBox="1"/>
          <p:nvPr/>
        </p:nvSpPr>
        <p:spPr>
          <a:xfrm>
            <a:off x="625033" y="1551008"/>
            <a:ext cx="10575400" cy="34163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Sans-Serif"/>
              <a:buChar char="•"/>
            </a:pPr>
            <a:r>
              <a:rPr lang="fr-FR" dirty="0">
                <a:cs typeface="Arial"/>
              </a:rPr>
              <a:t>Proposition vers les consommateurs : Continuer sur la thématique en cours "On a tous une bonne raison de choisir le bio"</a:t>
            </a:r>
            <a:endParaRPr lang="fr-FR" dirty="0">
              <a:cs typeface="Calibri" panose="020F0502020204030204"/>
            </a:endParaRPr>
          </a:p>
          <a:p>
            <a:pPr marL="742950" lvl="1" indent="-285750">
              <a:buFont typeface="Courier New,monospace"/>
              <a:buChar char="o"/>
            </a:pPr>
            <a:r>
              <a:rPr lang="fr-FR" dirty="0">
                <a:cs typeface="Arial"/>
              </a:rPr>
              <a:t>Capitaliser sur les bases construites en 2024</a:t>
            </a:r>
          </a:p>
          <a:p>
            <a:pPr marL="742950" lvl="1" indent="-285750">
              <a:buFont typeface="Courier New,monospace"/>
              <a:buChar char="o"/>
            </a:pPr>
            <a:r>
              <a:rPr lang="fr-FR" dirty="0">
                <a:cs typeface="Arial"/>
              </a:rPr>
              <a:t>Mettre les moyens (humains et financiers) sur d'autres axes que la création et le fond</a:t>
            </a:r>
          </a:p>
          <a:p>
            <a:pPr marL="742950" lvl="1" indent="-285750">
              <a:buFont typeface="Courier New,monospace"/>
              <a:buChar char="o"/>
            </a:pPr>
            <a:endParaRPr lang="fr-FR" dirty="0">
              <a:cs typeface="Arial"/>
            </a:endParaRPr>
          </a:p>
          <a:p>
            <a:pPr marL="285750" indent="-285750">
              <a:buFont typeface="Arial,Sans-Serif"/>
              <a:buChar char="•"/>
            </a:pPr>
            <a:r>
              <a:rPr lang="fr-FR" dirty="0">
                <a:cs typeface="Arial"/>
              </a:rPr>
              <a:t>Semaine bio 2025 : 20ème édition –  Groupe de travail en cours pour y réfléchir</a:t>
            </a:r>
          </a:p>
          <a:p>
            <a:endParaRPr lang="fr-FR" dirty="0">
              <a:cs typeface="Arial"/>
            </a:endParaRPr>
          </a:p>
          <a:p>
            <a:pPr marL="285750" indent="-285750">
              <a:buFont typeface="Arial,Sans-Serif"/>
              <a:buChar char="•"/>
            </a:pPr>
            <a:r>
              <a:rPr lang="fr-FR" dirty="0">
                <a:cs typeface="Arial"/>
              </a:rPr>
              <a:t>Mise en place d’un Business Club bio (B-to-B) pour échanger et </a:t>
            </a:r>
            <a:r>
              <a:rPr lang="fr-FR" dirty="0" err="1">
                <a:cs typeface="Arial"/>
              </a:rPr>
              <a:t>réseauter</a:t>
            </a:r>
            <a:r>
              <a:rPr lang="fr-FR" dirty="0">
                <a:cs typeface="Arial"/>
              </a:rPr>
              <a:t> </a:t>
            </a:r>
          </a:p>
          <a:p>
            <a:pPr marL="285750" indent="-285750">
              <a:buFont typeface="Arial,Sans-Serif"/>
              <a:buChar char="•"/>
            </a:pPr>
            <a:r>
              <a:rPr lang="fr-FR" dirty="0" err="1">
                <a:cs typeface="Arial"/>
              </a:rPr>
              <a:t>Eat</a:t>
            </a:r>
            <a:r>
              <a:rPr lang="fr-FR" dirty="0">
                <a:cs typeface="Arial"/>
              </a:rPr>
              <a:t> local bio</a:t>
            </a:r>
          </a:p>
          <a:p>
            <a:pPr marL="285750" indent="-285750">
              <a:buFont typeface="Arial,Sans-Serif"/>
              <a:buChar char="•"/>
            </a:pPr>
            <a:r>
              <a:rPr lang="fr-FR" dirty="0">
                <a:cs typeface="Arial"/>
              </a:rPr>
              <a:t>Dépôt d’un dossier EU avec le VLAM</a:t>
            </a:r>
            <a:endParaRPr lang="fr-FR" dirty="0">
              <a:cs typeface="Calibri"/>
            </a:endParaRPr>
          </a:p>
          <a:p>
            <a:pPr marL="285750" indent="-285750">
              <a:buFont typeface="Arial,Sans-Serif"/>
              <a:buChar char="•"/>
            </a:pPr>
            <a:endParaRPr lang="fr-FR" dirty="0">
              <a:cs typeface="Arial"/>
            </a:endParaRPr>
          </a:p>
          <a:p>
            <a:pPr marL="285750" indent="-285750">
              <a:buFont typeface="Arial,Sans-Serif"/>
              <a:buChar char="•"/>
            </a:pPr>
            <a:endParaRPr lang="fr-FR" dirty="0">
              <a:cs typeface="Arial"/>
            </a:endParaRPr>
          </a:p>
        </p:txBody>
      </p:sp>
    </p:spTree>
    <p:extLst>
      <p:ext uri="{BB962C8B-B14F-4D97-AF65-F5344CB8AC3E}">
        <p14:creationId xmlns:p14="http://schemas.microsoft.com/office/powerpoint/2010/main" val="289385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2FA4E6-F5F1-9248-9FE6-F0AB32263714}"/>
              </a:ext>
            </a:extLst>
          </p:cNvPr>
          <p:cNvSpPr/>
          <p:nvPr/>
        </p:nvSpPr>
        <p:spPr>
          <a:xfrm>
            <a:off x="10682654" y="219808"/>
            <a:ext cx="1509346" cy="17584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18C2747-C590-EE41-8BBF-A60FC1D50B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4023" y="1720914"/>
            <a:ext cx="2471526" cy="3090497"/>
          </a:xfrm>
          <a:prstGeom prst="rect">
            <a:avLst/>
          </a:prstGeom>
        </p:spPr>
      </p:pic>
    </p:spTree>
    <p:extLst>
      <p:ext uri="{BB962C8B-B14F-4D97-AF65-F5344CB8AC3E}">
        <p14:creationId xmlns:p14="http://schemas.microsoft.com/office/powerpoint/2010/main" val="1637824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herbe, plein air, paysage, nuage&#10;&#10;Description générée automatiquement">
            <a:extLst>
              <a:ext uri="{FF2B5EF4-FFF2-40B4-BE49-F238E27FC236}">
                <a16:creationId xmlns:a16="http://schemas.microsoft.com/office/drawing/2014/main" id="{C9F9F336-EB38-25CA-38EB-8047C630455E}"/>
              </a:ext>
            </a:extLst>
          </p:cNvPr>
          <p:cNvPicPr>
            <a:picLocks noChangeAspect="1"/>
          </p:cNvPicPr>
          <p:nvPr/>
        </p:nvPicPr>
        <p:blipFill>
          <a:blip r:embed="rId3" cstate="email">
            <a:extLst>
              <a:ext uri="{28A0092B-C50C-407E-A947-70E740481C1C}">
                <a14:useLocalDpi xmlns:a14="http://schemas.microsoft.com/office/drawing/2010/main"/>
              </a:ext>
            </a:extLst>
          </a:blip>
          <a:srcRect t="9091" r="23298"/>
          <a:stretch/>
        </p:blipFill>
        <p:spPr>
          <a:xfrm>
            <a:off x="3523488" y="10"/>
            <a:ext cx="8668512"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0" name="Rectangle 1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re 1">
            <a:extLst>
              <a:ext uri="{FF2B5EF4-FFF2-40B4-BE49-F238E27FC236}">
                <a16:creationId xmlns:a16="http://schemas.microsoft.com/office/drawing/2014/main" id="{A810BDCB-5182-9D3F-60D7-DB8283F0C49F}"/>
              </a:ext>
            </a:extLst>
          </p:cNvPr>
          <p:cNvSpPr>
            <a:spLocks noGrp="1"/>
          </p:cNvSpPr>
          <p:nvPr>
            <p:ph type="ctrTitle" idx="4294967295"/>
          </p:nvPr>
        </p:nvSpPr>
        <p:spPr>
          <a:xfrm>
            <a:off x="477981" y="1122363"/>
            <a:ext cx="4023360" cy="3204134"/>
          </a:xfrm>
        </p:spPr>
        <p:txBody>
          <a:bodyPr vert="horz" lIns="91440" tIns="45720" rIns="91440" bIns="45720" rtlCol="0" anchor="b">
            <a:normAutofit/>
          </a:bodyPr>
          <a:lstStyle/>
          <a:p>
            <a:pPr fontAlgn="ctr"/>
            <a:r>
              <a:rPr lang="en-US" sz="4800" b="1">
                <a:solidFill>
                  <a:schemeClr val="bg1"/>
                </a:solidFill>
              </a:rPr>
              <a:t>Plan opérationnel</a:t>
            </a:r>
            <a:br>
              <a:rPr lang="en-US" sz="4800" b="1">
                <a:solidFill>
                  <a:schemeClr val="bg1"/>
                </a:solidFill>
              </a:rPr>
            </a:br>
            <a:r>
              <a:rPr lang="en-US" sz="4800" b="1">
                <a:solidFill>
                  <a:schemeClr val="bg1"/>
                </a:solidFill>
              </a:rPr>
              <a:t>APAQ-W 2025</a:t>
            </a:r>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0036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7F253-6ADC-3471-467B-72D8374B8F03}"/>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624FB06-B48E-B4E3-0E28-EAAC8400A645}"/>
              </a:ext>
            </a:extLst>
          </p:cNvPr>
          <p:cNvPicPr>
            <a:picLocks noChangeAspect="1"/>
          </p:cNvPicPr>
          <p:nvPr/>
        </p:nvPicPr>
        <p:blipFill>
          <a:blip r:embed="rId3"/>
          <a:stretch>
            <a:fillRect/>
          </a:stretch>
        </p:blipFill>
        <p:spPr>
          <a:xfrm>
            <a:off x="1901052" y="2573309"/>
            <a:ext cx="8095562" cy="4284691"/>
          </a:xfrm>
          <a:prstGeom prst="rect">
            <a:avLst/>
          </a:prstGeom>
        </p:spPr>
      </p:pic>
      <p:sp>
        <p:nvSpPr>
          <p:cNvPr id="7" name="ZoneTexte 6">
            <a:extLst>
              <a:ext uri="{FF2B5EF4-FFF2-40B4-BE49-F238E27FC236}">
                <a16:creationId xmlns:a16="http://schemas.microsoft.com/office/drawing/2014/main" id="{22D8A989-A9A5-AD3C-D5BD-6D1A632C202D}"/>
              </a:ext>
            </a:extLst>
          </p:cNvPr>
          <p:cNvSpPr txBox="1"/>
          <p:nvPr/>
        </p:nvSpPr>
        <p:spPr>
          <a:xfrm>
            <a:off x="808644" y="885919"/>
            <a:ext cx="9040470" cy="2492990"/>
          </a:xfrm>
          <a:prstGeom prst="rect">
            <a:avLst/>
          </a:prstGeom>
          <a:noFill/>
        </p:spPr>
        <p:txBody>
          <a:bodyPr wrap="square" lIns="91440" tIns="45720" rIns="91440" bIns="45720" rtlCol="0" anchor="t">
            <a:spAutoFit/>
          </a:bodyPr>
          <a:lstStyle/>
          <a:p>
            <a:pPr marL="342900" indent="-342900">
              <a:buAutoNum type="arabicPeriod"/>
            </a:pPr>
            <a:r>
              <a:rPr lang="fr-BE" b="1" dirty="0"/>
              <a:t>Missions </a:t>
            </a:r>
          </a:p>
          <a:p>
            <a:pPr marL="342900" indent="-342900">
              <a:buAutoNum type="arabicPeriod"/>
            </a:pPr>
            <a:endParaRPr lang="fr-BE" b="1" dirty="0"/>
          </a:p>
          <a:p>
            <a:pPr marL="171450" indent="-171450" algn="l">
              <a:buFont typeface="Arial" panose="020B0604020202020204" pitchFamily="34" charset="0"/>
              <a:buChar char="•"/>
            </a:pPr>
            <a:r>
              <a:rPr lang="fr-FR" b="0" i="0" dirty="0">
                <a:solidFill>
                  <a:srgbClr val="212529"/>
                </a:solidFill>
                <a:effectLst/>
              </a:rPr>
              <a:t>La promotion de </a:t>
            </a:r>
            <a:r>
              <a:rPr lang="fr-FR" b="1" i="0" dirty="0">
                <a:solidFill>
                  <a:srgbClr val="212529"/>
                </a:solidFill>
                <a:effectLst/>
              </a:rPr>
              <a:t>l’image de l’agriculture</a:t>
            </a:r>
            <a:r>
              <a:rPr lang="fr-FR" b="0" i="0" dirty="0">
                <a:solidFill>
                  <a:srgbClr val="212529"/>
                </a:solidFill>
                <a:effectLst/>
              </a:rPr>
              <a:t>, de l’horticulture et de leurs produits.</a:t>
            </a:r>
          </a:p>
          <a:p>
            <a:pPr marL="171450" indent="-171450" algn="l">
              <a:buFont typeface="Arial" panose="020B0604020202020204" pitchFamily="34" charset="0"/>
              <a:buChar char="•"/>
            </a:pPr>
            <a:r>
              <a:rPr lang="fr-FR" b="0" i="0" dirty="0">
                <a:solidFill>
                  <a:srgbClr val="212529"/>
                </a:solidFill>
                <a:effectLst/>
              </a:rPr>
              <a:t>La promotion des </a:t>
            </a:r>
            <a:r>
              <a:rPr lang="fr-FR" b="1" i="0" dirty="0">
                <a:solidFill>
                  <a:srgbClr val="212529"/>
                </a:solidFill>
                <a:effectLst/>
              </a:rPr>
              <a:t>produits agricoles, transformés ou non</a:t>
            </a:r>
            <a:r>
              <a:rPr lang="fr-FR" b="0" i="0" dirty="0">
                <a:solidFill>
                  <a:srgbClr val="212529"/>
                </a:solidFill>
                <a:effectLst/>
              </a:rPr>
              <a:t>, et horticoles.</a:t>
            </a:r>
          </a:p>
          <a:p>
            <a:pPr marL="171450" indent="-171450" algn="l">
              <a:buFont typeface="Arial" panose="020B0604020202020204" pitchFamily="34" charset="0"/>
              <a:buChar char="•"/>
            </a:pPr>
            <a:r>
              <a:rPr lang="fr-FR" b="1" i="0" dirty="0">
                <a:solidFill>
                  <a:srgbClr val="212529"/>
                </a:solidFill>
                <a:effectLst/>
              </a:rPr>
              <a:t>L’assistance commerciale </a:t>
            </a:r>
            <a:r>
              <a:rPr lang="fr-FR" b="0" i="0" dirty="0">
                <a:solidFill>
                  <a:srgbClr val="212529"/>
                </a:solidFill>
                <a:effectLst/>
              </a:rPr>
              <a:t>et technique aux acteurs concernés.</a:t>
            </a:r>
          </a:p>
          <a:p>
            <a:pPr marL="171450" indent="-171450" algn="l">
              <a:buFont typeface="Arial" panose="020B0604020202020204" pitchFamily="34" charset="0"/>
              <a:buChar char="•"/>
            </a:pPr>
            <a:r>
              <a:rPr lang="fr-FR" b="0" i="0" dirty="0">
                <a:solidFill>
                  <a:srgbClr val="212529"/>
                </a:solidFill>
                <a:effectLst/>
              </a:rPr>
              <a:t>La promotion des </a:t>
            </a:r>
            <a:r>
              <a:rPr lang="fr-FR" b="1" i="0" dirty="0">
                <a:solidFill>
                  <a:srgbClr val="212529"/>
                </a:solidFill>
                <a:effectLst/>
              </a:rPr>
              <a:t>labels, logos, appellations et marques</a:t>
            </a:r>
            <a:r>
              <a:rPr lang="fr-FR" b="0" i="0" dirty="0">
                <a:solidFill>
                  <a:srgbClr val="212529"/>
                </a:solidFill>
                <a:effectLst/>
              </a:rPr>
              <a:t>. </a:t>
            </a:r>
          </a:p>
          <a:p>
            <a:pPr algn="l"/>
            <a:endParaRPr lang="fr-BE" b="1" dirty="0"/>
          </a:p>
          <a:p>
            <a:pPr algn="l"/>
            <a:endParaRPr lang="fr-BE" b="1" dirty="0"/>
          </a:p>
          <a:p>
            <a:pPr marL="285750" indent="-285750">
              <a:buFont typeface="Arial" panose="020B0604020202020204" pitchFamily="34" charset="0"/>
              <a:buChar char="•"/>
            </a:pPr>
            <a:endParaRPr lang="fr-BE" sz="1200" dirty="0"/>
          </a:p>
        </p:txBody>
      </p:sp>
      <p:sp>
        <p:nvSpPr>
          <p:cNvPr id="2" name="ZoneTexte 1">
            <a:extLst>
              <a:ext uri="{FF2B5EF4-FFF2-40B4-BE49-F238E27FC236}">
                <a16:creationId xmlns:a16="http://schemas.microsoft.com/office/drawing/2014/main" id="{27B50D2D-136A-027F-A371-3BFEEB0788AA}"/>
              </a:ext>
            </a:extLst>
          </p:cNvPr>
          <p:cNvSpPr txBox="1"/>
          <p:nvPr/>
        </p:nvSpPr>
        <p:spPr>
          <a:xfrm>
            <a:off x="943337" y="345311"/>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solidFill>
                  <a:srgbClr val="274765"/>
                </a:solidFill>
                <a:latin typeface="Bahnschrift"/>
              </a:rPr>
              <a:t>L’Apaq-W</a:t>
            </a:r>
            <a:r>
              <a:rPr lang="fr-FR" sz="2800">
                <a:latin typeface="Bahnschrift"/>
              </a:rPr>
              <a:t>​</a:t>
            </a:r>
            <a:endParaRPr lang="fr-FR"/>
          </a:p>
        </p:txBody>
      </p:sp>
    </p:spTree>
    <p:extLst>
      <p:ext uri="{BB962C8B-B14F-4D97-AF65-F5344CB8AC3E}">
        <p14:creationId xmlns:p14="http://schemas.microsoft.com/office/powerpoint/2010/main" val="3167435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902BF14-6813-3853-B4E6-4769182798E1}"/>
              </a:ext>
            </a:extLst>
          </p:cNvPr>
          <p:cNvSpPr txBox="1"/>
          <p:nvPr/>
        </p:nvSpPr>
        <p:spPr>
          <a:xfrm>
            <a:off x="808644" y="885919"/>
            <a:ext cx="9040470" cy="4955203"/>
          </a:xfrm>
          <a:prstGeom prst="rect">
            <a:avLst/>
          </a:prstGeom>
          <a:noFill/>
        </p:spPr>
        <p:txBody>
          <a:bodyPr wrap="square" lIns="91440" tIns="45720" rIns="91440" bIns="45720" rtlCol="0" anchor="t">
            <a:spAutoFit/>
          </a:bodyPr>
          <a:lstStyle/>
          <a:p>
            <a:pPr algn="l"/>
            <a:endParaRPr lang="fr-FR" dirty="0">
              <a:solidFill>
                <a:srgbClr val="212529"/>
              </a:solidFill>
            </a:endParaRPr>
          </a:p>
          <a:p>
            <a:pPr marL="342900" lvl="0" indent="-342900" algn="just">
              <a:buAutoNum type="arabicPeriod" startAt="2"/>
            </a:pPr>
            <a:r>
              <a:rPr lang="fr-BE" b="1" dirty="0"/>
              <a:t>Tendances macro</a:t>
            </a:r>
          </a:p>
          <a:p>
            <a:pPr marL="342900" lvl="0" indent="-342900" algn="just">
              <a:buAutoNum type="arabicPeriod" startAt="2"/>
            </a:pPr>
            <a:endParaRPr lang="fr-BE" b="1" dirty="0"/>
          </a:p>
          <a:p>
            <a:pPr marL="285750" lvl="0" indent="-285750" algn="just">
              <a:buFont typeface="Arial" panose="020B0604020202020204" pitchFamily="34" charset="0"/>
              <a:buChar char="•"/>
            </a:pPr>
            <a:r>
              <a:rPr lang="fr-FR" i="0" u="none" strike="noStrike" dirty="0">
                <a:effectLst/>
              </a:rPr>
              <a:t>Changement climatique et décarbonation</a:t>
            </a:r>
            <a:r>
              <a:rPr lang="fr-FR" i="0" dirty="0">
                <a:effectLst/>
              </a:rPr>
              <a:t> </a:t>
            </a:r>
          </a:p>
          <a:p>
            <a:pPr marL="285750" lvl="0" indent="-285750" algn="just">
              <a:buFont typeface="Arial" panose="020B0604020202020204" pitchFamily="34" charset="0"/>
              <a:buChar char="•"/>
            </a:pPr>
            <a:r>
              <a:rPr lang="fr-BE" i="0" u="none" strike="noStrike" dirty="0">
                <a:effectLst/>
              </a:rPr>
              <a:t>Volatilité économique et politique</a:t>
            </a:r>
            <a:r>
              <a:rPr lang="fr-BE" i="0" dirty="0">
                <a:effectLst/>
              </a:rPr>
              <a:t> </a:t>
            </a:r>
            <a:endParaRPr lang="fr-FR" dirty="0"/>
          </a:p>
          <a:p>
            <a:pPr marL="285750" lvl="0" indent="-285750" algn="just">
              <a:buFont typeface="Arial" panose="020B0604020202020204" pitchFamily="34" charset="0"/>
              <a:buChar char="•"/>
            </a:pPr>
            <a:r>
              <a:rPr lang="fr-BE" i="0" dirty="0">
                <a:solidFill>
                  <a:srgbClr val="000000"/>
                </a:solidFill>
                <a:effectLst/>
              </a:rPr>
              <a:t>Rationalité des acteurs économiques </a:t>
            </a:r>
          </a:p>
          <a:p>
            <a:pPr marL="285750" lvl="0" indent="-285750" algn="just">
              <a:buFont typeface="Arial" panose="020B0604020202020204" pitchFamily="34" charset="0"/>
              <a:buChar char="•"/>
            </a:pPr>
            <a:r>
              <a:rPr lang="fr-BE" i="0" u="none" strike="noStrike" dirty="0">
                <a:effectLst/>
              </a:rPr>
              <a:t>Transition digitale</a:t>
            </a:r>
            <a:r>
              <a:rPr lang="fr-BE" i="0" dirty="0">
                <a:effectLst/>
              </a:rPr>
              <a:t> </a:t>
            </a:r>
            <a:endParaRPr lang="fr-FR" i="0" dirty="0">
              <a:effectLst/>
            </a:endParaRPr>
          </a:p>
          <a:p>
            <a:pPr algn="l"/>
            <a:endParaRPr lang="fr-BE" sz="1600" dirty="0"/>
          </a:p>
          <a:p>
            <a:pPr algn="l"/>
            <a:r>
              <a:rPr lang="fr-BE" sz="1600" b="1" dirty="0"/>
              <a:t>3.</a:t>
            </a:r>
            <a:r>
              <a:rPr lang="fr-BE" sz="1600" dirty="0"/>
              <a:t> </a:t>
            </a:r>
            <a:r>
              <a:rPr lang="fr-BE" b="1" dirty="0"/>
              <a:t>Instruments de gestion et indicateurs </a:t>
            </a:r>
          </a:p>
          <a:p>
            <a:pPr algn="l"/>
            <a:endParaRPr lang="fr-BE" b="1" dirty="0"/>
          </a:p>
          <a:p>
            <a:pPr marL="285750" indent="-285750">
              <a:buFont typeface="Arial" panose="020B0604020202020204" pitchFamily="34" charset="0"/>
              <a:buChar char="•"/>
            </a:pPr>
            <a:r>
              <a:rPr lang="fr-FR" b="1" dirty="0"/>
              <a:t>Etudes de marchés </a:t>
            </a:r>
          </a:p>
          <a:p>
            <a:pPr marL="285750" indent="-285750">
              <a:buFont typeface="Arial" panose="020B0604020202020204" pitchFamily="34" charset="0"/>
              <a:buChar char="•"/>
            </a:pPr>
            <a:r>
              <a:rPr lang="fr-FR" dirty="0"/>
              <a:t>Indicateurs d’impact, de résultats</a:t>
            </a:r>
          </a:p>
          <a:p>
            <a:pPr marL="285750" indent="-285750">
              <a:buFont typeface="Arial" panose="020B0604020202020204" pitchFamily="34" charset="0"/>
              <a:buChar char="•"/>
            </a:pPr>
            <a:r>
              <a:rPr lang="fr-FR" dirty="0"/>
              <a:t>Indicateurs de suivi/réalisation</a:t>
            </a:r>
          </a:p>
          <a:p>
            <a:pPr marL="285750" indent="-285750">
              <a:buFont typeface="Arial" panose="020B0604020202020204" pitchFamily="34" charset="0"/>
              <a:buChar char="•"/>
            </a:pPr>
            <a:r>
              <a:rPr lang="fr-FR" dirty="0"/>
              <a:t>Marché public cadre</a:t>
            </a:r>
          </a:p>
          <a:p>
            <a:pPr marL="285750" indent="-285750">
              <a:buFont typeface="Arial" panose="020B0604020202020204" pitchFamily="34" charset="0"/>
              <a:buChar char="•"/>
            </a:pPr>
            <a:r>
              <a:rPr lang="fr-FR" b="1" dirty="0"/>
              <a:t>Post-tests</a:t>
            </a:r>
            <a:r>
              <a:rPr lang="fr-FR" dirty="0"/>
              <a:t> d’évaluation des campagnes </a:t>
            </a:r>
            <a:endParaRPr lang="fr-BE" dirty="0"/>
          </a:p>
          <a:p>
            <a:pPr algn="l"/>
            <a:endParaRPr lang="fr-BE" b="1" dirty="0"/>
          </a:p>
          <a:p>
            <a:pPr algn="l"/>
            <a:endParaRPr lang="fr-BE" b="1" dirty="0"/>
          </a:p>
          <a:p>
            <a:pPr marL="285750" indent="-285750">
              <a:buFont typeface="Arial" panose="020B0604020202020204" pitchFamily="34" charset="0"/>
              <a:buChar char="•"/>
            </a:pPr>
            <a:endParaRPr lang="fr-BE" sz="1200" dirty="0"/>
          </a:p>
        </p:txBody>
      </p:sp>
      <p:sp>
        <p:nvSpPr>
          <p:cNvPr id="2" name="ZoneTexte 1">
            <a:extLst>
              <a:ext uri="{FF2B5EF4-FFF2-40B4-BE49-F238E27FC236}">
                <a16:creationId xmlns:a16="http://schemas.microsoft.com/office/drawing/2014/main" id="{D4271BE7-E35D-86BE-2E46-EB885B2DF553}"/>
              </a:ext>
            </a:extLst>
          </p:cNvPr>
          <p:cNvSpPr txBox="1"/>
          <p:nvPr/>
        </p:nvSpPr>
        <p:spPr>
          <a:xfrm>
            <a:off x="943337" y="345311"/>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solidFill>
                  <a:srgbClr val="274765"/>
                </a:solidFill>
                <a:latin typeface="Bahnschrift"/>
              </a:rPr>
              <a:t>L’</a:t>
            </a:r>
            <a:r>
              <a:rPr lang="fr-FR" sz="2800" b="1" err="1">
                <a:solidFill>
                  <a:srgbClr val="274765"/>
                </a:solidFill>
                <a:latin typeface="Bahnschrift"/>
              </a:rPr>
              <a:t>Apaq</a:t>
            </a:r>
            <a:r>
              <a:rPr lang="fr-FR" sz="2800" b="1">
                <a:solidFill>
                  <a:srgbClr val="274765"/>
                </a:solidFill>
                <a:latin typeface="Bahnschrift"/>
              </a:rPr>
              <a:t>-W</a:t>
            </a:r>
            <a:r>
              <a:rPr lang="fr-FR" sz="2800">
                <a:latin typeface="Bahnschrift"/>
              </a:rPr>
              <a:t>​</a:t>
            </a:r>
            <a:endParaRPr lang="fr-FR"/>
          </a:p>
        </p:txBody>
      </p:sp>
      <p:pic>
        <p:nvPicPr>
          <p:cNvPr id="3" name="Image 2" descr="Une image contenant texte, capture d’écran, cercle, diagramme&#10;&#10;Description générée automatiquement">
            <a:extLst>
              <a:ext uri="{FF2B5EF4-FFF2-40B4-BE49-F238E27FC236}">
                <a16:creationId xmlns:a16="http://schemas.microsoft.com/office/drawing/2014/main" id="{F311B32E-76C8-078A-6B57-2825ADDCE293}"/>
              </a:ext>
            </a:extLst>
          </p:cNvPr>
          <p:cNvPicPr>
            <a:picLocks noChangeAspect="1"/>
          </p:cNvPicPr>
          <p:nvPr/>
        </p:nvPicPr>
        <p:blipFill>
          <a:blip r:embed="rId3"/>
          <a:srcRect l="9771" t="-204" r="11701" b="-204"/>
          <a:stretch/>
        </p:blipFill>
        <p:spPr>
          <a:xfrm>
            <a:off x="5303853" y="1736338"/>
            <a:ext cx="6779202" cy="5147062"/>
          </a:xfrm>
          <a:prstGeom prst="rect">
            <a:avLst/>
          </a:prstGeom>
        </p:spPr>
      </p:pic>
    </p:spTree>
    <p:extLst>
      <p:ext uri="{BB962C8B-B14F-4D97-AF65-F5344CB8AC3E}">
        <p14:creationId xmlns:p14="http://schemas.microsoft.com/office/powerpoint/2010/main" val="227901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31BEDE-4294-A8B7-DE53-994D620C89B6}"/>
              </a:ext>
            </a:extLst>
          </p:cNvPr>
          <p:cNvSpPr txBox="1"/>
          <p:nvPr/>
        </p:nvSpPr>
        <p:spPr>
          <a:xfrm>
            <a:off x="279400" y="972380"/>
            <a:ext cx="11569700" cy="5596853"/>
          </a:xfrm>
          <a:prstGeom prst="rect">
            <a:avLst/>
          </a:prstGeom>
          <a:noFill/>
        </p:spPr>
        <p:txBody>
          <a:bodyPr wrap="square" rtlCol="0">
            <a:spAutoFit/>
          </a:bodyPr>
          <a:lstStyle/>
          <a:p>
            <a:pPr marL="285750" lvl="0" indent="-285750" algn="just">
              <a:lnSpc>
                <a:spcPct val="150000"/>
              </a:lnSpc>
              <a:buFont typeface="Arial" panose="020B0604020202020204" pitchFamily="34" charset="0"/>
              <a:buChar char="•"/>
            </a:pPr>
            <a:r>
              <a:rPr lang="fr-FR" sz="1600">
                <a:effectLst/>
                <a:ea typeface="Calibri" panose="020F0502020204030204" pitchFamily="34" charset="0"/>
              </a:rPr>
              <a:t>La stratégie média visant à </a:t>
            </a:r>
            <a:r>
              <a:rPr lang="fr-FR" sz="1600" b="1">
                <a:solidFill>
                  <a:srgbClr val="274765"/>
                </a:solidFill>
                <a:effectLst/>
                <a:ea typeface="Calibri" panose="020F0502020204030204" pitchFamily="34" charset="0"/>
              </a:rPr>
              <a:t>élargir le public cible </a:t>
            </a:r>
            <a:r>
              <a:rPr lang="fr-FR" sz="1600">
                <a:effectLst/>
                <a:ea typeface="Calibri" panose="020F0502020204030204" pitchFamily="34" charset="0"/>
              </a:rPr>
              <a:t>et notamment atteindre les plus jeunes est appréciée et doit se poursuivre</a:t>
            </a:r>
            <a:endParaRPr lang="fr-FR" sz="1600">
              <a:ea typeface="Calibri" panose="020F0502020204030204" pitchFamily="34" charset="0"/>
            </a:endParaRPr>
          </a:p>
          <a:p>
            <a:pPr marL="285750" lvl="0" indent="-285750" algn="just">
              <a:lnSpc>
                <a:spcPct val="150000"/>
              </a:lnSpc>
              <a:buFont typeface="Arial" panose="020B0604020202020204" pitchFamily="34" charset="0"/>
              <a:buChar char="•"/>
            </a:pPr>
            <a:r>
              <a:rPr lang="fr-FR" sz="1600">
                <a:ea typeface="Calibri" panose="020F0502020204030204" pitchFamily="34" charset="0"/>
              </a:rPr>
              <a:t>Il est nécessaire de poursuivre </a:t>
            </a:r>
            <a:r>
              <a:rPr lang="fr-FR" sz="1600" b="1">
                <a:solidFill>
                  <a:srgbClr val="274765"/>
                </a:solidFill>
                <a:ea typeface="Calibri" panose="020F0502020204030204" pitchFamily="34" charset="0"/>
              </a:rPr>
              <a:t>la promotion de l’image du métier en donnant une image moderne et attractive </a:t>
            </a:r>
            <a:r>
              <a:rPr lang="fr-FR" sz="1600">
                <a:ea typeface="Calibri" panose="020F0502020204030204" pitchFamily="34" charset="0"/>
              </a:rPr>
              <a:t>afin d’attirer les jeunes vers ces métiers.</a:t>
            </a:r>
            <a:endParaRPr lang="fr-FR" sz="1600">
              <a:effectLst/>
              <a:ea typeface="Calibri" panose="020F0502020204030204" pitchFamily="34" charset="0"/>
            </a:endParaRPr>
          </a:p>
          <a:p>
            <a:pPr marL="285750" lvl="0" indent="-285750" algn="just">
              <a:lnSpc>
                <a:spcPct val="150000"/>
              </a:lnSpc>
              <a:buFont typeface="Arial" panose="020B0604020202020204" pitchFamily="34" charset="0"/>
              <a:buChar char="•"/>
            </a:pPr>
            <a:r>
              <a:rPr lang="fr-FR" sz="1600">
                <a:ea typeface="Calibri" panose="020F0502020204030204" pitchFamily="34" charset="0"/>
              </a:rPr>
              <a:t>Le Collège soutient </a:t>
            </a:r>
            <a:r>
              <a:rPr lang="fr-FR" sz="1600" b="1">
                <a:solidFill>
                  <a:srgbClr val="274765"/>
                </a:solidFill>
                <a:ea typeface="Calibri" panose="020F0502020204030204" pitchFamily="34" charset="0"/>
              </a:rPr>
              <a:t>l’assiette locale équilibrée </a:t>
            </a:r>
            <a:r>
              <a:rPr lang="fr-FR" sz="1600">
                <a:ea typeface="Calibri" panose="020F0502020204030204" pitchFamily="34" charset="0"/>
              </a:rPr>
              <a:t>au travers du concept </a:t>
            </a:r>
            <a:r>
              <a:rPr lang="fr-FR" sz="1600" b="1">
                <a:solidFill>
                  <a:srgbClr val="274765"/>
                </a:solidFill>
              </a:rPr>
              <a:t>#jecuisinelocal.</a:t>
            </a:r>
          </a:p>
          <a:p>
            <a:pPr marL="285750" indent="-285750">
              <a:lnSpc>
                <a:spcPct val="150000"/>
              </a:lnSpc>
              <a:buFont typeface="Arial" panose="020B0604020202020204" pitchFamily="34" charset="0"/>
              <a:buChar char="•"/>
            </a:pPr>
            <a:r>
              <a:rPr lang="fr-BE" sz="1600"/>
              <a:t>Même si la diffusion de recettes reste incontournable, ne pas négliger les </a:t>
            </a:r>
            <a:r>
              <a:rPr lang="fr-BE" sz="1600" b="1">
                <a:solidFill>
                  <a:srgbClr val="274765"/>
                </a:solidFill>
              </a:rPr>
              <a:t>portraits de producteurs</a:t>
            </a:r>
            <a:r>
              <a:rPr lang="fr-BE" sz="1600"/>
              <a:t>.</a:t>
            </a:r>
          </a:p>
          <a:p>
            <a:pPr marL="285750" indent="-285750">
              <a:lnSpc>
                <a:spcPct val="150000"/>
              </a:lnSpc>
              <a:buFont typeface="Arial" panose="020B0604020202020204" pitchFamily="34" charset="0"/>
              <a:buChar char="•"/>
            </a:pPr>
            <a:r>
              <a:rPr lang="fr-BE" sz="1600"/>
              <a:t>Veiller à la mise en avant de </a:t>
            </a:r>
            <a:r>
              <a:rPr lang="fr-BE" sz="1600" b="1">
                <a:solidFill>
                  <a:srgbClr val="274765"/>
                </a:solidFill>
              </a:rPr>
              <a:t>l’utilisation de l’origine locale des matières premières </a:t>
            </a:r>
            <a:r>
              <a:rPr lang="fr-BE" sz="1600"/>
              <a:t>notamment pour les bières et le pain issus de céréales wallonnes.</a:t>
            </a:r>
          </a:p>
          <a:p>
            <a:pPr marL="285750" indent="-285750">
              <a:lnSpc>
                <a:spcPct val="150000"/>
              </a:lnSpc>
              <a:buFont typeface="Arial" panose="020B0604020202020204" pitchFamily="34" charset="0"/>
              <a:buChar char="•"/>
            </a:pPr>
            <a:r>
              <a:rPr lang="fr-BE" sz="1600"/>
              <a:t>Veiller à une bonne identification des producteurs et produits bio via l’</a:t>
            </a:r>
            <a:r>
              <a:rPr lang="fr-BE" sz="1600" b="1" err="1">
                <a:solidFill>
                  <a:srgbClr val="274765"/>
                </a:solidFill>
              </a:rPr>
              <a:t>Eurofeuille</a:t>
            </a:r>
            <a:r>
              <a:rPr lang="fr-BE" sz="1600"/>
              <a:t>.</a:t>
            </a:r>
          </a:p>
          <a:p>
            <a:pPr marL="285750" indent="-285750">
              <a:lnSpc>
                <a:spcPct val="150000"/>
              </a:lnSpc>
              <a:buFont typeface="Arial" panose="020B0604020202020204" pitchFamily="34" charset="0"/>
              <a:buChar char="•"/>
            </a:pPr>
            <a:r>
              <a:rPr lang="fr-BE" sz="1600"/>
              <a:t>Le Collège soutient </a:t>
            </a:r>
            <a:r>
              <a:rPr lang="fr-BE" sz="1600" b="1">
                <a:solidFill>
                  <a:srgbClr val="274765"/>
                </a:solidFill>
              </a:rPr>
              <a:t>l’Observatoire de la consommation</a:t>
            </a:r>
            <a:r>
              <a:rPr lang="fr-BE" sz="1600"/>
              <a:t>, outil important pour le pilotage des filières.</a:t>
            </a:r>
          </a:p>
          <a:p>
            <a:pPr marL="285750" indent="-285750">
              <a:lnSpc>
                <a:spcPct val="150000"/>
              </a:lnSpc>
              <a:buFont typeface="Arial" panose="020B0604020202020204" pitchFamily="34" charset="0"/>
              <a:buChar char="•"/>
            </a:pPr>
            <a:r>
              <a:rPr lang="fr-BE" sz="1600"/>
              <a:t>Le Collège insiste sur la nécessité de développer </a:t>
            </a:r>
            <a:r>
              <a:rPr lang="fr-BE" sz="1600" b="1">
                <a:solidFill>
                  <a:srgbClr val="274765"/>
                </a:solidFill>
              </a:rPr>
              <a:t>des outils/animations à destination des écoles.</a:t>
            </a:r>
          </a:p>
          <a:p>
            <a:pPr marL="285750" indent="-285750">
              <a:lnSpc>
                <a:spcPct val="150000"/>
              </a:lnSpc>
              <a:buFont typeface="Arial" panose="020B0604020202020204" pitchFamily="34" charset="0"/>
              <a:buChar char="•"/>
            </a:pPr>
            <a:r>
              <a:rPr lang="fr-BE" sz="1600"/>
              <a:t>Il faut veiller à assurer </a:t>
            </a:r>
            <a:r>
              <a:rPr lang="fr-BE" sz="1600" b="1">
                <a:solidFill>
                  <a:srgbClr val="274765"/>
                </a:solidFill>
              </a:rPr>
              <a:t>une meilleure communication vers les cotisants </a:t>
            </a:r>
            <a:r>
              <a:rPr lang="fr-BE" sz="1600"/>
              <a:t>sur les actions réalisées par l’Agence.</a:t>
            </a:r>
          </a:p>
          <a:p>
            <a:pPr marL="285750" indent="-285750">
              <a:lnSpc>
                <a:spcPct val="150000"/>
              </a:lnSpc>
              <a:buFont typeface="Arial" panose="020B0604020202020204" pitchFamily="34" charset="0"/>
              <a:buChar char="•"/>
            </a:pPr>
            <a:r>
              <a:rPr lang="fr-BE" sz="1600"/>
              <a:t>Mettre en évidence </a:t>
            </a:r>
            <a:r>
              <a:rPr lang="fr-BE" sz="1600" b="1">
                <a:solidFill>
                  <a:srgbClr val="274765"/>
                </a:solidFill>
              </a:rPr>
              <a:t>les qualités nutritionnelles </a:t>
            </a:r>
            <a:r>
              <a:rPr lang="fr-BE" sz="1600"/>
              <a:t>et l’importance des différents produits locaux (non ou peu transformés) dans l’alimentation quotidienne.</a:t>
            </a:r>
          </a:p>
          <a:p>
            <a:pPr marL="285750" indent="-285750">
              <a:lnSpc>
                <a:spcPct val="150000"/>
              </a:lnSpc>
              <a:buFont typeface="Arial" panose="020B0604020202020204" pitchFamily="34" charset="0"/>
              <a:buChar char="•"/>
            </a:pPr>
            <a:r>
              <a:rPr lang="fr-BE" sz="1600"/>
              <a:t>Les actions avec les </a:t>
            </a:r>
            <a:r>
              <a:rPr lang="fr-BE" sz="1600" b="1">
                <a:solidFill>
                  <a:srgbClr val="274765"/>
                </a:solidFill>
              </a:rPr>
              <a:t>écoles hôtelières </a:t>
            </a:r>
            <a:r>
              <a:rPr lang="fr-BE" sz="1600"/>
              <a:t>(visite d’élevage, concours fromage, concours </a:t>
            </a:r>
            <a:r>
              <a:rPr lang="fr-BE" sz="1600" err="1"/>
              <a:t>BeBoeuf</a:t>
            </a:r>
            <a:r>
              <a:rPr lang="fr-BE" sz="1600"/>
              <a:t>…) sont appréciées.</a:t>
            </a:r>
          </a:p>
          <a:p>
            <a:pPr marL="285750" indent="-285750">
              <a:lnSpc>
                <a:spcPct val="150000"/>
              </a:lnSpc>
              <a:buFont typeface="Arial" panose="020B0604020202020204" pitchFamily="34" charset="0"/>
              <a:buChar char="•"/>
            </a:pPr>
            <a:r>
              <a:rPr lang="fr-BE" sz="1600"/>
              <a:t>Le Collège demande de veiller à </a:t>
            </a:r>
            <a:r>
              <a:rPr lang="fr-BE" sz="1600" b="1">
                <a:solidFill>
                  <a:srgbClr val="274765"/>
                </a:solidFill>
              </a:rPr>
              <a:t>favoriser les filières éthiques et garantissant un prix juste </a:t>
            </a:r>
            <a:r>
              <a:rPr lang="fr-BE" sz="1600"/>
              <a:t>aux producteurs.</a:t>
            </a:r>
          </a:p>
        </p:txBody>
      </p:sp>
      <p:sp>
        <p:nvSpPr>
          <p:cNvPr id="3" name="ZoneTexte 2">
            <a:extLst>
              <a:ext uri="{FF2B5EF4-FFF2-40B4-BE49-F238E27FC236}">
                <a16:creationId xmlns:a16="http://schemas.microsoft.com/office/drawing/2014/main" id="{3DF03A9D-6228-24C3-B18F-011E69B3CB0B}"/>
              </a:ext>
            </a:extLst>
          </p:cNvPr>
          <p:cNvSpPr txBox="1"/>
          <p:nvPr/>
        </p:nvSpPr>
        <p:spPr>
          <a:xfrm>
            <a:off x="1066522" y="256963"/>
            <a:ext cx="9715777" cy="523220"/>
          </a:xfrm>
          <a:prstGeom prst="rect">
            <a:avLst/>
          </a:prstGeom>
          <a:noFill/>
        </p:spPr>
        <p:txBody>
          <a:bodyPr wrap="square" rtlCol="0">
            <a:spAutoFit/>
          </a:bodyPr>
          <a:lstStyle/>
          <a:p>
            <a:r>
              <a:rPr lang="fr-FR" sz="2800" b="1">
                <a:solidFill>
                  <a:srgbClr val="274765"/>
                </a:solidFill>
                <a:latin typeface="Bahnschrift"/>
              </a:rPr>
              <a:t>Note d’orientation du Collège des Producteurs</a:t>
            </a:r>
            <a:endParaRPr lang="fr-BE" sz="2800" b="1">
              <a:solidFill>
                <a:srgbClr val="274765"/>
              </a:solidFill>
              <a:latin typeface="Bahnschrift"/>
            </a:endParaRPr>
          </a:p>
        </p:txBody>
      </p:sp>
    </p:spTree>
    <p:extLst>
      <p:ext uri="{BB962C8B-B14F-4D97-AF65-F5344CB8AC3E}">
        <p14:creationId xmlns:p14="http://schemas.microsoft.com/office/powerpoint/2010/main" val="2710160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04B306A8-F98E-775E-116C-3E3E7D9C4825}"/>
              </a:ext>
            </a:extLst>
          </p:cNvPr>
          <p:cNvSpPr>
            <a:spLocks noGrp="1"/>
          </p:cNvSpPr>
          <p:nvPr>
            <p:ph type="title" idx="4294967295"/>
          </p:nvPr>
        </p:nvSpPr>
        <p:spPr>
          <a:xfrm>
            <a:off x="0" y="365125"/>
            <a:ext cx="10515600" cy="754063"/>
          </a:xfrm>
        </p:spPr>
        <p:txBody>
          <a:bodyPr anchor="b">
            <a:normAutofit/>
          </a:bodyPr>
          <a:lstStyle/>
          <a:p>
            <a:pPr algn="l" fontAlgn="ctr"/>
            <a:r>
              <a:rPr lang="fr-FR" sz="2800" b="1">
                <a:solidFill>
                  <a:srgbClr val="274765"/>
                </a:solidFill>
                <a:latin typeface="Bahnschrift"/>
                <a:cs typeface="Co Headline" panose="020B0603060202020204" pitchFamily="34" charset="0"/>
              </a:rPr>
              <a:t>Enjeux transversaux</a:t>
            </a:r>
          </a:p>
        </p:txBody>
      </p:sp>
      <p:sp>
        <p:nvSpPr>
          <p:cNvPr id="10" name="Sous-titre 2">
            <a:extLst>
              <a:ext uri="{FF2B5EF4-FFF2-40B4-BE49-F238E27FC236}">
                <a16:creationId xmlns:a16="http://schemas.microsoft.com/office/drawing/2014/main" id="{A960F951-88A4-A329-0ADE-5AA49991E698}"/>
              </a:ext>
            </a:extLst>
          </p:cNvPr>
          <p:cNvSpPr>
            <a:spLocks noGrp="1"/>
          </p:cNvSpPr>
          <p:nvPr>
            <p:ph idx="4294967295"/>
          </p:nvPr>
        </p:nvSpPr>
        <p:spPr>
          <a:xfrm>
            <a:off x="3011488" y="1365250"/>
            <a:ext cx="9180512" cy="3998913"/>
          </a:xfrm>
        </p:spPr>
        <p:txBody>
          <a:bodyPr>
            <a:noAutofit/>
          </a:bodyPr>
          <a:lstStyle/>
          <a:p>
            <a:pPr algn="l">
              <a:buFont typeface="Wingdings" panose="05000000000000000000" pitchFamily="2" charset="2"/>
              <a:buChar char="ü"/>
            </a:pPr>
            <a:r>
              <a:rPr lang="fr-FR" sz="1800" b="1"/>
              <a:t>POUR LES CITOYENS :</a:t>
            </a:r>
          </a:p>
          <a:p>
            <a:pPr marL="914400" lvl="1" indent="-457200">
              <a:buFont typeface="+mj-lt"/>
              <a:buAutoNum type="arabicPeriod"/>
            </a:pPr>
            <a:r>
              <a:rPr lang="fr-FR" sz="1800"/>
              <a:t>Conscientiser les consommateurs aux </a:t>
            </a:r>
            <a:r>
              <a:rPr lang="fr-FR" sz="1800" b="1"/>
              <a:t>bienfaits d’une agriculture locale</a:t>
            </a:r>
            <a:r>
              <a:rPr lang="fr-FR" sz="1800"/>
              <a:t>, pour un bénéfice social, économique et environnemental</a:t>
            </a:r>
          </a:p>
          <a:p>
            <a:pPr marL="914400" lvl="1" indent="-457200">
              <a:buFont typeface="+mj-lt"/>
              <a:buAutoNum type="arabicPeriod"/>
            </a:pPr>
            <a:r>
              <a:rPr lang="fr-FR" sz="1800"/>
              <a:t>Sensibiliser à une </a:t>
            </a:r>
            <a:r>
              <a:rPr lang="fr-FR" sz="1800" b="1"/>
              <a:t>alimentation locale, durable et de saison</a:t>
            </a:r>
          </a:p>
          <a:p>
            <a:pPr marL="914400" lvl="1" indent="-457200">
              <a:buFont typeface="+mj-lt"/>
              <a:buAutoNum type="arabicPeriod"/>
            </a:pPr>
            <a:r>
              <a:rPr lang="fr-FR" sz="1800"/>
              <a:t>Montrer une </a:t>
            </a:r>
            <a:r>
              <a:rPr lang="fr-FR" sz="1800" b="1"/>
              <a:t>image positive, moderne et innovante </a:t>
            </a:r>
            <a:r>
              <a:rPr lang="fr-FR" sz="1800"/>
              <a:t>de l’agriculture</a:t>
            </a:r>
          </a:p>
          <a:p>
            <a:pPr algn="l">
              <a:buFont typeface="Wingdings" panose="05000000000000000000" pitchFamily="2" charset="2"/>
              <a:buChar char="ü"/>
            </a:pPr>
            <a:r>
              <a:rPr lang="fr-FR" sz="1800" b="1"/>
              <a:t>POUR LES FILIÈRES ET OPÉRATEURS: </a:t>
            </a:r>
          </a:p>
          <a:p>
            <a:pPr marL="914400" lvl="1" indent="-457200">
              <a:buFont typeface="+mj-lt"/>
              <a:buAutoNum type="arabicPeriod"/>
            </a:pPr>
            <a:r>
              <a:rPr lang="fr-FR" sz="1800"/>
              <a:t>Mettre en œuvre des actions qui répondent aux </a:t>
            </a:r>
            <a:r>
              <a:rPr lang="fr-FR" sz="1800" b="1"/>
              <a:t>enjeux des filières </a:t>
            </a:r>
          </a:p>
          <a:p>
            <a:pPr marL="914400" lvl="1" indent="-457200">
              <a:buFont typeface="+mj-lt"/>
              <a:buAutoNum type="arabicPeriod"/>
            </a:pPr>
            <a:r>
              <a:rPr lang="fr-FR" sz="1800"/>
              <a:t>Garantir un </a:t>
            </a:r>
            <a:r>
              <a:rPr lang="fr-FR" sz="1800" b="1"/>
              <a:t>juste retour des cotisations </a:t>
            </a:r>
            <a:r>
              <a:rPr lang="fr-FR" sz="1800"/>
              <a:t>dans le cadre des différents plans d’actions</a:t>
            </a:r>
          </a:p>
          <a:p>
            <a:pPr marL="914400" lvl="1" indent="-457200">
              <a:buFont typeface="+mj-lt"/>
              <a:buAutoNum type="arabicPeriod"/>
            </a:pPr>
            <a:r>
              <a:rPr lang="fr-FR" sz="1800" b="1"/>
              <a:t>Soutenir l’innovation </a:t>
            </a:r>
            <a:r>
              <a:rPr lang="fr-FR" sz="1800"/>
              <a:t>et relever les défis de la différenciation</a:t>
            </a:r>
          </a:p>
          <a:p>
            <a:pPr algn="l">
              <a:buFont typeface="Wingdings" panose="05000000000000000000" pitchFamily="2" charset="2"/>
              <a:buChar char="ü"/>
            </a:pPr>
            <a:r>
              <a:rPr lang="fr-FR" sz="1800" b="1"/>
              <a:t>EN INTERNE A L’APAQ-W: </a:t>
            </a:r>
          </a:p>
          <a:p>
            <a:pPr marL="914400" lvl="1" indent="-457200">
              <a:buFont typeface="+mj-lt"/>
              <a:buAutoNum type="arabicPeriod"/>
            </a:pPr>
            <a:r>
              <a:rPr lang="fr-FR" sz="1800"/>
              <a:t>Avoir une </a:t>
            </a:r>
            <a:r>
              <a:rPr lang="fr-FR" sz="1800" b="1"/>
              <a:t>approche de service </a:t>
            </a:r>
            <a:r>
              <a:rPr lang="fr-FR" sz="1800"/>
              <a:t>envers tous nos usagers. </a:t>
            </a:r>
          </a:p>
          <a:p>
            <a:pPr marL="914400" lvl="1" indent="-457200">
              <a:buFont typeface="+mj-lt"/>
              <a:buAutoNum type="arabicPeriod"/>
            </a:pPr>
            <a:r>
              <a:rPr lang="fr-FR" sz="1800"/>
              <a:t>Collaborer avec les parties prenantes, dans une </a:t>
            </a:r>
            <a:r>
              <a:rPr lang="fr-FR" sz="1800" b="1"/>
              <a:t>logique partenariale</a:t>
            </a:r>
            <a:r>
              <a:rPr lang="fr-FR" sz="1800"/>
              <a:t>, pour une politique cohérente et efficace.</a:t>
            </a:r>
          </a:p>
          <a:p>
            <a:pPr marL="914400" lvl="1" indent="-457200">
              <a:buFont typeface="+mj-lt"/>
              <a:buAutoNum type="arabicPeriod"/>
            </a:pPr>
            <a:r>
              <a:rPr lang="fr-FR" sz="1800"/>
              <a:t>Tirer les </a:t>
            </a:r>
            <a:r>
              <a:rPr lang="fr-FR" sz="1800" b="1"/>
              <a:t>enseignements des tendances sociétales ou économiques</a:t>
            </a:r>
            <a:r>
              <a:rPr lang="fr-FR" sz="1800"/>
              <a:t>, tout comme des résultats des actions antérieures pour optimiser l’impact de notre travail. </a:t>
            </a:r>
          </a:p>
        </p:txBody>
      </p:sp>
      <p:pic>
        <p:nvPicPr>
          <p:cNvPr id="5" name="Graphique 4" descr="Famille avec un garçon avec un remplissage uni">
            <a:extLst>
              <a:ext uri="{FF2B5EF4-FFF2-40B4-BE49-F238E27FC236}">
                <a16:creationId xmlns:a16="http://schemas.microsoft.com/office/drawing/2014/main" id="{BA7C5BF7-FE3B-418B-AB34-44A4E64F46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1040" y="1801368"/>
            <a:ext cx="914400" cy="914400"/>
          </a:xfrm>
          <a:prstGeom prst="rect">
            <a:avLst/>
          </a:prstGeom>
        </p:spPr>
      </p:pic>
      <p:pic>
        <p:nvPicPr>
          <p:cNvPr id="7" name="Graphique 6" descr="Poignée de main avec un remplissage uni">
            <a:extLst>
              <a:ext uri="{FF2B5EF4-FFF2-40B4-BE49-F238E27FC236}">
                <a16:creationId xmlns:a16="http://schemas.microsoft.com/office/drawing/2014/main" id="{A827E03A-FBCB-67A4-E696-E972F39BEE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8836" y="3260630"/>
            <a:ext cx="914400" cy="914400"/>
          </a:xfrm>
          <a:prstGeom prst="rect">
            <a:avLst/>
          </a:prstGeom>
        </p:spPr>
      </p:pic>
      <p:pic>
        <p:nvPicPr>
          <p:cNvPr id="9" name="Graphique 8" descr="Badge Tick1 avec un remplissage uni">
            <a:extLst>
              <a:ext uri="{FF2B5EF4-FFF2-40B4-BE49-F238E27FC236}">
                <a16:creationId xmlns:a16="http://schemas.microsoft.com/office/drawing/2014/main" id="{6E3F3E0F-C45F-3B6A-BE0B-B2BDCFE240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1040" y="4585996"/>
            <a:ext cx="914400" cy="914400"/>
          </a:xfrm>
          <a:prstGeom prst="rect">
            <a:avLst/>
          </a:prstGeom>
        </p:spPr>
      </p:pic>
    </p:spTree>
    <p:extLst>
      <p:ext uri="{BB962C8B-B14F-4D97-AF65-F5344CB8AC3E}">
        <p14:creationId xmlns:p14="http://schemas.microsoft.com/office/powerpoint/2010/main" val="3949490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04B306A8-F98E-775E-116C-3E3E7D9C4825}"/>
              </a:ext>
            </a:extLst>
          </p:cNvPr>
          <p:cNvSpPr>
            <a:spLocks noGrp="1"/>
          </p:cNvSpPr>
          <p:nvPr>
            <p:ph type="title" idx="4294967295"/>
          </p:nvPr>
        </p:nvSpPr>
        <p:spPr>
          <a:xfrm>
            <a:off x="0" y="365125"/>
            <a:ext cx="10515600" cy="754063"/>
          </a:xfrm>
        </p:spPr>
        <p:txBody>
          <a:bodyPr anchor="b">
            <a:normAutofit/>
          </a:bodyPr>
          <a:lstStyle/>
          <a:p>
            <a:pPr algn="l" fontAlgn="ctr"/>
            <a:r>
              <a:rPr lang="fr-FR" sz="2800" b="1" dirty="0">
                <a:solidFill>
                  <a:srgbClr val="274765"/>
                </a:solidFill>
                <a:latin typeface="Bahnschrift"/>
                <a:cs typeface="Co Headline" panose="020B0603060202020204" pitchFamily="34" charset="0"/>
              </a:rPr>
              <a:t>Enjeux économiques et de filière</a:t>
            </a:r>
          </a:p>
        </p:txBody>
      </p:sp>
      <p:pic>
        <p:nvPicPr>
          <p:cNvPr id="4" name="Picture 3" descr="A blue circle on a black background&#10;&#10;Description automatically generated">
            <a:extLst>
              <a:ext uri="{FF2B5EF4-FFF2-40B4-BE49-F238E27FC236}">
                <a16:creationId xmlns:a16="http://schemas.microsoft.com/office/drawing/2014/main" id="{F2EB5906-5BD6-D15F-3DDC-29536391A6DD}"/>
              </a:ext>
            </a:extLst>
          </p:cNvPr>
          <p:cNvPicPr>
            <a:picLocks noChangeAspect="1"/>
          </p:cNvPicPr>
          <p:nvPr/>
        </p:nvPicPr>
        <p:blipFill>
          <a:blip r:embed="rId3"/>
          <a:stretch>
            <a:fillRect/>
          </a:stretch>
        </p:blipFill>
        <p:spPr>
          <a:xfrm>
            <a:off x="1050746" y="1730514"/>
            <a:ext cx="9636564" cy="4263886"/>
          </a:xfrm>
          <a:prstGeom prst="rect">
            <a:avLst/>
          </a:prstGeom>
        </p:spPr>
      </p:pic>
    </p:spTree>
    <p:extLst>
      <p:ext uri="{BB962C8B-B14F-4D97-AF65-F5344CB8AC3E}">
        <p14:creationId xmlns:p14="http://schemas.microsoft.com/office/powerpoint/2010/main" val="449745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04B306A8-F98E-775E-116C-3E3E7D9C4825}"/>
              </a:ext>
            </a:extLst>
          </p:cNvPr>
          <p:cNvSpPr>
            <a:spLocks noGrp="1"/>
          </p:cNvSpPr>
          <p:nvPr>
            <p:ph type="title" idx="4294967295"/>
          </p:nvPr>
        </p:nvSpPr>
        <p:spPr>
          <a:xfrm>
            <a:off x="0" y="365125"/>
            <a:ext cx="10515600" cy="754063"/>
          </a:xfrm>
        </p:spPr>
        <p:txBody>
          <a:bodyPr anchor="b">
            <a:normAutofit/>
          </a:bodyPr>
          <a:lstStyle/>
          <a:p>
            <a:pPr algn="l" fontAlgn="ctr"/>
            <a:r>
              <a:rPr lang="fr-FR" sz="2800" b="1" dirty="0">
                <a:solidFill>
                  <a:srgbClr val="274765"/>
                </a:solidFill>
                <a:latin typeface="Bahnschrift"/>
                <a:cs typeface="Co Headline" panose="020B0603060202020204" pitchFamily="34" charset="0"/>
              </a:rPr>
              <a:t>Enjeux sociaux</a:t>
            </a:r>
          </a:p>
        </p:txBody>
      </p:sp>
      <p:pic>
        <p:nvPicPr>
          <p:cNvPr id="2" name="Picture 1" descr="A blue circle on a black background&#10;&#10;Description automatically generated">
            <a:extLst>
              <a:ext uri="{FF2B5EF4-FFF2-40B4-BE49-F238E27FC236}">
                <a16:creationId xmlns:a16="http://schemas.microsoft.com/office/drawing/2014/main" id="{A6D4AA5D-E640-27A3-9422-810B5FC45CC6}"/>
              </a:ext>
            </a:extLst>
          </p:cNvPr>
          <p:cNvPicPr>
            <a:picLocks noChangeAspect="1"/>
          </p:cNvPicPr>
          <p:nvPr/>
        </p:nvPicPr>
        <p:blipFill>
          <a:blip r:embed="rId3"/>
          <a:stretch>
            <a:fillRect/>
          </a:stretch>
        </p:blipFill>
        <p:spPr>
          <a:xfrm>
            <a:off x="693965" y="1719485"/>
            <a:ext cx="10659835" cy="4405544"/>
          </a:xfrm>
          <a:prstGeom prst="rect">
            <a:avLst/>
          </a:prstGeom>
        </p:spPr>
      </p:pic>
    </p:spTree>
    <p:extLst>
      <p:ext uri="{BB962C8B-B14F-4D97-AF65-F5344CB8AC3E}">
        <p14:creationId xmlns:p14="http://schemas.microsoft.com/office/powerpoint/2010/main" val="3310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18AEBDA-E42D-AE40-9A05-CF48D4B26329}"/>
              </a:ext>
            </a:extLst>
          </p:cNvPr>
          <p:cNvSpPr/>
          <p:nvPr/>
        </p:nvSpPr>
        <p:spPr>
          <a:xfrm>
            <a:off x="0" y="0"/>
            <a:ext cx="3480318" cy="6858000"/>
          </a:xfrm>
          <a:prstGeom prst="rect">
            <a:avLst/>
          </a:prstGeom>
          <a:gradFill>
            <a:gsLst>
              <a:gs pos="0">
                <a:schemeClr val="accent1">
                  <a:lumMod val="50000"/>
                </a:schemeClr>
              </a:gs>
              <a:gs pos="50000">
                <a:schemeClr val="accent1">
                  <a:satMod val="110000"/>
                  <a:lumMod val="100000"/>
                  <a:shade val="100000"/>
                </a:schemeClr>
              </a:gs>
              <a:gs pos="100000">
                <a:schemeClr val="accent1">
                  <a:lumMod val="99000"/>
                  <a:satMod val="120000"/>
                  <a:shade val="78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Titre 1">
            <a:extLst>
              <a:ext uri="{FF2B5EF4-FFF2-40B4-BE49-F238E27FC236}">
                <a16:creationId xmlns:a16="http://schemas.microsoft.com/office/drawing/2014/main" id="{910175F2-A2DE-692D-26AB-6DDB57458CD1}"/>
              </a:ext>
            </a:extLst>
          </p:cNvPr>
          <p:cNvSpPr>
            <a:spLocks noGrp="1"/>
          </p:cNvSpPr>
          <p:nvPr>
            <p:ph type="title"/>
          </p:nvPr>
        </p:nvSpPr>
        <p:spPr>
          <a:xfrm>
            <a:off x="374904" y="640080"/>
            <a:ext cx="2496312" cy="2066544"/>
          </a:xfrm>
        </p:spPr>
        <p:txBody>
          <a:bodyPr anchor="b">
            <a:normAutofit/>
          </a:bodyPr>
          <a:lstStyle/>
          <a:p>
            <a:pPr algn="l" fontAlgn="ctr">
              <a:lnSpc>
                <a:spcPct val="100000"/>
              </a:lnSpc>
            </a:pPr>
            <a:r>
              <a:rPr lang="fr-FR" sz="2800" b="1" dirty="0">
                <a:solidFill>
                  <a:srgbClr val="FFFFFF"/>
                </a:solidFill>
                <a:latin typeface="Bahnschrift"/>
                <a:cs typeface="Co Headline" panose="020B0603060202020204" pitchFamily="34" charset="0"/>
              </a:rPr>
              <a:t>Cadre du plan opérationnel de l’</a:t>
            </a:r>
            <a:r>
              <a:rPr lang="fr-FR" sz="2800" b="1" dirty="0" err="1">
                <a:solidFill>
                  <a:srgbClr val="FFFFFF"/>
                </a:solidFill>
                <a:latin typeface="Bahnschrift"/>
                <a:cs typeface="Co Headline" panose="020B0603060202020204" pitchFamily="34" charset="0"/>
              </a:rPr>
              <a:t>Apaq</a:t>
            </a:r>
            <a:r>
              <a:rPr lang="fr-FR" sz="2800" b="1" dirty="0">
                <a:solidFill>
                  <a:srgbClr val="FFFFFF"/>
                </a:solidFill>
                <a:latin typeface="Bahnschrift"/>
                <a:cs typeface="Co Headline" panose="020B0603060202020204" pitchFamily="34" charset="0"/>
              </a:rPr>
              <a:t>-W</a:t>
            </a:r>
          </a:p>
        </p:txBody>
      </p:sp>
      <p:sp>
        <p:nvSpPr>
          <p:cNvPr id="11" name="ZoneTexte 10">
            <a:extLst>
              <a:ext uri="{FF2B5EF4-FFF2-40B4-BE49-F238E27FC236}">
                <a16:creationId xmlns:a16="http://schemas.microsoft.com/office/drawing/2014/main" id="{394B4FEC-7B1C-ADB7-0273-358C69CCD332}"/>
              </a:ext>
            </a:extLst>
          </p:cNvPr>
          <p:cNvSpPr txBox="1"/>
          <p:nvPr/>
        </p:nvSpPr>
        <p:spPr>
          <a:xfrm>
            <a:off x="3480318" y="1673352"/>
            <a:ext cx="7300458" cy="3279616"/>
          </a:xfrm>
          <a:prstGeom prst="rect">
            <a:avLst/>
          </a:prstGeom>
          <a:noFill/>
        </p:spPr>
        <p:txBody>
          <a:bodyPr wrap="square" rtlCol="0">
            <a:spAutoFit/>
          </a:bodyPr>
          <a:lstStyle/>
          <a:p>
            <a:pPr>
              <a:lnSpc>
                <a:spcPct val="150000"/>
              </a:lnSpc>
            </a:pPr>
            <a:r>
              <a:rPr lang="fr-BE" sz="1600" dirty="0"/>
              <a:t>0.   </a:t>
            </a:r>
            <a:r>
              <a:rPr lang="fr-BE" sz="2000" dirty="0"/>
              <a:t> Enjeux des filière &amp; Observatoire de la consommation</a:t>
            </a:r>
          </a:p>
          <a:p>
            <a:pPr marL="342900" indent="-342900">
              <a:lnSpc>
                <a:spcPct val="150000"/>
              </a:lnSpc>
              <a:buAutoNum type="arabicPeriod"/>
            </a:pPr>
            <a:r>
              <a:rPr lang="fr-BE" sz="2000" dirty="0"/>
              <a:t>Image de l’Agriculture, de l’horticulture </a:t>
            </a:r>
          </a:p>
          <a:p>
            <a:pPr marL="342900" indent="-342900">
              <a:lnSpc>
                <a:spcPct val="150000"/>
              </a:lnSpc>
              <a:buAutoNum type="arabicPeriod"/>
            </a:pPr>
            <a:r>
              <a:rPr lang="fr-BE" sz="2000" dirty="0"/>
              <a:t>Information du Citoyen sur l’alimentation locale, durable et de saison</a:t>
            </a:r>
          </a:p>
          <a:p>
            <a:pPr marL="342900" indent="-342900">
              <a:lnSpc>
                <a:spcPct val="150000"/>
              </a:lnSpc>
              <a:buAutoNum type="arabicPeriod"/>
            </a:pPr>
            <a:r>
              <a:rPr lang="fr-BE" sz="2000" dirty="0"/>
              <a:t>La promotion des filières et des produits </a:t>
            </a:r>
          </a:p>
          <a:p>
            <a:pPr marL="342900" indent="-342900">
              <a:lnSpc>
                <a:spcPct val="150000"/>
              </a:lnSpc>
              <a:buAutoNum type="arabicPeriod"/>
            </a:pPr>
            <a:r>
              <a:rPr lang="fr-BE" sz="2000" dirty="0"/>
              <a:t>Le soutien commercial &amp; les services aux usagers</a:t>
            </a:r>
          </a:p>
          <a:p>
            <a:pPr marL="342900" indent="-342900">
              <a:lnSpc>
                <a:spcPct val="150000"/>
              </a:lnSpc>
              <a:buAutoNum type="arabicPeriod"/>
            </a:pPr>
            <a:r>
              <a:rPr lang="fr-BE" sz="2000" dirty="0"/>
              <a:t>Le soutien à l’innovation &amp; la différenciation</a:t>
            </a:r>
          </a:p>
        </p:txBody>
      </p:sp>
    </p:spTree>
    <p:extLst>
      <p:ext uri="{BB962C8B-B14F-4D97-AF65-F5344CB8AC3E}">
        <p14:creationId xmlns:p14="http://schemas.microsoft.com/office/powerpoint/2010/main" val="1124358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idx="4294967295"/>
          </p:nvPr>
        </p:nvSpPr>
        <p:spPr>
          <a:xfrm>
            <a:off x="0" y="6350"/>
            <a:ext cx="10515600" cy="1325563"/>
          </a:xfrm>
          <a:ln>
            <a:noFill/>
          </a:ln>
        </p:spPr>
        <p:txBody>
          <a:bodyPr>
            <a:normAutofit/>
          </a:bodyPr>
          <a:lstStyle/>
          <a:p>
            <a:r>
              <a:rPr lang="fr-BE" sz="2800" b="1">
                <a:solidFill>
                  <a:srgbClr val="274765"/>
                </a:solidFill>
                <a:latin typeface="Bahnschrift"/>
              </a:rPr>
              <a:t>Enjeux des filières </a:t>
            </a:r>
            <a:br>
              <a:rPr lang="fr-BE" sz="2800" b="1">
                <a:solidFill>
                  <a:srgbClr val="274765"/>
                </a:solidFill>
                <a:latin typeface="Bahnschrift"/>
              </a:rPr>
            </a:br>
            <a:r>
              <a:rPr lang="fr-BE" sz="2800" b="1">
                <a:solidFill>
                  <a:srgbClr val="274765"/>
                </a:solidFill>
                <a:latin typeface="Bahnschrift"/>
              </a:rPr>
              <a:t>&amp; Observatoire de la consommation</a:t>
            </a:r>
          </a:p>
        </p:txBody>
      </p:sp>
      <p:sp>
        <p:nvSpPr>
          <p:cNvPr id="4" name="Sous-titre 2">
            <a:extLst>
              <a:ext uri="{FF2B5EF4-FFF2-40B4-BE49-F238E27FC236}">
                <a16:creationId xmlns:a16="http://schemas.microsoft.com/office/drawing/2014/main" id="{74CE7E4A-0251-7B30-668E-8C8BA07C0F54}"/>
              </a:ext>
            </a:extLst>
          </p:cNvPr>
          <p:cNvSpPr>
            <a:spLocks noGrp="1"/>
          </p:cNvSpPr>
          <p:nvPr>
            <p:ph idx="4294967295"/>
          </p:nvPr>
        </p:nvSpPr>
        <p:spPr>
          <a:xfrm>
            <a:off x="0" y="1587500"/>
            <a:ext cx="5280025" cy="2024063"/>
          </a:xfrm>
        </p:spPr>
        <p:txBody>
          <a:bodyPr vert="horz" lIns="91440" tIns="45720" rIns="91440" bIns="45720" rtlCol="0" anchor="t">
            <a:normAutofit/>
          </a:bodyPr>
          <a:lstStyle/>
          <a:p>
            <a:pPr marL="0" indent="0">
              <a:spcBef>
                <a:spcPts val="0"/>
              </a:spcBef>
              <a:buNone/>
            </a:pPr>
            <a:r>
              <a:rPr lang="fr-FR" sz="1400" b="1">
                <a:solidFill>
                  <a:srgbClr val="FFFFFF"/>
                </a:solidFill>
                <a:highlight>
                  <a:srgbClr val="283957"/>
                </a:highlight>
                <a:latin typeface="Bahnschrift"/>
              </a:rPr>
              <a:t>OBJECTIFS </a:t>
            </a:r>
          </a:p>
          <a:p>
            <a:pPr marL="0" indent="0" algn="l">
              <a:spcBef>
                <a:spcPts val="0"/>
              </a:spcBef>
              <a:buNone/>
            </a:pPr>
            <a:endParaRPr lang="fr-FR" sz="1400"/>
          </a:p>
          <a:p>
            <a:r>
              <a:rPr lang="fr-FR" sz="1400" kern="1700">
                <a:cs typeface="Co Headline Light" panose="020B0303060202020204" pitchFamily="34" charset="0"/>
              </a:rPr>
              <a:t>Avoir une </a:t>
            </a:r>
            <a:r>
              <a:rPr lang="fr-FR" sz="1400" b="1" kern="1700">
                <a:cs typeface="Co Headline Light" panose="020B0303060202020204" pitchFamily="34" charset="0"/>
              </a:rPr>
              <a:t>connaissance des filières </a:t>
            </a:r>
            <a:r>
              <a:rPr lang="fr-FR" sz="1400" kern="1700">
                <a:cs typeface="Co Headline Light" panose="020B0303060202020204" pitchFamily="34" charset="0"/>
              </a:rPr>
              <a:t>et des marchés</a:t>
            </a:r>
          </a:p>
          <a:p>
            <a:r>
              <a:rPr lang="fr-FR" sz="1400" kern="1700">
                <a:cs typeface="Co Headline Light" panose="020B0303060202020204" pitchFamily="34" charset="0"/>
              </a:rPr>
              <a:t>Communiquer sur les </a:t>
            </a:r>
            <a:r>
              <a:rPr lang="fr-FR" sz="1400" b="1" kern="1700">
                <a:cs typeface="Co Headline Light" panose="020B0303060202020204" pitchFamily="34" charset="0"/>
              </a:rPr>
              <a:t>tendances de consommation</a:t>
            </a:r>
          </a:p>
          <a:p>
            <a:r>
              <a:rPr lang="fr-FR" sz="1400" kern="1700">
                <a:cs typeface="Co Headline Light" panose="020B0303060202020204" pitchFamily="34" charset="0"/>
              </a:rPr>
              <a:t>Fournir des informations pour </a:t>
            </a:r>
            <a:r>
              <a:rPr lang="fr-FR" sz="1400" b="1" kern="1700">
                <a:cs typeface="Co Headline Light" panose="020B0303060202020204" pitchFamily="34" charset="0"/>
              </a:rPr>
              <a:t>aider au développement </a:t>
            </a:r>
            <a:r>
              <a:rPr lang="fr-FR" sz="1400" kern="1700">
                <a:cs typeface="Co Headline Light" panose="020B0303060202020204" pitchFamily="34" charset="0"/>
              </a:rPr>
              <a:t>de filières</a:t>
            </a:r>
          </a:p>
        </p:txBody>
      </p:sp>
      <p:sp>
        <p:nvSpPr>
          <p:cNvPr id="6" name="ZoneTexte 5">
            <a:extLst>
              <a:ext uri="{FF2B5EF4-FFF2-40B4-BE49-F238E27FC236}">
                <a16:creationId xmlns:a16="http://schemas.microsoft.com/office/drawing/2014/main" id="{967FD978-F01D-983D-23DC-7CEB7A64E27B}"/>
              </a:ext>
            </a:extLst>
          </p:cNvPr>
          <p:cNvSpPr txBox="1"/>
          <p:nvPr/>
        </p:nvSpPr>
        <p:spPr>
          <a:xfrm>
            <a:off x="6323808" y="1593497"/>
            <a:ext cx="5623560" cy="4616648"/>
          </a:xfrm>
          <a:prstGeom prst="rect">
            <a:avLst/>
          </a:prstGeom>
          <a:noFill/>
        </p:spPr>
        <p:txBody>
          <a:bodyPr wrap="square" lIns="91440" tIns="45720" rIns="91440" bIns="45720" rtlCol="0" anchor="t">
            <a:spAutoFit/>
          </a:bodyPr>
          <a:lstStyle/>
          <a:p>
            <a:pPr>
              <a:lnSpc>
                <a:spcPct val="150000"/>
              </a:lnSpc>
            </a:pPr>
            <a:r>
              <a:rPr lang="fr-FR" sz="1400" b="1">
                <a:solidFill>
                  <a:srgbClr val="FFFFFF"/>
                </a:solidFill>
                <a:highlight>
                  <a:srgbClr val="30AB66"/>
                </a:highlight>
                <a:latin typeface="Bahnschrift"/>
              </a:rPr>
              <a:t>PROJET D’ACTIONS</a:t>
            </a:r>
            <a:endParaRPr lang="fr-FR" b="1">
              <a:latin typeface="Bahnschrift"/>
            </a:endParaRPr>
          </a:p>
          <a:p>
            <a:endParaRPr lang="fr-FR" sz="1400"/>
          </a:p>
          <a:p>
            <a:pPr marL="285750" indent="-285750">
              <a:lnSpc>
                <a:spcPct val="150000"/>
              </a:lnSpc>
              <a:buFont typeface="Arial" panose="020B0604020202020204" pitchFamily="34" charset="0"/>
              <a:buChar char="•"/>
            </a:pPr>
            <a:r>
              <a:rPr lang="fr-FR" sz="1400"/>
              <a:t>Echanges réguliers avec les filières et parties prenantes </a:t>
            </a:r>
          </a:p>
          <a:p>
            <a:pPr marL="285750" indent="-285750">
              <a:lnSpc>
                <a:spcPct val="150000"/>
              </a:lnSpc>
              <a:buFont typeface="Arial" panose="020B0604020202020204" pitchFamily="34" charset="0"/>
              <a:buChar char="•"/>
            </a:pPr>
            <a:r>
              <a:rPr lang="fr-FR" sz="1400"/>
              <a:t>Réalisation d’</a:t>
            </a:r>
            <a:r>
              <a:rPr lang="fr-FR" sz="1400" b="1"/>
              <a:t>études de marchés</a:t>
            </a:r>
          </a:p>
          <a:p>
            <a:pPr marL="742950" lvl="1" indent="-285750">
              <a:lnSpc>
                <a:spcPct val="150000"/>
              </a:lnSpc>
              <a:buFont typeface="Arial" panose="020B0604020202020204" pitchFamily="34" charset="0"/>
              <a:buChar char="•"/>
            </a:pPr>
            <a:r>
              <a:rPr lang="fr-FR" sz="1400"/>
              <a:t>Études sectorielles</a:t>
            </a:r>
          </a:p>
          <a:p>
            <a:pPr marL="742950" lvl="1" indent="-285750">
              <a:lnSpc>
                <a:spcPct val="150000"/>
              </a:lnSpc>
              <a:buFont typeface="Arial" panose="020B0604020202020204" pitchFamily="34" charset="0"/>
              <a:buChar char="•"/>
            </a:pPr>
            <a:r>
              <a:rPr lang="fr-FR" sz="1400"/>
              <a:t>Etudes transversales</a:t>
            </a:r>
          </a:p>
          <a:p>
            <a:pPr marL="742950" lvl="1" indent="-285750">
              <a:lnSpc>
                <a:spcPct val="150000"/>
              </a:lnSpc>
              <a:buFont typeface="Arial" panose="020B0604020202020204" pitchFamily="34" charset="0"/>
              <a:buChar char="•"/>
            </a:pPr>
            <a:r>
              <a:rPr lang="fr-FR" sz="1400"/>
              <a:t>Etude prospective</a:t>
            </a:r>
          </a:p>
          <a:p>
            <a:pPr marL="285750" indent="-285750">
              <a:lnSpc>
                <a:spcPct val="150000"/>
              </a:lnSpc>
              <a:buFont typeface="Arial" panose="020B0604020202020204" pitchFamily="34" charset="0"/>
              <a:buChar char="•"/>
            </a:pPr>
            <a:r>
              <a:rPr lang="fr-FR" sz="1400"/>
              <a:t>Achat de </a:t>
            </a:r>
            <a:r>
              <a:rPr lang="fr-FR" sz="1400" b="1"/>
              <a:t>données de consommation </a:t>
            </a:r>
            <a:r>
              <a:rPr lang="fr-FR" sz="1400"/>
              <a:t>(GfK)</a:t>
            </a:r>
          </a:p>
          <a:p>
            <a:pPr marL="285750" indent="-285750">
              <a:lnSpc>
                <a:spcPct val="150000"/>
              </a:lnSpc>
              <a:buFont typeface="Arial" panose="020B0604020202020204" pitchFamily="34" charset="0"/>
              <a:buChar char="•"/>
            </a:pPr>
            <a:r>
              <a:rPr lang="fr-FR" sz="1400" b="1"/>
              <a:t>Campagnes sectorielles</a:t>
            </a:r>
          </a:p>
          <a:p>
            <a:pPr marL="285750" indent="-285750">
              <a:lnSpc>
                <a:spcPct val="150000"/>
              </a:lnSpc>
              <a:buFont typeface="Arial" panose="020B0604020202020204" pitchFamily="34" charset="0"/>
              <a:buChar char="•"/>
            </a:pPr>
            <a:r>
              <a:rPr lang="fr-FR" sz="1400"/>
              <a:t>Soutien aux acteurs (média-training, subside, chapiteau, formation..)</a:t>
            </a:r>
          </a:p>
          <a:p>
            <a:pPr marL="285750" indent="-285750">
              <a:lnSpc>
                <a:spcPct val="150000"/>
              </a:lnSpc>
              <a:buFont typeface="Arial" panose="020B0604020202020204" pitchFamily="34" charset="0"/>
              <a:buChar char="•"/>
            </a:pPr>
            <a:r>
              <a:rPr lang="fr-FR" sz="1400" b="1"/>
              <a:t>Post-test</a:t>
            </a:r>
            <a:r>
              <a:rPr lang="fr-FR" sz="1400"/>
              <a:t> de campagne</a:t>
            </a:r>
          </a:p>
          <a:p>
            <a:pPr marL="285750" indent="-285750">
              <a:lnSpc>
                <a:spcPct val="150000"/>
              </a:lnSpc>
              <a:buFont typeface="Arial" panose="020B0604020202020204" pitchFamily="34" charset="0"/>
              <a:buChar char="•"/>
            </a:pPr>
            <a:r>
              <a:rPr lang="fr-FR" sz="1400"/>
              <a:t>Rapports et analyses</a:t>
            </a:r>
          </a:p>
          <a:p>
            <a:pPr marL="285750" indent="-285750">
              <a:lnSpc>
                <a:spcPct val="150000"/>
              </a:lnSpc>
              <a:buFont typeface="Arial" panose="020B0604020202020204" pitchFamily="34" charset="0"/>
              <a:buChar char="•"/>
            </a:pPr>
            <a:r>
              <a:rPr lang="fr-FR" sz="1400"/>
              <a:t>Diffusion des </a:t>
            </a:r>
            <a:r>
              <a:rPr lang="fr-FR" sz="1400" b="1"/>
              <a:t>résultats</a:t>
            </a:r>
            <a:r>
              <a:rPr lang="fr-FR" sz="1400"/>
              <a:t> </a:t>
            </a:r>
          </a:p>
          <a:p>
            <a:endParaRPr lang="fr-FR" sz="1400"/>
          </a:p>
          <a:p>
            <a:endParaRPr lang="fr-FR" sz="1400"/>
          </a:p>
        </p:txBody>
      </p:sp>
      <p:sp>
        <p:nvSpPr>
          <p:cNvPr id="3" name="Rectangle 2">
            <a:extLst>
              <a:ext uri="{FF2B5EF4-FFF2-40B4-BE49-F238E27FC236}">
                <a16:creationId xmlns:a16="http://schemas.microsoft.com/office/drawing/2014/main" id="{956F2705-F96F-7108-F8F5-3D60432A8A47}"/>
              </a:ext>
            </a:extLst>
          </p:cNvPr>
          <p:cNvSpPr/>
          <p:nvPr/>
        </p:nvSpPr>
        <p:spPr>
          <a:xfrm flipH="1" flipV="1">
            <a:off x="990614" y="4032165"/>
            <a:ext cx="4733905" cy="45719"/>
          </a:xfrm>
          <a:prstGeom prst="rect">
            <a:avLst/>
          </a:prstGeom>
          <a:solidFill>
            <a:srgbClr val="274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Graphique 6" descr="Retour avec un remplissage uni">
            <a:extLst>
              <a:ext uri="{FF2B5EF4-FFF2-40B4-BE49-F238E27FC236}">
                <a16:creationId xmlns:a16="http://schemas.microsoft.com/office/drawing/2014/main" id="{0F34996D-73D7-E5B5-5E62-1387C22623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289042" y="3444621"/>
            <a:ext cx="914400" cy="914400"/>
          </a:xfrm>
          <a:prstGeom prst="rect">
            <a:avLst/>
          </a:prstGeom>
        </p:spPr>
      </p:pic>
      <p:pic>
        <p:nvPicPr>
          <p:cNvPr id="8" name="Picture 2" descr="Infos Observatoire de la consommation | l'Apaq-W">
            <a:extLst>
              <a:ext uri="{FF2B5EF4-FFF2-40B4-BE49-F238E27FC236}">
                <a16:creationId xmlns:a16="http://schemas.microsoft.com/office/drawing/2014/main" id="{1EFEF7D4-1D80-8F11-E04D-DB31A4A32B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14" y="3199788"/>
            <a:ext cx="2825496" cy="73776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984243C-876E-E594-67FA-01D40F3E72EF}"/>
              </a:ext>
            </a:extLst>
          </p:cNvPr>
          <p:cNvPicPr>
            <a:picLocks noChangeAspect="1"/>
          </p:cNvPicPr>
          <p:nvPr/>
        </p:nvPicPr>
        <p:blipFill>
          <a:blip r:embed="rId6"/>
          <a:stretch>
            <a:fillRect/>
          </a:stretch>
        </p:blipFill>
        <p:spPr>
          <a:xfrm>
            <a:off x="838200" y="4172492"/>
            <a:ext cx="3309257" cy="2575726"/>
          </a:xfrm>
          <a:prstGeom prst="rect">
            <a:avLst/>
          </a:prstGeom>
        </p:spPr>
      </p:pic>
      <p:pic>
        <p:nvPicPr>
          <p:cNvPr id="21" name="Image 20">
            <a:extLst>
              <a:ext uri="{FF2B5EF4-FFF2-40B4-BE49-F238E27FC236}">
                <a16:creationId xmlns:a16="http://schemas.microsoft.com/office/drawing/2014/main" id="{49FB3E87-CBD4-7FD2-FF6E-14012AAB4E52}"/>
              </a:ext>
            </a:extLst>
          </p:cNvPr>
          <p:cNvPicPr>
            <a:picLocks noChangeAspect="1"/>
          </p:cNvPicPr>
          <p:nvPr/>
        </p:nvPicPr>
        <p:blipFill>
          <a:blip r:embed="rId7"/>
          <a:stretch>
            <a:fillRect/>
          </a:stretch>
        </p:blipFill>
        <p:spPr>
          <a:xfrm>
            <a:off x="4341663" y="6245650"/>
            <a:ext cx="5237475" cy="612350"/>
          </a:xfrm>
          <a:prstGeom prst="rect">
            <a:avLst/>
          </a:prstGeom>
        </p:spPr>
      </p:pic>
    </p:spTree>
    <p:extLst>
      <p:ext uri="{BB962C8B-B14F-4D97-AF65-F5344CB8AC3E}">
        <p14:creationId xmlns:p14="http://schemas.microsoft.com/office/powerpoint/2010/main" val="2447698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a:extLst>
              <a:ext uri="{FF2B5EF4-FFF2-40B4-BE49-F238E27FC236}">
                <a16:creationId xmlns:a16="http://schemas.microsoft.com/office/drawing/2014/main" id="{74CE7E4A-0251-7B30-668E-8C8BA07C0F54}"/>
              </a:ext>
            </a:extLst>
          </p:cNvPr>
          <p:cNvSpPr>
            <a:spLocks noGrp="1"/>
          </p:cNvSpPr>
          <p:nvPr>
            <p:ph idx="4294967295"/>
          </p:nvPr>
        </p:nvSpPr>
        <p:spPr>
          <a:xfrm>
            <a:off x="0" y="1130300"/>
            <a:ext cx="5257800" cy="2633663"/>
          </a:xfrm>
        </p:spPr>
        <p:txBody>
          <a:bodyPr vert="horz" lIns="91440" tIns="45720" rIns="91440" bIns="45720" rtlCol="0" anchor="t">
            <a:normAutofit/>
          </a:bodyPr>
          <a:lstStyle/>
          <a:p>
            <a:pPr marL="0" indent="0">
              <a:spcBef>
                <a:spcPts val="0"/>
              </a:spcBef>
              <a:buNone/>
            </a:pPr>
            <a:r>
              <a:rPr lang="fr-FR" sz="1400" dirty="0">
                <a:solidFill>
                  <a:srgbClr val="FFFFFF"/>
                </a:solidFill>
                <a:highlight>
                  <a:srgbClr val="283957"/>
                </a:highlight>
                <a:latin typeface="Bahnschrift"/>
              </a:rPr>
              <a:t>OBJECTIFS </a:t>
            </a:r>
          </a:p>
          <a:p>
            <a:pPr marL="0" indent="0">
              <a:spcBef>
                <a:spcPts val="0"/>
              </a:spcBef>
              <a:buNone/>
            </a:pPr>
            <a:endParaRPr lang="fr-FR" sz="1400" dirty="0">
              <a:solidFill>
                <a:srgbClr val="FFFFFF"/>
              </a:solidFill>
              <a:highlight>
                <a:srgbClr val="283957"/>
              </a:highlight>
              <a:latin typeface="Bahnschrift"/>
            </a:endParaRPr>
          </a:p>
          <a:p>
            <a:pPr>
              <a:lnSpc>
                <a:spcPct val="100000"/>
              </a:lnSpc>
            </a:pPr>
            <a:r>
              <a:rPr lang="fr-FR" sz="1400" kern="1700" dirty="0">
                <a:cs typeface="Co Headline Light" panose="020B0303060202020204" pitchFamily="34" charset="0"/>
              </a:rPr>
              <a:t>Associer </a:t>
            </a:r>
            <a:r>
              <a:rPr lang="fr-FR" sz="1400" b="1" kern="1700" dirty="0">
                <a:cs typeface="Co Headline Light" panose="020B0303060202020204" pitchFamily="34" charset="0"/>
              </a:rPr>
              <a:t>Agriculture &amp; Alimentation</a:t>
            </a:r>
          </a:p>
          <a:p>
            <a:pPr>
              <a:lnSpc>
                <a:spcPct val="100000"/>
              </a:lnSpc>
            </a:pPr>
            <a:r>
              <a:rPr lang="fr-FR" sz="1400" kern="1700" dirty="0">
                <a:cs typeface="Co Headline Light" panose="020B0303060202020204" pitchFamily="34" charset="0"/>
              </a:rPr>
              <a:t>Présenter une </a:t>
            </a:r>
            <a:r>
              <a:rPr lang="fr-FR" sz="1400" b="1" kern="1700" dirty="0">
                <a:cs typeface="Co Headline Light" panose="020B0303060202020204" pitchFamily="34" charset="0"/>
              </a:rPr>
              <a:t>image moderne, attractive mais réaliste</a:t>
            </a:r>
          </a:p>
          <a:p>
            <a:pPr>
              <a:lnSpc>
                <a:spcPct val="100000"/>
              </a:lnSpc>
            </a:pPr>
            <a:r>
              <a:rPr lang="fr-FR" sz="1400" kern="1700" dirty="0">
                <a:cs typeface="Co Headline Light" panose="020B0303060202020204" pitchFamily="34" charset="0"/>
              </a:rPr>
              <a:t>Rappeler son </a:t>
            </a:r>
            <a:r>
              <a:rPr lang="fr-FR" sz="1400" b="1" kern="1700" dirty="0">
                <a:cs typeface="Co Headline Light" panose="020B0303060202020204" pitchFamily="34" charset="0"/>
              </a:rPr>
              <a:t>importance dans le paysage et le patrimoine</a:t>
            </a:r>
          </a:p>
          <a:p>
            <a:pPr>
              <a:lnSpc>
                <a:spcPct val="100000"/>
              </a:lnSpc>
            </a:pPr>
            <a:r>
              <a:rPr lang="fr-FR" sz="1400" dirty="0"/>
              <a:t>Informer des atouts de notre </a:t>
            </a:r>
            <a:r>
              <a:rPr lang="fr-FR" sz="1400" b="1" dirty="0"/>
              <a:t>agriculture liée au sol</a:t>
            </a:r>
            <a:r>
              <a:rPr lang="fr-FR" sz="1400" dirty="0"/>
              <a:t> et défendre le modèle d’</a:t>
            </a:r>
            <a:r>
              <a:rPr lang="fr-FR" sz="1400" b="1" dirty="0"/>
              <a:t>élevage à l’herbe </a:t>
            </a:r>
            <a:r>
              <a:rPr lang="fr-FR" sz="1400" dirty="0"/>
              <a:t>présent en Wallonie</a:t>
            </a:r>
          </a:p>
          <a:p>
            <a:pPr>
              <a:lnSpc>
                <a:spcPct val="100000"/>
              </a:lnSpc>
            </a:pPr>
            <a:r>
              <a:rPr lang="fr-FR" sz="1400" dirty="0"/>
              <a:t>Informer des </a:t>
            </a:r>
            <a:r>
              <a:rPr lang="fr-FR" sz="1400" b="1" dirty="0"/>
              <a:t>atouts</a:t>
            </a:r>
            <a:r>
              <a:rPr lang="fr-FR" sz="1400" dirty="0"/>
              <a:t> de notre agriculture</a:t>
            </a:r>
          </a:p>
        </p:txBody>
      </p:sp>
      <p:sp>
        <p:nvSpPr>
          <p:cNvPr id="3" name="Espace réservé du contenu 2">
            <a:extLst>
              <a:ext uri="{FF2B5EF4-FFF2-40B4-BE49-F238E27FC236}">
                <a16:creationId xmlns:a16="http://schemas.microsoft.com/office/drawing/2014/main" id="{9EB7214A-CC1E-36A6-5043-53DC6B2F99AF}"/>
              </a:ext>
            </a:extLst>
          </p:cNvPr>
          <p:cNvSpPr txBox="1">
            <a:spLocks/>
          </p:cNvSpPr>
          <p:nvPr/>
        </p:nvSpPr>
        <p:spPr>
          <a:xfrm>
            <a:off x="6911555" y="1130399"/>
            <a:ext cx="4821355" cy="4658423"/>
          </a:xfrm>
          <a:prstGeom prst="rect">
            <a:avLst/>
          </a:prstGeom>
        </p:spPr>
        <p:txBody>
          <a:bodyPr vert="horz" lIns="91440" tIns="45720" rIns="91440" bIns="45720" rtlCol="0" anchor="t">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5600" dirty="0">
                <a:solidFill>
                  <a:srgbClr val="FFFFFF"/>
                </a:solidFill>
                <a:highlight>
                  <a:srgbClr val="30AB66"/>
                </a:highlight>
                <a:latin typeface="Bahnschrift"/>
              </a:rPr>
              <a:t>PROJET D’ACTIONS</a:t>
            </a:r>
          </a:p>
          <a:p>
            <a:endParaRPr lang="fr-FR" sz="5600" dirty="0">
              <a:solidFill>
                <a:srgbClr val="FFFFFF"/>
              </a:solidFill>
              <a:highlight>
                <a:srgbClr val="30AB66"/>
              </a:highlight>
              <a:latin typeface="Bahnschrift"/>
            </a:endParaRPr>
          </a:p>
          <a:p>
            <a:pPr>
              <a:lnSpc>
                <a:spcPct val="120000"/>
              </a:lnSpc>
            </a:pPr>
            <a:r>
              <a:rPr lang="fr-FR" sz="3500" dirty="0"/>
              <a:t>Organiser des </a:t>
            </a:r>
            <a:r>
              <a:rPr lang="fr-FR" sz="3500" b="1" dirty="0"/>
              <a:t>Journées Fermes Ouvertes </a:t>
            </a:r>
            <a:r>
              <a:rPr lang="fr-FR" sz="3500" dirty="0"/>
              <a:t>et des visites de fermes</a:t>
            </a:r>
          </a:p>
          <a:p>
            <a:pPr>
              <a:lnSpc>
                <a:spcPct val="120000"/>
              </a:lnSpc>
            </a:pPr>
            <a:r>
              <a:rPr lang="fr-FR" sz="3500" dirty="0"/>
              <a:t>Soutenir les </a:t>
            </a:r>
            <a:r>
              <a:rPr lang="fr-FR" sz="3500" b="1" dirty="0"/>
              <a:t>Foires agricoles </a:t>
            </a:r>
            <a:r>
              <a:rPr lang="fr-FR" sz="3500" dirty="0"/>
              <a:t>et salons en Wallonie et à l’étranger</a:t>
            </a:r>
          </a:p>
          <a:p>
            <a:pPr>
              <a:lnSpc>
                <a:spcPct val="120000"/>
              </a:lnSpc>
            </a:pPr>
            <a:r>
              <a:rPr lang="fr-FR" sz="3500" dirty="0"/>
              <a:t>Créer du contenu sur l’agriculture et l’alimentation et le diffuser à travers les </a:t>
            </a:r>
            <a:r>
              <a:rPr lang="fr-FR" sz="3500" b="1" dirty="0"/>
              <a:t>réseaux sociaux</a:t>
            </a:r>
          </a:p>
          <a:p>
            <a:pPr>
              <a:lnSpc>
                <a:spcPct val="120000"/>
              </a:lnSpc>
            </a:pPr>
            <a:r>
              <a:rPr lang="fr-FR" sz="3500" dirty="0"/>
              <a:t>Diffuser de l’information adaptée dans </a:t>
            </a:r>
            <a:r>
              <a:rPr lang="fr-FR" sz="3500" b="1" dirty="0"/>
              <a:t>les écoles et vers les structures d’enseignements </a:t>
            </a:r>
          </a:p>
          <a:p>
            <a:pPr>
              <a:lnSpc>
                <a:spcPct val="120000"/>
              </a:lnSpc>
            </a:pPr>
            <a:r>
              <a:rPr lang="fr-FR" sz="3500" dirty="0"/>
              <a:t>Développer les collaborations avec les structures et parties prenantes</a:t>
            </a:r>
          </a:p>
          <a:p>
            <a:pPr>
              <a:lnSpc>
                <a:spcPct val="120000"/>
              </a:lnSpc>
            </a:pPr>
            <a:r>
              <a:rPr lang="fr-FR" sz="3500" dirty="0"/>
              <a:t>Soutenir &amp; valoriser les </a:t>
            </a:r>
            <a:r>
              <a:rPr lang="fr-FR" sz="3500" b="1" dirty="0"/>
              <a:t>projets de durabilité et d’innovation</a:t>
            </a:r>
            <a:r>
              <a:rPr lang="fr-FR" sz="3600" dirty="0"/>
              <a:t>, notamment dans le cadre des </a:t>
            </a:r>
            <a:r>
              <a:rPr lang="fr-FR" sz="3600" b="1" dirty="0"/>
              <a:t>campagnes européennes</a:t>
            </a:r>
            <a:endParaRPr lang="fr-FR" sz="3500" b="1" dirty="0"/>
          </a:p>
        </p:txBody>
      </p:sp>
      <p:sp>
        <p:nvSpPr>
          <p:cNvPr id="7" name="Titre 1">
            <a:extLst>
              <a:ext uri="{FF2B5EF4-FFF2-40B4-BE49-F238E27FC236}">
                <a16:creationId xmlns:a16="http://schemas.microsoft.com/office/drawing/2014/main" id="{162E3583-0D5D-47DF-1327-3C7484F90BD1}"/>
              </a:ext>
            </a:extLst>
          </p:cNvPr>
          <p:cNvSpPr txBox="1">
            <a:spLocks/>
          </p:cNvSpPr>
          <p:nvPr/>
        </p:nvSpPr>
        <p:spPr>
          <a:xfrm>
            <a:off x="739536" y="52242"/>
            <a:ext cx="4364736" cy="9058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274765"/>
                </a:solidFill>
                <a:latin typeface="Bahnschrift"/>
              </a:rPr>
              <a:t>Image de l’agriculture</a:t>
            </a:r>
            <a:r>
              <a:rPr lang="fr-BE" sz="2800">
                <a:solidFill>
                  <a:srgbClr val="274765"/>
                </a:solidFill>
                <a:latin typeface="Bahnschrift"/>
              </a:rPr>
              <a:t> </a:t>
            </a:r>
          </a:p>
        </p:txBody>
      </p:sp>
      <p:pic>
        <p:nvPicPr>
          <p:cNvPr id="8" name="Graphique 7" descr="Retour avec un remplissage uni">
            <a:extLst>
              <a:ext uri="{FF2B5EF4-FFF2-40B4-BE49-F238E27FC236}">
                <a16:creationId xmlns:a16="http://schemas.microsoft.com/office/drawing/2014/main" id="{F3DC3B4A-2A23-E46D-A745-03C887DB0C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384292" y="3383565"/>
            <a:ext cx="914400" cy="914400"/>
          </a:xfrm>
          <a:prstGeom prst="rect">
            <a:avLst/>
          </a:prstGeom>
        </p:spPr>
      </p:pic>
      <p:pic>
        <p:nvPicPr>
          <p:cNvPr id="2" name="Picture 2" descr="Aucune description de photo disponible.">
            <a:extLst>
              <a:ext uri="{FF2B5EF4-FFF2-40B4-BE49-F238E27FC236}">
                <a16:creationId xmlns:a16="http://schemas.microsoft.com/office/drawing/2014/main" id="{B1515503-237B-F63E-3354-F29134B31E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886" y="4477187"/>
            <a:ext cx="5678206" cy="216018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F02C7F4-110D-ED51-1A62-89BF353F57DD}"/>
              </a:ext>
            </a:extLst>
          </p:cNvPr>
          <p:cNvPicPr>
            <a:picLocks noChangeAspect="1"/>
          </p:cNvPicPr>
          <p:nvPr/>
        </p:nvPicPr>
        <p:blipFill>
          <a:blip r:embed="rId6"/>
          <a:srcRect r="23509"/>
          <a:stretch/>
        </p:blipFill>
        <p:spPr>
          <a:xfrm>
            <a:off x="9899611" y="5140996"/>
            <a:ext cx="1416738" cy="1555821"/>
          </a:xfrm>
          <a:prstGeom prst="rect">
            <a:avLst/>
          </a:prstGeom>
        </p:spPr>
      </p:pic>
      <p:pic>
        <p:nvPicPr>
          <p:cNvPr id="6" name="Image 5">
            <a:extLst>
              <a:ext uri="{FF2B5EF4-FFF2-40B4-BE49-F238E27FC236}">
                <a16:creationId xmlns:a16="http://schemas.microsoft.com/office/drawing/2014/main" id="{97671DDA-99AA-559E-42D9-53CB00841153}"/>
              </a:ext>
            </a:extLst>
          </p:cNvPr>
          <p:cNvPicPr>
            <a:picLocks noChangeAspect="1"/>
          </p:cNvPicPr>
          <p:nvPr/>
        </p:nvPicPr>
        <p:blipFill>
          <a:blip r:embed="rId7"/>
          <a:srcRect l="24686" r="14138"/>
          <a:stretch/>
        </p:blipFill>
        <p:spPr>
          <a:xfrm>
            <a:off x="8405583" y="5132581"/>
            <a:ext cx="1416738" cy="1549243"/>
          </a:xfrm>
          <a:prstGeom prst="rect">
            <a:avLst/>
          </a:prstGeom>
        </p:spPr>
      </p:pic>
    </p:spTree>
    <p:extLst>
      <p:ext uri="{BB962C8B-B14F-4D97-AF65-F5344CB8AC3E}">
        <p14:creationId xmlns:p14="http://schemas.microsoft.com/office/powerpoint/2010/main" val="2659149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8D99D0-047A-EC1D-FC2B-52EB19FA9968}"/>
              </a:ext>
            </a:extLst>
          </p:cNvPr>
          <p:cNvSpPr/>
          <p:nvPr/>
        </p:nvSpPr>
        <p:spPr>
          <a:xfrm>
            <a:off x="-5250" y="977274"/>
            <a:ext cx="2160000" cy="360000"/>
          </a:xfrm>
          <a:prstGeom prst="rect">
            <a:avLst/>
          </a:prstGeom>
          <a:solidFill>
            <a:srgbClr val="7DC99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pic>
        <p:nvPicPr>
          <p:cNvPr id="8" name="Espace réservé du contenu 5">
            <a:extLst>
              <a:ext uri="{FF2B5EF4-FFF2-40B4-BE49-F238E27FC236}">
                <a16:creationId xmlns:a16="http://schemas.microsoft.com/office/drawing/2014/main" id="{F062481B-1446-1445-B31E-05375F1DBE09}"/>
              </a:ext>
            </a:extLst>
          </p:cNvPr>
          <p:cNvPicPr>
            <a:picLocks noGrp="1" noChangeAspect="1"/>
          </p:cNvPicPr>
          <p:nvPr/>
        </p:nvPicPr>
        <p:blipFill>
          <a:blip r:embed="rId2">
            <a:extLst>
              <a:ext uri="{28A0092B-C50C-407E-A947-70E740481C1C}">
                <a14:useLocalDpi xmlns:a14="http://schemas.microsoft.com/office/drawing/2010/main"/>
              </a:ext>
            </a:extLst>
          </a:blip>
          <a:stretch>
            <a:fillRect/>
          </a:stretch>
        </p:blipFill>
        <p:spPr>
          <a:xfrm>
            <a:off x="445753" y="149999"/>
            <a:ext cx="2080063" cy="2014550"/>
          </a:xfrm>
          <a:prstGeom prst="rect">
            <a:avLst/>
          </a:prstGeom>
        </p:spPr>
      </p:pic>
      <p:pic>
        <p:nvPicPr>
          <p:cNvPr id="9" name="Image 8" descr="Une image contenant personne, Visage humain, fruit, intérieur&#10;&#10;Description générée automatiquement">
            <a:extLst>
              <a:ext uri="{FF2B5EF4-FFF2-40B4-BE49-F238E27FC236}">
                <a16:creationId xmlns:a16="http://schemas.microsoft.com/office/drawing/2014/main" id="{7E1CA0D3-355E-9F82-F468-D9B85AB555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4342" y="3115843"/>
            <a:ext cx="5483187" cy="2875855"/>
          </a:xfrm>
          <a:prstGeom prst="rect">
            <a:avLst/>
          </a:prstGeom>
        </p:spPr>
      </p:pic>
      <p:pic>
        <p:nvPicPr>
          <p:cNvPr id="12" name="Image 11">
            <a:extLst>
              <a:ext uri="{FF2B5EF4-FFF2-40B4-BE49-F238E27FC236}">
                <a16:creationId xmlns:a16="http://schemas.microsoft.com/office/drawing/2014/main" id="{7C9944B1-4FD0-2B2D-AC7A-5466E606D1D8}"/>
              </a:ext>
            </a:extLst>
          </p:cNvPr>
          <p:cNvPicPr>
            <a:picLocks noChangeAspect="1"/>
          </p:cNvPicPr>
          <p:nvPr/>
        </p:nvPicPr>
        <p:blipFill>
          <a:blip r:embed="rId4"/>
          <a:stretch>
            <a:fillRect/>
          </a:stretch>
        </p:blipFill>
        <p:spPr>
          <a:xfrm>
            <a:off x="2976819" y="260301"/>
            <a:ext cx="4415787" cy="2855542"/>
          </a:xfrm>
          <a:prstGeom prst="rect">
            <a:avLst/>
          </a:prstGeom>
        </p:spPr>
      </p:pic>
      <p:sp>
        <p:nvSpPr>
          <p:cNvPr id="14" name="ZoneTexte 13">
            <a:extLst>
              <a:ext uri="{FF2B5EF4-FFF2-40B4-BE49-F238E27FC236}">
                <a16:creationId xmlns:a16="http://schemas.microsoft.com/office/drawing/2014/main" id="{3930508A-9036-79C4-4930-C99CFB25DE04}"/>
              </a:ext>
            </a:extLst>
          </p:cNvPr>
          <p:cNvSpPr txBox="1"/>
          <p:nvPr/>
        </p:nvSpPr>
        <p:spPr>
          <a:xfrm>
            <a:off x="4060372" y="5935060"/>
            <a:ext cx="7913914" cy="523220"/>
          </a:xfrm>
          <a:prstGeom prst="rect">
            <a:avLst/>
          </a:prstGeom>
          <a:noFill/>
        </p:spPr>
        <p:txBody>
          <a:bodyPr wrap="square">
            <a:spAutoFit/>
          </a:bodyPr>
          <a:lstStyle/>
          <a:p>
            <a:endParaRPr lang="fr-FR" sz="1400">
              <a:hlinkClick r:id="rId5"/>
            </a:endParaRPr>
          </a:p>
          <a:p>
            <a:r>
              <a:rPr lang="fr-FR" sz="1400"/>
              <a:t>Tous les outils sont accessibles via: </a:t>
            </a:r>
            <a:r>
              <a:rPr lang="fr-FR" sz="1400">
                <a:hlinkClick r:id="rId5"/>
              </a:rPr>
              <a:t>Graines d’AGRI, pour découvrir les richesses de notre agriculture</a:t>
            </a:r>
            <a:endParaRPr lang="fr-BE" sz="1400"/>
          </a:p>
        </p:txBody>
      </p:sp>
      <p:pic>
        <p:nvPicPr>
          <p:cNvPr id="5" name="Image 4">
            <a:extLst>
              <a:ext uri="{FF2B5EF4-FFF2-40B4-BE49-F238E27FC236}">
                <a16:creationId xmlns:a16="http://schemas.microsoft.com/office/drawing/2014/main" id="{BFBB6FC0-B37E-F626-8C1A-7978A07EB537}"/>
              </a:ext>
            </a:extLst>
          </p:cNvPr>
          <p:cNvPicPr>
            <a:picLocks noChangeAspect="1"/>
          </p:cNvPicPr>
          <p:nvPr/>
        </p:nvPicPr>
        <p:blipFill>
          <a:blip r:embed="rId6"/>
          <a:stretch>
            <a:fillRect/>
          </a:stretch>
        </p:blipFill>
        <p:spPr>
          <a:xfrm>
            <a:off x="759302" y="3173976"/>
            <a:ext cx="5072406" cy="2875855"/>
          </a:xfrm>
          <a:prstGeom prst="rect">
            <a:avLst/>
          </a:prstGeom>
        </p:spPr>
      </p:pic>
      <p:pic>
        <p:nvPicPr>
          <p:cNvPr id="7" name="Image 6">
            <a:extLst>
              <a:ext uri="{FF2B5EF4-FFF2-40B4-BE49-F238E27FC236}">
                <a16:creationId xmlns:a16="http://schemas.microsoft.com/office/drawing/2014/main" id="{07692085-355E-0D9D-A7A7-05B2C0150D06}"/>
              </a:ext>
            </a:extLst>
          </p:cNvPr>
          <p:cNvPicPr>
            <a:picLocks noChangeAspect="1"/>
          </p:cNvPicPr>
          <p:nvPr/>
        </p:nvPicPr>
        <p:blipFill>
          <a:blip r:embed="rId7"/>
          <a:stretch>
            <a:fillRect/>
          </a:stretch>
        </p:blipFill>
        <p:spPr>
          <a:xfrm>
            <a:off x="7763102" y="29416"/>
            <a:ext cx="4211184" cy="2956816"/>
          </a:xfrm>
          <a:prstGeom prst="rect">
            <a:avLst/>
          </a:prstGeom>
        </p:spPr>
      </p:pic>
    </p:spTree>
    <p:extLst>
      <p:ext uri="{BB962C8B-B14F-4D97-AF65-F5344CB8AC3E}">
        <p14:creationId xmlns:p14="http://schemas.microsoft.com/office/powerpoint/2010/main" val="840763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idx="4294967295"/>
          </p:nvPr>
        </p:nvSpPr>
        <p:spPr>
          <a:xfrm>
            <a:off x="0" y="6350"/>
            <a:ext cx="7940675" cy="906463"/>
          </a:xfrm>
        </p:spPr>
        <p:txBody>
          <a:bodyPr>
            <a:normAutofit/>
          </a:bodyPr>
          <a:lstStyle/>
          <a:p>
            <a:r>
              <a:rPr lang="fr-BE" sz="2800" b="1">
                <a:solidFill>
                  <a:srgbClr val="274765"/>
                </a:solidFill>
                <a:latin typeface="Bahnschrift"/>
              </a:rPr>
              <a:t>Alimentation locale, durable &amp; de saison</a:t>
            </a:r>
          </a:p>
        </p:txBody>
      </p:sp>
      <p:sp>
        <p:nvSpPr>
          <p:cNvPr id="4" name="Sous-titre 2">
            <a:extLst>
              <a:ext uri="{FF2B5EF4-FFF2-40B4-BE49-F238E27FC236}">
                <a16:creationId xmlns:a16="http://schemas.microsoft.com/office/drawing/2014/main" id="{74CE7E4A-0251-7B30-668E-8C8BA07C0F54}"/>
              </a:ext>
            </a:extLst>
          </p:cNvPr>
          <p:cNvSpPr>
            <a:spLocks noGrp="1"/>
          </p:cNvSpPr>
          <p:nvPr>
            <p:ph idx="4294967295"/>
          </p:nvPr>
        </p:nvSpPr>
        <p:spPr>
          <a:xfrm>
            <a:off x="0" y="1470025"/>
            <a:ext cx="5399088" cy="1970088"/>
          </a:xfrm>
        </p:spPr>
        <p:txBody>
          <a:bodyPr vert="horz" lIns="91440" tIns="45720" rIns="91440" bIns="45720" rtlCol="0" anchor="t">
            <a:normAutofit/>
          </a:bodyPr>
          <a:lstStyle/>
          <a:p>
            <a:pPr marL="0" indent="0">
              <a:spcBef>
                <a:spcPts val="0"/>
              </a:spcBef>
              <a:buNone/>
            </a:pPr>
            <a:r>
              <a:rPr lang="fr-FR" sz="1400">
                <a:solidFill>
                  <a:srgbClr val="FFFFFF"/>
                </a:solidFill>
                <a:highlight>
                  <a:srgbClr val="283957"/>
                </a:highlight>
                <a:latin typeface="Bahnschrift"/>
              </a:rPr>
              <a:t>OBJECTIFS </a:t>
            </a:r>
          </a:p>
          <a:p>
            <a:r>
              <a:rPr lang="fr-FR" sz="1400" kern="1700">
                <a:cs typeface="Co Headline Light" panose="020B0303060202020204" pitchFamily="34" charset="0"/>
              </a:rPr>
              <a:t>Soutenir les projets de </a:t>
            </a:r>
            <a:r>
              <a:rPr lang="fr-FR" sz="1400" b="1" kern="1700">
                <a:cs typeface="Co Headline Light" panose="020B0303060202020204" pitchFamily="34" charset="0"/>
              </a:rPr>
              <a:t>relocalisation de l’agriculture, </a:t>
            </a:r>
            <a:r>
              <a:rPr lang="fr-FR" sz="1400" kern="1700">
                <a:cs typeface="Co Headline Light" panose="020B0303060202020204" pitchFamily="34" charset="0"/>
              </a:rPr>
              <a:t>les innovations et adaptations des filières, notamment en matière d’environnement et </a:t>
            </a:r>
            <a:r>
              <a:rPr lang="fr-FR" sz="1400" b="1" kern="1700">
                <a:cs typeface="Co Headline Light" panose="020B0303060202020204" pitchFamily="34" charset="0"/>
              </a:rPr>
              <a:t>d’adaptation au changement climatique</a:t>
            </a:r>
          </a:p>
          <a:p>
            <a:r>
              <a:rPr lang="fr-FR" sz="1400" kern="1700">
                <a:cs typeface="Co Headline Light" panose="020B0303060202020204" pitchFamily="34" charset="0"/>
              </a:rPr>
              <a:t>Suivre la politique européenne </a:t>
            </a:r>
            <a:r>
              <a:rPr lang="fr-FR" sz="1400" b="1" kern="1700">
                <a:cs typeface="Co Headline Light" panose="020B0303060202020204" pitchFamily="34" charset="0"/>
              </a:rPr>
              <a:t>« </a:t>
            </a:r>
            <a:r>
              <a:rPr lang="fr-FR" sz="1400" b="1" kern="1700" err="1">
                <a:cs typeface="Co Headline Light" panose="020B0303060202020204" pitchFamily="34" charset="0"/>
              </a:rPr>
              <a:t>Farm</a:t>
            </a:r>
            <a:r>
              <a:rPr lang="fr-FR" sz="1400" b="1" kern="1700">
                <a:cs typeface="Co Headline Light" panose="020B0303060202020204" pitchFamily="34" charset="0"/>
              </a:rPr>
              <a:t> to fork »</a:t>
            </a:r>
          </a:p>
          <a:p>
            <a:r>
              <a:rPr lang="fr-FR" sz="1400" kern="1700">
                <a:cs typeface="Co Headline Light" panose="020B0303060202020204" pitchFamily="34" charset="0"/>
              </a:rPr>
              <a:t>Soutenir un </a:t>
            </a:r>
            <a:r>
              <a:rPr lang="fr-FR" sz="1400" b="1" kern="1700">
                <a:cs typeface="Co Headline Light" panose="020B0303060202020204" pitchFamily="34" charset="0"/>
              </a:rPr>
              <a:t>Prix Juste pour les producteurs</a:t>
            </a:r>
          </a:p>
          <a:p>
            <a:r>
              <a:rPr lang="fr-FR" sz="1400" kern="1700">
                <a:cs typeface="Co Headline Light" panose="020B0303060202020204" pitchFamily="34" charset="0"/>
              </a:rPr>
              <a:t>Valoriser les </a:t>
            </a:r>
            <a:r>
              <a:rPr lang="fr-FR" sz="1400" b="1" kern="1700">
                <a:cs typeface="Co Headline Light" panose="020B0303060202020204" pitchFamily="34" charset="0"/>
              </a:rPr>
              <a:t>spécificités de l’Agriculture biologique</a:t>
            </a:r>
          </a:p>
        </p:txBody>
      </p:sp>
      <p:sp>
        <p:nvSpPr>
          <p:cNvPr id="3" name="Espace réservé du contenu 2">
            <a:extLst>
              <a:ext uri="{FF2B5EF4-FFF2-40B4-BE49-F238E27FC236}">
                <a16:creationId xmlns:a16="http://schemas.microsoft.com/office/drawing/2014/main" id="{9EB7214A-CC1E-36A6-5043-53DC6B2F99AF}"/>
              </a:ext>
            </a:extLst>
          </p:cNvPr>
          <p:cNvSpPr txBox="1">
            <a:spLocks/>
          </p:cNvSpPr>
          <p:nvPr/>
        </p:nvSpPr>
        <p:spPr>
          <a:xfrm>
            <a:off x="6777156" y="1524508"/>
            <a:ext cx="5398008" cy="49683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a:solidFill>
                  <a:srgbClr val="FFFFFF"/>
                </a:solidFill>
                <a:highlight>
                  <a:srgbClr val="30AB66"/>
                </a:highlight>
                <a:latin typeface="Bahnschrift"/>
              </a:rPr>
              <a:t>PROJET D’ACTIONS</a:t>
            </a:r>
          </a:p>
          <a:p>
            <a:r>
              <a:rPr lang="fr-FR" sz="1400"/>
              <a:t>Créer du contenu sur l’agriculture et l’alimentation et le diffuser à travers les réseaux sociaux</a:t>
            </a:r>
          </a:p>
          <a:p>
            <a:r>
              <a:rPr lang="fr-FR" sz="1400"/>
              <a:t>Créer une </a:t>
            </a:r>
            <a:r>
              <a:rPr lang="fr-FR" sz="1400" b="1"/>
              <a:t>atmosphère positive autour des produits locaux </a:t>
            </a:r>
            <a:r>
              <a:rPr lang="fr-FR" sz="1400"/>
              <a:t>et inspirer le citoyen, notamment par la voix d’</a:t>
            </a:r>
            <a:r>
              <a:rPr lang="fr-FR" sz="1400" b="1"/>
              <a:t>ambassadeurs &amp; influenceurs</a:t>
            </a:r>
          </a:p>
          <a:p>
            <a:r>
              <a:rPr lang="fr-FR" sz="1400"/>
              <a:t>Diffuser de l’information adaptée dans les écoles et vers les structures d’enseignements</a:t>
            </a:r>
          </a:p>
          <a:p>
            <a:r>
              <a:rPr lang="fr-FR" sz="1400"/>
              <a:t>Aller à la </a:t>
            </a:r>
            <a:r>
              <a:rPr lang="fr-FR" sz="1400" b="1"/>
              <a:t>rencontre des citoyens </a:t>
            </a:r>
            <a:r>
              <a:rPr lang="fr-FR" sz="1400"/>
              <a:t>pour communiquer nos outils et faire découvrir nos produits </a:t>
            </a:r>
          </a:p>
          <a:p>
            <a:r>
              <a:rPr lang="fr-FR" sz="1400"/>
              <a:t>Soutenir le circuit court en développant les </a:t>
            </a:r>
            <a:r>
              <a:rPr lang="fr-FR" sz="1400" b="1"/>
              <a:t>outils #JeCuisineLocal</a:t>
            </a:r>
          </a:p>
          <a:p>
            <a:r>
              <a:rPr lang="fr-FR" sz="1400"/>
              <a:t>Soutenir le bio en développant les </a:t>
            </a:r>
            <a:r>
              <a:rPr lang="fr-FR" sz="1400" b="1"/>
              <a:t>outils </a:t>
            </a:r>
            <a:r>
              <a:rPr lang="fr-FR" sz="1400" b="1" err="1"/>
              <a:t>Biomonchoix</a:t>
            </a:r>
            <a:endParaRPr lang="fr-FR" sz="1400" b="1"/>
          </a:p>
          <a:p>
            <a:r>
              <a:rPr lang="fr-FR" sz="1400"/>
              <a:t>Soutenir le </a:t>
            </a:r>
            <a:r>
              <a:rPr lang="fr-FR" sz="1400" b="1"/>
              <a:t>lien entre production et Horeca en développant le réseau « Table de Terroir » </a:t>
            </a:r>
          </a:p>
        </p:txBody>
      </p:sp>
      <p:pic>
        <p:nvPicPr>
          <p:cNvPr id="5" name="Graphique 4" descr="Retour avec un remplissage uni">
            <a:extLst>
              <a:ext uri="{FF2B5EF4-FFF2-40B4-BE49-F238E27FC236}">
                <a16:creationId xmlns:a16="http://schemas.microsoft.com/office/drawing/2014/main" id="{9F71AF49-F907-EB05-A3EC-FE88721817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384292" y="3186525"/>
            <a:ext cx="914400" cy="914400"/>
          </a:xfrm>
          <a:prstGeom prst="rect">
            <a:avLst/>
          </a:prstGeom>
        </p:spPr>
      </p:pic>
      <p:grpSp>
        <p:nvGrpSpPr>
          <p:cNvPr id="13" name="Groupe 12">
            <a:extLst>
              <a:ext uri="{FF2B5EF4-FFF2-40B4-BE49-F238E27FC236}">
                <a16:creationId xmlns:a16="http://schemas.microsoft.com/office/drawing/2014/main" id="{A11B2F84-8978-95C0-92CB-5CA7231FFCC1}"/>
              </a:ext>
            </a:extLst>
          </p:cNvPr>
          <p:cNvGrpSpPr/>
          <p:nvPr/>
        </p:nvGrpSpPr>
        <p:grpSpPr>
          <a:xfrm>
            <a:off x="1432259" y="3710353"/>
            <a:ext cx="3420458" cy="2858222"/>
            <a:chOff x="2446852" y="3449230"/>
            <a:chExt cx="3420458" cy="2858222"/>
          </a:xfrm>
        </p:grpSpPr>
        <p:pic>
          <p:nvPicPr>
            <p:cNvPr id="6" name="Picture 8" descr="Table de Terroir | l'Apaq-W">
              <a:extLst>
                <a:ext uri="{FF2B5EF4-FFF2-40B4-BE49-F238E27FC236}">
                  <a16:creationId xmlns:a16="http://schemas.microsoft.com/office/drawing/2014/main" id="{04B099EA-2730-9B0B-CB70-8478891E64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0716" y="5262706"/>
              <a:ext cx="1336594" cy="97206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texte, conception&#10;&#10;Description générée automatiquement">
              <a:extLst>
                <a:ext uri="{FF2B5EF4-FFF2-40B4-BE49-F238E27FC236}">
                  <a16:creationId xmlns:a16="http://schemas.microsoft.com/office/drawing/2014/main" id="{5104122E-AB3F-6092-B297-6E199C3D07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6852" y="3449230"/>
              <a:ext cx="1607822" cy="1607822"/>
            </a:xfrm>
            <a:prstGeom prst="rect">
              <a:avLst/>
            </a:prstGeom>
          </p:spPr>
        </p:pic>
        <p:pic>
          <p:nvPicPr>
            <p:cNvPr id="8" name="Image 7">
              <a:extLst>
                <a:ext uri="{FF2B5EF4-FFF2-40B4-BE49-F238E27FC236}">
                  <a16:creationId xmlns:a16="http://schemas.microsoft.com/office/drawing/2014/main" id="{57C42AFD-43CC-902A-391E-17FDB2063A5E}"/>
                </a:ext>
              </a:extLst>
            </p:cNvPr>
            <p:cNvPicPr>
              <a:picLocks noChangeAspect="1"/>
            </p:cNvPicPr>
            <p:nvPr/>
          </p:nvPicPr>
          <p:blipFill>
            <a:blip r:embed="rId7"/>
            <a:stretch>
              <a:fillRect/>
            </a:stretch>
          </p:blipFill>
          <p:spPr>
            <a:xfrm>
              <a:off x="2856219" y="5349785"/>
              <a:ext cx="1018610" cy="957667"/>
            </a:xfrm>
            <a:prstGeom prst="rect">
              <a:avLst/>
            </a:prstGeom>
          </p:spPr>
        </p:pic>
        <p:pic>
          <p:nvPicPr>
            <p:cNvPr id="9" name="Image 8">
              <a:extLst>
                <a:ext uri="{FF2B5EF4-FFF2-40B4-BE49-F238E27FC236}">
                  <a16:creationId xmlns:a16="http://schemas.microsoft.com/office/drawing/2014/main" id="{533EC978-4629-FCBF-9DC3-4ECB2ABDA0EF}"/>
                </a:ext>
              </a:extLst>
            </p:cNvPr>
            <p:cNvPicPr>
              <a:picLocks noChangeAspect="1"/>
            </p:cNvPicPr>
            <p:nvPr/>
          </p:nvPicPr>
          <p:blipFill>
            <a:blip r:embed="rId8"/>
            <a:stretch>
              <a:fillRect/>
            </a:stretch>
          </p:blipFill>
          <p:spPr>
            <a:xfrm>
              <a:off x="4476345" y="3616896"/>
              <a:ext cx="1245822" cy="1272491"/>
            </a:xfrm>
            <a:prstGeom prst="rect">
              <a:avLst/>
            </a:prstGeom>
          </p:spPr>
        </p:pic>
      </p:grpSp>
    </p:spTree>
    <p:extLst>
      <p:ext uri="{BB962C8B-B14F-4D97-AF65-F5344CB8AC3E}">
        <p14:creationId xmlns:p14="http://schemas.microsoft.com/office/powerpoint/2010/main" val="3675657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4EEBC547-4F50-2EA9-2E80-EBE4F71CBFA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6339" y="1123527"/>
            <a:ext cx="3073704" cy="46048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6F51E992-C264-5461-85D6-032BD1ECA48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10676" y="2431049"/>
            <a:ext cx="3537345" cy="198975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citrouille, fleur, orange&#10;&#10;Description générée automatiquement">
            <a:extLst>
              <a:ext uri="{FF2B5EF4-FFF2-40B4-BE49-F238E27FC236}">
                <a16:creationId xmlns:a16="http://schemas.microsoft.com/office/drawing/2014/main" id="{99C5E838-CDCC-5E5A-8D8A-76FEDF2BAD74}"/>
              </a:ext>
            </a:extLst>
          </p:cNvPr>
          <p:cNvPicPr>
            <a:picLocks noChangeAspect="1"/>
          </p:cNvPicPr>
          <p:nvPr/>
        </p:nvPicPr>
        <p:blipFill>
          <a:blip r:embed="rId4"/>
          <a:stretch>
            <a:fillRect/>
          </a:stretch>
        </p:blipFill>
        <p:spPr>
          <a:xfrm>
            <a:off x="8411957" y="474654"/>
            <a:ext cx="3195315" cy="5680560"/>
          </a:xfrm>
          <a:prstGeom prst="rect">
            <a:avLst/>
          </a:prstGeom>
        </p:spPr>
      </p:pic>
      <p:sp>
        <p:nvSpPr>
          <p:cNvPr id="2" name="ZoneTexte 1">
            <a:extLst>
              <a:ext uri="{FF2B5EF4-FFF2-40B4-BE49-F238E27FC236}">
                <a16:creationId xmlns:a16="http://schemas.microsoft.com/office/drawing/2014/main" id="{1E2C4E0B-8C39-E525-4D6A-8F1E577C7494}"/>
              </a:ext>
            </a:extLst>
          </p:cNvPr>
          <p:cNvSpPr txBox="1"/>
          <p:nvPr/>
        </p:nvSpPr>
        <p:spPr>
          <a:xfrm>
            <a:off x="336517" y="6155214"/>
            <a:ext cx="11485661" cy="1169551"/>
          </a:xfrm>
          <a:prstGeom prst="rect">
            <a:avLst/>
          </a:prstGeom>
          <a:noFill/>
        </p:spPr>
        <p:txBody>
          <a:bodyPr wrap="square">
            <a:spAutoFit/>
          </a:bodyPr>
          <a:lstStyle/>
          <a:p>
            <a:endParaRPr lang="fr-FR" sz="1400">
              <a:hlinkClick r:id="rId5"/>
            </a:endParaRPr>
          </a:p>
          <a:p>
            <a:r>
              <a:rPr lang="fr-FR" sz="1400"/>
              <a:t>Retrouvez tous les restaurants Table de Terroir via: </a:t>
            </a:r>
            <a:r>
              <a:rPr lang="fr-FR" sz="1400">
                <a:hlinkClick r:id="rId6"/>
              </a:rPr>
              <a:t>www.tabledeterroir.be</a:t>
            </a:r>
            <a:r>
              <a:rPr lang="fr-FR" sz="1400"/>
              <a:t> et les points de vente locaux via : </a:t>
            </a:r>
            <a:r>
              <a:rPr lang="fr-FR" sz="1400">
                <a:hlinkClick r:id="rId7"/>
              </a:rPr>
              <a:t>www.jecuisinelocal.be</a:t>
            </a:r>
            <a:endParaRPr lang="fr-FR" sz="1400"/>
          </a:p>
          <a:p>
            <a:endParaRPr lang="fr-FR" sz="1400"/>
          </a:p>
          <a:p>
            <a:endParaRPr lang="fr-FR" sz="1400"/>
          </a:p>
          <a:p>
            <a:endParaRPr lang="fr-BE" sz="1400"/>
          </a:p>
        </p:txBody>
      </p:sp>
    </p:spTree>
    <p:extLst>
      <p:ext uri="{BB962C8B-B14F-4D97-AF65-F5344CB8AC3E}">
        <p14:creationId xmlns:p14="http://schemas.microsoft.com/office/powerpoint/2010/main" val="3018479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idx="4294967295"/>
          </p:nvPr>
        </p:nvSpPr>
        <p:spPr>
          <a:xfrm>
            <a:off x="0" y="0"/>
            <a:ext cx="10515600" cy="787400"/>
          </a:xfrm>
        </p:spPr>
        <p:txBody>
          <a:bodyPr>
            <a:normAutofit/>
          </a:bodyPr>
          <a:lstStyle/>
          <a:p>
            <a:r>
              <a:rPr lang="fr-FR" sz="2800" b="1">
                <a:solidFill>
                  <a:srgbClr val="274765"/>
                </a:solidFill>
                <a:latin typeface="Bahnschrift"/>
              </a:rPr>
              <a:t>La promotion des filières et des produits</a:t>
            </a:r>
          </a:p>
        </p:txBody>
      </p:sp>
      <p:sp>
        <p:nvSpPr>
          <p:cNvPr id="4" name="Sous-titre 2">
            <a:extLst>
              <a:ext uri="{FF2B5EF4-FFF2-40B4-BE49-F238E27FC236}">
                <a16:creationId xmlns:a16="http://schemas.microsoft.com/office/drawing/2014/main" id="{74CE7E4A-0251-7B30-668E-8C8BA07C0F54}"/>
              </a:ext>
            </a:extLst>
          </p:cNvPr>
          <p:cNvSpPr>
            <a:spLocks noGrp="1"/>
          </p:cNvSpPr>
          <p:nvPr>
            <p:ph idx="4294967295"/>
          </p:nvPr>
        </p:nvSpPr>
        <p:spPr>
          <a:xfrm>
            <a:off x="0" y="954088"/>
            <a:ext cx="5257800" cy="4351337"/>
          </a:xfrm>
        </p:spPr>
        <p:txBody>
          <a:bodyPr>
            <a:normAutofit/>
          </a:bodyPr>
          <a:lstStyle/>
          <a:p>
            <a:pPr marL="0" indent="0">
              <a:spcBef>
                <a:spcPts val="0"/>
              </a:spcBef>
              <a:buNone/>
            </a:pPr>
            <a:r>
              <a:rPr lang="fr-FR" sz="1400" dirty="0">
                <a:solidFill>
                  <a:srgbClr val="FFFFFF"/>
                </a:solidFill>
                <a:highlight>
                  <a:srgbClr val="283957"/>
                </a:highlight>
                <a:latin typeface="+mj-lt"/>
              </a:rPr>
              <a:t>OBJECTIFS </a:t>
            </a:r>
          </a:p>
          <a:p>
            <a:r>
              <a:rPr lang="fr-FR" sz="1400" kern="1700" dirty="0">
                <a:cs typeface="Co Headline Light" panose="020B0303060202020204" pitchFamily="34" charset="0"/>
              </a:rPr>
              <a:t>Entendre et comprendre les enjeux des filières de production agricole et horticole.</a:t>
            </a:r>
          </a:p>
          <a:p>
            <a:r>
              <a:rPr lang="fr-FR" sz="1400" kern="1700" dirty="0">
                <a:cs typeface="Co Headline Light" panose="020B0303060202020204" pitchFamily="34" charset="0"/>
              </a:rPr>
              <a:t>Développer des </a:t>
            </a:r>
            <a:r>
              <a:rPr lang="fr-FR" sz="1400" b="1" kern="1700" dirty="0">
                <a:cs typeface="Co Headline Light" panose="020B0303060202020204" pitchFamily="34" charset="0"/>
              </a:rPr>
              <a:t>plans d’actions adaptés &amp; en collaboration avec le Collège des Producteurs et les parties prenantes</a:t>
            </a:r>
            <a:r>
              <a:rPr lang="fr-FR" sz="1400" kern="1700" dirty="0">
                <a:cs typeface="Co Headline Light" panose="020B0303060202020204" pitchFamily="34" charset="0"/>
              </a:rPr>
              <a:t>. </a:t>
            </a:r>
          </a:p>
          <a:p>
            <a:r>
              <a:rPr lang="fr-FR" sz="1400" kern="1700" dirty="0">
                <a:cs typeface="Co Headline Light" panose="020B0303060202020204" pitchFamily="34" charset="0"/>
              </a:rPr>
              <a:t>Mettre en œuvre des </a:t>
            </a:r>
            <a:r>
              <a:rPr lang="fr-FR" sz="1400" b="1" kern="1700" dirty="0">
                <a:cs typeface="Co Headline Light" panose="020B0303060202020204" pitchFamily="34" charset="0"/>
              </a:rPr>
              <a:t>synergies entre les filières</a:t>
            </a:r>
            <a:r>
              <a:rPr lang="fr-FR" sz="1400" kern="1700" dirty="0">
                <a:cs typeface="Co Headline Light" panose="020B0303060202020204" pitchFamily="34" charset="0"/>
              </a:rPr>
              <a:t> afin d’optimiser les budgets et de simplifier nos messages</a:t>
            </a:r>
          </a:p>
          <a:p>
            <a:r>
              <a:rPr lang="fr-FR" sz="1400" b="1" kern="1700" dirty="0">
                <a:cs typeface="Co Headline Light" panose="020B0303060202020204" pitchFamily="34" charset="0"/>
              </a:rPr>
              <a:t>Informer des publics spécifiques</a:t>
            </a:r>
            <a:endParaRPr lang="fr-FR" sz="1400" kern="1700" dirty="0">
              <a:cs typeface="Co Headline Light" panose="020B0303060202020204" pitchFamily="34" charset="0"/>
            </a:endParaRPr>
          </a:p>
          <a:p>
            <a:r>
              <a:rPr lang="fr-FR" sz="1400" kern="1700" dirty="0">
                <a:cs typeface="Co Headline Light" panose="020B0303060202020204" pitchFamily="34" charset="0"/>
              </a:rPr>
              <a:t>Informer le monde agricole des réalisations et des objectifs poursuivis </a:t>
            </a:r>
          </a:p>
          <a:p>
            <a:r>
              <a:rPr lang="fr-FR" sz="1400" kern="1700" dirty="0">
                <a:cs typeface="Co Headline Light" panose="020B0303060202020204" pitchFamily="34" charset="0"/>
              </a:rPr>
              <a:t>Analyser la pertinence des messages et des moyens de communication</a:t>
            </a:r>
          </a:p>
        </p:txBody>
      </p:sp>
      <p:sp>
        <p:nvSpPr>
          <p:cNvPr id="3" name="Sous-titre 2">
            <a:extLst>
              <a:ext uri="{FF2B5EF4-FFF2-40B4-BE49-F238E27FC236}">
                <a16:creationId xmlns:a16="http://schemas.microsoft.com/office/drawing/2014/main" id="{74CE7E4A-0251-7B30-668E-8C8BA07C0F54}"/>
              </a:ext>
            </a:extLst>
          </p:cNvPr>
          <p:cNvSpPr txBox="1">
            <a:spLocks/>
          </p:cNvSpPr>
          <p:nvPr/>
        </p:nvSpPr>
        <p:spPr>
          <a:xfrm>
            <a:off x="6583082" y="978284"/>
            <a:ext cx="546927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rgbClr val="FFFFFF"/>
                </a:solidFill>
                <a:highlight>
                  <a:srgbClr val="30AB66"/>
                </a:highlight>
                <a:latin typeface="+mj-lt"/>
              </a:rPr>
              <a:t>PROJET D’ACTIONS</a:t>
            </a:r>
          </a:p>
          <a:p>
            <a:r>
              <a:rPr lang="fr-FR" sz="1400" kern="1700" dirty="0">
                <a:cs typeface="Co Headline Light" panose="020B0303060202020204" pitchFamily="34" charset="0"/>
              </a:rPr>
              <a:t>Créer &amp; développer de vastes </a:t>
            </a:r>
            <a:r>
              <a:rPr lang="fr-FR" sz="1400" b="1" kern="1700" dirty="0">
                <a:cs typeface="Co Headline Light" panose="020B0303060202020204" pitchFamily="34" charset="0"/>
              </a:rPr>
              <a:t>campagnes sectorielles </a:t>
            </a:r>
            <a:r>
              <a:rPr lang="fr-FR" sz="1400" kern="1700" dirty="0">
                <a:cs typeface="Co Headline Light" panose="020B0303060202020204" pitchFamily="34" charset="0"/>
              </a:rPr>
              <a:t>pour booster la consommation en insistant sur les spécificités locales et/ou les enjeux sectoriels.</a:t>
            </a:r>
          </a:p>
          <a:p>
            <a:r>
              <a:rPr lang="fr-FR" sz="1400" kern="1700" dirty="0">
                <a:cs typeface="Co Headline Light" panose="020B0303060202020204" pitchFamily="34" charset="0"/>
              </a:rPr>
              <a:t>Donner des </a:t>
            </a:r>
            <a:r>
              <a:rPr lang="fr-FR" sz="1400" b="1" kern="1700" dirty="0">
                <a:cs typeface="Co Headline Light" panose="020B0303060202020204" pitchFamily="34" charset="0"/>
              </a:rPr>
              <a:t>informations nutritionnelles </a:t>
            </a:r>
            <a:r>
              <a:rPr lang="fr-FR" sz="1400" kern="1700" dirty="0">
                <a:cs typeface="Co Headline Light" panose="020B0303060202020204" pitchFamily="34" charset="0"/>
              </a:rPr>
              <a:t>sur la place des produits agricoles locaux dans une alimentation équilibrée</a:t>
            </a:r>
          </a:p>
          <a:p>
            <a:r>
              <a:rPr lang="fr-FR" sz="1400" kern="1700" dirty="0">
                <a:cs typeface="Co Headline Light" panose="020B0303060202020204" pitchFamily="34" charset="0"/>
              </a:rPr>
              <a:t>Communiquer auprès des </a:t>
            </a:r>
            <a:r>
              <a:rPr lang="fr-FR" sz="1400" b="1" kern="1700" dirty="0">
                <a:cs typeface="Co Headline Light" panose="020B0303060202020204" pitchFamily="34" charset="0"/>
              </a:rPr>
              <a:t>écoles, des milieux sportifs, des professionnels de la santé</a:t>
            </a:r>
          </a:p>
          <a:p>
            <a:r>
              <a:rPr lang="fr-FR" sz="1400" kern="1700" dirty="0">
                <a:cs typeface="Co Headline Light" panose="020B0303060202020204" pitchFamily="34" charset="0"/>
              </a:rPr>
              <a:t>Organiser des moments d’informations et de</a:t>
            </a:r>
            <a:r>
              <a:rPr lang="fr-FR" sz="1400" b="1" kern="1700" dirty="0">
                <a:cs typeface="Co Headline Light" panose="020B0303060202020204" pitchFamily="34" charset="0"/>
              </a:rPr>
              <a:t> rencontre entre le monde agricole et des publics spécifiques </a:t>
            </a:r>
          </a:p>
          <a:p>
            <a:r>
              <a:rPr lang="fr-FR" sz="1400" kern="1700" dirty="0">
                <a:cs typeface="Co Headline Light" panose="020B0303060202020204" pitchFamily="34" charset="0"/>
              </a:rPr>
              <a:t>Inspirer les consommateurs et leur donner des </a:t>
            </a:r>
            <a:r>
              <a:rPr lang="fr-FR" sz="1400" b="1" kern="1700" dirty="0">
                <a:cs typeface="Co Headline Light" panose="020B0303060202020204" pitchFamily="34" charset="0"/>
              </a:rPr>
              <a:t>clés pour identifier l’origine des produits et leur durabilité</a:t>
            </a:r>
          </a:p>
          <a:p>
            <a:r>
              <a:rPr lang="fr-FR" sz="1400" kern="1700" dirty="0">
                <a:cs typeface="Co Headline Light" panose="020B0303060202020204" pitchFamily="34" charset="0"/>
              </a:rPr>
              <a:t>Faire </a:t>
            </a:r>
            <a:r>
              <a:rPr lang="fr-FR" sz="1400" b="1" kern="1700" dirty="0">
                <a:cs typeface="Co Headline Light" panose="020B0303060202020204" pitchFamily="34" charset="0"/>
              </a:rPr>
              <a:t>découvrir les productions locales </a:t>
            </a:r>
            <a:r>
              <a:rPr lang="fr-FR" sz="1400" kern="1700" dirty="0">
                <a:cs typeface="Co Headline Light" panose="020B0303060202020204" pitchFamily="34" charset="0"/>
              </a:rPr>
              <a:t>à travers des dégustations et/ ou stand d’information</a:t>
            </a:r>
          </a:p>
          <a:p>
            <a:r>
              <a:rPr lang="fr-FR" sz="1400" dirty="0"/>
              <a:t>Soutenir le bio en développant les outils </a:t>
            </a:r>
            <a:r>
              <a:rPr lang="fr-FR" sz="1400" dirty="0" err="1"/>
              <a:t>Biomonchoix</a:t>
            </a:r>
            <a:endParaRPr lang="fr-FR" sz="1400" dirty="0"/>
          </a:p>
        </p:txBody>
      </p:sp>
      <p:pic>
        <p:nvPicPr>
          <p:cNvPr id="5" name="Graphique 4" descr="Retour avec un remplissage uni">
            <a:extLst>
              <a:ext uri="{FF2B5EF4-FFF2-40B4-BE49-F238E27FC236}">
                <a16:creationId xmlns:a16="http://schemas.microsoft.com/office/drawing/2014/main" id="{49977235-9947-8C4A-5290-F2D3BF0C1D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425141" y="4004375"/>
            <a:ext cx="914400" cy="914400"/>
          </a:xfrm>
          <a:prstGeom prst="rect">
            <a:avLst/>
          </a:prstGeom>
        </p:spPr>
      </p:pic>
      <p:sp>
        <p:nvSpPr>
          <p:cNvPr id="6" name="Rectangle 5">
            <a:extLst>
              <a:ext uri="{FF2B5EF4-FFF2-40B4-BE49-F238E27FC236}">
                <a16:creationId xmlns:a16="http://schemas.microsoft.com/office/drawing/2014/main" id="{0B78BC92-7575-AF75-804B-23498F1F4E31}"/>
              </a:ext>
            </a:extLst>
          </p:cNvPr>
          <p:cNvSpPr/>
          <p:nvPr/>
        </p:nvSpPr>
        <p:spPr>
          <a:xfrm flipH="1" flipV="1">
            <a:off x="759322" y="6714871"/>
            <a:ext cx="4733905" cy="45719"/>
          </a:xfrm>
          <a:prstGeom prst="rect">
            <a:avLst/>
          </a:prstGeom>
          <a:solidFill>
            <a:srgbClr val="274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Picture 4" descr="Peut être une image de 2 personnes et texte">
            <a:extLst>
              <a:ext uri="{FF2B5EF4-FFF2-40B4-BE49-F238E27FC236}">
                <a16:creationId xmlns:a16="http://schemas.microsoft.com/office/drawing/2014/main" id="{25570C8B-E9C5-F1BC-2535-4F4D2FD9ED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tretch/>
        </p:blipFill>
        <p:spPr bwMode="auto">
          <a:xfrm>
            <a:off x="8014804" y="4872152"/>
            <a:ext cx="3338996" cy="146915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17329E4-5AE0-139C-9A0E-DE3305E20533}"/>
              </a:ext>
            </a:extLst>
          </p:cNvPr>
          <p:cNvPicPr>
            <a:picLocks noChangeAspect="1"/>
          </p:cNvPicPr>
          <p:nvPr/>
        </p:nvPicPr>
        <p:blipFill>
          <a:blip r:embed="rId6"/>
          <a:stretch>
            <a:fillRect/>
          </a:stretch>
        </p:blipFill>
        <p:spPr>
          <a:xfrm>
            <a:off x="6252550" y="5396808"/>
            <a:ext cx="1461192" cy="1461192"/>
          </a:xfrm>
          <a:prstGeom prst="rect">
            <a:avLst/>
          </a:prstGeom>
        </p:spPr>
      </p:pic>
      <p:pic>
        <p:nvPicPr>
          <p:cNvPr id="10" name="Image 9">
            <a:extLst>
              <a:ext uri="{FF2B5EF4-FFF2-40B4-BE49-F238E27FC236}">
                <a16:creationId xmlns:a16="http://schemas.microsoft.com/office/drawing/2014/main" id="{8D9833E4-C226-F204-531C-E37F583153C3}"/>
              </a:ext>
            </a:extLst>
          </p:cNvPr>
          <p:cNvPicPr>
            <a:picLocks noChangeAspect="1"/>
          </p:cNvPicPr>
          <p:nvPr/>
        </p:nvPicPr>
        <p:blipFill>
          <a:blip r:embed="rId7"/>
          <a:stretch>
            <a:fillRect/>
          </a:stretch>
        </p:blipFill>
        <p:spPr>
          <a:xfrm>
            <a:off x="-1" y="5396808"/>
            <a:ext cx="6022327" cy="1461192"/>
          </a:xfrm>
          <a:prstGeom prst="rect">
            <a:avLst/>
          </a:prstGeom>
        </p:spPr>
      </p:pic>
    </p:spTree>
    <p:extLst>
      <p:ext uri="{BB962C8B-B14F-4D97-AF65-F5344CB8AC3E}">
        <p14:creationId xmlns:p14="http://schemas.microsoft.com/office/powerpoint/2010/main" val="963972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idx="4294967295"/>
          </p:nvPr>
        </p:nvSpPr>
        <p:spPr>
          <a:xfrm>
            <a:off x="0" y="14288"/>
            <a:ext cx="10515600" cy="722312"/>
          </a:xfrm>
        </p:spPr>
        <p:txBody>
          <a:bodyPr>
            <a:normAutofit/>
          </a:bodyPr>
          <a:lstStyle/>
          <a:p>
            <a:r>
              <a:rPr lang="fr-FR" sz="2800" b="1">
                <a:solidFill>
                  <a:srgbClr val="274765"/>
                </a:solidFill>
                <a:latin typeface="Bahnschrift"/>
              </a:rPr>
              <a:t>Le soutien commercial &amp; les services aux usagers</a:t>
            </a:r>
          </a:p>
        </p:txBody>
      </p:sp>
      <p:sp>
        <p:nvSpPr>
          <p:cNvPr id="4" name="Sous-titre 2">
            <a:extLst>
              <a:ext uri="{FF2B5EF4-FFF2-40B4-BE49-F238E27FC236}">
                <a16:creationId xmlns:a16="http://schemas.microsoft.com/office/drawing/2014/main" id="{74CE7E4A-0251-7B30-668E-8C8BA07C0F54}"/>
              </a:ext>
            </a:extLst>
          </p:cNvPr>
          <p:cNvSpPr>
            <a:spLocks noGrp="1"/>
          </p:cNvSpPr>
          <p:nvPr>
            <p:ph idx="4294967295"/>
          </p:nvPr>
        </p:nvSpPr>
        <p:spPr>
          <a:xfrm>
            <a:off x="0" y="1009650"/>
            <a:ext cx="5165725" cy="3303588"/>
          </a:xfrm>
        </p:spPr>
        <p:txBody>
          <a:bodyPr vert="horz" lIns="91440" tIns="45720" rIns="91440" bIns="45720" rtlCol="0" anchor="t">
            <a:normAutofit/>
          </a:bodyPr>
          <a:lstStyle/>
          <a:p>
            <a:pPr marL="0" indent="0">
              <a:spcBef>
                <a:spcPts val="0"/>
              </a:spcBef>
              <a:buNone/>
            </a:pPr>
            <a:r>
              <a:rPr lang="fr-FR" sz="1400">
                <a:solidFill>
                  <a:srgbClr val="FFFFFF"/>
                </a:solidFill>
                <a:highlight>
                  <a:srgbClr val="283957"/>
                </a:highlight>
                <a:latin typeface="Bahnschrift"/>
              </a:rPr>
              <a:t>OBJECTIFS </a:t>
            </a:r>
          </a:p>
          <a:p>
            <a:r>
              <a:rPr lang="fr-FR" sz="1400"/>
              <a:t>Soutenir la recherche de </a:t>
            </a:r>
            <a:r>
              <a:rPr lang="fr-FR" sz="1400" b="1"/>
              <a:t>nouveaux débouchés nationaux ou internationaux </a:t>
            </a:r>
            <a:r>
              <a:rPr lang="fr-FR" sz="1400"/>
              <a:t>pour nos producteurs</a:t>
            </a:r>
          </a:p>
          <a:p>
            <a:r>
              <a:rPr lang="fr-FR" sz="1400"/>
              <a:t>Renforcer la </a:t>
            </a:r>
            <a:r>
              <a:rPr lang="fr-FR" sz="1400" b="1"/>
              <a:t>visibilité et la notoriété des produits locaux </a:t>
            </a:r>
            <a:r>
              <a:rPr lang="fr-FR" sz="1400"/>
              <a:t>sur le marché national comme à l’international</a:t>
            </a:r>
          </a:p>
          <a:p>
            <a:r>
              <a:rPr lang="fr-FR" sz="1400"/>
              <a:t>Faciliter les échanges commerciaux en </a:t>
            </a:r>
            <a:r>
              <a:rPr lang="fr-FR" sz="1400" b="1"/>
              <a:t>circuits courts</a:t>
            </a:r>
          </a:p>
          <a:p>
            <a:r>
              <a:rPr lang="fr-FR" sz="1400"/>
              <a:t>Faciliter le </a:t>
            </a:r>
            <a:r>
              <a:rPr lang="fr-FR" sz="1400" b="1"/>
              <a:t>dialogue entre producteurs locaux et la distribution</a:t>
            </a:r>
          </a:p>
          <a:p>
            <a:r>
              <a:rPr lang="fr-FR" sz="1400" b="1" kern="1700">
                <a:cs typeface="Co Headline Light" panose="020B0303060202020204" pitchFamily="34" charset="0"/>
              </a:rPr>
              <a:t>Renforcer l’utilisation de matières premières locales dans le secteur de la transformation</a:t>
            </a:r>
          </a:p>
        </p:txBody>
      </p:sp>
      <p:sp>
        <p:nvSpPr>
          <p:cNvPr id="3" name="Sous-titre 2">
            <a:extLst>
              <a:ext uri="{FF2B5EF4-FFF2-40B4-BE49-F238E27FC236}">
                <a16:creationId xmlns:a16="http://schemas.microsoft.com/office/drawing/2014/main" id="{74CE7E4A-0251-7B30-668E-8C8BA07C0F54}"/>
              </a:ext>
            </a:extLst>
          </p:cNvPr>
          <p:cNvSpPr txBox="1">
            <a:spLocks/>
          </p:cNvSpPr>
          <p:nvPr/>
        </p:nvSpPr>
        <p:spPr>
          <a:xfrm>
            <a:off x="6405539" y="1009316"/>
            <a:ext cx="569976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a:solidFill>
                  <a:srgbClr val="FFFFFF"/>
                </a:solidFill>
                <a:highlight>
                  <a:srgbClr val="30AB66"/>
                </a:highlight>
                <a:latin typeface="Bahnschrift"/>
              </a:rPr>
              <a:t>PROJET D’ACTIONS</a:t>
            </a:r>
          </a:p>
          <a:p>
            <a:r>
              <a:rPr lang="fr-FR" sz="1400"/>
              <a:t>Organiser des espaces communs dans des </a:t>
            </a:r>
            <a:r>
              <a:rPr lang="fr-FR" sz="1400" b="1"/>
              <a:t>salons BtoC ou </a:t>
            </a:r>
            <a:r>
              <a:rPr lang="fr-FR" sz="1400" b="1" err="1"/>
              <a:t>BtoB</a:t>
            </a:r>
            <a:endParaRPr lang="fr-FR" sz="1400" b="1"/>
          </a:p>
          <a:p>
            <a:r>
              <a:rPr lang="fr-FR" sz="1400"/>
              <a:t>Organiser des moments de </a:t>
            </a:r>
            <a:r>
              <a:rPr lang="fr-FR" sz="1400" b="1"/>
              <a:t>rencontres entre professionnels </a:t>
            </a:r>
          </a:p>
          <a:p>
            <a:r>
              <a:rPr lang="fr-FR" sz="1400"/>
              <a:t>Organiser des </a:t>
            </a:r>
            <a:r>
              <a:rPr lang="fr-FR" sz="1400" b="1"/>
              <a:t>dégustations en GMS</a:t>
            </a:r>
          </a:p>
          <a:p>
            <a:r>
              <a:rPr lang="fr-FR" sz="1400"/>
              <a:t>Soutenir et développer le projet « En Direct de La Ferme »</a:t>
            </a:r>
          </a:p>
          <a:p>
            <a:r>
              <a:rPr lang="fr-FR" sz="1400"/>
              <a:t>Soutenir et développer la plateforme </a:t>
            </a:r>
            <a:r>
              <a:rPr lang="fr-FR" sz="1400" b="1"/>
              <a:t>« #JeCliqueLocal »</a:t>
            </a:r>
          </a:p>
          <a:p>
            <a:r>
              <a:rPr lang="fr-FR" sz="1400"/>
              <a:t>Collaborer avec </a:t>
            </a:r>
            <a:r>
              <a:rPr lang="fr-FR" sz="1400" err="1"/>
              <a:t>l’Awex</a:t>
            </a:r>
            <a:r>
              <a:rPr lang="fr-FR" sz="1400"/>
              <a:t> et le </a:t>
            </a:r>
            <a:r>
              <a:rPr lang="fr-FR" sz="1400" err="1"/>
              <a:t>Vlam</a:t>
            </a:r>
            <a:r>
              <a:rPr lang="fr-FR" sz="1400"/>
              <a:t> pour soutenir les entreprises et les filières dans leurs projets à l’export</a:t>
            </a:r>
          </a:p>
        </p:txBody>
      </p:sp>
      <p:pic>
        <p:nvPicPr>
          <p:cNvPr id="11" name="Graphique 10" descr="Retour avec un remplissage uni">
            <a:extLst>
              <a:ext uri="{FF2B5EF4-FFF2-40B4-BE49-F238E27FC236}">
                <a16:creationId xmlns:a16="http://schemas.microsoft.com/office/drawing/2014/main" id="{6BEEE2D8-7E94-479E-1E6E-DB39094DAE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279572" y="2023958"/>
            <a:ext cx="914400" cy="914400"/>
          </a:xfrm>
          <a:prstGeom prst="rect">
            <a:avLst/>
          </a:prstGeom>
        </p:spPr>
      </p:pic>
      <p:pic>
        <p:nvPicPr>
          <p:cNvPr id="5" name="Picture 2" descr="Une image contenant texte, capture d’écran, logiciel, Page web&#10;&#10;Description générée automatiquement">
            <a:extLst>
              <a:ext uri="{FF2B5EF4-FFF2-40B4-BE49-F238E27FC236}">
                <a16:creationId xmlns:a16="http://schemas.microsoft.com/office/drawing/2014/main" id="{CF77E3A5-A4DD-8077-A839-D2D29F451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1235" y="3733659"/>
            <a:ext cx="2822422" cy="276002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43C36CD-2A3C-FCAB-27D8-BA21633B1B96}"/>
              </a:ext>
            </a:extLst>
          </p:cNvPr>
          <p:cNvPicPr>
            <a:picLocks noChangeAspect="1"/>
          </p:cNvPicPr>
          <p:nvPr/>
        </p:nvPicPr>
        <p:blipFill>
          <a:blip r:embed="rId6"/>
          <a:stretch>
            <a:fillRect/>
          </a:stretch>
        </p:blipFill>
        <p:spPr>
          <a:xfrm>
            <a:off x="9514919" y="3921110"/>
            <a:ext cx="1906113" cy="2390110"/>
          </a:xfrm>
          <a:prstGeom prst="rect">
            <a:avLst/>
          </a:prstGeom>
        </p:spPr>
      </p:pic>
      <p:pic>
        <p:nvPicPr>
          <p:cNvPr id="8" name="Image 7">
            <a:extLst>
              <a:ext uri="{FF2B5EF4-FFF2-40B4-BE49-F238E27FC236}">
                <a16:creationId xmlns:a16="http://schemas.microsoft.com/office/drawing/2014/main" id="{0858875C-13E0-71D1-CF36-7449D66A280A}"/>
              </a:ext>
            </a:extLst>
          </p:cNvPr>
          <p:cNvPicPr>
            <a:picLocks noChangeAspect="1"/>
          </p:cNvPicPr>
          <p:nvPr/>
        </p:nvPicPr>
        <p:blipFill>
          <a:blip r:embed="rId7"/>
          <a:stretch>
            <a:fillRect/>
          </a:stretch>
        </p:blipFill>
        <p:spPr>
          <a:xfrm>
            <a:off x="7030437" y="3917234"/>
            <a:ext cx="1906113" cy="2385118"/>
          </a:xfrm>
          <a:prstGeom prst="rect">
            <a:avLst/>
          </a:prstGeom>
        </p:spPr>
      </p:pic>
      <p:pic>
        <p:nvPicPr>
          <p:cNvPr id="7" name="Image 6">
            <a:extLst>
              <a:ext uri="{FF2B5EF4-FFF2-40B4-BE49-F238E27FC236}">
                <a16:creationId xmlns:a16="http://schemas.microsoft.com/office/drawing/2014/main" id="{84EDF0CD-27C1-7145-5035-5E9818FF41BF}"/>
              </a:ext>
            </a:extLst>
          </p:cNvPr>
          <p:cNvPicPr>
            <a:picLocks noChangeAspect="1"/>
          </p:cNvPicPr>
          <p:nvPr/>
        </p:nvPicPr>
        <p:blipFill>
          <a:blip r:embed="rId8"/>
          <a:srcRect l="14052"/>
          <a:stretch/>
        </p:blipFill>
        <p:spPr>
          <a:xfrm>
            <a:off x="4502984" y="3919643"/>
            <a:ext cx="1987737" cy="2382709"/>
          </a:xfrm>
          <a:prstGeom prst="rect">
            <a:avLst/>
          </a:prstGeom>
        </p:spPr>
      </p:pic>
    </p:spTree>
    <p:extLst>
      <p:ext uri="{BB962C8B-B14F-4D97-AF65-F5344CB8AC3E}">
        <p14:creationId xmlns:p14="http://schemas.microsoft.com/office/powerpoint/2010/main" val="1652837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64598-16F6-B4EC-0750-A912EBA3BB7F}"/>
              </a:ext>
            </a:extLst>
          </p:cNvPr>
          <p:cNvSpPr>
            <a:spLocks noGrp="1"/>
          </p:cNvSpPr>
          <p:nvPr>
            <p:ph type="title" idx="4294967295"/>
          </p:nvPr>
        </p:nvSpPr>
        <p:spPr>
          <a:xfrm>
            <a:off x="0" y="0"/>
            <a:ext cx="10515600" cy="698500"/>
          </a:xfrm>
        </p:spPr>
        <p:txBody>
          <a:bodyPr>
            <a:normAutofit/>
          </a:bodyPr>
          <a:lstStyle/>
          <a:p>
            <a:r>
              <a:rPr lang="fr-FR" sz="2800" b="1">
                <a:solidFill>
                  <a:srgbClr val="274765"/>
                </a:solidFill>
                <a:latin typeface="Bahnschrift"/>
              </a:rPr>
              <a:t>Le soutien à l’innovation &amp; la différenciation</a:t>
            </a:r>
          </a:p>
        </p:txBody>
      </p:sp>
      <p:sp>
        <p:nvSpPr>
          <p:cNvPr id="4" name="Sous-titre 2">
            <a:extLst>
              <a:ext uri="{FF2B5EF4-FFF2-40B4-BE49-F238E27FC236}">
                <a16:creationId xmlns:a16="http://schemas.microsoft.com/office/drawing/2014/main" id="{74CE7E4A-0251-7B30-668E-8C8BA07C0F54}"/>
              </a:ext>
            </a:extLst>
          </p:cNvPr>
          <p:cNvSpPr>
            <a:spLocks noGrp="1"/>
          </p:cNvSpPr>
          <p:nvPr>
            <p:ph idx="4294967295"/>
          </p:nvPr>
        </p:nvSpPr>
        <p:spPr>
          <a:xfrm>
            <a:off x="0" y="954088"/>
            <a:ext cx="5257800" cy="4351337"/>
          </a:xfrm>
        </p:spPr>
        <p:txBody>
          <a:bodyPr vert="horz" lIns="91440" tIns="45720" rIns="91440" bIns="45720" rtlCol="0" anchor="t">
            <a:normAutofit/>
          </a:bodyPr>
          <a:lstStyle/>
          <a:p>
            <a:pPr marL="0" indent="0" algn="l">
              <a:spcBef>
                <a:spcPts val="0"/>
              </a:spcBef>
              <a:buNone/>
            </a:pPr>
            <a:r>
              <a:rPr lang="fr-FR" sz="1400">
                <a:solidFill>
                  <a:srgbClr val="FFFFFF"/>
                </a:solidFill>
                <a:highlight>
                  <a:srgbClr val="274765"/>
                </a:highlight>
                <a:latin typeface="Bahnschrift"/>
              </a:rPr>
              <a:t>OBJECTIFS</a:t>
            </a:r>
          </a:p>
          <a:p>
            <a:r>
              <a:rPr lang="fr-FR" sz="1400" kern="1700">
                <a:cs typeface="Co Headline Light" panose="020B0303060202020204" pitchFamily="34" charset="0"/>
              </a:rPr>
              <a:t>Participer à la mise en œuvre du </a:t>
            </a:r>
            <a:r>
              <a:rPr lang="fr-FR" sz="1400" b="1" kern="1700">
                <a:cs typeface="Co Headline Light" panose="020B0303060202020204" pitchFamily="34" charset="0"/>
              </a:rPr>
              <a:t>Plan Bio 2030</a:t>
            </a:r>
          </a:p>
          <a:p>
            <a:r>
              <a:rPr lang="fr-FR" sz="1400"/>
              <a:t>Renforcer la visibilité et la </a:t>
            </a:r>
            <a:r>
              <a:rPr lang="fr-FR" sz="1400" b="1"/>
              <a:t>notoriété des produits en qualité différenciée</a:t>
            </a:r>
          </a:p>
          <a:p>
            <a:r>
              <a:rPr lang="fr-FR" sz="1400"/>
              <a:t>Présenter les cahiers des charges : qualité et contrôle</a:t>
            </a:r>
          </a:p>
          <a:p>
            <a:r>
              <a:rPr lang="fr-FR" sz="1400"/>
              <a:t>Soutenir l’innovation</a:t>
            </a:r>
          </a:p>
          <a:p>
            <a:r>
              <a:rPr lang="fr-FR" sz="1400"/>
              <a:t>Soutenir et valoriser l’utilisation des matières premières locales</a:t>
            </a:r>
          </a:p>
          <a:p>
            <a:pPr marL="342900" indent="-342900">
              <a:buFontTx/>
              <a:buChar char="-"/>
            </a:pPr>
            <a:endParaRPr lang="fr-FR" sz="1400" kern="1700">
              <a:cs typeface="Co Headline Light" panose="020B0303060202020204" pitchFamily="34" charset="0"/>
            </a:endParaRPr>
          </a:p>
          <a:p>
            <a:pPr marL="342900" indent="-342900" algn="l">
              <a:buFontTx/>
              <a:buChar char="-"/>
            </a:pPr>
            <a:endParaRPr lang="fr-FR" sz="1400" kern="1700">
              <a:cs typeface="Co Headline Light" panose="020B0303060202020204" pitchFamily="34" charset="0"/>
            </a:endParaRPr>
          </a:p>
        </p:txBody>
      </p:sp>
      <p:sp>
        <p:nvSpPr>
          <p:cNvPr id="3" name="Sous-titre 2">
            <a:extLst>
              <a:ext uri="{FF2B5EF4-FFF2-40B4-BE49-F238E27FC236}">
                <a16:creationId xmlns:a16="http://schemas.microsoft.com/office/drawing/2014/main" id="{74CE7E4A-0251-7B30-668E-8C8BA07C0F54}"/>
              </a:ext>
            </a:extLst>
          </p:cNvPr>
          <p:cNvSpPr txBox="1">
            <a:spLocks/>
          </p:cNvSpPr>
          <p:nvPr/>
        </p:nvSpPr>
        <p:spPr>
          <a:xfrm>
            <a:off x="6248058" y="941862"/>
            <a:ext cx="5117592"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a:solidFill>
                  <a:srgbClr val="FFFFFF"/>
                </a:solidFill>
                <a:highlight>
                  <a:srgbClr val="30AB66"/>
                </a:highlight>
              </a:rPr>
              <a:t>PROJET D’ACTIONS</a:t>
            </a:r>
          </a:p>
          <a:p>
            <a:r>
              <a:rPr lang="fr-FR" sz="1400"/>
              <a:t>Campagne</a:t>
            </a:r>
            <a:r>
              <a:rPr lang="fr-FR" sz="1400" b="1"/>
              <a:t> «</a:t>
            </a:r>
            <a:r>
              <a:rPr lang="fr-FR" sz="1400"/>
              <a:t> </a:t>
            </a:r>
            <a:r>
              <a:rPr lang="fr-FR" sz="1400" b="1" err="1"/>
              <a:t>Biomonchoix</a:t>
            </a:r>
            <a:r>
              <a:rPr lang="fr-FR" sz="1400" b="1"/>
              <a:t> »</a:t>
            </a:r>
          </a:p>
          <a:p>
            <a:r>
              <a:rPr lang="fr-FR" sz="1400"/>
              <a:t>Campagne «</a:t>
            </a:r>
            <a:r>
              <a:rPr lang="fr-FR" sz="1400" b="1"/>
              <a:t> </a:t>
            </a:r>
            <a:r>
              <a:rPr lang="fr-FR" sz="1400" b="1" err="1"/>
              <a:t>Eurofood</a:t>
            </a:r>
            <a:r>
              <a:rPr lang="fr-FR" sz="1400" b="1"/>
              <a:t> Art II (24-26)</a:t>
            </a:r>
          </a:p>
          <a:p>
            <a:r>
              <a:rPr lang="fr-FR" sz="1400"/>
              <a:t>Promotion du </a:t>
            </a:r>
            <a:r>
              <a:rPr lang="fr-FR" sz="1400" b="1"/>
              <a:t>label Qualité+</a:t>
            </a:r>
          </a:p>
          <a:p>
            <a:r>
              <a:rPr lang="fr-FR" sz="1400"/>
              <a:t>Soutien aux </a:t>
            </a:r>
            <a:r>
              <a:rPr lang="fr-FR" sz="1400" b="1"/>
              <a:t>secteurs émergents</a:t>
            </a:r>
            <a:r>
              <a:rPr lang="fr-FR" sz="1400"/>
              <a:t> (Viticulture, Orge Brassicole, Farine panifiable, Pommes de terre robustes, … )</a:t>
            </a:r>
          </a:p>
          <a:p>
            <a:r>
              <a:rPr lang="fr-FR" sz="1400"/>
              <a:t>Reconnaitre et valoriser les produits/ les artisans de qualité par l’intermédiaire de </a:t>
            </a:r>
            <a:r>
              <a:rPr lang="fr-FR" sz="1400" b="1"/>
              <a:t>concours</a:t>
            </a:r>
            <a:r>
              <a:rPr lang="fr-FR" sz="1400"/>
              <a:t> </a:t>
            </a:r>
          </a:p>
        </p:txBody>
      </p:sp>
      <p:pic>
        <p:nvPicPr>
          <p:cNvPr id="5" name="Graphique 4" descr="Retour avec un remplissage uni">
            <a:extLst>
              <a:ext uri="{FF2B5EF4-FFF2-40B4-BE49-F238E27FC236}">
                <a16:creationId xmlns:a16="http://schemas.microsoft.com/office/drawing/2014/main" id="{6F3E42A2-C904-02F1-0B8B-47243BD0B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153415" y="1982105"/>
            <a:ext cx="914400" cy="914400"/>
          </a:xfrm>
          <a:prstGeom prst="rect">
            <a:avLst/>
          </a:prstGeom>
        </p:spPr>
      </p:pic>
      <p:pic>
        <p:nvPicPr>
          <p:cNvPr id="5122" name="Picture 2">
            <a:extLst>
              <a:ext uri="{FF2B5EF4-FFF2-40B4-BE49-F238E27FC236}">
                <a16:creationId xmlns:a16="http://schemas.microsoft.com/office/drawing/2014/main" id="{C3951F7D-AEE5-21DE-9096-4EF9873991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42453" y="648119"/>
            <a:ext cx="1503500" cy="14959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eut être une image de baguette et texte">
            <a:extLst>
              <a:ext uri="{FF2B5EF4-FFF2-40B4-BE49-F238E27FC236}">
                <a16:creationId xmlns:a16="http://schemas.microsoft.com/office/drawing/2014/main" id="{CC920EA2-7D59-0C6E-313E-E11C8A19EB8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420799" y="3868688"/>
            <a:ext cx="2187113" cy="218711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3B077DF-2257-DFC0-C931-D3D950FEEAAC}"/>
              </a:ext>
            </a:extLst>
          </p:cNvPr>
          <p:cNvPicPr>
            <a:picLocks noChangeAspect="1"/>
          </p:cNvPicPr>
          <p:nvPr/>
        </p:nvPicPr>
        <p:blipFill>
          <a:blip r:embed="rId7"/>
          <a:stretch>
            <a:fillRect/>
          </a:stretch>
        </p:blipFill>
        <p:spPr>
          <a:xfrm>
            <a:off x="2636" y="3738649"/>
            <a:ext cx="3133616" cy="3133616"/>
          </a:xfrm>
          <a:prstGeom prst="rect">
            <a:avLst/>
          </a:prstGeom>
        </p:spPr>
      </p:pic>
      <p:pic>
        <p:nvPicPr>
          <p:cNvPr id="12" name="Image 11">
            <a:extLst>
              <a:ext uri="{FF2B5EF4-FFF2-40B4-BE49-F238E27FC236}">
                <a16:creationId xmlns:a16="http://schemas.microsoft.com/office/drawing/2014/main" id="{AD51AF57-F544-7711-6250-0C868ADB7109}"/>
              </a:ext>
            </a:extLst>
          </p:cNvPr>
          <p:cNvPicPr>
            <a:picLocks noChangeAspect="1"/>
          </p:cNvPicPr>
          <p:nvPr/>
        </p:nvPicPr>
        <p:blipFill>
          <a:blip r:embed="rId8"/>
          <a:stretch>
            <a:fillRect/>
          </a:stretch>
        </p:blipFill>
        <p:spPr>
          <a:xfrm>
            <a:off x="5359770" y="4419389"/>
            <a:ext cx="4084674" cy="2438611"/>
          </a:xfrm>
          <a:prstGeom prst="rect">
            <a:avLst/>
          </a:prstGeom>
        </p:spPr>
      </p:pic>
    </p:spTree>
    <p:extLst>
      <p:ext uri="{BB962C8B-B14F-4D97-AF65-F5344CB8AC3E}">
        <p14:creationId xmlns:p14="http://schemas.microsoft.com/office/powerpoint/2010/main" val="2594656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EA5561-1443-814B-8184-29D75E0649BF}"/>
              </a:ext>
            </a:extLst>
          </p:cNvPr>
          <p:cNvSpPr/>
          <p:nvPr/>
        </p:nvSpPr>
        <p:spPr>
          <a:xfrm>
            <a:off x="0" y="0"/>
            <a:ext cx="4102100" cy="6858000"/>
          </a:xfrm>
          <a:prstGeom prst="rect">
            <a:avLst/>
          </a:prstGeom>
          <a:gradFill>
            <a:gsLst>
              <a:gs pos="0">
                <a:schemeClr val="accent1">
                  <a:lumMod val="50000"/>
                </a:schemeClr>
              </a:gs>
              <a:gs pos="50000">
                <a:schemeClr val="accent1">
                  <a:satMod val="110000"/>
                  <a:lumMod val="100000"/>
                  <a:shade val="100000"/>
                </a:schemeClr>
              </a:gs>
              <a:gs pos="100000">
                <a:schemeClr val="accent1">
                  <a:lumMod val="99000"/>
                  <a:satMod val="120000"/>
                  <a:shade val="78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Titre 1">
            <a:extLst>
              <a:ext uri="{FF2B5EF4-FFF2-40B4-BE49-F238E27FC236}">
                <a16:creationId xmlns:a16="http://schemas.microsoft.com/office/drawing/2014/main" id="{D683537B-4970-1629-921A-B9C8261D824B}"/>
              </a:ext>
            </a:extLst>
          </p:cNvPr>
          <p:cNvSpPr txBox="1">
            <a:spLocks/>
          </p:cNvSpPr>
          <p:nvPr/>
        </p:nvSpPr>
        <p:spPr>
          <a:xfrm>
            <a:off x="637032" y="904621"/>
            <a:ext cx="25633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b="1">
                <a:solidFill>
                  <a:schemeClr val="bg1"/>
                </a:solidFill>
                <a:latin typeface="Bahnschrift"/>
              </a:rPr>
              <a:t>Plan opérationnel 2025</a:t>
            </a:r>
          </a:p>
        </p:txBody>
      </p:sp>
      <p:sp>
        <p:nvSpPr>
          <p:cNvPr id="8" name="ZoneTexte 7">
            <a:extLst>
              <a:ext uri="{FF2B5EF4-FFF2-40B4-BE49-F238E27FC236}">
                <a16:creationId xmlns:a16="http://schemas.microsoft.com/office/drawing/2014/main" id="{EA39508C-0746-8B4E-9272-CCFC80A29623}"/>
              </a:ext>
            </a:extLst>
          </p:cNvPr>
          <p:cNvSpPr txBox="1"/>
          <p:nvPr/>
        </p:nvSpPr>
        <p:spPr>
          <a:xfrm>
            <a:off x="4171950" y="1926433"/>
            <a:ext cx="6094476" cy="3376374"/>
          </a:xfrm>
          <a:prstGeom prst="rect">
            <a:avLst/>
          </a:prstGeom>
          <a:noFill/>
        </p:spPr>
        <p:txBody>
          <a:bodyPr wrap="square">
            <a:spAutoFit/>
          </a:bodyPr>
          <a:lstStyle/>
          <a:p>
            <a:pPr algn="l">
              <a:lnSpc>
                <a:spcPct val="150000"/>
              </a:lnSpc>
            </a:pPr>
            <a:r>
              <a:rPr lang="fr-FR" sz="1800" dirty="0">
                <a:cs typeface="Calibri"/>
              </a:rPr>
              <a:t>Axe A: Promotion de l’Image</a:t>
            </a:r>
          </a:p>
          <a:p>
            <a:pPr>
              <a:lnSpc>
                <a:spcPct val="150000"/>
              </a:lnSpc>
            </a:pPr>
            <a:r>
              <a:rPr lang="fr-FR" dirty="0">
                <a:cs typeface="Calibri"/>
              </a:rPr>
              <a:t>Axe B: </a:t>
            </a:r>
            <a:r>
              <a:rPr lang="fr-FR" sz="1800" dirty="0">
                <a:cs typeface="Calibri"/>
              </a:rPr>
              <a:t>Promotion multi-sectorielle</a:t>
            </a:r>
          </a:p>
          <a:p>
            <a:pPr>
              <a:lnSpc>
                <a:spcPct val="150000"/>
              </a:lnSpc>
            </a:pPr>
            <a:r>
              <a:rPr lang="fr-FR" sz="1800" dirty="0">
                <a:cs typeface="Calibri"/>
              </a:rPr>
              <a:t>Axe C: Assistance commerciale et technique aux acteurs </a:t>
            </a:r>
          </a:p>
          <a:p>
            <a:pPr>
              <a:lnSpc>
                <a:spcPct val="150000"/>
              </a:lnSpc>
            </a:pPr>
            <a:r>
              <a:rPr lang="fr-FR" sz="1800" dirty="0">
                <a:cs typeface="Calibri"/>
              </a:rPr>
              <a:t>Axe D: Promotion des appellations, marques, …</a:t>
            </a:r>
          </a:p>
          <a:p>
            <a:pPr>
              <a:lnSpc>
                <a:spcPct val="150000"/>
              </a:lnSpc>
            </a:pPr>
            <a:endParaRPr lang="fr-FR" dirty="0">
              <a:cs typeface="Calibri"/>
            </a:endParaRPr>
          </a:p>
          <a:p>
            <a:pPr>
              <a:lnSpc>
                <a:spcPct val="150000"/>
              </a:lnSpc>
            </a:pPr>
            <a:r>
              <a:rPr lang="fr-FR" sz="1800" dirty="0">
                <a:cs typeface="Calibri"/>
              </a:rPr>
              <a:t>Budget estimé: 5.274.000 €</a:t>
            </a:r>
          </a:p>
          <a:p>
            <a:pPr>
              <a:lnSpc>
                <a:spcPct val="150000"/>
              </a:lnSpc>
            </a:pPr>
            <a:endParaRPr lang="fr-FR" sz="1800" dirty="0">
              <a:cs typeface="Calibri"/>
            </a:endParaRPr>
          </a:p>
          <a:p>
            <a:pPr algn="l">
              <a:lnSpc>
                <a:spcPct val="150000"/>
              </a:lnSpc>
            </a:pPr>
            <a:endParaRPr lang="fr-FR" sz="1800" dirty="0">
              <a:cs typeface="Calibri"/>
            </a:endParaRPr>
          </a:p>
        </p:txBody>
      </p:sp>
    </p:spTree>
    <p:extLst>
      <p:ext uri="{BB962C8B-B14F-4D97-AF65-F5344CB8AC3E}">
        <p14:creationId xmlns:p14="http://schemas.microsoft.com/office/powerpoint/2010/main" val="910364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a:extLst>
              <a:ext uri="{FF2B5EF4-FFF2-40B4-BE49-F238E27FC236}">
                <a16:creationId xmlns:a16="http://schemas.microsoft.com/office/drawing/2014/main" id="{FEA34CAC-60B2-A68F-002E-ADE353D61D4B}"/>
              </a:ext>
            </a:extLst>
          </p:cNvPr>
          <p:cNvGraphicFramePr>
            <a:graphicFrameLocks noChangeAspect="1"/>
          </p:cNvGraphicFramePr>
          <p:nvPr/>
        </p:nvGraphicFramePr>
        <p:xfrm>
          <a:off x="5259430" y="625475"/>
          <a:ext cx="6529405" cy="5017926"/>
        </p:xfrm>
        <a:graphic>
          <a:graphicData uri="http://schemas.openxmlformats.org/presentationml/2006/ole">
            <mc:AlternateContent xmlns:mc="http://schemas.openxmlformats.org/markup-compatibility/2006">
              <mc:Choice xmlns:v="urn:schemas-microsoft-com:vml" Requires="v">
                <p:oleObj spid="_x0000_s1027" name="Worksheet" r:id="rId3" imgW="4972230" imgH="3819587" progId="Excel.Sheet.12">
                  <p:embed/>
                </p:oleObj>
              </mc:Choice>
              <mc:Fallback>
                <p:oleObj name="Worksheet" r:id="rId3" imgW="4972230" imgH="3819587" progId="Excel.Sheet.12">
                  <p:embed/>
                  <p:pic>
                    <p:nvPicPr>
                      <p:cNvPr id="6" name="Objet 5">
                        <a:extLst>
                          <a:ext uri="{FF2B5EF4-FFF2-40B4-BE49-F238E27FC236}">
                            <a16:creationId xmlns:a16="http://schemas.microsoft.com/office/drawing/2014/main" id="{FEA34CAC-60B2-A68F-002E-ADE353D61D4B}"/>
                          </a:ext>
                        </a:extLst>
                      </p:cNvPr>
                      <p:cNvPicPr/>
                      <p:nvPr/>
                    </p:nvPicPr>
                    <p:blipFill>
                      <a:blip r:embed="rId4"/>
                      <a:stretch>
                        <a:fillRect/>
                      </a:stretch>
                    </p:blipFill>
                    <p:spPr>
                      <a:xfrm>
                        <a:off x="5259430" y="625475"/>
                        <a:ext cx="6529405" cy="5017926"/>
                      </a:xfrm>
                      <a:prstGeom prst="rect">
                        <a:avLst/>
                      </a:prstGeom>
                    </p:spPr>
                  </p:pic>
                </p:oleObj>
              </mc:Fallback>
            </mc:AlternateContent>
          </a:graphicData>
        </a:graphic>
      </p:graphicFrame>
      <p:sp>
        <p:nvSpPr>
          <p:cNvPr id="7" name="ZoneTexte 6">
            <a:extLst>
              <a:ext uri="{FF2B5EF4-FFF2-40B4-BE49-F238E27FC236}">
                <a16:creationId xmlns:a16="http://schemas.microsoft.com/office/drawing/2014/main" id="{0F66C214-1EB0-C0FA-1FB9-F5F69E34FB8D}"/>
              </a:ext>
            </a:extLst>
          </p:cNvPr>
          <p:cNvSpPr txBox="1"/>
          <p:nvPr/>
        </p:nvSpPr>
        <p:spPr>
          <a:xfrm>
            <a:off x="403165" y="625475"/>
            <a:ext cx="4589125" cy="2185214"/>
          </a:xfrm>
          <a:prstGeom prst="rect">
            <a:avLst/>
          </a:prstGeom>
          <a:noFill/>
        </p:spPr>
        <p:txBody>
          <a:bodyPr wrap="square" rtlCol="0">
            <a:spAutoFit/>
          </a:bodyPr>
          <a:lstStyle/>
          <a:p>
            <a:r>
              <a:rPr lang="fr-FR" sz="1600" b="1"/>
              <a:t>Budget promotion prévu dans le projet de budget 2025  (hors actions PRW): </a:t>
            </a:r>
          </a:p>
          <a:p>
            <a:r>
              <a:rPr lang="fr-FR" sz="1600" b="1">
                <a:solidFill>
                  <a:srgbClr val="FF0000"/>
                </a:solidFill>
              </a:rPr>
              <a:t>Réévaluation des paramètres socioéconomiques </a:t>
            </a:r>
          </a:p>
          <a:p>
            <a:r>
              <a:rPr lang="fr-FR" sz="1600" b="1"/>
              <a:t>Dépenses de promotion : 	4.774.000 € </a:t>
            </a:r>
            <a:r>
              <a:rPr lang="fr-FR" sz="1100" b="1"/>
              <a:t>*</a:t>
            </a:r>
          </a:p>
          <a:p>
            <a:r>
              <a:rPr lang="fr-FR" sz="1600" b="1"/>
              <a:t>Subventions :		   500.000 € </a:t>
            </a:r>
            <a:r>
              <a:rPr lang="fr-FR" sz="1100" b="1"/>
              <a:t>*</a:t>
            </a:r>
            <a:endParaRPr lang="fr-FR" sz="1100"/>
          </a:p>
          <a:p>
            <a:r>
              <a:rPr lang="fr-FR" sz="1600" b="1"/>
              <a:t>			----------------</a:t>
            </a:r>
          </a:p>
          <a:p>
            <a:r>
              <a:rPr lang="fr-FR" sz="1600" b="1"/>
              <a:t>TOTAL:			5.274.000 €</a:t>
            </a:r>
          </a:p>
          <a:p>
            <a:r>
              <a:rPr lang="fr-FR" sz="1050"/>
              <a:t>* La répartition interne entre les 2 postes pourra être modifiée lors de réallocations budgétaires</a:t>
            </a:r>
            <a:endParaRPr lang="fr-BE" sz="1050"/>
          </a:p>
        </p:txBody>
      </p:sp>
      <p:graphicFrame>
        <p:nvGraphicFramePr>
          <p:cNvPr id="8" name="Objet 7">
            <a:extLst>
              <a:ext uri="{FF2B5EF4-FFF2-40B4-BE49-F238E27FC236}">
                <a16:creationId xmlns:a16="http://schemas.microsoft.com/office/drawing/2014/main" id="{026EBF4C-F140-A757-3069-F380368F239E}"/>
              </a:ext>
            </a:extLst>
          </p:cNvPr>
          <p:cNvGraphicFramePr>
            <a:graphicFrameLocks noChangeAspect="1"/>
          </p:cNvGraphicFramePr>
          <p:nvPr/>
        </p:nvGraphicFramePr>
        <p:xfrm>
          <a:off x="403165" y="3032741"/>
          <a:ext cx="4365868" cy="2029142"/>
        </p:xfrm>
        <a:graphic>
          <a:graphicData uri="http://schemas.openxmlformats.org/presentationml/2006/ole">
            <mc:AlternateContent xmlns:mc="http://schemas.openxmlformats.org/markup-compatibility/2006">
              <mc:Choice xmlns:v="urn:schemas-microsoft-com:vml" Requires="v">
                <p:oleObj spid="_x0000_s1028" name="Worksheet" r:id="rId5" imgW="3333830" imgH="2105012" progId="Excel.Sheet.12">
                  <p:embed/>
                </p:oleObj>
              </mc:Choice>
              <mc:Fallback>
                <p:oleObj name="Worksheet" r:id="rId5" imgW="3333830" imgH="2105012" progId="Excel.Sheet.12">
                  <p:embed/>
                  <p:pic>
                    <p:nvPicPr>
                      <p:cNvPr id="8" name="Objet 7">
                        <a:extLst>
                          <a:ext uri="{FF2B5EF4-FFF2-40B4-BE49-F238E27FC236}">
                            <a16:creationId xmlns:a16="http://schemas.microsoft.com/office/drawing/2014/main" id="{026EBF4C-F140-A757-3069-F380368F239E}"/>
                          </a:ext>
                        </a:extLst>
                      </p:cNvPr>
                      <p:cNvPicPr/>
                      <p:nvPr/>
                    </p:nvPicPr>
                    <p:blipFill>
                      <a:blip r:embed="rId6"/>
                      <a:stretch>
                        <a:fillRect/>
                      </a:stretch>
                    </p:blipFill>
                    <p:spPr>
                      <a:xfrm>
                        <a:off x="403165" y="3032741"/>
                        <a:ext cx="4365868" cy="2029142"/>
                      </a:xfrm>
                      <a:prstGeom prst="rect">
                        <a:avLst/>
                      </a:prstGeom>
                    </p:spPr>
                  </p:pic>
                </p:oleObj>
              </mc:Fallback>
            </mc:AlternateContent>
          </a:graphicData>
        </a:graphic>
      </p:graphicFrame>
      <p:sp>
        <p:nvSpPr>
          <p:cNvPr id="9" name="ZoneTexte 8">
            <a:extLst>
              <a:ext uri="{FF2B5EF4-FFF2-40B4-BE49-F238E27FC236}">
                <a16:creationId xmlns:a16="http://schemas.microsoft.com/office/drawing/2014/main" id="{70250105-5204-790D-D165-E16B910466A5}"/>
              </a:ext>
            </a:extLst>
          </p:cNvPr>
          <p:cNvSpPr txBox="1"/>
          <p:nvPr/>
        </p:nvSpPr>
        <p:spPr>
          <a:xfrm>
            <a:off x="1317556" y="5198340"/>
            <a:ext cx="3451477" cy="1169551"/>
          </a:xfrm>
          <a:prstGeom prst="rect">
            <a:avLst/>
          </a:prstGeom>
          <a:noFill/>
          <a:ln w="12700">
            <a:solidFill>
              <a:schemeClr val="tx1"/>
            </a:solidFill>
          </a:ln>
        </p:spPr>
        <p:txBody>
          <a:bodyPr wrap="square" rtlCol="0">
            <a:spAutoFit/>
          </a:bodyPr>
          <a:lstStyle/>
          <a:p>
            <a:r>
              <a:rPr lang="fr-FR" sz="1400" b="1"/>
              <a:t>+ PRW</a:t>
            </a:r>
          </a:p>
          <a:p>
            <a:r>
              <a:rPr lang="fr-FR" sz="1400" b="1"/>
              <a:t>-Observatoire	2024-2026</a:t>
            </a:r>
          </a:p>
          <a:p>
            <a:r>
              <a:rPr lang="fr-FR" sz="1400" b="1"/>
              <a:t>-Gastronomie	2024-2025</a:t>
            </a:r>
          </a:p>
          <a:p>
            <a:r>
              <a:rPr lang="fr-FR" sz="1400" b="1"/>
              <a:t>-Réflexe local	2024-2025</a:t>
            </a:r>
          </a:p>
          <a:p>
            <a:r>
              <a:rPr lang="fr-FR" sz="1400" b="1"/>
              <a:t>-E-Commerce	2024-2026</a:t>
            </a:r>
            <a:endParaRPr lang="fr-BE" sz="1400" b="1"/>
          </a:p>
        </p:txBody>
      </p:sp>
    </p:spTree>
    <p:extLst>
      <p:ext uri="{BB962C8B-B14F-4D97-AF65-F5344CB8AC3E}">
        <p14:creationId xmlns:p14="http://schemas.microsoft.com/office/powerpoint/2010/main" val="1690280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3CA47B-87B8-7846-8EFE-54E98A5559FE}"/>
              </a:ext>
            </a:extLst>
          </p:cNvPr>
          <p:cNvSpPr/>
          <p:nvPr/>
        </p:nvSpPr>
        <p:spPr>
          <a:xfrm>
            <a:off x="0" y="0"/>
            <a:ext cx="3533847" cy="6858000"/>
          </a:xfrm>
          <a:prstGeom prst="rect">
            <a:avLst/>
          </a:prstGeom>
          <a:gradFill>
            <a:gsLst>
              <a:gs pos="0">
                <a:schemeClr val="accent1">
                  <a:lumMod val="50000"/>
                </a:schemeClr>
              </a:gs>
              <a:gs pos="50000">
                <a:schemeClr val="accent1">
                  <a:satMod val="110000"/>
                  <a:lumMod val="100000"/>
                  <a:shade val="100000"/>
                </a:schemeClr>
              </a:gs>
              <a:gs pos="100000">
                <a:schemeClr val="accent1">
                  <a:lumMod val="99000"/>
                  <a:satMod val="120000"/>
                  <a:shade val="78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04FBFAC-018E-8207-5807-7A71B3E3C4FD}"/>
              </a:ext>
            </a:extLst>
          </p:cNvPr>
          <p:cNvSpPr>
            <a:spLocks noGrp="1"/>
          </p:cNvSpPr>
          <p:nvPr>
            <p:ph type="title" idx="4294967295"/>
          </p:nvPr>
        </p:nvSpPr>
        <p:spPr>
          <a:xfrm>
            <a:off x="0" y="657225"/>
            <a:ext cx="2379663" cy="2333625"/>
          </a:xfrm>
        </p:spPr>
        <p:txBody>
          <a:bodyPr>
            <a:normAutofit/>
          </a:bodyPr>
          <a:lstStyle/>
          <a:p>
            <a:r>
              <a:rPr lang="fr-BE" sz="2800" b="1">
                <a:solidFill>
                  <a:schemeClr val="bg1"/>
                </a:solidFill>
                <a:latin typeface="Bahnschrift"/>
              </a:rPr>
              <a:t>Priorités 2025</a:t>
            </a:r>
          </a:p>
        </p:txBody>
      </p:sp>
      <p:sp>
        <p:nvSpPr>
          <p:cNvPr id="3" name="Espace réservé du contenu 2">
            <a:extLst>
              <a:ext uri="{FF2B5EF4-FFF2-40B4-BE49-F238E27FC236}">
                <a16:creationId xmlns:a16="http://schemas.microsoft.com/office/drawing/2014/main" id="{100DBC36-B758-B1BD-86FB-8552EB09504E}"/>
              </a:ext>
            </a:extLst>
          </p:cNvPr>
          <p:cNvSpPr>
            <a:spLocks noGrp="1"/>
          </p:cNvSpPr>
          <p:nvPr>
            <p:ph idx="4294967295"/>
          </p:nvPr>
        </p:nvSpPr>
        <p:spPr>
          <a:xfrm>
            <a:off x="4273550" y="657225"/>
            <a:ext cx="7918450" cy="5468938"/>
          </a:xfrm>
        </p:spPr>
        <p:txBody>
          <a:bodyPr>
            <a:normAutofit fontScale="92500" lnSpcReduction="10000"/>
          </a:bodyPr>
          <a:lstStyle/>
          <a:p>
            <a:pPr marL="514350" indent="-514350">
              <a:lnSpc>
                <a:spcPct val="160000"/>
              </a:lnSpc>
              <a:buFont typeface="+mj-lt"/>
              <a:buAutoNum type="arabicPeriod"/>
            </a:pPr>
            <a:r>
              <a:rPr lang="fr-BE" sz="1800"/>
              <a:t>Pérenniser les actions mises en œuvre dans le cadre du plan de relance et les renforcer les synergies entre ces actions transversales et les actions sectorielles au bénéfice du développement des filières.</a:t>
            </a:r>
          </a:p>
          <a:p>
            <a:pPr marL="514350" indent="-514350">
              <a:lnSpc>
                <a:spcPct val="160000"/>
              </a:lnSpc>
              <a:buFont typeface="+mj-lt"/>
              <a:buAutoNum type="arabicPeriod"/>
            </a:pPr>
            <a:r>
              <a:rPr lang="fr-BE" sz="1800"/>
              <a:t>Installer une communication </a:t>
            </a:r>
            <a:r>
              <a:rPr lang="fr-BE" sz="1800" err="1"/>
              <a:t>corporate</a:t>
            </a:r>
            <a:r>
              <a:rPr lang="fr-BE" sz="1800"/>
              <a:t> simple et efficace pour renforcer le lien entre l’</a:t>
            </a:r>
            <a:r>
              <a:rPr lang="fr-BE" sz="1800" err="1"/>
              <a:t>Apaq-W</a:t>
            </a:r>
            <a:r>
              <a:rPr lang="fr-BE" sz="1800"/>
              <a:t> et les agriculteurs.</a:t>
            </a:r>
          </a:p>
          <a:p>
            <a:pPr marL="514350" indent="-514350">
              <a:lnSpc>
                <a:spcPct val="160000"/>
              </a:lnSpc>
              <a:buFont typeface="+mj-lt"/>
              <a:buAutoNum type="arabicPeriod"/>
            </a:pPr>
            <a:r>
              <a:rPr lang="fr-BE" sz="1800"/>
              <a:t>Améliorer la cohérence et l’efficacité budgétaire de nos actions par un </a:t>
            </a:r>
            <a:r>
              <a:rPr lang="fr-BE" sz="1800" err="1"/>
              <a:t>reporting</a:t>
            </a:r>
            <a:r>
              <a:rPr lang="fr-BE" sz="1800"/>
              <a:t> et des améliorations continues ainsi que par le développement de synergies.</a:t>
            </a:r>
          </a:p>
          <a:p>
            <a:pPr marL="514350" indent="-514350">
              <a:lnSpc>
                <a:spcPct val="160000"/>
              </a:lnSpc>
              <a:buFont typeface="+mj-lt"/>
              <a:buAutoNum type="arabicPeriod"/>
            </a:pPr>
            <a:r>
              <a:rPr lang="fr-BE" sz="1800"/>
              <a:t>Multiplier les opportunités de rencontres entre le monde agricole, alimentaire et les publics. </a:t>
            </a:r>
          </a:p>
          <a:p>
            <a:pPr marL="514350" indent="-514350">
              <a:lnSpc>
                <a:spcPct val="160000"/>
              </a:lnSpc>
              <a:buFont typeface="+mj-lt"/>
              <a:buAutoNum type="arabicPeriod"/>
            </a:pPr>
            <a:r>
              <a:rPr lang="fr-BE" sz="1800"/>
              <a:t>Continuer et renforcer le virage digital de l’Agence. </a:t>
            </a:r>
          </a:p>
          <a:p>
            <a:pPr marL="514350" indent="-514350">
              <a:lnSpc>
                <a:spcPct val="160000"/>
              </a:lnSpc>
              <a:buFont typeface="+mj-lt"/>
              <a:buAutoNum type="arabicPeriod"/>
            </a:pPr>
            <a:r>
              <a:rPr lang="fr-BE" sz="1800"/>
              <a:t>S’inscrire toujours plus dans les objectifs globaux de développement durable et de préservation de l’environnement.</a:t>
            </a:r>
          </a:p>
        </p:txBody>
      </p:sp>
    </p:spTree>
    <p:extLst>
      <p:ext uri="{BB962C8B-B14F-4D97-AF65-F5344CB8AC3E}">
        <p14:creationId xmlns:p14="http://schemas.microsoft.com/office/powerpoint/2010/main" val="2099721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1326-AE99-91B0-9FF9-E8616BFFD73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C6ABA39-1D6F-3D4B-BC50-1E872886D26C}"/>
              </a:ext>
            </a:extLst>
          </p:cNvPr>
          <p:cNvSpPr/>
          <p:nvPr/>
        </p:nvSpPr>
        <p:spPr>
          <a:xfrm>
            <a:off x="0" y="0"/>
            <a:ext cx="3510922" cy="6858000"/>
          </a:xfrm>
          <a:prstGeom prst="rect">
            <a:avLst/>
          </a:prstGeom>
          <a:gradFill>
            <a:gsLst>
              <a:gs pos="0">
                <a:schemeClr val="accent1">
                  <a:lumMod val="50000"/>
                </a:schemeClr>
              </a:gs>
              <a:gs pos="50000">
                <a:schemeClr val="accent1">
                  <a:satMod val="110000"/>
                  <a:lumMod val="100000"/>
                  <a:shade val="100000"/>
                </a:schemeClr>
              </a:gs>
              <a:gs pos="100000">
                <a:schemeClr val="accent1">
                  <a:lumMod val="99000"/>
                  <a:satMod val="120000"/>
                  <a:shade val="78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DEE50F5-D4CD-E916-1548-5C4CFD3B431E}"/>
              </a:ext>
            </a:extLst>
          </p:cNvPr>
          <p:cNvSpPr>
            <a:spLocks noGrp="1"/>
          </p:cNvSpPr>
          <p:nvPr>
            <p:ph type="title" idx="4294967295"/>
          </p:nvPr>
        </p:nvSpPr>
        <p:spPr>
          <a:xfrm>
            <a:off x="0" y="657225"/>
            <a:ext cx="2379663" cy="2333625"/>
          </a:xfrm>
        </p:spPr>
        <p:txBody>
          <a:bodyPr>
            <a:normAutofit/>
          </a:bodyPr>
          <a:lstStyle/>
          <a:p>
            <a:r>
              <a:rPr lang="fr-BE" sz="2800" b="1">
                <a:solidFill>
                  <a:schemeClr val="bg1"/>
                </a:solidFill>
                <a:latin typeface="Bahnschrift"/>
              </a:rPr>
              <a:t>Informations</a:t>
            </a:r>
            <a:br>
              <a:rPr lang="fr-BE" sz="2800" b="1">
                <a:solidFill>
                  <a:schemeClr val="bg1"/>
                </a:solidFill>
                <a:latin typeface="Bahnschrift"/>
              </a:rPr>
            </a:br>
            <a:r>
              <a:rPr lang="fr-BE" sz="2800" b="1">
                <a:solidFill>
                  <a:schemeClr val="bg1"/>
                </a:solidFill>
                <a:latin typeface="Bahnschrift"/>
              </a:rPr>
              <a:t>aux cotisants  sur les actions</a:t>
            </a:r>
          </a:p>
        </p:txBody>
      </p:sp>
      <p:sp>
        <p:nvSpPr>
          <p:cNvPr id="3" name="Sous-titre 2">
            <a:extLst>
              <a:ext uri="{FF2B5EF4-FFF2-40B4-BE49-F238E27FC236}">
                <a16:creationId xmlns:a16="http://schemas.microsoft.com/office/drawing/2014/main" id="{AAA723A8-9961-1396-BB3B-A232EC2B5830}"/>
              </a:ext>
            </a:extLst>
          </p:cNvPr>
          <p:cNvSpPr txBox="1">
            <a:spLocks/>
          </p:cNvSpPr>
          <p:nvPr/>
        </p:nvSpPr>
        <p:spPr>
          <a:xfrm>
            <a:off x="3538269" y="298888"/>
            <a:ext cx="7709313" cy="2768206"/>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7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BE" sz="2000" b="1" u="sng">
              <a:latin typeface="Gill Sans MT Condensed"/>
            </a:endParaRPr>
          </a:p>
          <a:p>
            <a:r>
              <a:rPr lang="fr-BE" sz="2000">
                <a:latin typeface="Gill Sans MT Condensed"/>
              </a:rPr>
              <a:t>Notice accompagnant les factures de cotisations</a:t>
            </a:r>
          </a:p>
          <a:p>
            <a:r>
              <a:rPr lang="fr-BE" sz="2000">
                <a:latin typeface="Gill Sans MT Condensed"/>
              </a:rPr>
              <a:t>Pages sur le site internet apaqw.be (voir </a:t>
            </a:r>
            <a:r>
              <a:rPr lang="fr-BE" sz="2000" err="1">
                <a:latin typeface="Gill Sans MT Condensed"/>
              </a:rPr>
              <a:t>footer</a:t>
            </a:r>
            <a:r>
              <a:rPr lang="fr-BE" sz="2000">
                <a:latin typeface="Gill Sans MT Condensed"/>
              </a:rPr>
              <a:t>)</a:t>
            </a:r>
          </a:p>
          <a:p>
            <a:pPr>
              <a:buFontTx/>
              <a:buChar char="-"/>
            </a:pPr>
            <a:r>
              <a:rPr lang="fr-BE" sz="2000">
                <a:latin typeface="Gill Sans MT Condensed"/>
              </a:rPr>
              <a:t>Infos sur le système de cotisations : </a:t>
            </a:r>
            <a:r>
              <a:rPr lang="fr-BE" sz="2000">
                <a:latin typeface="Gill Sans MT Condensed"/>
                <a:hlinkClick r:id="rId2"/>
              </a:rPr>
              <a:t>www.apaqw.be/fr/nouveau-systeme-de-cotisations-pour-nos-agriculteurs-et-horticulteurs</a:t>
            </a:r>
            <a:endParaRPr lang="fr-BE" sz="2000">
              <a:latin typeface="Gill Sans MT Condensed"/>
            </a:endParaRPr>
          </a:p>
          <a:p>
            <a:pPr>
              <a:buFontTx/>
              <a:buChar char="-"/>
            </a:pPr>
            <a:r>
              <a:rPr lang="fr-BE" sz="2000">
                <a:latin typeface="Gill Sans MT Condensed"/>
              </a:rPr>
              <a:t>Infos sur les actions menées en faveur des filières : </a:t>
            </a:r>
            <a:r>
              <a:rPr lang="fr-BE" sz="2000">
                <a:latin typeface="Gill Sans MT Condensed"/>
                <a:hlinkClick r:id="rId3"/>
              </a:rPr>
              <a:t>www.apaqw.be/fr/rapports-sectoriels</a:t>
            </a:r>
            <a:r>
              <a:rPr lang="fr-BE" sz="2000">
                <a:latin typeface="Gill Sans MT Condensed"/>
              </a:rPr>
              <a:t> </a:t>
            </a:r>
          </a:p>
          <a:p>
            <a:pPr>
              <a:buFontTx/>
              <a:buChar char="-"/>
            </a:pPr>
            <a:r>
              <a:rPr lang="fr-BE" sz="2000">
                <a:latin typeface="Gill Sans MT Condensed"/>
              </a:rPr>
              <a:t>Infos sur les actions menées par l’</a:t>
            </a:r>
            <a:r>
              <a:rPr lang="fr-BE" sz="2000" err="1">
                <a:latin typeface="Gill Sans MT Condensed"/>
              </a:rPr>
              <a:t>Apaq-W</a:t>
            </a:r>
            <a:r>
              <a:rPr lang="fr-BE" sz="2000">
                <a:latin typeface="Gill Sans MT Condensed"/>
              </a:rPr>
              <a:t> : </a:t>
            </a:r>
            <a:r>
              <a:rPr lang="fr-BE" sz="2000">
                <a:latin typeface="Gill Sans MT Condensed"/>
                <a:hlinkClick r:id="rId4"/>
              </a:rPr>
              <a:t>www.apaqw.be/fr/rapports-dactivites-de-lapaq-w</a:t>
            </a:r>
            <a:r>
              <a:rPr lang="fr-BE" sz="2000">
                <a:latin typeface="Gill Sans MT Condensed"/>
              </a:rPr>
              <a:t> </a:t>
            </a:r>
            <a:endParaRPr lang="fr-BE" sz="1600">
              <a:latin typeface="Gill Sans MT Condensed" panose="020B0506020104020203" pitchFamily="34" charset="0"/>
            </a:endParaRPr>
          </a:p>
          <a:p>
            <a:pPr marL="457200" lvl="1" indent="0">
              <a:buNone/>
            </a:pPr>
            <a:endParaRPr lang="fr-BE" sz="1600">
              <a:latin typeface="Gill Sans MT Condensed" panose="020B0506020104020203" pitchFamily="34" charset="0"/>
            </a:endParaRPr>
          </a:p>
          <a:p>
            <a:pPr marL="457200" lvl="1" indent="0">
              <a:buNone/>
            </a:pPr>
            <a:endParaRPr lang="fr-BE" sz="1600">
              <a:latin typeface="Gill Sans MT Condensed" panose="020B0506020104020203" pitchFamily="34" charset="0"/>
            </a:endParaRPr>
          </a:p>
          <a:p>
            <a:pPr marL="457200" lvl="1" indent="0">
              <a:buNone/>
            </a:pPr>
            <a:endParaRPr lang="fr-BE" sz="1600">
              <a:latin typeface="Gill Sans MT Condensed" panose="020B0506020104020203" pitchFamily="34" charset="0"/>
            </a:endParaRPr>
          </a:p>
          <a:p>
            <a:pPr marL="0" indent="0">
              <a:buNone/>
            </a:pPr>
            <a:endParaRPr lang="fr-BE" sz="2000">
              <a:latin typeface="Gill Sans MT Condensed" panose="020B0506020104020203" pitchFamily="34" charset="0"/>
            </a:endParaRPr>
          </a:p>
        </p:txBody>
      </p:sp>
      <p:pic>
        <p:nvPicPr>
          <p:cNvPr id="6" name="Image 5">
            <a:extLst>
              <a:ext uri="{FF2B5EF4-FFF2-40B4-BE49-F238E27FC236}">
                <a16:creationId xmlns:a16="http://schemas.microsoft.com/office/drawing/2014/main" id="{49CE7BA9-B77B-0C1C-5D5B-B62828B87061}"/>
              </a:ext>
            </a:extLst>
          </p:cNvPr>
          <p:cNvPicPr>
            <a:picLocks noChangeAspect="1"/>
          </p:cNvPicPr>
          <p:nvPr/>
        </p:nvPicPr>
        <p:blipFill>
          <a:blip r:embed="rId5"/>
          <a:stretch>
            <a:fillRect/>
          </a:stretch>
        </p:blipFill>
        <p:spPr>
          <a:xfrm>
            <a:off x="3538269" y="3429000"/>
            <a:ext cx="1804665" cy="2646008"/>
          </a:xfrm>
          <a:prstGeom prst="rect">
            <a:avLst/>
          </a:prstGeom>
        </p:spPr>
      </p:pic>
      <p:pic>
        <p:nvPicPr>
          <p:cNvPr id="8" name="Image 7">
            <a:extLst>
              <a:ext uri="{FF2B5EF4-FFF2-40B4-BE49-F238E27FC236}">
                <a16:creationId xmlns:a16="http://schemas.microsoft.com/office/drawing/2014/main" id="{8EF98573-D05A-D195-7626-DBB756FB133A}"/>
              </a:ext>
            </a:extLst>
          </p:cNvPr>
          <p:cNvPicPr>
            <a:picLocks noChangeAspect="1"/>
          </p:cNvPicPr>
          <p:nvPr/>
        </p:nvPicPr>
        <p:blipFill>
          <a:blip r:embed="rId6"/>
          <a:stretch>
            <a:fillRect/>
          </a:stretch>
        </p:blipFill>
        <p:spPr>
          <a:xfrm>
            <a:off x="5413064" y="3429000"/>
            <a:ext cx="1804666" cy="2760078"/>
          </a:xfrm>
          <a:prstGeom prst="rect">
            <a:avLst/>
          </a:prstGeom>
        </p:spPr>
      </p:pic>
      <p:pic>
        <p:nvPicPr>
          <p:cNvPr id="10" name="Image 9">
            <a:extLst>
              <a:ext uri="{FF2B5EF4-FFF2-40B4-BE49-F238E27FC236}">
                <a16:creationId xmlns:a16="http://schemas.microsoft.com/office/drawing/2014/main" id="{7578D3D7-EDAD-4E93-763F-7FA4C2D94969}"/>
              </a:ext>
            </a:extLst>
          </p:cNvPr>
          <p:cNvPicPr>
            <a:picLocks noChangeAspect="1"/>
          </p:cNvPicPr>
          <p:nvPr/>
        </p:nvPicPr>
        <p:blipFill>
          <a:blip r:embed="rId7"/>
          <a:stretch>
            <a:fillRect/>
          </a:stretch>
        </p:blipFill>
        <p:spPr>
          <a:xfrm>
            <a:off x="7245077" y="3429001"/>
            <a:ext cx="1908471" cy="2760077"/>
          </a:xfrm>
          <a:prstGeom prst="rect">
            <a:avLst/>
          </a:prstGeom>
        </p:spPr>
      </p:pic>
      <p:pic>
        <p:nvPicPr>
          <p:cNvPr id="12" name="Image 11">
            <a:extLst>
              <a:ext uri="{FF2B5EF4-FFF2-40B4-BE49-F238E27FC236}">
                <a16:creationId xmlns:a16="http://schemas.microsoft.com/office/drawing/2014/main" id="{80697738-7BD7-96C9-9B14-63D88AC60907}"/>
              </a:ext>
            </a:extLst>
          </p:cNvPr>
          <p:cNvPicPr>
            <a:picLocks noChangeAspect="1"/>
          </p:cNvPicPr>
          <p:nvPr/>
        </p:nvPicPr>
        <p:blipFill>
          <a:blip r:embed="rId8"/>
          <a:stretch>
            <a:fillRect/>
          </a:stretch>
        </p:blipFill>
        <p:spPr>
          <a:xfrm>
            <a:off x="9082166" y="3411514"/>
            <a:ext cx="1950877" cy="2892049"/>
          </a:xfrm>
          <a:prstGeom prst="rect">
            <a:avLst/>
          </a:prstGeom>
        </p:spPr>
      </p:pic>
    </p:spTree>
    <p:extLst>
      <p:ext uri="{BB962C8B-B14F-4D97-AF65-F5344CB8AC3E}">
        <p14:creationId xmlns:p14="http://schemas.microsoft.com/office/powerpoint/2010/main" val="3360927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51F52C4-FADA-0E42-95BF-19026FF92784}"/>
              </a:ext>
            </a:extLst>
          </p:cNvPr>
          <p:cNvSpPr/>
          <p:nvPr/>
        </p:nvSpPr>
        <p:spPr>
          <a:xfrm>
            <a:off x="0" y="0"/>
            <a:ext cx="4102100" cy="6858000"/>
          </a:xfrm>
          <a:prstGeom prst="rect">
            <a:avLst/>
          </a:prstGeom>
          <a:gradFill>
            <a:gsLst>
              <a:gs pos="0">
                <a:schemeClr val="accent1">
                  <a:lumMod val="50000"/>
                </a:schemeClr>
              </a:gs>
              <a:gs pos="50000">
                <a:schemeClr val="accent1">
                  <a:satMod val="110000"/>
                  <a:lumMod val="100000"/>
                  <a:shade val="100000"/>
                </a:schemeClr>
              </a:gs>
              <a:gs pos="100000">
                <a:schemeClr val="accent1">
                  <a:lumMod val="99000"/>
                  <a:satMod val="120000"/>
                  <a:shade val="78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4" name="Image 3" descr="Une image contenant capture d’écran, art&#10;&#10;Description générée automatiquement">
            <a:extLst>
              <a:ext uri="{FF2B5EF4-FFF2-40B4-BE49-F238E27FC236}">
                <a16:creationId xmlns:a16="http://schemas.microsoft.com/office/drawing/2014/main" id="{AA3EDF1E-E23E-7A33-59D7-23468885AC2F}"/>
              </a:ext>
            </a:extLst>
          </p:cNvPr>
          <p:cNvPicPr>
            <a:picLocks noChangeAspect="1"/>
          </p:cNvPicPr>
          <p:nvPr/>
        </p:nvPicPr>
        <p:blipFill>
          <a:blip r:embed="rId3"/>
          <a:stretch>
            <a:fillRect/>
          </a:stretch>
        </p:blipFill>
        <p:spPr>
          <a:xfrm>
            <a:off x="1149691" y="-69263"/>
            <a:ext cx="12092114" cy="6801871"/>
          </a:xfrm>
          <a:prstGeom prst="rect">
            <a:avLst/>
          </a:prstGeom>
        </p:spPr>
      </p:pic>
      <p:sp>
        <p:nvSpPr>
          <p:cNvPr id="7" name="ZoneTexte 6">
            <a:extLst>
              <a:ext uri="{FF2B5EF4-FFF2-40B4-BE49-F238E27FC236}">
                <a16:creationId xmlns:a16="http://schemas.microsoft.com/office/drawing/2014/main" id="{5172F6DB-7775-102E-31B1-C2BDECA09E53}"/>
              </a:ext>
            </a:extLst>
          </p:cNvPr>
          <p:cNvSpPr txBox="1"/>
          <p:nvPr/>
        </p:nvSpPr>
        <p:spPr>
          <a:xfrm>
            <a:off x="538223" y="1348451"/>
            <a:ext cx="191368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BE" sz="2800" b="1">
                <a:solidFill>
                  <a:srgbClr val="FFFFFF"/>
                </a:solidFill>
                <a:latin typeface="Bahnschrift"/>
              </a:rPr>
              <a:t>Priorités 2025</a:t>
            </a:r>
            <a:r>
              <a:rPr lang="fr-FR" sz="2800">
                <a:latin typeface="Bahnschrift"/>
              </a:rPr>
              <a:t>​</a:t>
            </a:r>
            <a:endParaRPr lang="fr-FR"/>
          </a:p>
        </p:txBody>
      </p:sp>
    </p:spTree>
    <p:extLst>
      <p:ext uri="{BB962C8B-B14F-4D97-AF65-F5344CB8AC3E}">
        <p14:creationId xmlns:p14="http://schemas.microsoft.com/office/powerpoint/2010/main" val="815545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7FBBB3-E823-E7EF-EB1C-16D535F072DF}"/>
              </a:ext>
            </a:extLst>
          </p:cNvPr>
          <p:cNvSpPr>
            <a:spLocks noGrp="1"/>
          </p:cNvSpPr>
          <p:nvPr>
            <p:ph type="title"/>
          </p:nvPr>
        </p:nvSpPr>
        <p:spPr/>
        <p:txBody>
          <a:bodyPr/>
          <a:lstStyle/>
          <a:p>
            <a:r>
              <a:rPr lang="fr-BE" dirty="0"/>
              <a:t>Assemblées sectorielles 2024</a:t>
            </a:r>
            <a:br>
              <a:rPr lang="fr-BE" dirty="0"/>
            </a:br>
            <a:r>
              <a:rPr lang="fr-BE" sz="5400" b="1" dirty="0"/>
              <a:t>Données GfK</a:t>
            </a:r>
            <a:endParaRPr lang="fr-BE" b="1" dirty="0"/>
          </a:p>
        </p:txBody>
      </p:sp>
    </p:spTree>
    <p:extLst>
      <p:ext uri="{BB962C8B-B14F-4D97-AF65-F5344CB8AC3E}">
        <p14:creationId xmlns:p14="http://schemas.microsoft.com/office/powerpoint/2010/main" val="934145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3CA486A-C6A1-1F7B-ECFB-D16F431A6F89}"/>
              </a:ext>
            </a:extLst>
          </p:cNvPr>
          <p:cNvSpPr txBox="1"/>
          <p:nvPr/>
        </p:nvSpPr>
        <p:spPr>
          <a:xfrm>
            <a:off x="3075493" y="391917"/>
            <a:ext cx="6041013" cy="523220"/>
          </a:xfrm>
          <a:prstGeom prst="rect">
            <a:avLst/>
          </a:prstGeom>
          <a:noFill/>
        </p:spPr>
        <p:txBody>
          <a:bodyPr wrap="none" rtlCol="0">
            <a:spAutoFit/>
          </a:bodyPr>
          <a:lstStyle/>
          <a:p>
            <a:r>
              <a:rPr lang="fr-BE" sz="2800" b="1" dirty="0">
                <a:solidFill>
                  <a:schemeClr val="accent1">
                    <a:lumMod val="50000"/>
                  </a:schemeClr>
                </a:solidFill>
              </a:rPr>
              <a:t>Assemblée sectorielle – Secteur Bio</a:t>
            </a:r>
          </a:p>
        </p:txBody>
      </p:sp>
      <p:sp>
        <p:nvSpPr>
          <p:cNvPr id="7" name="ZoneTexte 6">
            <a:extLst>
              <a:ext uri="{FF2B5EF4-FFF2-40B4-BE49-F238E27FC236}">
                <a16:creationId xmlns:a16="http://schemas.microsoft.com/office/drawing/2014/main" id="{33C86E79-73CE-6612-5423-BA3EC60115D3}"/>
              </a:ext>
            </a:extLst>
          </p:cNvPr>
          <p:cNvSpPr txBox="1"/>
          <p:nvPr/>
        </p:nvSpPr>
        <p:spPr>
          <a:xfrm>
            <a:off x="3530" y="6540868"/>
            <a:ext cx="12192000" cy="338554"/>
          </a:xfrm>
          <a:prstGeom prst="rect">
            <a:avLst/>
          </a:prstGeom>
          <a:noFill/>
        </p:spPr>
        <p:txBody>
          <a:bodyPr wrap="square" rtlCol="0">
            <a:spAutoFit/>
          </a:bodyPr>
          <a:lstStyle/>
          <a:p>
            <a:pPr algn="ctr"/>
            <a:r>
              <a:rPr lang="fr-FR" sz="1600" u="sng" dirty="0"/>
              <a:t>Source :</a:t>
            </a:r>
            <a:r>
              <a:rPr lang="fr-FR" sz="1600" dirty="0"/>
              <a:t> GfK </a:t>
            </a:r>
            <a:r>
              <a:rPr lang="fr-FR" sz="1600" dirty="0" err="1"/>
              <a:t>Belgium</a:t>
            </a:r>
            <a:r>
              <a:rPr lang="fr-FR" sz="1600" dirty="0"/>
              <a:t> (traitement et calculs par Observatoire de la consommation – </a:t>
            </a:r>
            <a:r>
              <a:rPr lang="fr-FR" sz="1600" dirty="0" err="1"/>
              <a:t>Apaq</a:t>
            </a:r>
            <a:r>
              <a:rPr lang="fr-FR" sz="1600" dirty="0"/>
              <a:t>-W) – </a:t>
            </a:r>
            <a:r>
              <a:rPr lang="fr-FR" sz="1600" b="1" dirty="0"/>
              <a:t>Données Wallonie &amp; Belgique</a:t>
            </a:r>
            <a:endParaRPr lang="fr-BE" sz="1600" b="1" dirty="0"/>
          </a:p>
        </p:txBody>
      </p:sp>
      <p:sp>
        <p:nvSpPr>
          <p:cNvPr id="4" name="ZoneTexte 3">
            <a:extLst>
              <a:ext uri="{FF2B5EF4-FFF2-40B4-BE49-F238E27FC236}">
                <a16:creationId xmlns:a16="http://schemas.microsoft.com/office/drawing/2014/main" id="{EA88BF72-056D-417A-9FCA-65A74A3393E3}"/>
              </a:ext>
            </a:extLst>
          </p:cNvPr>
          <p:cNvSpPr txBox="1"/>
          <p:nvPr/>
        </p:nvSpPr>
        <p:spPr>
          <a:xfrm>
            <a:off x="426266" y="2928739"/>
            <a:ext cx="2237688" cy="830997"/>
          </a:xfrm>
          <a:prstGeom prst="rect">
            <a:avLst/>
          </a:prstGeom>
          <a:noFill/>
        </p:spPr>
        <p:txBody>
          <a:bodyPr wrap="square" lIns="91440" tIns="45720" rIns="91440" bIns="45720" rtlCol="0" anchor="t">
            <a:spAutoFit/>
          </a:bodyPr>
          <a:lstStyle/>
          <a:p>
            <a:pPr algn="ctr"/>
            <a:r>
              <a:rPr lang="fr-FR" sz="1600" dirty="0">
                <a:latin typeface="Gill Sans MT" panose="020B0502020104020203" pitchFamily="34" charset="0"/>
              </a:rPr>
              <a:t>La part de marché en Wallonie et en Belgique repartent à la hausse</a:t>
            </a:r>
          </a:p>
        </p:txBody>
      </p:sp>
      <p:sp>
        <p:nvSpPr>
          <p:cNvPr id="5" name="ZoneTexte 4">
            <a:extLst>
              <a:ext uri="{FF2B5EF4-FFF2-40B4-BE49-F238E27FC236}">
                <a16:creationId xmlns:a16="http://schemas.microsoft.com/office/drawing/2014/main" id="{728BBCCC-D13D-C729-931E-266A7445F296}"/>
              </a:ext>
            </a:extLst>
          </p:cNvPr>
          <p:cNvSpPr txBox="1"/>
          <p:nvPr/>
        </p:nvSpPr>
        <p:spPr>
          <a:xfrm>
            <a:off x="9743198" y="2409794"/>
            <a:ext cx="2237688" cy="1815882"/>
          </a:xfrm>
          <a:prstGeom prst="rect">
            <a:avLst/>
          </a:prstGeom>
          <a:noFill/>
        </p:spPr>
        <p:txBody>
          <a:bodyPr wrap="square" lIns="91440" tIns="45720" rIns="91440" bIns="45720" rtlCol="0" anchor="t">
            <a:spAutoFit/>
          </a:bodyPr>
          <a:lstStyle/>
          <a:p>
            <a:pPr algn="ctr"/>
            <a:r>
              <a:rPr lang="fr-FR" sz="1600" dirty="0">
                <a:latin typeface="Gill Sans MT" panose="020B0502020104020203" pitchFamily="34" charset="0"/>
              </a:rPr>
              <a:t>La Wallonie reste à un niveau plus haut que la Belgique…</a:t>
            </a:r>
          </a:p>
          <a:p>
            <a:pPr algn="ctr"/>
            <a:endParaRPr lang="fr-FR" sz="1600" dirty="0">
              <a:latin typeface="Gill Sans MT" panose="020B0502020104020203" pitchFamily="34" charset="0"/>
            </a:endParaRPr>
          </a:p>
          <a:p>
            <a:pPr algn="ctr"/>
            <a:r>
              <a:rPr lang="fr-FR" sz="1600" dirty="0">
                <a:latin typeface="Gill Sans MT" panose="020B0502020104020203" pitchFamily="34" charset="0"/>
              </a:rPr>
              <a:t>…Mais </a:t>
            </a:r>
            <a:r>
              <a:rPr lang="fr-FR" sz="1600" b="1" dirty="0">
                <a:latin typeface="Gill Sans MT" panose="020B0502020104020203" pitchFamily="34" charset="0"/>
              </a:rPr>
              <a:t>l’écart tend à se réduire</a:t>
            </a:r>
          </a:p>
          <a:p>
            <a:pPr algn="ctr"/>
            <a:r>
              <a:rPr lang="fr-FR" sz="1600" dirty="0">
                <a:latin typeface="Gill Sans MT" panose="020B0502020104020203" pitchFamily="34" charset="0"/>
              </a:rPr>
              <a:t>(3</a:t>
            </a:r>
            <a:r>
              <a:rPr lang="fr-FR" sz="1600" baseline="30000" dirty="0">
                <a:latin typeface="Gill Sans MT" panose="020B0502020104020203" pitchFamily="34" charset="0"/>
              </a:rPr>
              <a:t>e</a:t>
            </a:r>
            <a:r>
              <a:rPr lang="fr-FR" sz="1600" dirty="0">
                <a:latin typeface="Gill Sans MT" panose="020B0502020104020203" pitchFamily="34" charset="0"/>
              </a:rPr>
              <a:t> année consécutive)</a:t>
            </a:r>
          </a:p>
        </p:txBody>
      </p:sp>
      <p:sp>
        <p:nvSpPr>
          <p:cNvPr id="8" name="Triangle 7">
            <a:extLst>
              <a:ext uri="{FF2B5EF4-FFF2-40B4-BE49-F238E27FC236}">
                <a16:creationId xmlns:a16="http://schemas.microsoft.com/office/drawing/2014/main" id="{458A00C4-052C-19BC-546A-D70783EC8A3D}"/>
              </a:ext>
            </a:extLst>
          </p:cNvPr>
          <p:cNvSpPr/>
          <p:nvPr/>
        </p:nvSpPr>
        <p:spPr>
          <a:xfrm>
            <a:off x="1262116" y="2409794"/>
            <a:ext cx="565988" cy="449981"/>
          </a:xfrm>
          <a:prstGeom prst="triangle">
            <a:avLst/>
          </a:prstGeom>
          <a:solidFill>
            <a:srgbClr val="73AF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C13E7C4A-7F5E-0064-3561-973BAF3D7888}"/>
              </a:ext>
            </a:extLst>
          </p:cNvPr>
          <p:cNvPicPr>
            <a:picLocks noChangeAspect="1"/>
          </p:cNvPicPr>
          <p:nvPr/>
        </p:nvPicPr>
        <p:blipFill>
          <a:blip r:embed="rId3"/>
          <a:stretch>
            <a:fillRect/>
          </a:stretch>
        </p:blipFill>
        <p:spPr>
          <a:xfrm>
            <a:off x="2963576" y="1349745"/>
            <a:ext cx="6480000" cy="3988986"/>
          </a:xfrm>
          <a:prstGeom prst="rect">
            <a:avLst/>
          </a:prstGeom>
        </p:spPr>
      </p:pic>
      <p:sp>
        <p:nvSpPr>
          <p:cNvPr id="10" name="ZoneTexte 9">
            <a:extLst>
              <a:ext uri="{FF2B5EF4-FFF2-40B4-BE49-F238E27FC236}">
                <a16:creationId xmlns:a16="http://schemas.microsoft.com/office/drawing/2014/main" id="{07C49F0C-96CC-E97F-032F-4AC6B9081D81}"/>
              </a:ext>
            </a:extLst>
          </p:cNvPr>
          <p:cNvSpPr txBox="1"/>
          <p:nvPr/>
        </p:nvSpPr>
        <p:spPr>
          <a:xfrm>
            <a:off x="2056612" y="5583040"/>
            <a:ext cx="7985157" cy="523220"/>
          </a:xfrm>
          <a:prstGeom prst="rect">
            <a:avLst/>
          </a:prstGeom>
          <a:noFill/>
        </p:spPr>
        <p:txBody>
          <a:bodyPr wrap="square" rtlCol="0">
            <a:spAutoFit/>
          </a:bodyPr>
          <a:lstStyle/>
          <a:p>
            <a:pPr algn="ctr"/>
            <a:r>
              <a:rPr lang="fr-FR" sz="1400" b="1" u="sng" dirty="0">
                <a:solidFill>
                  <a:srgbClr val="FF0000"/>
                </a:solidFill>
              </a:rPr>
              <a:t>Attention :</a:t>
            </a:r>
            <a:r>
              <a:rPr lang="fr-FR" sz="1400" b="1" dirty="0">
                <a:solidFill>
                  <a:srgbClr val="FF0000"/>
                </a:solidFill>
              </a:rPr>
              <a:t> </a:t>
            </a:r>
            <a:r>
              <a:rPr lang="fr-FR" sz="1400" dirty="0"/>
              <a:t>estimation plus forte de la consommation bio en 2023 que les années précédentes suite à un </a:t>
            </a:r>
            <a:r>
              <a:rPr lang="fr-FR" sz="1400" b="1" dirty="0"/>
              <a:t>changement de méthode de collecte de données </a:t>
            </a:r>
            <a:r>
              <a:rPr lang="fr-FR" sz="1400" dirty="0"/>
              <a:t>(données plus conformes à la réalité)</a:t>
            </a:r>
            <a:endParaRPr lang="fr-BE" sz="1400" dirty="0"/>
          </a:p>
        </p:txBody>
      </p:sp>
    </p:spTree>
    <p:extLst>
      <p:ext uri="{BB962C8B-B14F-4D97-AF65-F5344CB8AC3E}">
        <p14:creationId xmlns:p14="http://schemas.microsoft.com/office/powerpoint/2010/main" val="1403205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3CA486A-C6A1-1F7B-ECFB-D16F431A6F89}"/>
              </a:ext>
            </a:extLst>
          </p:cNvPr>
          <p:cNvSpPr txBox="1"/>
          <p:nvPr/>
        </p:nvSpPr>
        <p:spPr>
          <a:xfrm>
            <a:off x="3075493" y="391917"/>
            <a:ext cx="6041013" cy="523220"/>
          </a:xfrm>
          <a:prstGeom prst="rect">
            <a:avLst/>
          </a:prstGeom>
          <a:noFill/>
        </p:spPr>
        <p:txBody>
          <a:bodyPr wrap="none" rtlCol="0">
            <a:spAutoFit/>
          </a:bodyPr>
          <a:lstStyle/>
          <a:p>
            <a:r>
              <a:rPr lang="fr-BE" sz="2800" b="1" dirty="0">
                <a:solidFill>
                  <a:schemeClr val="accent1">
                    <a:lumMod val="50000"/>
                  </a:schemeClr>
                </a:solidFill>
              </a:rPr>
              <a:t>Assemblée sectorielle – Secteur Bio</a:t>
            </a:r>
          </a:p>
        </p:txBody>
      </p:sp>
      <p:sp>
        <p:nvSpPr>
          <p:cNvPr id="7" name="ZoneTexte 6">
            <a:extLst>
              <a:ext uri="{FF2B5EF4-FFF2-40B4-BE49-F238E27FC236}">
                <a16:creationId xmlns:a16="http://schemas.microsoft.com/office/drawing/2014/main" id="{33C86E79-73CE-6612-5423-BA3EC60115D3}"/>
              </a:ext>
            </a:extLst>
          </p:cNvPr>
          <p:cNvSpPr txBox="1"/>
          <p:nvPr/>
        </p:nvSpPr>
        <p:spPr>
          <a:xfrm>
            <a:off x="3530" y="6540868"/>
            <a:ext cx="12192000" cy="338554"/>
          </a:xfrm>
          <a:prstGeom prst="rect">
            <a:avLst/>
          </a:prstGeom>
          <a:noFill/>
        </p:spPr>
        <p:txBody>
          <a:bodyPr wrap="square" rtlCol="0">
            <a:spAutoFit/>
          </a:bodyPr>
          <a:lstStyle/>
          <a:p>
            <a:pPr algn="ctr"/>
            <a:r>
              <a:rPr lang="fr-FR" sz="1600" u="sng" dirty="0"/>
              <a:t>Source :</a:t>
            </a:r>
            <a:r>
              <a:rPr lang="fr-FR" sz="1600" dirty="0"/>
              <a:t> GfK </a:t>
            </a:r>
            <a:r>
              <a:rPr lang="fr-FR" sz="1600" dirty="0" err="1"/>
              <a:t>Belgium</a:t>
            </a:r>
            <a:r>
              <a:rPr lang="fr-FR" sz="1600" dirty="0"/>
              <a:t> (traitement et calculs par Observatoire de la consommation – </a:t>
            </a:r>
            <a:r>
              <a:rPr lang="fr-FR" sz="1600" dirty="0" err="1"/>
              <a:t>Apaq</a:t>
            </a:r>
            <a:r>
              <a:rPr lang="fr-FR" sz="1600" dirty="0"/>
              <a:t>-W) – </a:t>
            </a:r>
            <a:r>
              <a:rPr lang="fr-FR" sz="1600" b="1" dirty="0"/>
              <a:t>Données Wallonie &amp; Belgique</a:t>
            </a:r>
            <a:endParaRPr lang="fr-BE" sz="1600" b="1" dirty="0"/>
          </a:p>
        </p:txBody>
      </p:sp>
      <p:sp>
        <p:nvSpPr>
          <p:cNvPr id="3" name="ZoneTexte 2">
            <a:extLst>
              <a:ext uri="{FF2B5EF4-FFF2-40B4-BE49-F238E27FC236}">
                <a16:creationId xmlns:a16="http://schemas.microsoft.com/office/drawing/2014/main" id="{375304A6-DF05-42C8-565C-112E0D75D753}"/>
              </a:ext>
            </a:extLst>
          </p:cNvPr>
          <p:cNvSpPr txBox="1"/>
          <p:nvPr/>
        </p:nvSpPr>
        <p:spPr>
          <a:xfrm>
            <a:off x="284088" y="2945845"/>
            <a:ext cx="2638376" cy="1323439"/>
          </a:xfrm>
          <a:prstGeom prst="rect">
            <a:avLst/>
          </a:prstGeom>
          <a:noFill/>
        </p:spPr>
        <p:txBody>
          <a:bodyPr wrap="square" lIns="91440" tIns="45720" rIns="91440" bIns="45720" rtlCol="0" anchor="t">
            <a:spAutoFit/>
          </a:bodyPr>
          <a:lstStyle/>
          <a:p>
            <a:pPr algn="ctr"/>
            <a:r>
              <a:rPr lang="fr-FR" sz="1600" dirty="0">
                <a:latin typeface="Gill Sans MT" panose="020B0502020104020203" pitchFamily="34" charset="0"/>
              </a:rPr>
              <a:t>Baisse des volumes achetés en Wallonie (-5,2%)</a:t>
            </a:r>
          </a:p>
          <a:p>
            <a:pPr algn="ctr"/>
            <a:endParaRPr lang="fr-FR" sz="1600" dirty="0">
              <a:latin typeface="Gill Sans MT" panose="020B0502020104020203" pitchFamily="34" charset="0"/>
            </a:endParaRPr>
          </a:p>
          <a:p>
            <a:pPr algn="ctr"/>
            <a:r>
              <a:rPr lang="fr-FR" sz="1600" dirty="0">
                <a:latin typeface="Gill Sans MT" panose="020B0502020104020203" pitchFamily="34" charset="0"/>
              </a:rPr>
              <a:t>Toutefois, elle est moins marquée qu’en 2022 (-10,6%)</a:t>
            </a:r>
          </a:p>
        </p:txBody>
      </p:sp>
      <p:sp>
        <p:nvSpPr>
          <p:cNvPr id="4" name="Triangle 5">
            <a:extLst>
              <a:ext uri="{FF2B5EF4-FFF2-40B4-BE49-F238E27FC236}">
                <a16:creationId xmlns:a16="http://schemas.microsoft.com/office/drawing/2014/main" id="{F8758A26-64A9-F904-AB55-8DF15DC5D24B}"/>
              </a:ext>
            </a:extLst>
          </p:cNvPr>
          <p:cNvSpPr/>
          <p:nvPr/>
        </p:nvSpPr>
        <p:spPr>
          <a:xfrm rot="10800000">
            <a:off x="1320282" y="2495864"/>
            <a:ext cx="565988" cy="449981"/>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E0CF92D1-FCF2-6EEF-A11A-11112490214C}"/>
              </a:ext>
            </a:extLst>
          </p:cNvPr>
          <p:cNvSpPr txBox="1"/>
          <p:nvPr/>
        </p:nvSpPr>
        <p:spPr>
          <a:xfrm>
            <a:off x="2960253" y="6189084"/>
            <a:ext cx="6555581" cy="276999"/>
          </a:xfrm>
          <a:prstGeom prst="rect">
            <a:avLst/>
          </a:prstGeom>
          <a:noFill/>
        </p:spPr>
        <p:txBody>
          <a:bodyPr wrap="square" lIns="91440" tIns="45720" rIns="91440" bIns="45720" rtlCol="0" anchor="t">
            <a:spAutoFit/>
          </a:bodyPr>
          <a:lstStyle/>
          <a:p>
            <a:pPr algn="ctr"/>
            <a:r>
              <a:rPr lang="fr-FR" sz="1200" b="1" u="sng" dirty="0">
                <a:latin typeface="Gill Sans MT" panose="020B0502020104020203" pitchFamily="34" charset="77"/>
              </a:rPr>
              <a:t>Remarque :</a:t>
            </a:r>
            <a:r>
              <a:rPr lang="fr-FR" sz="1200" dirty="0">
                <a:latin typeface="Gill Sans MT" panose="020B0502020104020203" pitchFamily="34" charset="77"/>
              </a:rPr>
              <a:t> Ne prend pas en compte les catégories alimentaires exprimées en pièces achetées.</a:t>
            </a:r>
            <a:endParaRPr lang="fr-BE" sz="1200" dirty="0">
              <a:latin typeface="Gill Sans MT" panose="020B0502020104020203" pitchFamily="34" charset="77"/>
            </a:endParaRPr>
          </a:p>
        </p:txBody>
      </p:sp>
      <p:pic>
        <p:nvPicPr>
          <p:cNvPr id="6" name="Image 5">
            <a:extLst>
              <a:ext uri="{FF2B5EF4-FFF2-40B4-BE49-F238E27FC236}">
                <a16:creationId xmlns:a16="http://schemas.microsoft.com/office/drawing/2014/main" id="{D9FAC583-A5CD-FEDF-33F7-2A047B1D4218}"/>
              </a:ext>
            </a:extLst>
          </p:cNvPr>
          <p:cNvPicPr>
            <a:picLocks noChangeAspect="1"/>
          </p:cNvPicPr>
          <p:nvPr/>
        </p:nvPicPr>
        <p:blipFill>
          <a:blip r:embed="rId3"/>
          <a:stretch>
            <a:fillRect/>
          </a:stretch>
        </p:blipFill>
        <p:spPr>
          <a:xfrm>
            <a:off x="2998044" y="1113311"/>
            <a:ext cx="6480000" cy="4988505"/>
          </a:xfrm>
          <a:prstGeom prst="rect">
            <a:avLst/>
          </a:prstGeom>
        </p:spPr>
      </p:pic>
      <p:sp>
        <p:nvSpPr>
          <p:cNvPr id="8" name="Triangle 5">
            <a:extLst>
              <a:ext uri="{FF2B5EF4-FFF2-40B4-BE49-F238E27FC236}">
                <a16:creationId xmlns:a16="http://schemas.microsoft.com/office/drawing/2014/main" id="{6D24A595-4929-771E-42B3-FC00153E7CFC}"/>
              </a:ext>
            </a:extLst>
          </p:cNvPr>
          <p:cNvSpPr/>
          <p:nvPr/>
        </p:nvSpPr>
        <p:spPr>
          <a:xfrm>
            <a:off x="10604694" y="2945845"/>
            <a:ext cx="565988" cy="449981"/>
          </a:xfrm>
          <a:prstGeom prst="triangle">
            <a:avLst/>
          </a:prstGeom>
          <a:solidFill>
            <a:srgbClr val="73AF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E24E017A-9837-0727-3E79-87DE990669C3}"/>
              </a:ext>
            </a:extLst>
          </p:cNvPr>
          <p:cNvSpPr txBox="1"/>
          <p:nvPr/>
        </p:nvSpPr>
        <p:spPr>
          <a:xfrm>
            <a:off x="9553624" y="3395826"/>
            <a:ext cx="2638376" cy="584775"/>
          </a:xfrm>
          <a:prstGeom prst="rect">
            <a:avLst/>
          </a:prstGeom>
          <a:noFill/>
        </p:spPr>
        <p:txBody>
          <a:bodyPr wrap="square" lIns="91440" tIns="45720" rIns="91440" bIns="45720" rtlCol="0" anchor="t">
            <a:spAutoFit/>
          </a:bodyPr>
          <a:lstStyle/>
          <a:p>
            <a:pPr algn="ctr"/>
            <a:r>
              <a:rPr lang="fr-FR" sz="1600" dirty="0">
                <a:latin typeface="Gill Sans MT" panose="020B0502020104020203" pitchFamily="34" charset="0"/>
              </a:rPr>
              <a:t>Hausse des volumes achetés en Belgique (+4,2%)</a:t>
            </a:r>
          </a:p>
        </p:txBody>
      </p:sp>
    </p:spTree>
    <p:extLst>
      <p:ext uri="{BB962C8B-B14F-4D97-AF65-F5344CB8AC3E}">
        <p14:creationId xmlns:p14="http://schemas.microsoft.com/office/powerpoint/2010/main" val="326618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3CA486A-C6A1-1F7B-ECFB-D16F431A6F89}"/>
              </a:ext>
            </a:extLst>
          </p:cNvPr>
          <p:cNvSpPr txBox="1"/>
          <p:nvPr/>
        </p:nvSpPr>
        <p:spPr>
          <a:xfrm>
            <a:off x="3075493" y="391917"/>
            <a:ext cx="6041013" cy="523220"/>
          </a:xfrm>
          <a:prstGeom prst="rect">
            <a:avLst/>
          </a:prstGeom>
          <a:noFill/>
        </p:spPr>
        <p:txBody>
          <a:bodyPr wrap="none" rtlCol="0">
            <a:spAutoFit/>
          </a:bodyPr>
          <a:lstStyle/>
          <a:p>
            <a:r>
              <a:rPr lang="fr-BE" sz="2800" b="1" dirty="0">
                <a:solidFill>
                  <a:schemeClr val="accent1">
                    <a:lumMod val="50000"/>
                  </a:schemeClr>
                </a:solidFill>
              </a:rPr>
              <a:t>Assemblée sectorielle – Secteur Bio</a:t>
            </a:r>
          </a:p>
        </p:txBody>
      </p:sp>
      <p:sp>
        <p:nvSpPr>
          <p:cNvPr id="7" name="ZoneTexte 6">
            <a:extLst>
              <a:ext uri="{FF2B5EF4-FFF2-40B4-BE49-F238E27FC236}">
                <a16:creationId xmlns:a16="http://schemas.microsoft.com/office/drawing/2014/main" id="{33C86E79-73CE-6612-5423-BA3EC60115D3}"/>
              </a:ext>
            </a:extLst>
          </p:cNvPr>
          <p:cNvSpPr txBox="1"/>
          <p:nvPr/>
        </p:nvSpPr>
        <p:spPr>
          <a:xfrm>
            <a:off x="3530" y="6540868"/>
            <a:ext cx="12192000" cy="338554"/>
          </a:xfrm>
          <a:prstGeom prst="rect">
            <a:avLst/>
          </a:prstGeom>
          <a:noFill/>
        </p:spPr>
        <p:txBody>
          <a:bodyPr wrap="square" rtlCol="0">
            <a:spAutoFit/>
          </a:bodyPr>
          <a:lstStyle/>
          <a:p>
            <a:pPr algn="ctr"/>
            <a:r>
              <a:rPr lang="fr-FR" sz="1600" u="sng" dirty="0"/>
              <a:t>Source :</a:t>
            </a:r>
            <a:r>
              <a:rPr lang="fr-FR" sz="1600" dirty="0"/>
              <a:t> GfK </a:t>
            </a:r>
            <a:r>
              <a:rPr lang="fr-FR" sz="1600" dirty="0" err="1"/>
              <a:t>Belgium</a:t>
            </a:r>
            <a:r>
              <a:rPr lang="fr-FR" sz="1600" dirty="0"/>
              <a:t> (traitement et calculs par Observatoire de la consommation – </a:t>
            </a:r>
            <a:r>
              <a:rPr lang="fr-FR" sz="1600" dirty="0" err="1"/>
              <a:t>Apaq</a:t>
            </a:r>
            <a:r>
              <a:rPr lang="fr-FR" sz="1600" dirty="0"/>
              <a:t>-W) – </a:t>
            </a:r>
            <a:r>
              <a:rPr lang="fr-FR" sz="1600" b="1" dirty="0"/>
              <a:t>Données Wallonie &amp; Belgique</a:t>
            </a:r>
            <a:endParaRPr lang="fr-BE" sz="1600" b="1" dirty="0"/>
          </a:p>
        </p:txBody>
      </p:sp>
      <p:sp>
        <p:nvSpPr>
          <p:cNvPr id="3" name="ZoneTexte 2">
            <a:extLst>
              <a:ext uri="{FF2B5EF4-FFF2-40B4-BE49-F238E27FC236}">
                <a16:creationId xmlns:a16="http://schemas.microsoft.com/office/drawing/2014/main" id="{14DDBCEB-3355-3000-DE14-E65F7E2F3F30}"/>
              </a:ext>
            </a:extLst>
          </p:cNvPr>
          <p:cNvSpPr txBox="1"/>
          <p:nvPr/>
        </p:nvSpPr>
        <p:spPr>
          <a:xfrm>
            <a:off x="370194" y="2976130"/>
            <a:ext cx="1995314" cy="1323439"/>
          </a:xfrm>
          <a:prstGeom prst="rect">
            <a:avLst/>
          </a:prstGeom>
          <a:noFill/>
        </p:spPr>
        <p:txBody>
          <a:bodyPr wrap="square" lIns="91440" tIns="45720" rIns="91440" bIns="45720" rtlCol="0" anchor="t">
            <a:spAutoFit/>
          </a:bodyPr>
          <a:lstStyle/>
          <a:p>
            <a:pPr algn="ctr"/>
            <a:r>
              <a:rPr lang="fr-FR" sz="1600" dirty="0">
                <a:latin typeface="Gill Sans MT" panose="020B0502020104020203" pitchFamily="34" charset="0"/>
              </a:rPr>
              <a:t>Hausse des dépenses en produits Bio</a:t>
            </a:r>
          </a:p>
          <a:p>
            <a:pPr algn="ctr"/>
            <a:endParaRPr lang="fr-FR" sz="1600" dirty="0">
              <a:latin typeface="Gill Sans MT" panose="020B0502020104020203" pitchFamily="34" charset="0"/>
            </a:endParaRPr>
          </a:p>
          <a:p>
            <a:pPr algn="ctr"/>
            <a:r>
              <a:rPr lang="fr-FR" sz="1600" dirty="0">
                <a:latin typeface="Gill Sans MT" panose="020B0502020104020203" pitchFamily="34" charset="0"/>
              </a:rPr>
              <a:t>+ 9,9% en Wallonie</a:t>
            </a:r>
          </a:p>
          <a:p>
            <a:pPr algn="ctr"/>
            <a:r>
              <a:rPr lang="fr-FR" sz="1600" dirty="0">
                <a:latin typeface="Gill Sans MT" panose="020B0502020104020203" pitchFamily="34" charset="0"/>
              </a:rPr>
              <a:t>+ 20,7% en Belgique</a:t>
            </a:r>
          </a:p>
        </p:txBody>
      </p:sp>
      <p:sp>
        <p:nvSpPr>
          <p:cNvPr id="6" name="Triangle 5">
            <a:extLst>
              <a:ext uri="{FF2B5EF4-FFF2-40B4-BE49-F238E27FC236}">
                <a16:creationId xmlns:a16="http://schemas.microsoft.com/office/drawing/2014/main" id="{88284485-1D57-CC1B-7FE0-A2711EBD0C51}"/>
              </a:ext>
            </a:extLst>
          </p:cNvPr>
          <p:cNvSpPr/>
          <p:nvPr/>
        </p:nvSpPr>
        <p:spPr>
          <a:xfrm>
            <a:off x="1084857" y="2526149"/>
            <a:ext cx="565988" cy="449981"/>
          </a:xfrm>
          <a:prstGeom prst="triangle">
            <a:avLst/>
          </a:prstGeom>
          <a:solidFill>
            <a:srgbClr val="73AF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73247063-A6CD-5723-995D-9A411EFAD57F}"/>
              </a:ext>
            </a:extLst>
          </p:cNvPr>
          <p:cNvSpPr txBox="1"/>
          <p:nvPr/>
        </p:nvSpPr>
        <p:spPr>
          <a:xfrm>
            <a:off x="9387503" y="2175912"/>
            <a:ext cx="2483279" cy="2923877"/>
          </a:xfrm>
          <a:prstGeom prst="rect">
            <a:avLst/>
          </a:prstGeom>
          <a:noFill/>
        </p:spPr>
        <p:txBody>
          <a:bodyPr wrap="square" lIns="91440" tIns="45720" rIns="91440" bIns="45720" rtlCol="0" anchor="t">
            <a:spAutoFit/>
          </a:bodyPr>
          <a:lstStyle/>
          <a:p>
            <a:pPr algn="ctr"/>
            <a:r>
              <a:rPr lang="fr-FR" sz="1600" dirty="0">
                <a:latin typeface="Gill Sans MT" panose="020B0502020104020203" pitchFamily="34" charset="0"/>
              </a:rPr>
              <a:t>Les dépenses </a:t>
            </a:r>
            <a:br>
              <a:rPr lang="fr-FR" sz="1600" dirty="0">
                <a:latin typeface="Gill Sans MT" panose="020B0502020104020203" pitchFamily="34" charset="0"/>
              </a:rPr>
            </a:br>
            <a:r>
              <a:rPr lang="fr-FR" sz="1600" dirty="0">
                <a:latin typeface="Gill Sans MT" panose="020B0502020104020203" pitchFamily="34" charset="0"/>
              </a:rPr>
              <a:t>wallonnes bio </a:t>
            </a:r>
            <a:br>
              <a:rPr lang="fr-FR" sz="1600" dirty="0">
                <a:latin typeface="Gill Sans MT" panose="020B0502020104020203" pitchFamily="34" charset="0"/>
              </a:rPr>
            </a:br>
            <a:r>
              <a:rPr lang="fr-FR" sz="4000" b="1" dirty="0">
                <a:solidFill>
                  <a:srgbClr val="73AF55"/>
                </a:solidFill>
                <a:latin typeface="Gill Sans MT" panose="020B0502020104020203" pitchFamily="34" charset="0"/>
              </a:rPr>
              <a:t>= 39,6% </a:t>
            </a:r>
          </a:p>
          <a:p>
            <a:pPr algn="ctr"/>
            <a:r>
              <a:rPr lang="fr-FR" sz="1600" dirty="0">
                <a:latin typeface="Gill Sans MT" panose="020B0502020104020203" pitchFamily="34" charset="0"/>
              </a:rPr>
              <a:t>de l’ensemble des dépenses bio belge </a:t>
            </a:r>
            <a:br>
              <a:rPr lang="fr-FR" sz="1600" dirty="0">
                <a:latin typeface="Gill Sans MT" panose="020B0502020104020203" pitchFamily="34" charset="0"/>
              </a:rPr>
            </a:br>
            <a:r>
              <a:rPr lang="fr-FR" sz="1600" dirty="0">
                <a:latin typeface="Gill Sans MT" panose="020B0502020104020203" pitchFamily="34" charset="0"/>
              </a:rPr>
              <a:t>(- 4 points </a:t>
            </a:r>
            <a:r>
              <a:rPr lang="fr-FR" sz="1600" dirty="0" err="1">
                <a:latin typeface="Gill Sans MT" panose="020B0502020104020203" pitchFamily="34" charset="0"/>
              </a:rPr>
              <a:t>p.r</a:t>
            </a:r>
            <a:r>
              <a:rPr lang="fr-FR" sz="1600" dirty="0">
                <a:latin typeface="Gill Sans MT" panose="020B0502020104020203" pitchFamily="34" charset="0"/>
              </a:rPr>
              <a:t>. à 2022)</a:t>
            </a:r>
          </a:p>
          <a:p>
            <a:pPr algn="ctr"/>
            <a:endParaRPr lang="fr-FR" sz="1600" dirty="0">
              <a:latin typeface="Gill Sans MT" panose="020B0502020104020203" pitchFamily="34" charset="0"/>
            </a:endParaRPr>
          </a:p>
          <a:p>
            <a:pPr algn="ctr"/>
            <a:r>
              <a:rPr lang="fr-FR" sz="1600" dirty="0">
                <a:latin typeface="Gill Sans MT" panose="020B0502020104020203" pitchFamily="34" charset="0"/>
              </a:rPr>
              <a:t>La Flandre redevient la </a:t>
            </a:r>
            <a:r>
              <a:rPr lang="fr-FR" sz="1600" b="1" dirty="0">
                <a:latin typeface="Gill Sans MT" panose="020B0502020104020203" pitchFamily="34" charset="0"/>
              </a:rPr>
              <a:t>1</a:t>
            </a:r>
            <a:r>
              <a:rPr lang="fr-FR" sz="1600" b="1" baseline="30000" dirty="0">
                <a:latin typeface="Gill Sans MT" panose="020B0502020104020203" pitchFamily="34" charset="0"/>
              </a:rPr>
              <a:t>ère</a:t>
            </a:r>
            <a:r>
              <a:rPr lang="fr-FR" sz="1600" b="1" dirty="0">
                <a:latin typeface="Gill Sans MT" panose="020B0502020104020203" pitchFamily="34" charset="0"/>
              </a:rPr>
              <a:t> région en termes de dépenses</a:t>
            </a:r>
          </a:p>
        </p:txBody>
      </p:sp>
      <p:pic>
        <p:nvPicPr>
          <p:cNvPr id="12" name="Image 11">
            <a:extLst>
              <a:ext uri="{FF2B5EF4-FFF2-40B4-BE49-F238E27FC236}">
                <a16:creationId xmlns:a16="http://schemas.microsoft.com/office/drawing/2014/main" id="{2AB1C0F6-F566-DAF1-CF2D-DBFE36B3CFE0}"/>
              </a:ext>
            </a:extLst>
          </p:cNvPr>
          <p:cNvPicPr>
            <a:picLocks noChangeAspect="1"/>
          </p:cNvPicPr>
          <p:nvPr/>
        </p:nvPicPr>
        <p:blipFill>
          <a:blip r:embed="rId3"/>
          <a:stretch>
            <a:fillRect/>
          </a:stretch>
        </p:blipFill>
        <p:spPr>
          <a:xfrm>
            <a:off x="2636506" y="1643358"/>
            <a:ext cx="6480000" cy="3988986"/>
          </a:xfrm>
          <a:prstGeom prst="rect">
            <a:avLst/>
          </a:prstGeom>
        </p:spPr>
      </p:pic>
    </p:spTree>
    <p:extLst>
      <p:ext uri="{BB962C8B-B14F-4D97-AF65-F5344CB8AC3E}">
        <p14:creationId xmlns:p14="http://schemas.microsoft.com/office/powerpoint/2010/main" val="3732779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99470E7-2413-231A-4328-1919BF642401}"/>
              </a:ext>
            </a:extLst>
          </p:cNvPr>
          <p:cNvSpPr>
            <a:spLocks noGrp="1"/>
          </p:cNvSpPr>
          <p:nvPr>
            <p:ph type="ctrTitle" idx="4294967295"/>
          </p:nvPr>
        </p:nvSpPr>
        <p:spPr>
          <a:xfrm>
            <a:off x="0" y="3341688"/>
            <a:ext cx="6100763" cy="1697037"/>
          </a:xfrm>
        </p:spPr>
        <p:txBody>
          <a:bodyPr>
            <a:noAutofit/>
          </a:bodyPr>
          <a:lstStyle/>
          <a:p>
            <a:pPr algn="l"/>
            <a:r>
              <a:rPr lang="fr-FR" sz="3600" b="1">
                <a:solidFill>
                  <a:srgbClr val="274765"/>
                </a:solidFill>
                <a:latin typeface="Bahnschrift"/>
              </a:rPr>
              <a:t>Merci pour votre attention.</a:t>
            </a:r>
            <a:br>
              <a:rPr lang="fr-FR" sz="3600" b="1">
                <a:latin typeface="Bahnschrift"/>
              </a:rPr>
            </a:br>
            <a:r>
              <a:rPr lang="fr-FR" sz="3600" b="1">
                <a:solidFill>
                  <a:srgbClr val="30AB66"/>
                </a:solidFill>
                <a:latin typeface="Bahnschrift"/>
              </a:rPr>
              <a:t>Des questions ?</a:t>
            </a:r>
            <a:br>
              <a:rPr lang="fr-BE" sz="3600" b="1">
                <a:latin typeface="Bahnschrift"/>
              </a:rPr>
            </a:br>
            <a:endParaRPr lang="fr-BE" sz="3600" b="1">
              <a:solidFill>
                <a:srgbClr val="274765"/>
              </a:solidFill>
              <a:latin typeface="Bahnschrift"/>
            </a:endParaRPr>
          </a:p>
        </p:txBody>
      </p:sp>
    </p:spTree>
    <p:extLst>
      <p:ext uri="{BB962C8B-B14F-4D97-AF65-F5344CB8AC3E}">
        <p14:creationId xmlns:p14="http://schemas.microsoft.com/office/powerpoint/2010/main" val="207493515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900D89CCC309C4F81DD144A09984967" ma:contentTypeVersion="14" ma:contentTypeDescription="Create a new document." ma:contentTypeScope="" ma:versionID="4dc96086002e4ad46f2fa4cbefea55c8">
  <xsd:schema xmlns:xsd="http://www.w3.org/2001/XMLSchema" xmlns:xs="http://www.w3.org/2001/XMLSchema" xmlns:p="http://schemas.microsoft.com/office/2006/metadata/properties" xmlns:ns2="56c864a0-ef5c-4c15-adcf-d692227a1985" xmlns:ns3="6237898e-9ab4-4579-a125-5812660a216d" targetNamespace="http://schemas.microsoft.com/office/2006/metadata/properties" ma:root="true" ma:fieldsID="e1da03d6057153352b298ebce3bc0d5d" ns2:_="" ns3:_="">
    <xsd:import namespace="56c864a0-ef5c-4c15-adcf-d692227a1985"/>
    <xsd:import namespace="6237898e-9ab4-4579-a125-5812660a216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c864a0-ef5c-4c15-adcf-d692227a1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bab0fed-93ae-4620-8049-da27cb52ce4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7898e-9ab4-4579-a125-5812660a216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c21972c-d368-4473-8625-726f5232ace4}" ma:internalName="TaxCatchAll" ma:showField="CatchAllData" ma:web="6237898e-9ab4-4579-a125-5812660a216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c864a0-ef5c-4c15-adcf-d692227a1985">
      <Terms xmlns="http://schemas.microsoft.com/office/infopath/2007/PartnerControls"/>
    </lcf76f155ced4ddcb4097134ff3c332f>
    <TaxCatchAll xmlns="6237898e-9ab4-4579-a125-5812660a216d" xsi:nil="true"/>
    <SharedWithUsers xmlns="6237898e-9ab4-4579-a125-5812660a216d">
      <UserInfo>
        <DisplayName>Philippe Mattart</DisplayName>
        <AccountId>28</AccountId>
        <AccountType/>
      </UserInfo>
      <UserInfo>
        <DisplayName>Claire Housen</DisplayName>
        <AccountId>9</AccountId>
        <AccountType/>
      </UserInfo>
      <UserInfo>
        <DisplayName>Marilyne Vogt</DisplayName>
        <AccountId>14</AccountId>
        <AccountType/>
      </UserInfo>
      <UserInfo>
        <DisplayName>Anne-Lise Simon</DisplayName>
        <AccountId>99</AccountId>
        <AccountType/>
      </UserInfo>
      <UserInfo>
        <DisplayName>Serpil Sezer</DisplayName>
        <AccountId>81</AccountId>
        <AccountType/>
      </UserInfo>
    </SharedWithUsers>
  </documentManagement>
</p:properties>
</file>

<file path=customXml/itemProps1.xml><?xml version="1.0" encoding="utf-8"?>
<ds:datastoreItem xmlns:ds="http://schemas.openxmlformats.org/officeDocument/2006/customXml" ds:itemID="{A039E408-7530-4EDB-9D1C-D5DA39E35128}">
  <ds:schemaRefs>
    <ds:schemaRef ds:uri="http://schemas.microsoft.com/sharepoint/v3/contenttype/forms"/>
  </ds:schemaRefs>
</ds:datastoreItem>
</file>

<file path=customXml/itemProps2.xml><?xml version="1.0" encoding="utf-8"?>
<ds:datastoreItem xmlns:ds="http://schemas.openxmlformats.org/officeDocument/2006/customXml" ds:itemID="{088A55C4-31D2-4D10-B82D-684F560CAB89}">
  <ds:schemaRefs>
    <ds:schemaRef ds:uri="56c864a0-ef5c-4c15-adcf-d692227a1985"/>
    <ds:schemaRef ds:uri="6237898e-9ab4-4579-a125-5812660a21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93D9526-E96B-4696-83C9-118BE4B9FF23}">
  <ds:schemaRefs>
    <ds:schemaRef ds:uri="http://schemas.microsoft.com/office/2006/documentManagement/types"/>
    <ds:schemaRef ds:uri="http://purl.org/dc/elements/1.1/"/>
    <ds:schemaRef ds:uri="http://purl.org/dc/terms/"/>
    <ds:schemaRef ds:uri="http://purl.org/dc/dcmitype/"/>
    <ds:schemaRef ds:uri="http://schemas.openxmlformats.org/package/2006/metadata/core-properties"/>
    <ds:schemaRef ds:uri="http://schemas.microsoft.com/office/infopath/2007/PartnerControls"/>
    <ds:schemaRef ds:uri="6237898e-9ab4-4579-a125-5812660a216d"/>
    <ds:schemaRef ds:uri="56c864a0-ef5c-4c15-adcf-d692227a1985"/>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171</TotalTime>
  <Words>2613</Words>
  <Application>Microsoft Macintosh PowerPoint</Application>
  <PresentationFormat>Grand écran</PresentationFormat>
  <Paragraphs>350</Paragraphs>
  <Slides>47</Slides>
  <Notes>22</Notes>
  <HiddenSlides>0</HiddenSlides>
  <MMClips>5</MMClips>
  <ScaleCrop>false</ScaleCrop>
  <HeadingPairs>
    <vt:vector size="8" baseType="variant">
      <vt:variant>
        <vt:lpstr>Polices utilisées</vt:lpstr>
      </vt:variant>
      <vt:variant>
        <vt:i4>11</vt:i4>
      </vt:variant>
      <vt:variant>
        <vt:lpstr>Thème</vt:lpstr>
      </vt:variant>
      <vt:variant>
        <vt:i4>2</vt:i4>
      </vt:variant>
      <vt:variant>
        <vt:lpstr>Serveurs OLE incorporés</vt:lpstr>
      </vt:variant>
      <vt:variant>
        <vt:i4>1</vt:i4>
      </vt:variant>
      <vt:variant>
        <vt:lpstr>Titres des diapositives</vt:lpstr>
      </vt:variant>
      <vt:variant>
        <vt:i4>47</vt:i4>
      </vt:variant>
    </vt:vector>
  </HeadingPairs>
  <TitlesOfParts>
    <vt:vector size="61" baseType="lpstr">
      <vt:lpstr>Arial</vt:lpstr>
      <vt:lpstr>Arial,Sans-Serif</vt:lpstr>
      <vt:lpstr>Bahnschrift</vt:lpstr>
      <vt:lpstr>Calibri</vt:lpstr>
      <vt:lpstr>Calibri Light</vt:lpstr>
      <vt:lpstr>Courier New,monospace</vt:lpstr>
      <vt:lpstr>EB Garamond</vt:lpstr>
      <vt:lpstr>Gill Sans MT</vt:lpstr>
      <vt:lpstr>Gill Sans MT Condensed</vt:lpstr>
      <vt:lpstr>Symbol</vt:lpstr>
      <vt:lpstr>Wingdings</vt:lpstr>
      <vt:lpstr>Thème Office</vt:lpstr>
      <vt:lpstr>Conception personnalisée</vt:lpstr>
      <vt:lpstr>Worksheet</vt:lpstr>
      <vt:lpstr>Présentation PowerPoint</vt:lpstr>
      <vt:lpstr>Présentation PowerPoint</vt:lpstr>
      <vt:lpstr>I. Introduction  L’APAQ-W : une agence au service du monde agricole</vt:lpstr>
      <vt:lpstr>Présentation PowerPoint</vt:lpstr>
      <vt:lpstr>Présentation PowerPoint</vt:lpstr>
      <vt:lpstr>2.Promotion du bio - Retour d'expériences On a tous une bonne raison de choisir le bio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 En 2025  La production biologique</vt:lpstr>
      <vt:lpstr>1 – Budget (estimation)</vt:lpstr>
      <vt:lpstr>2 – Cadre et actions</vt:lpstr>
      <vt:lpstr>Présentation PowerPoint</vt:lpstr>
      <vt:lpstr>Plan opérationnel APAQ-W 2025</vt:lpstr>
      <vt:lpstr>Présentation PowerPoint</vt:lpstr>
      <vt:lpstr>Présentation PowerPoint</vt:lpstr>
      <vt:lpstr>Présentation PowerPoint</vt:lpstr>
      <vt:lpstr>Enjeux transversaux</vt:lpstr>
      <vt:lpstr>Enjeux économiques et de filière</vt:lpstr>
      <vt:lpstr>Enjeux sociaux</vt:lpstr>
      <vt:lpstr>Cadre du plan opérationnel de l’Apaq-W</vt:lpstr>
      <vt:lpstr>Enjeux des filières  &amp; Observatoire de la consommation</vt:lpstr>
      <vt:lpstr>Présentation PowerPoint</vt:lpstr>
      <vt:lpstr>Présentation PowerPoint</vt:lpstr>
      <vt:lpstr>Alimentation locale, durable &amp; de saison</vt:lpstr>
      <vt:lpstr>Présentation PowerPoint</vt:lpstr>
      <vt:lpstr>La promotion des filières et des produits</vt:lpstr>
      <vt:lpstr>Le soutien commercial &amp; les services aux usagers</vt:lpstr>
      <vt:lpstr>Le soutien à l’innovation &amp; la différenciation</vt:lpstr>
      <vt:lpstr>Présentation PowerPoint</vt:lpstr>
      <vt:lpstr>Présentation PowerPoint</vt:lpstr>
      <vt:lpstr>Priorités 2025</vt:lpstr>
      <vt:lpstr>Informations aux cotisants  sur les actions</vt:lpstr>
      <vt:lpstr>Présentation PowerPoint</vt:lpstr>
      <vt:lpstr>Assemblées sectorielles 2024 Données GfK</vt:lpstr>
      <vt:lpstr>Présentation PowerPoint</vt:lpstr>
      <vt:lpstr>Présentation PowerPoint</vt:lpstr>
      <vt:lpstr>Présentation PowerPoint</vt:lpstr>
      <vt:lpstr>Merci pour votre attention. Des questions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Claire Housen</dc:creator>
  <cp:lastModifiedBy>Delphine Dufranne</cp:lastModifiedBy>
  <cp:revision>7</cp:revision>
  <dcterms:created xsi:type="dcterms:W3CDTF">2020-11-18T22:26:12Z</dcterms:created>
  <dcterms:modified xsi:type="dcterms:W3CDTF">2024-11-13T07:23:14Z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0x010100B900D89CCC309C4F81DD144A09984967</vt:lpwstr>
  </property>
  <property fmtid="{D5CDD505-2E9C-101B-9397-08002B2CF9AE}" pid="3" name="MediaServiceImageTags">
    <vt:lpwstr/>
  </property>
</Properties>
</file>