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8" r:id="rId5"/>
  </p:sldMasterIdLst>
  <p:notesMasterIdLst>
    <p:notesMasterId r:id="rId80"/>
  </p:notesMasterIdLst>
  <p:sldIdLst>
    <p:sldId id="260" r:id="rId6"/>
    <p:sldId id="1568938585" r:id="rId7"/>
    <p:sldId id="1568938568" r:id="rId8"/>
    <p:sldId id="1568938569" r:id="rId9"/>
    <p:sldId id="4695" r:id="rId10"/>
    <p:sldId id="4686" r:id="rId11"/>
    <p:sldId id="263" r:id="rId12"/>
    <p:sldId id="264" r:id="rId13"/>
    <p:sldId id="4689" r:id="rId14"/>
    <p:sldId id="266" r:id="rId15"/>
    <p:sldId id="1568938623" r:id="rId16"/>
    <p:sldId id="1568938575" r:id="rId17"/>
    <p:sldId id="1568938588" r:id="rId18"/>
    <p:sldId id="1568938586" r:id="rId19"/>
    <p:sldId id="1568938587" r:id="rId20"/>
    <p:sldId id="4687" r:id="rId21"/>
    <p:sldId id="1568938624" r:id="rId22"/>
    <p:sldId id="1568938243" r:id="rId23"/>
    <p:sldId id="267" r:id="rId24"/>
    <p:sldId id="1568938625" r:id="rId25"/>
    <p:sldId id="1568938626" r:id="rId26"/>
    <p:sldId id="1568938627" r:id="rId27"/>
    <p:sldId id="268" r:id="rId28"/>
    <p:sldId id="269" r:id="rId29"/>
    <p:sldId id="270" r:id="rId30"/>
    <p:sldId id="1568938619" r:id="rId31"/>
    <p:sldId id="1568938628" r:id="rId32"/>
    <p:sldId id="1568938260" r:id="rId33"/>
    <p:sldId id="1568938262" r:id="rId34"/>
    <p:sldId id="751" r:id="rId35"/>
    <p:sldId id="1568938230" r:id="rId36"/>
    <p:sldId id="1568938264" r:id="rId37"/>
    <p:sldId id="1568938266" r:id="rId38"/>
    <p:sldId id="1568938267" r:id="rId39"/>
    <p:sldId id="1568938268" r:id="rId40"/>
    <p:sldId id="1568938269" r:id="rId41"/>
    <p:sldId id="1568938251" r:id="rId42"/>
    <p:sldId id="1568938253" r:id="rId43"/>
    <p:sldId id="1568938256" r:id="rId44"/>
    <p:sldId id="1568938577" r:id="rId45"/>
    <p:sldId id="1568938579" r:id="rId46"/>
    <p:sldId id="1568938582" r:id="rId47"/>
    <p:sldId id="1568938583" r:id="rId48"/>
    <p:sldId id="736" r:id="rId49"/>
    <p:sldId id="755" r:id="rId50"/>
    <p:sldId id="738" r:id="rId51"/>
    <p:sldId id="745" r:id="rId52"/>
    <p:sldId id="746" r:id="rId53"/>
    <p:sldId id="1568938620" r:id="rId54"/>
    <p:sldId id="1568938590" r:id="rId55"/>
    <p:sldId id="1568938591" r:id="rId56"/>
    <p:sldId id="1568938595" r:id="rId57"/>
    <p:sldId id="1568938592" r:id="rId58"/>
    <p:sldId id="1568938596" r:id="rId59"/>
    <p:sldId id="1568938600" r:id="rId60"/>
    <p:sldId id="1568938597" r:id="rId61"/>
    <p:sldId id="1568938598" r:id="rId62"/>
    <p:sldId id="1568938599" r:id="rId63"/>
    <p:sldId id="1568938601" r:id="rId64"/>
    <p:sldId id="1568938614" r:id="rId65"/>
    <p:sldId id="1568938607" r:id="rId66"/>
    <p:sldId id="1568938602" r:id="rId67"/>
    <p:sldId id="1568938608" r:id="rId68"/>
    <p:sldId id="1568938609" r:id="rId69"/>
    <p:sldId id="1568938603" r:id="rId70"/>
    <p:sldId id="1568938612" r:id="rId71"/>
    <p:sldId id="1568938613" r:id="rId72"/>
    <p:sldId id="1568938605" r:id="rId73"/>
    <p:sldId id="1568938616" r:id="rId74"/>
    <p:sldId id="1568938617" r:id="rId75"/>
    <p:sldId id="1568938621" r:id="rId76"/>
    <p:sldId id="1568938622" r:id="rId77"/>
    <p:sldId id="1568938576" r:id="rId78"/>
    <p:sldId id="4693" r:id="rId79"/>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AB66"/>
    <a:srgbClr val="CF9C76"/>
    <a:srgbClr val="FFFFFF"/>
    <a:srgbClr val="274765"/>
    <a:srgbClr val="2839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DBE896-B04E-6D9C-87A7-1474639A15DD}" v="292" dt="2024-11-13T13:52:27.146"/>
    <p1510:client id="{3385CE7F-2227-49B1-B2BF-1FE1E24A4DAC}" v="42" dt="2024-11-14T14:42:54.690"/>
    <p1510:client id="{62DC52FE-4AD0-08FD-E065-9A407E42ABC9}" v="121" dt="2024-11-14T08:25:16.178"/>
    <p1510:client id="{7E7563A3-B8F9-486C-8A18-D442F6A8DC96}" v="311" dt="2024-11-14T16:42:11.491"/>
    <p1510:client id="{B29F49B7-91A2-4733-B0FA-757087833766}" v="27" dt="2024-11-14T08:10:06.749"/>
    <p1510:client id="{BB85271D-45D0-4E79-9BDB-1F44966A4246}" v="4" dt="2024-11-14T14:50:32.5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tableStyles" Target="tableStyle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notesMaster" Target="notesMasters/notesMaster1.xml"/><Relationship Id="rId85"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61" Type="http://schemas.openxmlformats.org/officeDocument/2006/relationships/slide" Target="slides/slide56.xml"/><Relationship Id="rId8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F5F08F4-AC97-3D4C-AEE2-17DFFAC74F82}" type="datetimeFigureOut">
              <a:rPr lang="fr-FR" smtClean="0"/>
              <a:t>19/11/2024</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9E24E2E-E4AC-1942-B342-B322BE5004B1}" type="slidenum">
              <a:rPr lang="fr-FR" smtClean="0"/>
              <a:t>‹N°›</a:t>
            </a:fld>
            <a:endParaRPr lang="fr-FR"/>
          </a:p>
        </p:txBody>
      </p:sp>
    </p:spTree>
    <p:extLst>
      <p:ext uri="{BB962C8B-B14F-4D97-AF65-F5344CB8AC3E}">
        <p14:creationId xmlns:p14="http://schemas.microsoft.com/office/powerpoint/2010/main" val="69807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1</a:t>
            </a:fld>
            <a:endParaRPr lang="fr-FR"/>
          </a:p>
        </p:txBody>
      </p:sp>
    </p:spTree>
    <p:extLst>
      <p:ext uri="{BB962C8B-B14F-4D97-AF65-F5344CB8AC3E}">
        <p14:creationId xmlns:p14="http://schemas.microsoft.com/office/powerpoint/2010/main" val="1141133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50C66-81B2-44A7-7794-8DCF4BBBC03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4BF691-DFDB-296E-303D-ED77BEEC33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E40ABBF-D201-6764-34C2-A1FF592116A7}"/>
              </a:ext>
            </a:extLst>
          </p:cNvPr>
          <p:cNvSpPr>
            <a:spLocks noGrp="1"/>
          </p:cNvSpPr>
          <p:nvPr>
            <p:ph type="body" idx="1"/>
          </p:nvPr>
        </p:nvSpPr>
        <p:spPr/>
        <p:txBody>
          <a:bodyPr/>
          <a:lstStyle/>
          <a:p>
            <a:endParaRPr lang="fr-BE">
              <a:ea typeface="Calibri"/>
              <a:cs typeface="Calibri"/>
            </a:endParaRPr>
          </a:p>
        </p:txBody>
      </p:sp>
      <p:sp>
        <p:nvSpPr>
          <p:cNvPr id="4" name="Espace réservé du numéro de diapositive 3">
            <a:extLst>
              <a:ext uri="{FF2B5EF4-FFF2-40B4-BE49-F238E27FC236}">
                <a16:creationId xmlns:a16="http://schemas.microsoft.com/office/drawing/2014/main" id="{59351F60-9A01-4614-ABC4-015E158885F4}"/>
              </a:ext>
            </a:extLst>
          </p:cNvPr>
          <p:cNvSpPr>
            <a:spLocks noGrp="1"/>
          </p:cNvSpPr>
          <p:nvPr>
            <p:ph type="sldNum" sz="quarter" idx="5"/>
          </p:nvPr>
        </p:nvSpPr>
        <p:spPr/>
        <p:txBody>
          <a:bodyPr/>
          <a:lstStyle/>
          <a:p>
            <a:fld id="{19E24E2E-E4AC-1942-B342-B322BE5004B1}" type="slidenum">
              <a:rPr lang="fr-FR" smtClean="0"/>
              <a:t>2</a:t>
            </a:fld>
            <a:endParaRPr lang="fr-FR"/>
          </a:p>
        </p:txBody>
      </p:sp>
    </p:spTree>
    <p:extLst>
      <p:ext uri="{BB962C8B-B14F-4D97-AF65-F5344CB8AC3E}">
        <p14:creationId xmlns:p14="http://schemas.microsoft.com/office/powerpoint/2010/main" val="3021092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ea typeface="Calibri"/>
                <a:cs typeface="Calibri"/>
              </a:rPr>
              <a:t>Economies </a:t>
            </a:r>
            <a:r>
              <a:rPr lang="en-US" err="1">
                <a:ea typeface="Calibri"/>
                <a:cs typeface="Calibri"/>
              </a:rPr>
              <a:t>d'échelle</a:t>
            </a:r>
            <a:r>
              <a:rPr lang="en-US">
                <a:ea typeface="Calibri"/>
                <a:cs typeface="Calibri"/>
              </a:rPr>
              <a:t> </a:t>
            </a:r>
          </a:p>
          <a:p>
            <a:r>
              <a:rPr lang="en-US" err="1">
                <a:ea typeface="Calibri"/>
                <a:cs typeface="Calibri"/>
              </a:rPr>
              <a:t>Cohérence</a:t>
            </a:r>
            <a:r>
              <a:rPr lang="en-US">
                <a:ea typeface="Calibri"/>
                <a:cs typeface="Calibri"/>
              </a:rPr>
              <a:t> </a:t>
            </a:r>
          </a:p>
          <a:p>
            <a:r>
              <a:rPr lang="en-US" err="1">
                <a:ea typeface="Calibri"/>
                <a:cs typeface="Calibri"/>
              </a:rPr>
              <a:t>Efficience</a:t>
            </a:r>
            <a:endParaRPr lang="en-US">
              <a:ea typeface="Calibri"/>
              <a:cs typeface="Calibri"/>
            </a:endParaRPr>
          </a:p>
          <a:p>
            <a:r>
              <a:rPr lang="en-US">
                <a:ea typeface="Calibri"/>
                <a:cs typeface="Calibri"/>
              </a:rPr>
              <a:t>Collaborations</a:t>
            </a:r>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3</a:t>
            </a:fld>
            <a:endParaRPr lang="fr-FR"/>
          </a:p>
        </p:txBody>
      </p:sp>
    </p:spTree>
    <p:extLst>
      <p:ext uri="{BB962C8B-B14F-4D97-AF65-F5344CB8AC3E}">
        <p14:creationId xmlns:p14="http://schemas.microsoft.com/office/powerpoint/2010/main" val="248663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ea typeface="Calibri"/>
                <a:cs typeface="Calibri"/>
              </a:rPr>
              <a:t>Economies </a:t>
            </a:r>
            <a:r>
              <a:rPr lang="en-US" err="1">
                <a:ea typeface="Calibri"/>
                <a:cs typeface="Calibri"/>
              </a:rPr>
              <a:t>d'échelle</a:t>
            </a:r>
            <a:r>
              <a:rPr lang="en-US">
                <a:ea typeface="Calibri"/>
                <a:cs typeface="Calibri"/>
              </a:rPr>
              <a:t> </a:t>
            </a:r>
          </a:p>
          <a:p>
            <a:r>
              <a:rPr lang="en-US" err="1">
                <a:ea typeface="Calibri"/>
                <a:cs typeface="Calibri"/>
              </a:rPr>
              <a:t>Cohérence</a:t>
            </a:r>
            <a:r>
              <a:rPr lang="en-US">
                <a:ea typeface="Calibri"/>
                <a:cs typeface="Calibri"/>
              </a:rPr>
              <a:t> </a:t>
            </a:r>
          </a:p>
          <a:p>
            <a:r>
              <a:rPr lang="en-US" err="1">
                <a:ea typeface="Calibri"/>
                <a:cs typeface="Calibri"/>
              </a:rPr>
              <a:t>Efficience</a:t>
            </a:r>
            <a:endParaRPr lang="en-US">
              <a:ea typeface="Calibri"/>
              <a:cs typeface="Calibri"/>
            </a:endParaRPr>
          </a:p>
          <a:p>
            <a:r>
              <a:rPr lang="en-US">
                <a:ea typeface="Calibri"/>
                <a:cs typeface="Calibri"/>
              </a:rPr>
              <a:t>Collaborations</a:t>
            </a:r>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4</a:t>
            </a:fld>
            <a:endParaRPr lang="fr-FR"/>
          </a:p>
        </p:txBody>
      </p:sp>
    </p:spTree>
    <p:extLst>
      <p:ext uri="{BB962C8B-B14F-4D97-AF65-F5344CB8AC3E}">
        <p14:creationId xmlns:p14="http://schemas.microsoft.com/office/powerpoint/2010/main" val="489865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ea typeface="Calibri"/>
              <a:cs typeface="Calibri"/>
            </a:endParaRPr>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5</a:t>
            </a:fld>
            <a:endParaRPr lang="fr-FR"/>
          </a:p>
        </p:txBody>
      </p:sp>
    </p:spTree>
    <p:extLst>
      <p:ext uri="{BB962C8B-B14F-4D97-AF65-F5344CB8AC3E}">
        <p14:creationId xmlns:p14="http://schemas.microsoft.com/office/powerpoint/2010/main" val="1465561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6</a:t>
            </a:fld>
            <a:endParaRPr lang="fr-FR"/>
          </a:p>
        </p:txBody>
      </p:sp>
    </p:spTree>
    <p:extLst>
      <p:ext uri="{BB962C8B-B14F-4D97-AF65-F5344CB8AC3E}">
        <p14:creationId xmlns:p14="http://schemas.microsoft.com/office/powerpoint/2010/main" val="2315121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ea typeface="Calibri"/>
                <a:cs typeface="Calibri"/>
              </a:rPr>
              <a:t>Economies </a:t>
            </a:r>
            <a:r>
              <a:rPr lang="en-US" err="1">
                <a:ea typeface="Calibri"/>
                <a:cs typeface="Calibri"/>
              </a:rPr>
              <a:t>d'échelle</a:t>
            </a:r>
            <a:r>
              <a:rPr lang="en-US">
                <a:ea typeface="Calibri"/>
                <a:cs typeface="Calibri"/>
              </a:rPr>
              <a:t> </a:t>
            </a:r>
          </a:p>
          <a:p>
            <a:r>
              <a:rPr lang="en-US" err="1">
                <a:ea typeface="Calibri"/>
                <a:cs typeface="Calibri"/>
              </a:rPr>
              <a:t>Cohérence</a:t>
            </a:r>
            <a:r>
              <a:rPr lang="en-US">
                <a:ea typeface="Calibri"/>
                <a:cs typeface="Calibri"/>
              </a:rPr>
              <a:t> </a:t>
            </a:r>
          </a:p>
          <a:p>
            <a:r>
              <a:rPr lang="en-US" err="1">
                <a:ea typeface="Calibri"/>
                <a:cs typeface="Calibri"/>
              </a:rPr>
              <a:t>Efficience</a:t>
            </a:r>
            <a:endParaRPr lang="en-US">
              <a:ea typeface="Calibri"/>
              <a:cs typeface="Calibri"/>
            </a:endParaRPr>
          </a:p>
          <a:p>
            <a:r>
              <a:rPr lang="en-US">
                <a:ea typeface="Calibri"/>
                <a:cs typeface="Calibri"/>
              </a:rPr>
              <a:t>Collaborations</a:t>
            </a:r>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7</a:t>
            </a:fld>
            <a:endParaRPr lang="fr-FR"/>
          </a:p>
        </p:txBody>
      </p:sp>
    </p:spTree>
    <p:extLst>
      <p:ext uri="{BB962C8B-B14F-4D97-AF65-F5344CB8AC3E}">
        <p14:creationId xmlns:p14="http://schemas.microsoft.com/office/powerpoint/2010/main" val="3839188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8</a:t>
            </a:fld>
            <a:endParaRPr lang="fr-FR"/>
          </a:p>
        </p:txBody>
      </p:sp>
    </p:spTree>
    <p:extLst>
      <p:ext uri="{BB962C8B-B14F-4D97-AF65-F5344CB8AC3E}">
        <p14:creationId xmlns:p14="http://schemas.microsoft.com/office/powerpoint/2010/main" val="2329889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Symbol" panose="05050102010706020507" pitchFamily="18" charset="2"/>
              <a:buChar char="Þ"/>
            </a:pPr>
            <a:endParaRPr lang="fr-BE">
              <a:ea typeface="Calibri" panose="020F0502020204030204"/>
              <a:cs typeface="Calibri" panose="020F0502020204030204"/>
            </a:endParaRPr>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10</a:t>
            </a:fld>
            <a:endParaRPr lang="fr-FR"/>
          </a:p>
        </p:txBody>
      </p:sp>
    </p:spTree>
    <p:extLst>
      <p:ext uri="{BB962C8B-B14F-4D97-AF65-F5344CB8AC3E}">
        <p14:creationId xmlns:p14="http://schemas.microsoft.com/office/powerpoint/2010/main" val="3631775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16</a:t>
            </a:fld>
            <a:endParaRPr lang="fr-FR"/>
          </a:p>
        </p:txBody>
      </p:sp>
    </p:spTree>
    <p:extLst>
      <p:ext uri="{BB962C8B-B14F-4D97-AF65-F5344CB8AC3E}">
        <p14:creationId xmlns:p14="http://schemas.microsoft.com/office/powerpoint/2010/main" val="2022799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200" lvl="1" indent="0">
              <a:buFont typeface="Symbol" panose="05050102010706020507" pitchFamily="18" charset="2"/>
              <a:buNone/>
            </a:pPr>
            <a:endParaRPr lang="fr-BE"/>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19</a:t>
            </a:fld>
            <a:endParaRPr lang="fr-FR"/>
          </a:p>
        </p:txBody>
      </p:sp>
    </p:spTree>
    <p:extLst>
      <p:ext uri="{BB962C8B-B14F-4D97-AF65-F5344CB8AC3E}">
        <p14:creationId xmlns:p14="http://schemas.microsoft.com/office/powerpoint/2010/main" val="2221475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Symbol" panose="05050102010706020507" pitchFamily="18" charset="2"/>
              <a:buChar char="Þ"/>
            </a:pPr>
            <a:r>
              <a:rPr lang="fr-BE"/>
              <a:t>Bonne perception des actions bio et de l’utilisation de l’</a:t>
            </a:r>
            <a:r>
              <a:rPr lang="fr-BE" err="1"/>
              <a:t>eurofeuille</a:t>
            </a:r>
            <a:r>
              <a:rPr lang="fr-BE"/>
              <a:t>, important de continuer à mettre en évidence les acteurs du bio et de relayer les actions sectorielles sur les RS bio</a:t>
            </a:r>
          </a:p>
          <a:p>
            <a:pPr marL="171450" indent="-171450">
              <a:buFont typeface="Symbol" panose="05050102010706020507" pitchFamily="18" charset="2"/>
              <a:buChar char="Þ"/>
            </a:pPr>
            <a:endParaRPr lang="fr-BE"/>
          </a:p>
          <a:p>
            <a:pPr marL="171450" indent="-171450">
              <a:buFont typeface="Symbol" panose="05050102010706020507" pitchFamily="18" charset="2"/>
              <a:buChar char="Þ"/>
            </a:pPr>
            <a:r>
              <a:rPr lang="fr-BE"/>
              <a:t>Même réflexion pour les projets filières et JCL , des actions coordonnées sont à encourager </a:t>
            </a:r>
          </a:p>
          <a:p>
            <a:pPr marL="628650" lvl="1" indent="-171450">
              <a:buFont typeface="Symbol" panose="05050102010706020507" pitchFamily="18" charset="2"/>
              <a:buChar char="Þ"/>
            </a:pPr>
            <a:r>
              <a:rPr lang="fr-BE"/>
              <a:t>Recettes</a:t>
            </a:r>
          </a:p>
          <a:p>
            <a:pPr marL="628650" lvl="1" indent="-171450">
              <a:buFont typeface="Symbol" panose="05050102010706020507" pitchFamily="18" charset="2"/>
              <a:buChar char="Þ"/>
            </a:pPr>
            <a:r>
              <a:rPr lang="fr-BE"/>
              <a:t>Portraits de producteurs</a:t>
            </a:r>
          </a:p>
          <a:p>
            <a:pPr marL="628650" lvl="1" indent="-171450">
              <a:buFont typeface="Symbol" panose="05050102010706020507" pitchFamily="18" charset="2"/>
              <a:buChar char="Þ"/>
            </a:pPr>
            <a:r>
              <a:rPr lang="fr-BE"/>
              <a:t>Diversification, circuits courts, transformation</a:t>
            </a:r>
          </a:p>
          <a:p>
            <a:pPr marL="1085850" lvl="2" indent="-171450">
              <a:buFont typeface="Symbol" panose="05050102010706020507" pitchFamily="18" charset="2"/>
              <a:buChar char="Þ"/>
            </a:pPr>
            <a:r>
              <a:rPr lang="fr-BE"/>
              <a:t>Sans support, pas de possibilité de communication sur les réseaux</a:t>
            </a:r>
          </a:p>
          <a:p>
            <a:pPr marL="1085850" lvl="2" indent="-171450">
              <a:buFont typeface="Symbol" panose="05050102010706020507" pitchFamily="18" charset="2"/>
              <a:buChar char="Þ"/>
            </a:pPr>
            <a:endParaRPr lang="fr-BE"/>
          </a:p>
          <a:p>
            <a:pPr marL="171450" indent="-171450">
              <a:buFont typeface="Symbol" panose="05050102010706020507" pitchFamily="18" charset="2"/>
              <a:buChar char="Þ"/>
            </a:pPr>
            <a:r>
              <a:rPr lang="fr-BE"/>
              <a:t> screen des fiches par chacun pour voir les liens (bio, </a:t>
            </a:r>
            <a:r>
              <a:rPr lang="fr-BE" err="1"/>
              <a:t>jcl</a:t>
            </a:r>
            <a:r>
              <a:rPr lang="fr-BE"/>
              <a:t>, b2b, péda, …)</a:t>
            </a:r>
            <a:endParaRPr lang="fr-BE">
              <a:ea typeface="Calibri"/>
              <a:cs typeface="Calibri"/>
            </a:endParaRPr>
          </a:p>
          <a:p>
            <a:pPr marL="171450" lvl="0" indent="-171450">
              <a:buFont typeface="Symbol" panose="05050102010706020507" pitchFamily="18" charset="2"/>
              <a:buChar char="Þ"/>
            </a:pPr>
            <a:endParaRPr lang="fr-BE"/>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23</a:t>
            </a:fld>
            <a:endParaRPr lang="fr-FR"/>
          </a:p>
        </p:txBody>
      </p:sp>
    </p:spTree>
    <p:extLst>
      <p:ext uri="{BB962C8B-B14F-4D97-AF65-F5344CB8AC3E}">
        <p14:creationId xmlns:p14="http://schemas.microsoft.com/office/powerpoint/2010/main" val="308883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24</a:t>
            </a:fld>
            <a:endParaRPr lang="fr-FR"/>
          </a:p>
        </p:txBody>
      </p:sp>
    </p:spTree>
    <p:extLst>
      <p:ext uri="{BB962C8B-B14F-4D97-AF65-F5344CB8AC3E}">
        <p14:creationId xmlns:p14="http://schemas.microsoft.com/office/powerpoint/2010/main" val="3848643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25</a:t>
            </a:fld>
            <a:endParaRPr lang="fr-FR"/>
          </a:p>
        </p:txBody>
      </p:sp>
    </p:spTree>
    <p:extLst>
      <p:ext uri="{BB962C8B-B14F-4D97-AF65-F5344CB8AC3E}">
        <p14:creationId xmlns:p14="http://schemas.microsoft.com/office/powerpoint/2010/main" val="2173540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a:t>Pt 4: de sensibiliser les enfants ?</a:t>
            </a:r>
          </a:p>
        </p:txBody>
      </p:sp>
      <p:sp>
        <p:nvSpPr>
          <p:cNvPr id="4" name="Espace réservé du numéro de diapositive 3"/>
          <p:cNvSpPr>
            <a:spLocks noGrp="1"/>
          </p:cNvSpPr>
          <p:nvPr>
            <p:ph type="sldNum" sz="quarter" idx="5"/>
          </p:nvPr>
        </p:nvSpPr>
        <p:spPr/>
        <p:txBody>
          <a:bodyPr/>
          <a:lstStyle/>
          <a:p>
            <a:fld id="{DE32E80E-08A2-4318-97C2-51F056323BB0}" type="slidenum">
              <a:rPr lang="fr-BE" smtClean="0"/>
              <a:t>28</a:t>
            </a:fld>
            <a:endParaRPr lang="fr-BE"/>
          </a:p>
        </p:txBody>
      </p:sp>
    </p:spTree>
    <p:extLst>
      <p:ext uri="{BB962C8B-B14F-4D97-AF65-F5344CB8AC3E}">
        <p14:creationId xmlns:p14="http://schemas.microsoft.com/office/powerpoint/2010/main" val="1669585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DE32E80E-08A2-4318-97C2-51F056323BB0}" type="slidenum">
              <a:rPr lang="fr-BE" smtClean="0"/>
              <a:t>30</a:t>
            </a:fld>
            <a:endParaRPr lang="fr-BE"/>
          </a:p>
        </p:txBody>
      </p:sp>
    </p:spTree>
    <p:extLst>
      <p:ext uri="{BB962C8B-B14F-4D97-AF65-F5344CB8AC3E}">
        <p14:creationId xmlns:p14="http://schemas.microsoft.com/office/powerpoint/2010/main" val="3242016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10EEF-2264-BC87-8809-EAA62C58F75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6E26ADE-A1ED-8A7D-E9E7-FBB6A4AE2F4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B3DD5FB-F6E7-E629-C31C-0AE07BF39DE3}"/>
              </a:ext>
            </a:extLst>
          </p:cNvPr>
          <p:cNvSpPr>
            <a:spLocks noGrp="1"/>
          </p:cNvSpPr>
          <p:nvPr>
            <p:ph type="body" idx="1"/>
          </p:nvPr>
        </p:nvSpPr>
        <p:spPr/>
        <p:txBody>
          <a:bodyPr/>
          <a:lstStyle/>
          <a:p>
            <a:r>
              <a:rPr lang="fr-BE"/>
              <a:t>Pt 4: de sensibiliser les enfants ?</a:t>
            </a:r>
          </a:p>
        </p:txBody>
      </p:sp>
      <p:sp>
        <p:nvSpPr>
          <p:cNvPr id="4" name="Espace réservé du numéro de diapositive 3">
            <a:extLst>
              <a:ext uri="{FF2B5EF4-FFF2-40B4-BE49-F238E27FC236}">
                <a16:creationId xmlns:a16="http://schemas.microsoft.com/office/drawing/2014/main" id="{F0ACF167-5BD4-5490-F5E0-33BEF1F4E4B7}"/>
              </a:ext>
            </a:extLst>
          </p:cNvPr>
          <p:cNvSpPr>
            <a:spLocks noGrp="1"/>
          </p:cNvSpPr>
          <p:nvPr>
            <p:ph type="sldNum" sz="quarter" idx="5"/>
          </p:nvPr>
        </p:nvSpPr>
        <p:spPr/>
        <p:txBody>
          <a:bodyPr/>
          <a:lstStyle/>
          <a:p>
            <a:fld id="{DE32E80E-08A2-4318-97C2-51F056323BB0}" type="slidenum">
              <a:rPr lang="fr-BE" smtClean="0"/>
              <a:t>51</a:t>
            </a:fld>
            <a:endParaRPr lang="fr-BE"/>
          </a:p>
        </p:txBody>
      </p:sp>
    </p:spTree>
    <p:extLst>
      <p:ext uri="{BB962C8B-B14F-4D97-AF65-F5344CB8AC3E}">
        <p14:creationId xmlns:p14="http://schemas.microsoft.com/office/powerpoint/2010/main" val="1229970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6A29CF-A3E6-9530-2B43-0E682F8E69A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19E2685-CC92-42BE-2EA5-08FE98417C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6CF6725-77A3-9A61-5A6C-6DD475C7DAFB}"/>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Espace réservé du pied de page 4">
            <a:extLst>
              <a:ext uri="{FF2B5EF4-FFF2-40B4-BE49-F238E27FC236}">
                <a16:creationId xmlns:a16="http://schemas.microsoft.com/office/drawing/2014/main" id="{0AC7CAA3-728C-3A15-D637-A6F28D183B3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2B00A54-791F-5224-6206-28ACA69CD86C}"/>
              </a:ext>
            </a:extLst>
          </p:cNvPr>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1540977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B70614-4BD7-E762-1907-5B5AC745DA9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DA643C6-AB3C-4AB2-8135-1D89151DCA2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D79E68C-849F-28C6-B637-A11B36F5208F}"/>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Espace réservé du pied de page 4">
            <a:extLst>
              <a:ext uri="{FF2B5EF4-FFF2-40B4-BE49-F238E27FC236}">
                <a16:creationId xmlns:a16="http://schemas.microsoft.com/office/drawing/2014/main" id="{1C36C40D-E343-6954-F986-867D5E9C55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984733B-224A-9986-630A-536C8638ED7A}"/>
              </a:ext>
            </a:extLst>
          </p:cNvPr>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3406897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058E7B-B8F2-8E85-2CB3-F226D4AA2EC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23B3829-3F2F-99CE-B804-AD13B6A903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8ADEBDA-D023-979A-933B-7BBC1A3D8167}"/>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Espace réservé du pied de page 4">
            <a:extLst>
              <a:ext uri="{FF2B5EF4-FFF2-40B4-BE49-F238E27FC236}">
                <a16:creationId xmlns:a16="http://schemas.microsoft.com/office/drawing/2014/main" id="{8C0B8E7B-391B-7CC7-E84B-17C07D3C9E4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463D14D-CE4D-0C57-24EF-C940415B9A42}"/>
              </a:ext>
            </a:extLst>
          </p:cNvPr>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1962949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BE6DA1-7302-C0D1-EDC9-1EA573B5645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DDFA1B6-8FDA-DE33-5A5D-71CB9F9BFBA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BC2A015-11EB-EF9B-A3CE-5C16D58EBEE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80AC621-5EED-99AC-C464-7648207C55BE}"/>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6" name="Espace réservé du pied de page 5">
            <a:extLst>
              <a:ext uri="{FF2B5EF4-FFF2-40B4-BE49-F238E27FC236}">
                <a16:creationId xmlns:a16="http://schemas.microsoft.com/office/drawing/2014/main" id="{88DF3447-1479-191F-C62D-4D2A8A0453E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AD7C56D-E372-E376-E07B-EDE8A05253A7}"/>
              </a:ext>
            </a:extLst>
          </p:cNvPr>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1349320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BB482A-F568-270F-A77C-CD1B4379C210}"/>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6929B7F-5DE3-F937-7B07-09945DF6DF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1AF5C0D-1EDB-143E-4D9D-8CEF02F9286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896E2C7-2024-3D1E-9A3C-F38A67642C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00C6AE5-53E5-0697-632D-C84053143FA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BE98A0C-1599-60D5-A9C3-7200856340F9}"/>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8" name="Espace réservé du pied de page 7">
            <a:extLst>
              <a:ext uri="{FF2B5EF4-FFF2-40B4-BE49-F238E27FC236}">
                <a16:creationId xmlns:a16="http://schemas.microsoft.com/office/drawing/2014/main" id="{26B4D10D-B164-7321-8D03-62D1B38AEC4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C6DB4B8-E402-5444-7626-3EBA971751C9}"/>
              </a:ext>
            </a:extLst>
          </p:cNvPr>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4196713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D9D604-74FE-4F3D-8D5C-1B44AD5355D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FE8417-F168-9D81-EC10-BCBB4A940978}"/>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4" name="Espace réservé du pied de page 3">
            <a:extLst>
              <a:ext uri="{FF2B5EF4-FFF2-40B4-BE49-F238E27FC236}">
                <a16:creationId xmlns:a16="http://schemas.microsoft.com/office/drawing/2014/main" id="{D840E60A-BDEA-DB46-7BB8-436960A704F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5005C53-DB54-5AAD-8AB4-E140A95F4F6E}"/>
              </a:ext>
            </a:extLst>
          </p:cNvPr>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1098417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FC98714-DAF3-2F99-5BBC-5B0D1617B458}"/>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3" name="Espace réservé du pied de page 2">
            <a:extLst>
              <a:ext uri="{FF2B5EF4-FFF2-40B4-BE49-F238E27FC236}">
                <a16:creationId xmlns:a16="http://schemas.microsoft.com/office/drawing/2014/main" id="{2D0B77F5-6BB5-0029-EAB2-49482E4E311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C624E9B-B7F4-5D0A-ABFF-9559B009F819}"/>
              </a:ext>
            </a:extLst>
          </p:cNvPr>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1851107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81D57F-C52C-A45A-93B9-FD69E55C1F8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15C58E3-45AA-E252-A84A-B3320C6A47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4555EB2-6678-6E94-55CB-C4E0132FDD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B59762A-615B-43A3-89A6-E4BF0F5964AC}"/>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6" name="Espace réservé du pied de page 5">
            <a:extLst>
              <a:ext uri="{FF2B5EF4-FFF2-40B4-BE49-F238E27FC236}">
                <a16:creationId xmlns:a16="http://schemas.microsoft.com/office/drawing/2014/main" id="{1B529A50-E73E-E567-084E-63EFEB9753B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D36BB07-3A20-9C9D-7C7E-7A00C2C08C63}"/>
              </a:ext>
            </a:extLst>
          </p:cNvPr>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907992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E9F924-F7E3-3F38-3E6B-D8426BA8E04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09FEE7A-065B-EE77-1D04-F0D88BBD8D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69D8654-A723-CCF8-B1AE-379AE4AF02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178AE1-988B-B261-3AB0-168233683A25}"/>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6" name="Espace réservé du pied de page 5">
            <a:extLst>
              <a:ext uri="{FF2B5EF4-FFF2-40B4-BE49-F238E27FC236}">
                <a16:creationId xmlns:a16="http://schemas.microsoft.com/office/drawing/2014/main" id="{1F6B2226-F9C3-01EA-2C04-3E823FA4F3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7AAFA6D-8E0C-7842-2FB4-FB7F53C7742F}"/>
              </a:ext>
            </a:extLst>
          </p:cNvPr>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99350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3E66BE-CD50-867E-AF76-9AB2526661A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DE0A62C-8923-6A5F-0FE1-1D48891DDC0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F9E3E1-A556-4458-4EE0-78D64207C5CD}"/>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Espace réservé du pied de page 4">
            <a:extLst>
              <a:ext uri="{FF2B5EF4-FFF2-40B4-BE49-F238E27FC236}">
                <a16:creationId xmlns:a16="http://schemas.microsoft.com/office/drawing/2014/main" id="{15ED5059-C309-0AD8-6916-892E445FDF7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C7D967-9E01-38A0-7879-0D8BF6E64C7C}"/>
              </a:ext>
            </a:extLst>
          </p:cNvPr>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990257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2738847-6540-305C-25E8-A02385B6FC6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F442641-856D-4ACE-E9E8-38440604A33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8664742-5FF2-6717-B98D-0E185AE12169}"/>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Espace réservé du pied de page 4">
            <a:extLst>
              <a:ext uri="{FF2B5EF4-FFF2-40B4-BE49-F238E27FC236}">
                <a16:creationId xmlns:a16="http://schemas.microsoft.com/office/drawing/2014/main" id="{1EEB7F56-56B3-BD91-69A3-B121795C106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0045A2E-C15C-E542-F813-10239D319A53}"/>
              </a:ext>
            </a:extLst>
          </p:cNvPr>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3919789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DC2182-0122-5748-AA1D-A9A1DDEE3231}" type="slidenum">
              <a:rPr lang="fr-FR" smtClean="0"/>
              <a:t>‹N°›</a:t>
            </a:fld>
            <a:endParaRPr lang="fr-FR"/>
          </a:p>
        </p:txBody>
      </p:sp>
      <p:sp>
        <p:nvSpPr>
          <p:cNvPr id="7" name="Rectangle 6">
            <a:extLst>
              <a:ext uri="{FF2B5EF4-FFF2-40B4-BE49-F238E27FC236}">
                <a16:creationId xmlns:a16="http://schemas.microsoft.com/office/drawing/2014/main" id="{E756331B-FC13-A642-7BF6-FC472432E175}"/>
              </a:ext>
            </a:extLst>
          </p:cNvPr>
          <p:cNvSpPr/>
          <p:nvPr userDrawn="1"/>
        </p:nvSpPr>
        <p:spPr>
          <a:xfrm>
            <a:off x="0" y="0"/>
            <a:ext cx="1620000" cy="6858000"/>
          </a:xfrm>
          <a:prstGeom prst="rect">
            <a:avLst/>
          </a:prstGeom>
          <a:solidFill>
            <a:srgbClr val="30A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8" name="Image 7" descr="Une image contenant texte, poulet, logo, Police&#10;&#10;Description générée automatiquement">
            <a:extLst>
              <a:ext uri="{FF2B5EF4-FFF2-40B4-BE49-F238E27FC236}">
                <a16:creationId xmlns:a16="http://schemas.microsoft.com/office/drawing/2014/main" id="{7D5AC806-3EC4-3CFC-2F64-4CC06EDA74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82200" y="5691340"/>
            <a:ext cx="1427854" cy="665010"/>
          </a:xfrm>
          <a:prstGeom prst="rect">
            <a:avLst/>
          </a:prstGeom>
        </p:spPr>
      </p:pic>
    </p:spTree>
    <p:extLst>
      <p:ext uri="{BB962C8B-B14F-4D97-AF65-F5344CB8AC3E}">
        <p14:creationId xmlns:p14="http://schemas.microsoft.com/office/powerpoint/2010/main" val="251199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DC2182-0122-5748-AA1D-A9A1DDEE3231}" type="slidenum">
              <a:rPr lang="fr-FR" smtClean="0"/>
              <a:t>‹N°›</a:t>
            </a:fld>
            <a:endParaRPr lang="fr-FR"/>
          </a:p>
        </p:txBody>
      </p:sp>
      <p:sp>
        <p:nvSpPr>
          <p:cNvPr id="7" name="Rectangle 6">
            <a:extLst>
              <a:ext uri="{FF2B5EF4-FFF2-40B4-BE49-F238E27FC236}">
                <a16:creationId xmlns:a16="http://schemas.microsoft.com/office/drawing/2014/main" id="{E756331B-FC13-A642-7BF6-FC472432E175}"/>
              </a:ext>
            </a:extLst>
          </p:cNvPr>
          <p:cNvSpPr/>
          <p:nvPr userDrawn="1"/>
        </p:nvSpPr>
        <p:spPr>
          <a:xfrm>
            <a:off x="10571927" y="0"/>
            <a:ext cx="1620000" cy="6858000"/>
          </a:xfrm>
          <a:prstGeom prst="rect">
            <a:avLst/>
          </a:prstGeom>
          <a:solidFill>
            <a:srgbClr val="30A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8" name="Image 7" descr="Une image contenant texte, poulet, logo, Police&#10;&#10;Description générée automatiquement">
            <a:extLst>
              <a:ext uri="{FF2B5EF4-FFF2-40B4-BE49-F238E27FC236}">
                <a16:creationId xmlns:a16="http://schemas.microsoft.com/office/drawing/2014/main" id="{7D5AC806-3EC4-3CFC-2F64-4CC06EDA74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82200" y="5691340"/>
            <a:ext cx="1427854" cy="665010"/>
          </a:xfrm>
          <a:prstGeom prst="rect">
            <a:avLst/>
          </a:prstGeom>
        </p:spPr>
      </p:pic>
      <p:sp>
        <p:nvSpPr>
          <p:cNvPr id="9" name="Rectangle 8">
            <a:extLst>
              <a:ext uri="{FF2B5EF4-FFF2-40B4-BE49-F238E27FC236}">
                <a16:creationId xmlns:a16="http://schemas.microsoft.com/office/drawing/2014/main" id="{596997E3-5DC5-95CA-CA1F-DBE5DFCAE825}"/>
              </a:ext>
            </a:extLst>
          </p:cNvPr>
          <p:cNvSpPr/>
          <p:nvPr userDrawn="1"/>
        </p:nvSpPr>
        <p:spPr>
          <a:xfrm flipH="1">
            <a:off x="0" y="5933844"/>
            <a:ext cx="5400000" cy="180000"/>
          </a:xfrm>
          <a:prstGeom prst="rect">
            <a:avLst/>
          </a:prstGeom>
          <a:solidFill>
            <a:srgbClr val="2747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9416494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DC2182-0122-5748-AA1D-A9A1DDEE3231}" type="slidenum">
              <a:rPr lang="fr-FR" smtClean="0"/>
              <a:t>‹N°›</a:t>
            </a:fld>
            <a:endParaRPr lang="fr-FR"/>
          </a:p>
        </p:txBody>
      </p:sp>
      <p:sp>
        <p:nvSpPr>
          <p:cNvPr id="7" name="Rectangle 6">
            <a:extLst>
              <a:ext uri="{FF2B5EF4-FFF2-40B4-BE49-F238E27FC236}">
                <a16:creationId xmlns:a16="http://schemas.microsoft.com/office/drawing/2014/main" id="{0FA480BD-51D6-8340-00E7-A4A0347935B8}"/>
              </a:ext>
            </a:extLst>
          </p:cNvPr>
          <p:cNvSpPr/>
          <p:nvPr userDrawn="1"/>
        </p:nvSpPr>
        <p:spPr>
          <a:xfrm>
            <a:off x="0" y="0"/>
            <a:ext cx="360000" cy="6858000"/>
          </a:xfrm>
          <a:prstGeom prst="rect">
            <a:avLst/>
          </a:prstGeom>
          <a:solidFill>
            <a:srgbClr val="30A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8" name="Image 7" descr="Une image contenant texte, Police, Graphique, logo&#10;&#10;Description générée automatiquement">
            <a:extLst>
              <a:ext uri="{FF2B5EF4-FFF2-40B4-BE49-F238E27FC236}">
                <a16:creationId xmlns:a16="http://schemas.microsoft.com/office/drawing/2014/main" id="{DF1936A1-613A-A1A1-D40E-93E25878818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41841" y="6382385"/>
            <a:ext cx="1411959" cy="313053"/>
          </a:xfrm>
          <a:prstGeom prst="rect">
            <a:avLst/>
          </a:prstGeom>
        </p:spPr>
      </p:pic>
    </p:spTree>
    <p:extLst>
      <p:ext uri="{BB962C8B-B14F-4D97-AF65-F5344CB8AC3E}">
        <p14:creationId xmlns:p14="http://schemas.microsoft.com/office/powerpoint/2010/main" val="1677879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DC2182-0122-5748-AA1D-A9A1DDEE3231}" type="slidenum">
              <a:rPr lang="fr-FR" smtClean="0"/>
              <a:t>‹N°›</a:t>
            </a:fld>
            <a:endParaRPr lang="fr-FR"/>
          </a:p>
        </p:txBody>
      </p:sp>
      <p:sp>
        <p:nvSpPr>
          <p:cNvPr id="7" name="Rectangle 6">
            <a:extLst>
              <a:ext uri="{FF2B5EF4-FFF2-40B4-BE49-F238E27FC236}">
                <a16:creationId xmlns:a16="http://schemas.microsoft.com/office/drawing/2014/main" id="{0FA480BD-51D6-8340-00E7-A4A0347935B8}"/>
              </a:ext>
            </a:extLst>
          </p:cNvPr>
          <p:cNvSpPr/>
          <p:nvPr userDrawn="1"/>
        </p:nvSpPr>
        <p:spPr>
          <a:xfrm>
            <a:off x="11832000" y="0"/>
            <a:ext cx="360000" cy="6858000"/>
          </a:xfrm>
          <a:prstGeom prst="rect">
            <a:avLst/>
          </a:prstGeom>
          <a:solidFill>
            <a:srgbClr val="30A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8" name="Image 7" descr="Une image contenant texte, Police, Graphique, logo&#10;&#10;Description générée automatiquement">
            <a:extLst>
              <a:ext uri="{FF2B5EF4-FFF2-40B4-BE49-F238E27FC236}">
                <a16:creationId xmlns:a16="http://schemas.microsoft.com/office/drawing/2014/main" id="{DF1936A1-613A-A1A1-D40E-93E25878818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41841" y="6382385"/>
            <a:ext cx="1411959" cy="313053"/>
          </a:xfrm>
          <a:prstGeom prst="rect">
            <a:avLst/>
          </a:prstGeom>
        </p:spPr>
      </p:pic>
    </p:spTree>
    <p:extLst>
      <p:ext uri="{BB962C8B-B14F-4D97-AF65-F5344CB8AC3E}">
        <p14:creationId xmlns:p14="http://schemas.microsoft.com/office/powerpoint/2010/main" val="3813045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2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DC2182-0122-5748-AA1D-A9A1DDEE3231}" type="slidenum">
              <a:rPr lang="fr-FR" smtClean="0"/>
              <a:t>‹N°›</a:t>
            </a:fld>
            <a:endParaRPr lang="fr-FR"/>
          </a:p>
        </p:txBody>
      </p:sp>
      <p:sp>
        <p:nvSpPr>
          <p:cNvPr id="7" name="Rectangle 6">
            <a:extLst>
              <a:ext uri="{FF2B5EF4-FFF2-40B4-BE49-F238E27FC236}">
                <a16:creationId xmlns:a16="http://schemas.microsoft.com/office/drawing/2014/main" id="{0FA480BD-51D6-8340-00E7-A4A0347935B8}"/>
              </a:ext>
            </a:extLst>
          </p:cNvPr>
          <p:cNvSpPr/>
          <p:nvPr userDrawn="1"/>
        </p:nvSpPr>
        <p:spPr>
          <a:xfrm>
            <a:off x="0" y="6501500"/>
            <a:ext cx="12192000" cy="360000"/>
          </a:xfrm>
          <a:prstGeom prst="rect">
            <a:avLst/>
          </a:prstGeom>
          <a:solidFill>
            <a:srgbClr val="30A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8" name="Image 7" descr="Une image contenant texte, Police, Graphique, logo&#10;&#10;Description générée automatiquement">
            <a:extLst>
              <a:ext uri="{FF2B5EF4-FFF2-40B4-BE49-F238E27FC236}">
                <a16:creationId xmlns:a16="http://schemas.microsoft.com/office/drawing/2014/main" id="{DF1936A1-613A-A1A1-D40E-93E25878818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41841" y="6382385"/>
            <a:ext cx="1411959" cy="313053"/>
          </a:xfrm>
          <a:prstGeom prst="rect">
            <a:avLst/>
          </a:prstGeom>
        </p:spPr>
      </p:pic>
    </p:spTree>
    <p:extLst>
      <p:ext uri="{BB962C8B-B14F-4D97-AF65-F5344CB8AC3E}">
        <p14:creationId xmlns:p14="http://schemas.microsoft.com/office/powerpoint/2010/main" val="26288361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3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DC2182-0122-5748-AA1D-A9A1DDEE3231}" type="slidenum">
              <a:rPr lang="fr-FR" smtClean="0"/>
              <a:t>‹N°›</a:t>
            </a:fld>
            <a:endParaRPr lang="fr-FR"/>
          </a:p>
        </p:txBody>
      </p:sp>
      <p:pic>
        <p:nvPicPr>
          <p:cNvPr id="8" name="Image 7" descr="Une image contenant texte, Police, Graphique, logo&#10;&#10;Description générée automatiquement">
            <a:extLst>
              <a:ext uri="{FF2B5EF4-FFF2-40B4-BE49-F238E27FC236}">
                <a16:creationId xmlns:a16="http://schemas.microsoft.com/office/drawing/2014/main" id="{DF1936A1-613A-A1A1-D40E-93E25878818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41841" y="6382385"/>
            <a:ext cx="1411959" cy="313053"/>
          </a:xfrm>
          <a:prstGeom prst="rect">
            <a:avLst/>
          </a:prstGeom>
        </p:spPr>
      </p:pic>
      <p:sp>
        <p:nvSpPr>
          <p:cNvPr id="9" name="Rectangle 8">
            <a:extLst>
              <a:ext uri="{FF2B5EF4-FFF2-40B4-BE49-F238E27FC236}">
                <a16:creationId xmlns:a16="http://schemas.microsoft.com/office/drawing/2014/main" id="{BFB6508F-9D9C-30C5-3487-BE150916AFC0}"/>
              </a:ext>
            </a:extLst>
          </p:cNvPr>
          <p:cNvSpPr/>
          <p:nvPr userDrawn="1"/>
        </p:nvSpPr>
        <p:spPr>
          <a:xfrm>
            <a:off x="0" y="0"/>
            <a:ext cx="3240000" cy="6858000"/>
          </a:xfrm>
          <a:prstGeom prst="rect">
            <a:avLst/>
          </a:prstGeom>
          <a:solidFill>
            <a:srgbClr val="30A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9564284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4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DC2182-0122-5748-AA1D-A9A1DDEE3231}" type="slidenum">
              <a:rPr lang="fr-FR" smtClean="0"/>
              <a:t>‹N°›</a:t>
            </a:fld>
            <a:endParaRPr lang="fr-FR"/>
          </a:p>
        </p:txBody>
      </p:sp>
      <p:pic>
        <p:nvPicPr>
          <p:cNvPr id="8" name="Image 7" descr="Une image contenant texte, Police, Graphique, logo&#10;&#10;Description générée automatiquement">
            <a:extLst>
              <a:ext uri="{FF2B5EF4-FFF2-40B4-BE49-F238E27FC236}">
                <a16:creationId xmlns:a16="http://schemas.microsoft.com/office/drawing/2014/main" id="{DF1936A1-613A-A1A1-D40E-93E25878818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41841" y="6382385"/>
            <a:ext cx="1411959" cy="313053"/>
          </a:xfrm>
          <a:prstGeom prst="rect">
            <a:avLst/>
          </a:prstGeom>
        </p:spPr>
      </p:pic>
      <p:sp>
        <p:nvSpPr>
          <p:cNvPr id="9" name="Rectangle 8">
            <a:extLst>
              <a:ext uri="{FF2B5EF4-FFF2-40B4-BE49-F238E27FC236}">
                <a16:creationId xmlns:a16="http://schemas.microsoft.com/office/drawing/2014/main" id="{BFB6508F-9D9C-30C5-3487-BE150916AFC0}"/>
              </a:ext>
            </a:extLst>
          </p:cNvPr>
          <p:cNvSpPr/>
          <p:nvPr userDrawn="1"/>
        </p:nvSpPr>
        <p:spPr>
          <a:xfrm>
            <a:off x="0" y="0"/>
            <a:ext cx="3240000" cy="6858000"/>
          </a:xfrm>
          <a:prstGeom prst="rect">
            <a:avLst/>
          </a:prstGeom>
          <a:solidFill>
            <a:srgbClr val="2747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197735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18096308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68825597-4E0F-B940-B4AE-1B52A379EEF6}" type="datetimeFigureOut">
              <a:rPr lang="fr-FR" smtClean="0"/>
              <a:t>19/11/2024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28078566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68825597-4E0F-B940-B4AE-1B52A379EEF6}" type="datetimeFigureOut">
              <a:rPr lang="fr-FR" smtClean="0"/>
              <a:t>19/11/2024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23892755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68825597-4E0F-B940-B4AE-1B52A379EEF6}" type="datetimeFigureOut">
              <a:rPr lang="fr-FR" smtClean="0"/>
              <a:t>19/11/2024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14145741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825597-4E0F-B940-B4AE-1B52A379EEF6}" type="datetimeFigureOut">
              <a:rPr lang="fr-FR" smtClean="0"/>
              <a:t>19/11/2024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10387982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8825597-4E0F-B940-B4AE-1B52A379EEF6}" type="datetimeFigureOut">
              <a:rPr lang="fr-FR" smtClean="0"/>
              <a:t>19/11/2024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3643456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8825597-4E0F-B940-B4AE-1B52A379EEF6}" type="datetimeFigureOut">
              <a:rPr lang="fr-FR" smtClean="0"/>
              <a:t>19/11/2024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4992528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27719514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8825597-4E0F-B940-B4AE-1B52A379EEF6}" type="datetimeFigureOut">
              <a:rPr lang="fr-FR" smtClean="0"/>
              <a:t>19/11/2024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DC2182-0122-5748-AA1D-A9A1DDEE3231}" type="slidenum">
              <a:rPr lang="fr-FR" smtClean="0"/>
              <a:t>‹N°›</a:t>
            </a:fld>
            <a:endParaRPr lang="fr-FR"/>
          </a:p>
        </p:txBody>
      </p:sp>
    </p:spTree>
    <p:extLst>
      <p:ext uri="{BB962C8B-B14F-4D97-AF65-F5344CB8AC3E}">
        <p14:creationId xmlns:p14="http://schemas.microsoft.com/office/powerpoint/2010/main" val="8798083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3AB58B-BB87-E2FD-D9E7-025324DAEC70}"/>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EECD1246-96AE-FABD-BB51-0ED4F10FBC20}"/>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4" name="Espace réservé du pied de page 3">
            <a:extLst>
              <a:ext uri="{FF2B5EF4-FFF2-40B4-BE49-F238E27FC236}">
                <a16:creationId xmlns:a16="http://schemas.microsoft.com/office/drawing/2014/main" id="{E039614A-2CB2-7E46-2BE3-88139547A62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5681A2C-ACFD-FCAC-B228-1E6C11D49DB5}"/>
              </a:ext>
            </a:extLst>
          </p:cNvPr>
          <p:cNvSpPr>
            <a:spLocks noGrp="1"/>
          </p:cNvSpPr>
          <p:nvPr>
            <p:ph type="sldNum" sz="quarter" idx="12"/>
          </p:nvPr>
        </p:nvSpPr>
        <p:spPr/>
        <p:txBody>
          <a:bodyPr/>
          <a:lstStyle/>
          <a:p>
            <a:fld id="{81DC2182-0122-5748-AA1D-A9A1DDEE3231}" type="slidenum">
              <a:rPr lang="fr-FR" smtClean="0"/>
              <a:t>‹N°›</a:t>
            </a:fld>
            <a:endParaRPr lang="fr-FR"/>
          </a:p>
        </p:txBody>
      </p:sp>
      <p:pic>
        <p:nvPicPr>
          <p:cNvPr id="6" name="Image 5">
            <a:extLst>
              <a:ext uri="{FF2B5EF4-FFF2-40B4-BE49-F238E27FC236}">
                <a16:creationId xmlns:a16="http://schemas.microsoft.com/office/drawing/2014/main" id="{0A6CC507-B308-6B0F-D5A3-38D66BA3C8D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Sous-titre 2">
            <a:extLst>
              <a:ext uri="{FF2B5EF4-FFF2-40B4-BE49-F238E27FC236}">
                <a16:creationId xmlns:a16="http://schemas.microsoft.com/office/drawing/2014/main" id="{7A4693B7-E17F-C24D-871D-96D2AC89D646}"/>
              </a:ext>
            </a:extLst>
          </p:cNvPr>
          <p:cNvSpPr>
            <a:spLocks noGrp="1"/>
          </p:cNvSpPr>
          <p:nvPr userDrawn="1"/>
        </p:nvSpPr>
        <p:spPr>
          <a:xfrm>
            <a:off x="6485859" y="1541721"/>
            <a:ext cx="5346867" cy="4373142"/>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ts val="1800"/>
              </a:lnSpc>
            </a:pPr>
            <a:r>
              <a:rPr lang="fr-FR" sz="1400" kern="1700" spc="300">
                <a:latin typeface="Co Headline Light" panose="020B0303060202020204" pitchFamily="34" charset="0"/>
                <a:cs typeface="Co Headline Light" panose="020B0303060202020204" pitchFamily="34" charset="0"/>
              </a:rPr>
              <a:t>Texte d’introduction : </a:t>
            </a:r>
            <a:r>
              <a:rPr lang="fr-FR" sz="1400" kern="1700" spc="300" err="1">
                <a:latin typeface="Co Headline Light" panose="020B0303060202020204" pitchFamily="34" charset="0"/>
                <a:cs typeface="Co Headline Light" panose="020B0303060202020204" pitchFamily="34" charset="0"/>
              </a:rPr>
              <a:t>eum</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iriure</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dolor</a:t>
            </a:r>
            <a:r>
              <a:rPr lang="fr-FR" sz="1400" kern="1700" spc="300">
                <a:latin typeface="Co Headline Light" panose="020B0303060202020204" pitchFamily="34" charset="0"/>
                <a:cs typeface="Co Headline Light" panose="020B0303060202020204" pitchFamily="34" charset="0"/>
              </a:rPr>
              <a:t> in </a:t>
            </a:r>
            <a:r>
              <a:rPr lang="fr-FR" sz="1400" kern="1700" spc="300" err="1">
                <a:latin typeface="Co Headline Light" panose="020B0303060202020204" pitchFamily="34" charset="0"/>
                <a:cs typeface="Co Headline Light" panose="020B0303060202020204" pitchFamily="34" charset="0"/>
              </a:rPr>
              <a:t>hendrerit</a:t>
            </a:r>
            <a:r>
              <a:rPr lang="fr-FR" sz="1400" kern="1700" spc="300">
                <a:latin typeface="Co Headline Light" panose="020B0303060202020204" pitchFamily="34" charset="0"/>
                <a:cs typeface="Co Headline Light" panose="020B0303060202020204" pitchFamily="34" charset="0"/>
              </a:rPr>
              <a:t> in </a:t>
            </a:r>
            <a:r>
              <a:rPr lang="fr-FR" sz="1400" kern="1700" spc="300" err="1">
                <a:latin typeface="Co Headline Light" panose="020B0303060202020204" pitchFamily="34" charset="0"/>
                <a:cs typeface="Co Headline Light" panose="020B0303060202020204" pitchFamily="34" charset="0"/>
              </a:rPr>
              <a:t>vulputate</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velit</a:t>
            </a:r>
            <a:r>
              <a:rPr lang="fr-FR" sz="1400" kern="1700" spc="300">
                <a:latin typeface="Co Headline Light" panose="020B0303060202020204" pitchFamily="34" charset="0"/>
                <a:cs typeface="Co Headline Light" panose="020B0303060202020204" pitchFamily="34" charset="0"/>
              </a:rPr>
              <a:t> esse </a:t>
            </a:r>
            <a:r>
              <a:rPr lang="fr-FR" sz="1400" kern="1700" spc="300" err="1">
                <a:latin typeface="Co Headline Light" panose="020B0303060202020204" pitchFamily="34" charset="0"/>
                <a:cs typeface="Co Headline Light" panose="020B0303060202020204" pitchFamily="34" charset="0"/>
              </a:rPr>
              <a:t>molestie</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consequat</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vel</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illum</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dolore</a:t>
            </a:r>
            <a:r>
              <a:rPr lang="fr-FR" sz="1400" kern="1700" spc="300">
                <a:latin typeface="Co Headline Light" panose="020B0303060202020204" pitchFamily="34" charset="0"/>
                <a:cs typeface="Co Headline Light" panose="020B0303060202020204" pitchFamily="34" charset="0"/>
              </a:rPr>
              <a:t> eu </a:t>
            </a:r>
            <a:r>
              <a:rPr lang="fr-FR" sz="1400" kern="1700" spc="300" err="1">
                <a:latin typeface="Co Headline Light" panose="020B0303060202020204" pitchFamily="34" charset="0"/>
                <a:cs typeface="Co Headline Light" panose="020B0303060202020204" pitchFamily="34" charset="0"/>
              </a:rPr>
              <a:t>feugiat</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nulla</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facilisis</a:t>
            </a:r>
            <a:r>
              <a:rPr lang="fr-FR" sz="1400" kern="1700" spc="300">
                <a:latin typeface="Co Headline Light" panose="020B0303060202020204" pitchFamily="34" charset="0"/>
                <a:cs typeface="Co Headline Light" panose="020B0303060202020204" pitchFamily="34" charset="0"/>
              </a:rPr>
              <a:t> at </a:t>
            </a:r>
            <a:r>
              <a:rPr lang="fr-FR" sz="1400" kern="1700" spc="300" err="1">
                <a:latin typeface="Co Headline Light" panose="020B0303060202020204" pitchFamily="34" charset="0"/>
                <a:cs typeface="Co Headline Light" panose="020B0303060202020204" pitchFamily="34" charset="0"/>
              </a:rPr>
              <a:t>vero</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eros</a:t>
            </a:r>
            <a:r>
              <a:rPr lang="fr-FR" sz="1400" kern="1700" spc="300">
                <a:latin typeface="Co Headline Light" panose="020B0303060202020204" pitchFamily="34" charset="0"/>
                <a:cs typeface="Co Headline Light" panose="020B0303060202020204" pitchFamily="34" charset="0"/>
              </a:rPr>
              <a:t> et </a:t>
            </a:r>
            <a:r>
              <a:rPr lang="fr-FR" sz="1400" kern="1700" spc="300" err="1">
                <a:latin typeface="Co Headline Light" panose="020B0303060202020204" pitchFamily="34" charset="0"/>
                <a:cs typeface="Co Headline Light" panose="020B0303060202020204" pitchFamily="34" charset="0"/>
              </a:rPr>
              <a:t>accumsan</a:t>
            </a:r>
            <a:r>
              <a:rPr lang="fr-FR" sz="1400" kern="1700" spc="300">
                <a:latin typeface="Co Headline Light" panose="020B0303060202020204" pitchFamily="34" charset="0"/>
                <a:cs typeface="Co Headline Light" panose="020B0303060202020204" pitchFamily="34" charset="0"/>
              </a:rPr>
              <a:t> et </a:t>
            </a:r>
            <a:r>
              <a:rPr lang="fr-FR" sz="1400" kern="1700" spc="300" err="1">
                <a:latin typeface="Co Headline Light" panose="020B0303060202020204" pitchFamily="34" charset="0"/>
                <a:cs typeface="Co Headline Light" panose="020B0303060202020204" pitchFamily="34" charset="0"/>
              </a:rPr>
              <a:t>iusto</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odio</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dignissim</a:t>
            </a:r>
            <a:r>
              <a:rPr lang="fr-FR" sz="1400" kern="1700" spc="300">
                <a:latin typeface="Co Headline Light" panose="020B0303060202020204" pitchFamily="34" charset="0"/>
                <a:cs typeface="Co Headline Light" panose="020B0303060202020204" pitchFamily="34" charset="0"/>
              </a:rPr>
              <a:t> qui </a:t>
            </a:r>
            <a:r>
              <a:rPr lang="fr-FR" sz="1400" kern="1700" spc="300" err="1">
                <a:latin typeface="Co Headline Light" panose="020B0303060202020204" pitchFamily="34" charset="0"/>
                <a:cs typeface="Co Headline Light" panose="020B0303060202020204" pitchFamily="34" charset="0"/>
              </a:rPr>
              <a:t>blandit</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praesent</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luptatum</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zzril</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delenit</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augue</a:t>
            </a:r>
            <a:r>
              <a:rPr lang="fr-FR" sz="1400" kern="1700" spc="300">
                <a:latin typeface="Co Headline Light" panose="020B0303060202020204" pitchFamily="34" charset="0"/>
                <a:cs typeface="Co Headline Light" panose="020B0303060202020204" pitchFamily="34" charset="0"/>
              </a:rPr>
              <a:t> duis </a:t>
            </a:r>
            <a:r>
              <a:rPr lang="fr-FR" sz="1400" kern="1700" spc="300" err="1">
                <a:latin typeface="Co Headline Light" panose="020B0303060202020204" pitchFamily="34" charset="0"/>
                <a:cs typeface="Co Headline Light" panose="020B0303060202020204" pitchFamily="34" charset="0"/>
              </a:rPr>
              <a:t>dolore</a:t>
            </a:r>
            <a:r>
              <a:rPr lang="fr-FR" sz="1400" kern="1700" spc="300">
                <a:latin typeface="Co Headline Light" panose="020B0303060202020204" pitchFamily="34" charset="0"/>
                <a:cs typeface="Co Headline Light" panose="020B0303060202020204" pitchFamily="34" charset="0"/>
              </a:rPr>
              <a:t> te </a:t>
            </a:r>
            <a:r>
              <a:rPr lang="fr-FR" sz="1400" kern="1700" spc="300" err="1">
                <a:latin typeface="Co Headline Light" panose="020B0303060202020204" pitchFamily="34" charset="0"/>
                <a:cs typeface="Co Headline Light" panose="020B0303060202020204" pitchFamily="34" charset="0"/>
              </a:rPr>
              <a:t>feugait</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nulla</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facilisi</a:t>
            </a:r>
            <a:r>
              <a:rPr lang="fr-FR" sz="1400" kern="1700" spc="300">
                <a:latin typeface="Co Headline Light" panose="020B0303060202020204" pitchFamily="34" charset="0"/>
                <a:cs typeface="Co Headline Light" panose="020B0303060202020204" pitchFamily="34" charset="0"/>
              </a:rPr>
              <a:t>.</a:t>
            </a:r>
          </a:p>
        </p:txBody>
      </p:sp>
    </p:spTree>
    <p:extLst>
      <p:ext uri="{BB962C8B-B14F-4D97-AF65-F5344CB8AC3E}">
        <p14:creationId xmlns:p14="http://schemas.microsoft.com/office/powerpoint/2010/main" val="32173351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D9D604-74FE-4F3D-8D5C-1B44AD5355D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FE8417-F168-9D81-EC10-BCBB4A940978}"/>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4" name="Espace réservé du pied de page 3">
            <a:extLst>
              <a:ext uri="{FF2B5EF4-FFF2-40B4-BE49-F238E27FC236}">
                <a16:creationId xmlns:a16="http://schemas.microsoft.com/office/drawing/2014/main" id="{D840E60A-BDEA-DB46-7BB8-436960A704F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5005C53-DB54-5AAD-8AB4-E140A95F4F6E}"/>
              </a:ext>
            </a:extLst>
          </p:cNvPr>
          <p:cNvSpPr>
            <a:spLocks noGrp="1"/>
          </p:cNvSpPr>
          <p:nvPr>
            <p:ph type="sldNum" sz="quarter" idx="12"/>
          </p:nvPr>
        </p:nvSpPr>
        <p:spPr/>
        <p:txBody>
          <a:bodyPr/>
          <a:lstStyle/>
          <a:p>
            <a:fld id="{81DC2182-0122-5748-AA1D-A9A1DDEE3231}" type="slidenum">
              <a:rPr lang="fr-FR" smtClean="0"/>
              <a:t>‹N°›</a:t>
            </a:fld>
            <a:endParaRPr lang="fr-FR"/>
          </a:p>
        </p:txBody>
      </p:sp>
      <p:pic>
        <p:nvPicPr>
          <p:cNvPr id="6" name="Image 5">
            <a:extLst>
              <a:ext uri="{FF2B5EF4-FFF2-40B4-BE49-F238E27FC236}">
                <a16:creationId xmlns:a16="http://schemas.microsoft.com/office/drawing/2014/main" id="{6734600F-87E8-1633-E3C8-04BAD086708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694958" y="-606860"/>
            <a:ext cx="13433842" cy="8958672"/>
          </a:xfrm>
          <a:prstGeom prst="rect">
            <a:avLst/>
          </a:prstGeom>
        </p:spPr>
      </p:pic>
      <p:pic>
        <p:nvPicPr>
          <p:cNvPr id="7" name="Image 6">
            <a:extLst>
              <a:ext uri="{FF2B5EF4-FFF2-40B4-BE49-F238E27FC236}">
                <a16:creationId xmlns:a16="http://schemas.microsoft.com/office/drawing/2014/main" id="{0A6CC507-B308-6B0F-D5A3-38D66BA3C8D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Sous-titre 2">
            <a:extLst>
              <a:ext uri="{FF2B5EF4-FFF2-40B4-BE49-F238E27FC236}">
                <a16:creationId xmlns:a16="http://schemas.microsoft.com/office/drawing/2014/main" id="{B35B6E9F-618B-AB15-6C6A-A898E7BDE394}"/>
              </a:ext>
            </a:extLst>
          </p:cNvPr>
          <p:cNvSpPr>
            <a:spLocks noGrp="1"/>
          </p:cNvSpPr>
          <p:nvPr>
            <p:ph type="subTitle" idx="1"/>
          </p:nvPr>
        </p:nvSpPr>
        <p:spPr>
          <a:xfrm>
            <a:off x="6485859" y="1541721"/>
            <a:ext cx="5346867" cy="4373142"/>
          </a:xfrm>
        </p:spPr>
        <p:txBody>
          <a:bodyPr anchor="ctr">
            <a:normAutofit/>
          </a:bodyPr>
          <a:lstStyle/>
          <a:p>
            <a:pPr algn="just">
              <a:lnSpc>
                <a:spcPts val="1800"/>
              </a:lnSpc>
            </a:pPr>
            <a:r>
              <a:rPr lang="fr-FR" sz="1400" kern="1700" spc="300">
                <a:latin typeface="Co Headline Light" panose="020B0303060202020204" pitchFamily="34" charset="0"/>
                <a:cs typeface="Co Headline Light" panose="020B0303060202020204" pitchFamily="34" charset="0"/>
              </a:rPr>
              <a:t>Texte d’introduction : </a:t>
            </a:r>
            <a:r>
              <a:rPr lang="fr-FR" sz="1400" kern="1700" spc="300" err="1">
                <a:latin typeface="Co Headline Light" panose="020B0303060202020204" pitchFamily="34" charset="0"/>
                <a:cs typeface="Co Headline Light" panose="020B0303060202020204" pitchFamily="34" charset="0"/>
              </a:rPr>
              <a:t>eum</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iriure</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dolor</a:t>
            </a:r>
            <a:r>
              <a:rPr lang="fr-FR" sz="1400" kern="1700" spc="300">
                <a:latin typeface="Co Headline Light" panose="020B0303060202020204" pitchFamily="34" charset="0"/>
                <a:cs typeface="Co Headline Light" panose="020B0303060202020204" pitchFamily="34" charset="0"/>
              </a:rPr>
              <a:t> in </a:t>
            </a:r>
            <a:r>
              <a:rPr lang="fr-FR" sz="1400" kern="1700" spc="300" err="1">
                <a:latin typeface="Co Headline Light" panose="020B0303060202020204" pitchFamily="34" charset="0"/>
                <a:cs typeface="Co Headline Light" panose="020B0303060202020204" pitchFamily="34" charset="0"/>
              </a:rPr>
              <a:t>hendrerit</a:t>
            </a:r>
            <a:r>
              <a:rPr lang="fr-FR" sz="1400" kern="1700" spc="300">
                <a:latin typeface="Co Headline Light" panose="020B0303060202020204" pitchFamily="34" charset="0"/>
                <a:cs typeface="Co Headline Light" panose="020B0303060202020204" pitchFamily="34" charset="0"/>
              </a:rPr>
              <a:t> in </a:t>
            </a:r>
            <a:r>
              <a:rPr lang="fr-FR" sz="1400" kern="1700" spc="300" err="1">
                <a:latin typeface="Co Headline Light" panose="020B0303060202020204" pitchFamily="34" charset="0"/>
                <a:cs typeface="Co Headline Light" panose="020B0303060202020204" pitchFamily="34" charset="0"/>
              </a:rPr>
              <a:t>vulputate</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velit</a:t>
            </a:r>
            <a:r>
              <a:rPr lang="fr-FR" sz="1400" kern="1700" spc="300">
                <a:latin typeface="Co Headline Light" panose="020B0303060202020204" pitchFamily="34" charset="0"/>
                <a:cs typeface="Co Headline Light" panose="020B0303060202020204" pitchFamily="34" charset="0"/>
              </a:rPr>
              <a:t> esse </a:t>
            </a:r>
            <a:r>
              <a:rPr lang="fr-FR" sz="1400" kern="1700" spc="300" err="1">
                <a:latin typeface="Co Headline Light" panose="020B0303060202020204" pitchFamily="34" charset="0"/>
                <a:cs typeface="Co Headline Light" panose="020B0303060202020204" pitchFamily="34" charset="0"/>
              </a:rPr>
              <a:t>molestie</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consequat</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vel</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illum</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dolore</a:t>
            </a:r>
            <a:r>
              <a:rPr lang="fr-FR" sz="1400" kern="1700" spc="300">
                <a:latin typeface="Co Headline Light" panose="020B0303060202020204" pitchFamily="34" charset="0"/>
                <a:cs typeface="Co Headline Light" panose="020B0303060202020204" pitchFamily="34" charset="0"/>
              </a:rPr>
              <a:t> eu </a:t>
            </a:r>
            <a:r>
              <a:rPr lang="fr-FR" sz="1400" kern="1700" spc="300" err="1">
                <a:latin typeface="Co Headline Light" panose="020B0303060202020204" pitchFamily="34" charset="0"/>
                <a:cs typeface="Co Headline Light" panose="020B0303060202020204" pitchFamily="34" charset="0"/>
              </a:rPr>
              <a:t>feugiat</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nulla</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facilisis</a:t>
            </a:r>
            <a:r>
              <a:rPr lang="fr-FR" sz="1400" kern="1700" spc="300">
                <a:latin typeface="Co Headline Light" panose="020B0303060202020204" pitchFamily="34" charset="0"/>
                <a:cs typeface="Co Headline Light" panose="020B0303060202020204" pitchFamily="34" charset="0"/>
              </a:rPr>
              <a:t> at </a:t>
            </a:r>
            <a:r>
              <a:rPr lang="fr-FR" sz="1400" kern="1700" spc="300" err="1">
                <a:latin typeface="Co Headline Light" panose="020B0303060202020204" pitchFamily="34" charset="0"/>
                <a:cs typeface="Co Headline Light" panose="020B0303060202020204" pitchFamily="34" charset="0"/>
              </a:rPr>
              <a:t>vero</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eros</a:t>
            </a:r>
            <a:r>
              <a:rPr lang="fr-FR" sz="1400" kern="1700" spc="300">
                <a:latin typeface="Co Headline Light" panose="020B0303060202020204" pitchFamily="34" charset="0"/>
                <a:cs typeface="Co Headline Light" panose="020B0303060202020204" pitchFamily="34" charset="0"/>
              </a:rPr>
              <a:t> et </a:t>
            </a:r>
            <a:r>
              <a:rPr lang="fr-FR" sz="1400" kern="1700" spc="300" err="1">
                <a:latin typeface="Co Headline Light" panose="020B0303060202020204" pitchFamily="34" charset="0"/>
                <a:cs typeface="Co Headline Light" panose="020B0303060202020204" pitchFamily="34" charset="0"/>
              </a:rPr>
              <a:t>accumsan</a:t>
            </a:r>
            <a:r>
              <a:rPr lang="fr-FR" sz="1400" kern="1700" spc="300">
                <a:latin typeface="Co Headline Light" panose="020B0303060202020204" pitchFamily="34" charset="0"/>
                <a:cs typeface="Co Headline Light" panose="020B0303060202020204" pitchFamily="34" charset="0"/>
              </a:rPr>
              <a:t> et </a:t>
            </a:r>
            <a:r>
              <a:rPr lang="fr-FR" sz="1400" kern="1700" spc="300" err="1">
                <a:latin typeface="Co Headline Light" panose="020B0303060202020204" pitchFamily="34" charset="0"/>
                <a:cs typeface="Co Headline Light" panose="020B0303060202020204" pitchFamily="34" charset="0"/>
              </a:rPr>
              <a:t>iusto</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odio</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dignissim</a:t>
            </a:r>
            <a:r>
              <a:rPr lang="fr-FR" sz="1400" kern="1700" spc="300">
                <a:latin typeface="Co Headline Light" panose="020B0303060202020204" pitchFamily="34" charset="0"/>
                <a:cs typeface="Co Headline Light" panose="020B0303060202020204" pitchFamily="34" charset="0"/>
              </a:rPr>
              <a:t> qui </a:t>
            </a:r>
            <a:r>
              <a:rPr lang="fr-FR" sz="1400" kern="1700" spc="300" err="1">
                <a:latin typeface="Co Headline Light" panose="020B0303060202020204" pitchFamily="34" charset="0"/>
                <a:cs typeface="Co Headline Light" panose="020B0303060202020204" pitchFamily="34" charset="0"/>
              </a:rPr>
              <a:t>blandit</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praesent</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luptatum</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zzril</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delenit</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augue</a:t>
            </a:r>
            <a:r>
              <a:rPr lang="fr-FR" sz="1400" kern="1700" spc="300">
                <a:latin typeface="Co Headline Light" panose="020B0303060202020204" pitchFamily="34" charset="0"/>
                <a:cs typeface="Co Headline Light" panose="020B0303060202020204" pitchFamily="34" charset="0"/>
              </a:rPr>
              <a:t> duis </a:t>
            </a:r>
            <a:r>
              <a:rPr lang="fr-FR" sz="1400" kern="1700" spc="300" err="1">
                <a:latin typeface="Co Headline Light" panose="020B0303060202020204" pitchFamily="34" charset="0"/>
                <a:cs typeface="Co Headline Light" panose="020B0303060202020204" pitchFamily="34" charset="0"/>
              </a:rPr>
              <a:t>dolore</a:t>
            </a:r>
            <a:r>
              <a:rPr lang="fr-FR" sz="1400" kern="1700" spc="300">
                <a:latin typeface="Co Headline Light" panose="020B0303060202020204" pitchFamily="34" charset="0"/>
                <a:cs typeface="Co Headline Light" panose="020B0303060202020204" pitchFamily="34" charset="0"/>
              </a:rPr>
              <a:t> te </a:t>
            </a:r>
            <a:r>
              <a:rPr lang="fr-FR" sz="1400" kern="1700" spc="300" err="1">
                <a:latin typeface="Co Headline Light" panose="020B0303060202020204" pitchFamily="34" charset="0"/>
                <a:cs typeface="Co Headline Light" panose="020B0303060202020204" pitchFamily="34" charset="0"/>
              </a:rPr>
              <a:t>feugait</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nulla</a:t>
            </a:r>
            <a:r>
              <a:rPr lang="fr-FR" sz="1400" kern="1700" spc="300">
                <a:latin typeface="Co Headline Light" panose="020B0303060202020204" pitchFamily="34" charset="0"/>
                <a:cs typeface="Co Headline Light" panose="020B0303060202020204" pitchFamily="34" charset="0"/>
              </a:rPr>
              <a:t> </a:t>
            </a:r>
            <a:r>
              <a:rPr lang="fr-FR" sz="1400" kern="1700" spc="300" err="1">
                <a:latin typeface="Co Headline Light" panose="020B0303060202020204" pitchFamily="34" charset="0"/>
                <a:cs typeface="Co Headline Light" panose="020B0303060202020204" pitchFamily="34" charset="0"/>
              </a:rPr>
              <a:t>facilisi</a:t>
            </a:r>
            <a:r>
              <a:rPr lang="fr-FR" sz="1400" kern="1700" spc="300">
                <a:latin typeface="Co Headline Light" panose="020B0303060202020204" pitchFamily="34" charset="0"/>
                <a:cs typeface="Co Headline Light" panose="020B0303060202020204" pitchFamily="34" charset="0"/>
              </a:rPr>
              <a:t>.</a:t>
            </a:r>
          </a:p>
        </p:txBody>
      </p:sp>
    </p:spTree>
    <p:extLst>
      <p:ext uri="{BB962C8B-B14F-4D97-AF65-F5344CB8AC3E}">
        <p14:creationId xmlns:p14="http://schemas.microsoft.com/office/powerpoint/2010/main" val="33358644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FC98714-DAF3-2F99-5BBC-5B0D1617B458}"/>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3" name="Espace réservé du pied de page 2">
            <a:extLst>
              <a:ext uri="{FF2B5EF4-FFF2-40B4-BE49-F238E27FC236}">
                <a16:creationId xmlns:a16="http://schemas.microsoft.com/office/drawing/2014/main" id="{2D0B77F5-6BB5-0029-EAB2-49482E4E311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C624E9B-B7F4-5D0A-ABFF-9559B009F819}"/>
              </a:ext>
            </a:extLst>
          </p:cNvPr>
          <p:cNvSpPr>
            <a:spLocks noGrp="1"/>
          </p:cNvSpPr>
          <p:nvPr>
            <p:ph type="sldNum" sz="quarter" idx="12"/>
          </p:nvPr>
        </p:nvSpPr>
        <p:spPr/>
        <p:txBody>
          <a:bodyPr/>
          <a:lstStyle/>
          <a:p>
            <a:fld id="{81DC2182-0122-5748-AA1D-A9A1DDEE3231}" type="slidenum">
              <a:rPr lang="fr-FR" smtClean="0"/>
              <a:t>‹N°›</a:t>
            </a:fld>
            <a:endParaRPr lang="fr-FR"/>
          </a:p>
        </p:txBody>
      </p:sp>
      <p:pic>
        <p:nvPicPr>
          <p:cNvPr id="5" name="Image 4" descr="Une image contenant herbe, plein air, ciel, bétail&#10;&#10;Description générée automatiquement">
            <a:extLst>
              <a:ext uri="{FF2B5EF4-FFF2-40B4-BE49-F238E27FC236}">
                <a16:creationId xmlns:a16="http://schemas.microsoft.com/office/drawing/2014/main" id="{9448D399-CE95-A767-1DE1-9D228F180D0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180753" y="-95693"/>
            <a:ext cx="10910254" cy="7147020"/>
          </a:xfrm>
          <a:prstGeom prst="rect">
            <a:avLst/>
          </a:prstGeom>
        </p:spPr>
      </p:pic>
      <p:pic>
        <p:nvPicPr>
          <p:cNvPr id="6" name="Image 5">
            <a:extLst>
              <a:ext uri="{FF2B5EF4-FFF2-40B4-BE49-F238E27FC236}">
                <a16:creationId xmlns:a16="http://schemas.microsoft.com/office/drawing/2014/main" id="{0A6CC507-B308-6B0F-D5A3-38D66BA3C8D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Sous-titre 2">
            <a:extLst>
              <a:ext uri="{FF2B5EF4-FFF2-40B4-BE49-F238E27FC236}">
                <a16:creationId xmlns:a16="http://schemas.microsoft.com/office/drawing/2014/main" id="{B35B6E9F-618B-AB15-6C6A-A898E7BDE394}"/>
              </a:ext>
            </a:extLst>
          </p:cNvPr>
          <p:cNvSpPr>
            <a:spLocks noGrp="1"/>
          </p:cNvSpPr>
          <p:nvPr>
            <p:ph type="subTitle" idx="1"/>
          </p:nvPr>
        </p:nvSpPr>
        <p:spPr>
          <a:xfrm>
            <a:off x="6581553" y="1594883"/>
            <a:ext cx="5249280" cy="4361243"/>
          </a:xfrm>
        </p:spPr>
        <p:txBody>
          <a:bodyPr>
            <a:normAutofit/>
          </a:bodyPr>
          <a:lstStyle/>
          <a:p>
            <a:pPr algn="l"/>
            <a:r>
              <a:rPr lang="fr-FR" sz="1400" kern="1700" spc="-100">
                <a:latin typeface="Co Headline Light" panose="020B0303060202020204" pitchFamily="34" charset="0"/>
                <a:cs typeface="Co Headline Light" panose="020B0303060202020204" pitchFamily="34" charset="0"/>
              </a:rPr>
              <a:t>Sous-titre à remplacer</a:t>
            </a:r>
          </a:p>
          <a:p>
            <a:pPr algn="just">
              <a:lnSpc>
                <a:spcPts val="1500"/>
              </a:lnSpc>
            </a:pPr>
            <a:r>
              <a:rPr lang="fr-FR" sz="1000" kern="1700">
                <a:latin typeface="Basic Sans ExtraLight" pitchFamily="2" charset="77"/>
                <a:cs typeface="Co Headline Light" panose="020B0303060202020204" pitchFamily="34" charset="0"/>
              </a:rPr>
              <a:t>Lorem ipsum </a:t>
            </a:r>
            <a:r>
              <a:rPr lang="fr-FR" sz="1000" kern="1700" err="1">
                <a:latin typeface="Basic Sans ExtraLight" pitchFamily="2" charset="77"/>
                <a:cs typeface="Co Headline Light" panose="020B0303060202020204" pitchFamily="34" charset="0"/>
              </a:rPr>
              <a:t>dolor</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amet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consectetuer</a:t>
            </a:r>
            <a:r>
              <a:rPr lang="fr-FR" sz="1000" kern="1700">
                <a:latin typeface="Basic Sans ExtraLight" pitchFamily="2" charset="77"/>
                <a:cs typeface="Co Headline Light" panose="020B0303060202020204" pitchFamily="34" charset="0"/>
              </a:rPr>
              <a:t> a </a:t>
            </a:r>
            <a:r>
              <a:rPr lang="fr-FR" sz="1000" kern="1700" err="1">
                <a:latin typeface="Basic Sans ExtraLight" pitchFamily="2" charset="77"/>
                <a:cs typeface="Co Headline Light" panose="020B0303060202020204" pitchFamily="34" charset="0"/>
              </a:rPr>
              <a:t>dipiscing</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elit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sed</a:t>
            </a:r>
            <a:r>
              <a:rPr lang="fr-FR" sz="1000" kern="1700">
                <a:latin typeface="Basic Sans ExtraLight" pitchFamily="2" charset="77"/>
                <a:cs typeface="Co Headline Light" panose="020B0303060202020204" pitchFamily="34" charset="0"/>
              </a:rPr>
              <a:t> diam </a:t>
            </a:r>
            <a:r>
              <a:rPr lang="fr-FR" sz="1000" kern="1700" err="1">
                <a:latin typeface="Basic Sans ExtraLight" pitchFamily="2" charset="77"/>
                <a:cs typeface="Co Headline Light" panose="020B0303060202020204" pitchFamily="34" charset="0"/>
              </a:rPr>
              <a:t>nonummy</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nibh</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euismod</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tincidunt</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laoreet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dolore</a:t>
            </a:r>
            <a:r>
              <a:rPr lang="fr-FR" sz="1000" kern="1700">
                <a:latin typeface="Basic Sans ExtraLight" pitchFamily="2" charset="77"/>
                <a:cs typeface="Co Headline Light" panose="020B0303060202020204" pitchFamily="34" charset="0"/>
              </a:rPr>
              <a:t> magna </a:t>
            </a:r>
            <a:r>
              <a:rPr lang="fr-FR" sz="1000" kern="1700" err="1">
                <a:latin typeface="Basic Sans ExtraLight" pitchFamily="2" charset="77"/>
                <a:cs typeface="Co Headline Light" panose="020B0303060202020204" pitchFamily="34" charset="0"/>
              </a:rPr>
              <a:t>aliquam</a:t>
            </a:r>
            <a:r>
              <a:rPr lang="fr-FR" sz="1000" kern="1700">
                <a:latin typeface="Basic Sans ExtraLight" pitchFamily="2" charset="77"/>
                <a:cs typeface="Co Headline Light" panose="020B0303060202020204" pitchFamily="34" charset="0"/>
              </a:rPr>
              <a:t> erat </a:t>
            </a:r>
            <a:r>
              <a:rPr lang="fr-FR" sz="1000" kern="1700" err="1">
                <a:latin typeface="Basic Sans ExtraLight" pitchFamily="2" charset="77"/>
                <a:cs typeface="Co Headline Light" panose="020B0303060202020204" pitchFamily="34" charset="0"/>
              </a:rPr>
              <a:t>volutpat</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wisi</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enim</a:t>
            </a:r>
            <a:r>
              <a:rPr lang="fr-FR" sz="1000" kern="1700">
                <a:latin typeface="Basic Sans ExtraLight" pitchFamily="2" charset="77"/>
                <a:cs typeface="Co Headline Light" panose="020B0303060202020204" pitchFamily="34" charset="0"/>
              </a:rPr>
              <a:t> ad </a:t>
            </a:r>
            <a:r>
              <a:rPr lang="fr-FR" sz="1000" kern="1700" err="1">
                <a:latin typeface="Basic Sans ExtraLight" pitchFamily="2" charset="77"/>
                <a:cs typeface="Co Headline Light" panose="020B0303060202020204" pitchFamily="34" charset="0"/>
              </a:rPr>
              <a:t>minim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veniam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quis</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nostrud</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exerci</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tation</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ullamcorper</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suscipit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lobortis</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nisl</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aliquip</a:t>
            </a:r>
            <a:r>
              <a:rPr lang="fr-FR" sz="1000" kern="1700">
                <a:latin typeface="Basic Sans ExtraLight" pitchFamily="2" charset="77"/>
                <a:cs typeface="Co Headline Light" panose="020B0303060202020204" pitchFamily="34" charset="0"/>
              </a:rPr>
              <a:t> ex </a:t>
            </a:r>
            <a:r>
              <a:rPr lang="fr-FR" sz="1000" kern="1700" err="1">
                <a:latin typeface="Basic Sans ExtraLight" pitchFamily="2" charset="77"/>
                <a:cs typeface="Co Headline Light" panose="020B0303060202020204" pitchFamily="34" charset="0"/>
              </a:rPr>
              <a:t>ea</a:t>
            </a:r>
            <a:r>
              <a:rPr lang="fr-FR" sz="1000" kern="1700">
                <a:latin typeface="Basic Sans ExtraLight" pitchFamily="2" charset="77"/>
                <a:cs typeface="Co Headline Light" panose="020B0303060202020204" pitchFamily="34" charset="0"/>
              </a:rPr>
              <a:t> commodo </a:t>
            </a:r>
            <a:r>
              <a:rPr lang="fr-FR" sz="1000" kern="1700" err="1">
                <a:latin typeface="Basic Sans ExtraLight" pitchFamily="2" charset="77"/>
                <a:cs typeface="Co Headline Light" panose="020B0303060202020204" pitchFamily="34" charset="0"/>
              </a:rPr>
              <a:t>consequat</a:t>
            </a:r>
            <a:r>
              <a:rPr lang="fr-FR" sz="1000" kern="1700">
                <a:latin typeface="Basic Sans ExtraLight" pitchFamily="2" charset="77"/>
                <a:cs typeface="Co Headline Light" panose="020B0303060202020204" pitchFamily="34" charset="0"/>
              </a:rPr>
              <a:t>. Duis </a:t>
            </a:r>
            <a:r>
              <a:rPr lang="fr-FR" sz="1000" kern="1700" err="1">
                <a:latin typeface="Basic Sans ExtraLight" pitchFamily="2" charset="77"/>
                <a:cs typeface="Co Headline Light" panose="020B0303060202020204" pitchFamily="34" charset="0"/>
              </a:rPr>
              <a:t>autem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vel</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eum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iriure</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a:t>
            </a:r>
            <a:r>
              <a:rPr lang="fr-FR" sz="1000" kern="1700">
                <a:latin typeface="Basic Sans ExtraLight" pitchFamily="2" charset="77"/>
                <a:cs typeface="Co Headline Light" panose="020B0303060202020204" pitchFamily="34" charset="0"/>
              </a:rPr>
              <a:t> in </a:t>
            </a:r>
            <a:r>
              <a:rPr lang="fr-FR" sz="1000" kern="1700" err="1">
                <a:latin typeface="Basic Sans ExtraLight" pitchFamily="2" charset="77"/>
                <a:cs typeface="Co Headline Light" panose="020B0303060202020204" pitchFamily="34" charset="0"/>
              </a:rPr>
              <a:t>hendrerit</a:t>
            </a:r>
            <a:r>
              <a:rPr lang="fr-FR" sz="1000" kern="1700">
                <a:latin typeface="Basic Sans ExtraLight" pitchFamily="2" charset="77"/>
                <a:cs typeface="Co Headline Light" panose="020B0303060202020204" pitchFamily="34" charset="0"/>
              </a:rPr>
              <a:t> in </a:t>
            </a:r>
            <a:r>
              <a:rPr lang="fr-FR" sz="1000" kern="1700" err="1">
                <a:latin typeface="Basic Sans ExtraLight" pitchFamily="2" charset="77"/>
                <a:cs typeface="Co Headline Light" panose="020B0303060202020204" pitchFamily="34" charset="0"/>
              </a:rPr>
              <a:t>vulputate</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velit</a:t>
            </a:r>
            <a:r>
              <a:rPr lang="fr-FR" sz="1000" kern="1700">
                <a:latin typeface="Basic Sans ExtraLight" pitchFamily="2" charset="77"/>
                <a:cs typeface="Co Headline Light" panose="020B0303060202020204" pitchFamily="34" charset="0"/>
              </a:rPr>
              <a:t> esse </a:t>
            </a:r>
            <a:r>
              <a:rPr lang="fr-FR" sz="1000" kern="1700" err="1">
                <a:latin typeface="Basic Sans ExtraLight" pitchFamily="2" charset="77"/>
                <a:cs typeface="Co Headline Light" panose="020B0303060202020204" pitchFamily="34" charset="0"/>
              </a:rPr>
              <a:t>molestie</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consequat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vel</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illum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dolore</a:t>
            </a:r>
            <a:r>
              <a:rPr lang="fr-FR" sz="1000" kern="1700">
                <a:latin typeface="Basic Sans ExtraLight" pitchFamily="2" charset="77"/>
                <a:cs typeface="Co Headline Light" panose="020B0303060202020204" pitchFamily="34" charset="0"/>
              </a:rPr>
              <a:t> eu </a:t>
            </a:r>
            <a:r>
              <a:rPr lang="fr-FR" sz="1000" kern="1700" err="1">
                <a:latin typeface="Basic Sans ExtraLight" pitchFamily="2" charset="77"/>
                <a:cs typeface="Co Headline Light" panose="020B0303060202020204" pitchFamily="34" charset="0"/>
              </a:rPr>
              <a:t>feugiat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nulla</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facilisis</a:t>
            </a:r>
            <a:r>
              <a:rPr lang="fr-FR" sz="1000" kern="1700">
                <a:latin typeface="Basic Sans ExtraLight" pitchFamily="2" charset="77"/>
                <a:cs typeface="Co Headline Light" panose="020B0303060202020204" pitchFamily="34" charset="0"/>
              </a:rPr>
              <a:t> at </a:t>
            </a:r>
            <a:r>
              <a:rPr lang="fr-FR" sz="1000" kern="1700" err="1">
                <a:latin typeface="Basic Sans ExtraLight" pitchFamily="2" charset="77"/>
                <a:cs typeface="Co Headline Light" panose="020B0303060202020204" pitchFamily="34" charset="0"/>
              </a:rPr>
              <a:t>vero</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eros</a:t>
            </a:r>
            <a:r>
              <a:rPr lang="fr-FR" sz="1000" kern="1700">
                <a:latin typeface="Basic Sans ExtraLight" pitchFamily="2" charset="77"/>
                <a:cs typeface="Co Headline Light" panose="020B0303060202020204" pitchFamily="34" charset="0"/>
              </a:rPr>
              <a:t> et </a:t>
            </a:r>
            <a:r>
              <a:rPr lang="fr-FR" sz="1000" kern="1700" err="1">
                <a:latin typeface="Basic Sans ExtraLight" pitchFamily="2" charset="77"/>
                <a:cs typeface="Co Headline Light" panose="020B0303060202020204" pitchFamily="34" charset="0"/>
              </a:rPr>
              <a:t>accumsan</a:t>
            </a:r>
            <a:r>
              <a:rPr lang="fr-FR" sz="1000" kern="1700">
                <a:latin typeface="Basic Sans ExtraLight" pitchFamily="2" charset="77"/>
                <a:cs typeface="Co Headline Light" panose="020B0303060202020204" pitchFamily="34" charset="0"/>
              </a:rPr>
              <a:t> et </a:t>
            </a:r>
            <a:r>
              <a:rPr lang="fr-FR" sz="1000" kern="1700" err="1">
                <a:latin typeface="Basic Sans ExtraLight" pitchFamily="2" charset="77"/>
                <a:cs typeface="Co Headline Light" panose="020B0303060202020204" pitchFamily="34" charset="0"/>
              </a:rPr>
              <a:t>iusto</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odio</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dignissim</a:t>
            </a:r>
            <a:r>
              <a:rPr lang="fr-FR" sz="1000" kern="1700">
                <a:latin typeface="Basic Sans ExtraLight" pitchFamily="2" charset="77"/>
                <a:cs typeface="Co Headline Light" panose="020B0303060202020204" pitchFamily="34" charset="0"/>
              </a:rPr>
              <a:t> qui </a:t>
            </a:r>
            <a:r>
              <a:rPr lang="fr-FR" sz="1000" kern="1700" err="1">
                <a:latin typeface="Basic Sans ExtraLight" pitchFamily="2" charset="77"/>
                <a:cs typeface="Co Headline Light" panose="020B0303060202020204" pitchFamily="34" charset="0"/>
              </a:rPr>
              <a:t>blandit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praesent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luptatum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zzril</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delenit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augue</a:t>
            </a:r>
            <a:r>
              <a:rPr lang="fr-FR" sz="1000" kern="1700">
                <a:latin typeface="Basic Sans ExtraLight" pitchFamily="2" charset="77"/>
                <a:cs typeface="Co Headline Light" panose="020B0303060202020204" pitchFamily="34" charset="0"/>
              </a:rPr>
              <a:t> duis </a:t>
            </a:r>
            <a:r>
              <a:rPr lang="fr-FR" sz="1000" kern="1700" err="1">
                <a:latin typeface="Basic Sans ExtraLight" pitchFamily="2" charset="77"/>
                <a:cs typeface="Co Headline Light" panose="020B0303060202020204" pitchFamily="34" charset="0"/>
              </a:rPr>
              <a:t>dolore</a:t>
            </a:r>
            <a:r>
              <a:rPr lang="fr-FR" sz="1000" kern="1700">
                <a:latin typeface="Basic Sans ExtraLight" pitchFamily="2" charset="77"/>
                <a:cs typeface="Co Headline Light" panose="020B0303060202020204" pitchFamily="34" charset="0"/>
              </a:rPr>
              <a:t> te </a:t>
            </a:r>
            <a:r>
              <a:rPr lang="fr-FR" sz="1000" kern="1700" err="1">
                <a:latin typeface="Basic Sans ExtraLight" pitchFamily="2" charset="77"/>
                <a:cs typeface="Co Headline Light" panose="020B0303060202020204" pitchFamily="34" charset="0"/>
              </a:rPr>
              <a:t>feugait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nulla</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facilisi</a:t>
            </a:r>
            <a:r>
              <a:rPr lang="fr-FR" sz="1000" kern="1700">
                <a:latin typeface="Basic Sans ExtraLight" pitchFamily="2" charset="77"/>
                <a:cs typeface="Co Headline Light" panose="020B0303060202020204" pitchFamily="34" charset="0"/>
              </a:rPr>
              <a:t>.</a:t>
            </a:r>
          </a:p>
          <a:p>
            <a:pPr algn="just">
              <a:lnSpc>
                <a:spcPts val="1500"/>
              </a:lnSpc>
            </a:pPr>
            <a:r>
              <a:rPr lang="fr-FR" sz="1000" kern="1700">
                <a:latin typeface="Basic Sans ExtraLight" pitchFamily="2" charset="77"/>
                <a:cs typeface="Co Headline Light" panose="020B0303060202020204" pitchFamily="34" charset="0"/>
              </a:rPr>
              <a:t>Lorem ipsum </a:t>
            </a:r>
            <a:r>
              <a:rPr lang="fr-FR" sz="1000" kern="1700" err="1">
                <a:latin typeface="Basic Sans ExtraLight" pitchFamily="2" charset="77"/>
                <a:cs typeface="Co Headline Light" panose="020B0303060202020204" pitchFamily="34" charset="0"/>
              </a:rPr>
              <a:t>dolor</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amet</a:t>
            </a:r>
            <a:r>
              <a:rPr lang="fr-FR" sz="1000" kern="1700">
                <a:latin typeface="Basic Sans ExtraLight" pitchFamily="2" charset="77"/>
                <a:cs typeface="Co Headline Light" panose="020B0303060202020204" pitchFamily="34" charset="0"/>
              </a:rPr>
              <a:t>, cons </a:t>
            </a:r>
            <a:r>
              <a:rPr lang="fr-FR" sz="1000" kern="1700" err="1">
                <a:latin typeface="Basic Sans ExtraLight" pitchFamily="2" charset="77"/>
                <a:cs typeface="Co Headline Light" panose="020B0303060202020204" pitchFamily="34" charset="0"/>
              </a:rPr>
              <a:t>ectetuer</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adipiscing</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elit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sed</a:t>
            </a:r>
            <a:r>
              <a:rPr lang="fr-FR" sz="1000" kern="1700">
                <a:latin typeface="Basic Sans ExtraLight" pitchFamily="2" charset="77"/>
                <a:cs typeface="Co Headline Light" panose="020B0303060202020204" pitchFamily="34" charset="0"/>
              </a:rPr>
              <a:t> diam </a:t>
            </a:r>
            <a:r>
              <a:rPr lang="fr-FR" sz="1000" kern="1700" err="1">
                <a:latin typeface="Basic Sans ExtraLight" pitchFamily="2" charset="77"/>
                <a:cs typeface="Co Headline Light" panose="020B0303060202020204" pitchFamily="34" charset="0"/>
              </a:rPr>
              <a:t>nonummy</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nibh</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euismod</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tincidunt</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laoreet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dolore</a:t>
            </a:r>
            <a:r>
              <a:rPr lang="fr-FR" sz="1000" kern="1700">
                <a:latin typeface="Basic Sans ExtraLight" pitchFamily="2" charset="77"/>
                <a:cs typeface="Co Headline Light" panose="020B0303060202020204" pitchFamily="34" charset="0"/>
              </a:rPr>
              <a:t> magna </a:t>
            </a:r>
            <a:r>
              <a:rPr lang="fr-FR" sz="1000" kern="1700" err="1">
                <a:latin typeface="Basic Sans ExtraLight" pitchFamily="2" charset="77"/>
                <a:cs typeface="Co Headline Light" panose="020B0303060202020204" pitchFamily="34" charset="0"/>
              </a:rPr>
              <a:t>aliquam</a:t>
            </a:r>
            <a:r>
              <a:rPr lang="fr-FR" sz="1000" kern="1700">
                <a:latin typeface="Basic Sans ExtraLight" pitchFamily="2" charset="77"/>
                <a:cs typeface="Co Headline Light" panose="020B0303060202020204" pitchFamily="34" charset="0"/>
              </a:rPr>
              <a:t> erat </a:t>
            </a:r>
            <a:r>
              <a:rPr lang="fr-FR" sz="1000" kern="1700" err="1">
                <a:latin typeface="Basic Sans ExtraLight" pitchFamily="2" charset="77"/>
                <a:cs typeface="Co Headline Light" panose="020B0303060202020204" pitchFamily="34" charset="0"/>
              </a:rPr>
              <a:t>volutpat</a:t>
            </a:r>
            <a:r>
              <a:rPr lang="fr-FR" sz="1000" kern="1700">
                <a:latin typeface="Basic Sans ExtraLight" pitchFamily="2" charset="77"/>
                <a:cs typeface="Co Headline Light" panose="020B0303060202020204" pitchFamily="34" charset="0"/>
              </a:rPr>
              <a:t>. </a:t>
            </a:r>
          </a:p>
          <a:p>
            <a:pPr algn="just">
              <a:lnSpc>
                <a:spcPts val="1500"/>
              </a:lnSpc>
            </a:pPr>
            <a:r>
              <a:rPr lang="fr-FR" sz="1000" kern="1700">
                <a:latin typeface="Basic Sans ExtraLight" pitchFamily="2" charset="77"/>
                <a:cs typeface="Co Headline Light" panose="020B0303060202020204" pitchFamily="34" charset="0"/>
              </a:rPr>
              <a:t>Lorem ipsum </a:t>
            </a:r>
            <a:r>
              <a:rPr lang="fr-FR" sz="1000" kern="1700" err="1">
                <a:latin typeface="Basic Sans ExtraLight" pitchFamily="2" charset="77"/>
                <a:cs typeface="Co Headline Light" panose="020B0303060202020204" pitchFamily="34" charset="0"/>
              </a:rPr>
              <a:t>dolor</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amet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consectetuer</a:t>
            </a:r>
            <a:r>
              <a:rPr lang="fr-FR" sz="1000" kern="1700">
                <a:latin typeface="Basic Sans ExtraLight" pitchFamily="2" charset="77"/>
                <a:cs typeface="Co Headline Light" panose="020B0303060202020204" pitchFamily="34" charset="0"/>
              </a:rPr>
              <a:t> a </a:t>
            </a:r>
            <a:r>
              <a:rPr lang="fr-FR" sz="1000" kern="1700" err="1">
                <a:latin typeface="Basic Sans ExtraLight" pitchFamily="2" charset="77"/>
                <a:cs typeface="Co Headline Light" panose="020B0303060202020204" pitchFamily="34" charset="0"/>
              </a:rPr>
              <a:t>dipiscing</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elit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sed</a:t>
            </a:r>
            <a:r>
              <a:rPr lang="fr-FR" sz="1000" kern="1700">
                <a:latin typeface="Basic Sans ExtraLight" pitchFamily="2" charset="77"/>
                <a:cs typeface="Co Headline Light" panose="020B0303060202020204" pitchFamily="34" charset="0"/>
              </a:rPr>
              <a:t> diam </a:t>
            </a:r>
            <a:r>
              <a:rPr lang="fr-FR" sz="1000" kern="1700" err="1">
                <a:latin typeface="Basic Sans ExtraLight" pitchFamily="2" charset="77"/>
                <a:cs typeface="Co Headline Light" panose="020B0303060202020204" pitchFamily="34" charset="0"/>
              </a:rPr>
              <a:t>nonummy</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nibh</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euismod</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tincidunt</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laoreet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dolore</a:t>
            </a:r>
            <a:r>
              <a:rPr lang="fr-FR" sz="1000" kern="1700">
                <a:latin typeface="Basic Sans ExtraLight" pitchFamily="2" charset="77"/>
                <a:cs typeface="Co Headline Light" panose="020B0303060202020204" pitchFamily="34" charset="0"/>
              </a:rPr>
              <a:t> magna </a:t>
            </a:r>
            <a:r>
              <a:rPr lang="fr-FR" sz="1000" kern="1700" err="1">
                <a:latin typeface="Basic Sans ExtraLight" pitchFamily="2" charset="77"/>
                <a:cs typeface="Co Headline Light" panose="020B0303060202020204" pitchFamily="34" charset="0"/>
              </a:rPr>
              <a:t>aliquam</a:t>
            </a:r>
            <a:r>
              <a:rPr lang="fr-FR" sz="1000" kern="1700">
                <a:latin typeface="Basic Sans ExtraLight" pitchFamily="2" charset="77"/>
                <a:cs typeface="Co Headline Light" panose="020B0303060202020204" pitchFamily="34" charset="0"/>
              </a:rPr>
              <a:t> erat </a:t>
            </a:r>
            <a:r>
              <a:rPr lang="fr-FR" sz="1000" kern="1700" err="1">
                <a:latin typeface="Basic Sans ExtraLight" pitchFamily="2" charset="77"/>
                <a:cs typeface="Co Headline Light" panose="020B0303060202020204" pitchFamily="34" charset="0"/>
              </a:rPr>
              <a:t>volutpat</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wisi</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enim</a:t>
            </a:r>
            <a:r>
              <a:rPr lang="fr-FR" sz="1000" kern="1700">
                <a:latin typeface="Basic Sans ExtraLight" pitchFamily="2" charset="77"/>
                <a:cs typeface="Co Headline Light" panose="020B0303060202020204" pitchFamily="34" charset="0"/>
              </a:rPr>
              <a:t> ad </a:t>
            </a:r>
            <a:r>
              <a:rPr lang="fr-FR" sz="1000" kern="1700" err="1">
                <a:latin typeface="Basic Sans ExtraLight" pitchFamily="2" charset="77"/>
                <a:cs typeface="Co Headline Light" panose="020B0303060202020204" pitchFamily="34" charset="0"/>
              </a:rPr>
              <a:t>minim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veniam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quis</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nostrud</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exerci</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tation</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ullamcorper</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suscipit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lobortis</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nisl</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aliquip</a:t>
            </a:r>
            <a:r>
              <a:rPr lang="fr-FR" sz="1000" kern="1700">
                <a:latin typeface="Basic Sans ExtraLight" pitchFamily="2" charset="77"/>
                <a:cs typeface="Co Headline Light" panose="020B0303060202020204" pitchFamily="34" charset="0"/>
              </a:rPr>
              <a:t> ex </a:t>
            </a:r>
            <a:r>
              <a:rPr lang="fr-FR" sz="1000" kern="1700" err="1">
                <a:latin typeface="Basic Sans ExtraLight" pitchFamily="2" charset="77"/>
                <a:cs typeface="Co Headline Light" panose="020B0303060202020204" pitchFamily="34" charset="0"/>
              </a:rPr>
              <a:t>ea</a:t>
            </a:r>
            <a:r>
              <a:rPr lang="fr-FR" sz="1000" kern="1700">
                <a:latin typeface="Basic Sans ExtraLight" pitchFamily="2" charset="77"/>
                <a:cs typeface="Co Headline Light" panose="020B0303060202020204" pitchFamily="34" charset="0"/>
              </a:rPr>
              <a:t> commodo </a:t>
            </a:r>
            <a:r>
              <a:rPr lang="fr-FR" sz="1000" kern="1700" err="1">
                <a:latin typeface="Basic Sans ExtraLight" pitchFamily="2" charset="77"/>
                <a:cs typeface="Co Headline Light" panose="020B0303060202020204" pitchFamily="34" charset="0"/>
              </a:rPr>
              <a:t>consequat</a:t>
            </a:r>
            <a:r>
              <a:rPr lang="fr-FR" sz="1000" kern="1700">
                <a:latin typeface="Basic Sans ExtraLight" pitchFamily="2" charset="77"/>
                <a:cs typeface="Co Headline Light" panose="020B0303060202020204" pitchFamily="34" charset="0"/>
              </a:rPr>
              <a:t>. Duis </a:t>
            </a:r>
            <a:r>
              <a:rPr lang="fr-FR" sz="1000" kern="1700" err="1">
                <a:latin typeface="Basic Sans ExtraLight" pitchFamily="2" charset="77"/>
                <a:cs typeface="Co Headline Light" panose="020B0303060202020204" pitchFamily="34" charset="0"/>
              </a:rPr>
              <a:t>autem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vel</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eum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iriure</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a:t>
            </a:r>
            <a:r>
              <a:rPr lang="fr-FR" sz="1000" kern="1700">
                <a:latin typeface="Basic Sans ExtraLight" pitchFamily="2" charset="77"/>
                <a:cs typeface="Co Headline Light" panose="020B0303060202020204" pitchFamily="34" charset="0"/>
              </a:rPr>
              <a:t> in </a:t>
            </a:r>
            <a:r>
              <a:rPr lang="fr-FR" sz="1000" kern="1700" err="1">
                <a:latin typeface="Basic Sans ExtraLight" pitchFamily="2" charset="77"/>
                <a:cs typeface="Co Headline Light" panose="020B0303060202020204" pitchFamily="34" charset="0"/>
              </a:rPr>
              <a:t>hendrerit</a:t>
            </a:r>
            <a:r>
              <a:rPr lang="fr-FR" sz="1000" kern="1700">
                <a:latin typeface="Basic Sans ExtraLight" pitchFamily="2" charset="77"/>
                <a:cs typeface="Co Headline Light" panose="020B0303060202020204" pitchFamily="34" charset="0"/>
              </a:rPr>
              <a:t> in </a:t>
            </a:r>
            <a:r>
              <a:rPr lang="fr-FR" sz="1000" kern="1700" err="1">
                <a:latin typeface="Basic Sans ExtraLight" pitchFamily="2" charset="77"/>
                <a:cs typeface="Co Headline Light" panose="020B0303060202020204" pitchFamily="34" charset="0"/>
              </a:rPr>
              <a:t>vulputate</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velit</a:t>
            </a:r>
            <a:r>
              <a:rPr lang="fr-FR" sz="1000" kern="1700">
                <a:latin typeface="Basic Sans ExtraLight" pitchFamily="2" charset="77"/>
                <a:cs typeface="Co Headline Light" panose="020B0303060202020204" pitchFamily="34" charset="0"/>
              </a:rPr>
              <a:t> esse </a:t>
            </a:r>
            <a:r>
              <a:rPr lang="fr-FR" sz="1000" kern="1700" err="1">
                <a:latin typeface="Basic Sans ExtraLight" pitchFamily="2" charset="77"/>
                <a:cs typeface="Co Headline Light" panose="020B0303060202020204" pitchFamily="34" charset="0"/>
              </a:rPr>
              <a:t>molestie</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consequat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vel</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illum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dolore</a:t>
            </a:r>
            <a:r>
              <a:rPr lang="fr-FR" sz="1000" kern="1700">
                <a:latin typeface="Basic Sans ExtraLight" pitchFamily="2" charset="77"/>
                <a:cs typeface="Co Headline Light" panose="020B0303060202020204" pitchFamily="34" charset="0"/>
              </a:rPr>
              <a:t> eu </a:t>
            </a:r>
            <a:r>
              <a:rPr lang="fr-FR" sz="1000" kern="1700" err="1">
                <a:latin typeface="Basic Sans ExtraLight" pitchFamily="2" charset="77"/>
                <a:cs typeface="Co Headline Light" panose="020B0303060202020204" pitchFamily="34" charset="0"/>
              </a:rPr>
              <a:t>feugiat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nulla</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facilisis</a:t>
            </a:r>
            <a:r>
              <a:rPr lang="fr-FR" sz="1000" kern="1700">
                <a:latin typeface="Basic Sans ExtraLight" pitchFamily="2" charset="77"/>
                <a:cs typeface="Co Headline Light" panose="020B0303060202020204" pitchFamily="34" charset="0"/>
              </a:rPr>
              <a:t> at </a:t>
            </a:r>
            <a:r>
              <a:rPr lang="fr-FR" sz="1000" kern="1700" err="1">
                <a:latin typeface="Basic Sans ExtraLight" pitchFamily="2" charset="77"/>
                <a:cs typeface="Co Headline Light" panose="020B0303060202020204" pitchFamily="34" charset="0"/>
              </a:rPr>
              <a:t>vero</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eros</a:t>
            </a:r>
            <a:r>
              <a:rPr lang="fr-FR" sz="1000" kern="1700">
                <a:latin typeface="Basic Sans ExtraLight" pitchFamily="2" charset="77"/>
                <a:cs typeface="Co Headline Light" panose="020B0303060202020204" pitchFamily="34" charset="0"/>
              </a:rPr>
              <a:t> et </a:t>
            </a:r>
            <a:r>
              <a:rPr lang="fr-FR" sz="1000" kern="1700" err="1">
                <a:latin typeface="Basic Sans ExtraLight" pitchFamily="2" charset="77"/>
                <a:cs typeface="Co Headline Light" panose="020B0303060202020204" pitchFamily="34" charset="0"/>
              </a:rPr>
              <a:t>accumsan</a:t>
            </a:r>
            <a:r>
              <a:rPr lang="fr-FR" sz="1000" kern="1700">
                <a:latin typeface="Basic Sans ExtraLight" pitchFamily="2" charset="77"/>
                <a:cs typeface="Co Headline Light" panose="020B0303060202020204" pitchFamily="34" charset="0"/>
              </a:rPr>
              <a:t> et </a:t>
            </a:r>
            <a:r>
              <a:rPr lang="fr-FR" sz="1000" kern="1700" err="1">
                <a:latin typeface="Basic Sans ExtraLight" pitchFamily="2" charset="77"/>
                <a:cs typeface="Co Headline Light" panose="020B0303060202020204" pitchFamily="34" charset="0"/>
              </a:rPr>
              <a:t>iusto</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odio</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dignissim</a:t>
            </a:r>
            <a:r>
              <a:rPr lang="fr-FR" sz="1000" kern="1700">
                <a:latin typeface="Basic Sans ExtraLight" pitchFamily="2" charset="77"/>
                <a:cs typeface="Co Headline Light" panose="020B0303060202020204" pitchFamily="34" charset="0"/>
              </a:rPr>
              <a:t> qui </a:t>
            </a:r>
            <a:r>
              <a:rPr lang="fr-FR" sz="1000" kern="1700" err="1">
                <a:latin typeface="Basic Sans ExtraLight" pitchFamily="2" charset="77"/>
                <a:cs typeface="Co Headline Light" panose="020B0303060202020204" pitchFamily="34" charset="0"/>
              </a:rPr>
              <a:t>blandit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praesent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luptatum</a:t>
            </a:r>
            <a:r>
              <a:rPr lang="fr-FR" sz="1000" kern="1700">
                <a:latin typeface="Basic Sans ExtraLight" pitchFamily="2" charset="77"/>
                <a:cs typeface="Co Headline Light" panose="020B0303060202020204" pitchFamily="34" charset="0"/>
              </a:rPr>
              <a:t>.</a:t>
            </a:r>
          </a:p>
        </p:txBody>
      </p:sp>
      <p:sp>
        <p:nvSpPr>
          <p:cNvPr id="8" name="Titre 1">
            <a:extLst>
              <a:ext uri="{FF2B5EF4-FFF2-40B4-BE49-F238E27FC236}">
                <a16:creationId xmlns:a16="http://schemas.microsoft.com/office/drawing/2014/main" id="{D4E83E17-6BD1-59DD-3916-9B04C69992C4}"/>
              </a:ext>
            </a:extLst>
          </p:cNvPr>
          <p:cNvSpPr>
            <a:spLocks noGrp="1"/>
          </p:cNvSpPr>
          <p:nvPr>
            <p:ph type="ctrTitle"/>
          </p:nvPr>
        </p:nvSpPr>
        <p:spPr>
          <a:xfrm>
            <a:off x="-1427238" y="-695859"/>
            <a:ext cx="7120942" cy="2387600"/>
          </a:xfrm>
        </p:spPr>
        <p:txBody>
          <a:bodyPr anchor="b">
            <a:normAutofit/>
          </a:bodyPr>
          <a:lstStyle/>
          <a:p>
            <a:pPr algn="r" fontAlgn="ctr"/>
            <a:r>
              <a:rPr lang="fr-FR" sz="3500" b="1">
                <a:latin typeface="Fields Display" pitchFamily="2" charset="0"/>
                <a:cs typeface="Co Headline" panose="020B0603060202020204" pitchFamily="34" charset="0"/>
              </a:rPr>
              <a:t>Phrase d’exergues</a:t>
            </a:r>
            <a:br>
              <a:rPr lang="fr-FR" sz="3500" b="1">
                <a:latin typeface="Fields Display" pitchFamily="2" charset="0"/>
                <a:cs typeface="Co Headline" panose="020B0603060202020204" pitchFamily="34" charset="0"/>
              </a:rPr>
            </a:br>
            <a:r>
              <a:rPr lang="fr-FR" sz="3500">
                <a:latin typeface="Fields Display" pitchFamily="2" charset="0"/>
                <a:cs typeface="Co Headline" panose="020B0603060202020204" pitchFamily="34" charset="0"/>
              </a:rPr>
              <a:t>ou utilisation de mots-clés</a:t>
            </a:r>
          </a:p>
        </p:txBody>
      </p:sp>
    </p:spTree>
    <p:extLst>
      <p:ext uri="{BB962C8B-B14F-4D97-AF65-F5344CB8AC3E}">
        <p14:creationId xmlns:p14="http://schemas.microsoft.com/office/powerpoint/2010/main" val="21762580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1BEFFA-048B-5D42-D2F5-91DCE0D25E38}"/>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82B1E5EB-6AF7-A58E-7C0A-532162034D01}"/>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4" name="Espace réservé du pied de page 3">
            <a:extLst>
              <a:ext uri="{FF2B5EF4-FFF2-40B4-BE49-F238E27FC236}">
                <a16:creationId xmlns:a16="http://schemas.microsoft.com/office/drawing/2014/main" id="{47D8B177-E0C3-5B54-17F5-76F1821CA9F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353712F-82FC-2885-5C6E-22A607807A14}"/>
              </a:ext>
            </a:extLst>
          </p:cNvPr>
          <p:cNvSpPr>
            <a:spLocks noGrp="1"/>
          </p:cNvSpPr>
          <p:nvPr>
            <p:ph type="sldNum" sz="quarter" idx="12"/>
          </p:nvPr>
        </p:nvSpPr>
        <p:spPr/>
        <p:txBody>
          <a:bodyPr/>
          <a:lstStyle/>
          <a:p>
            <a:fld id="{81DC2182-0122-5748-AA1D-A9A1DDEE3231}" type="slidenum">
              <a:rPr lang="fr-FR" smtClean="0"/>
              <a:t>‹N°›</a:t>
            </a:fld>
            <a:endParaRPr lang="fr-FR"/>
          </a:p>
        </p:txBody>
      </p:sp>
      <p:pic>
        <p:nvPicPr>
          <p:cNvPr id="7" name="Image 6" descr="Une image contenant herbe, plein air, paysage, nuage&#10;&#10;Description générée automatiquement">
            <a:extLst>
              <a:ext uri="{FF2B5EF4-FFF2-40B4-BE49-F238E27FC236}">
                <a16:creationId xmlns:a16="http://schemas.microsoft.com/office/drawing/2014/main" id="{C9F9F336-EB38-25CA-38EB-8047C63045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9768" y="-99534"/>
            <a:ext cx="10579510" cy="7057068"/>
          </a:xfrm>
          <a:prstGeom prst="rect">
            <a:avLst/>
          </a:prstGeom>
        </p:spPr>
      </p:pic>
      <p:pic>
        <p:nvPicPr>
          <p:cNvPr id="6" name="Image 5">
            <a:extLst>
              <a:ext uri="{FF2B5EF4-FFF2-40B4-BE49-F238E27FC236}">
                <a16:creationId xmlns:a16="http://schemas.microsoft.com/office/drawing/2014/main" id="{0A6CC507-B308-6B0F-D5A3-38D66BA3C8D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Titre 1">
            <a:extLst>
              <a:ext uri="{FF2B5EF4-FFF2-40B4-BE49-F238E27FC236}">
                <a16:creationId xmlns:a16="http://schemas.microsoft.com/office/drawing/2014/main" id="{5D25B633-0A02-193F-F2A6-00E01459AB1A}"/>
              </a:ext>
            </a:extLst>
          </p:cNvPr>
          <p:cNvSpPr txBox="1">
            <a:spLocks/>
          </p:cNvSpPr>
          <p:nvPr userDrawn="1"/>
        </p:nvSpPr>
        <p:spPr>
          <a:xfrm>
            <a:off x="3632548" y="1552353"/>
            <a:ext cx="8273441" cy="43975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FR" sz="3500">
                <a:latin typeface="Co Headline"/>
              </a:rPr>
              <a:t>Titre de chapitre </a:t>
            </a:r>
            <a:br>
              <a:rPr lang="fr-FR" sz="3500">
                <a:latin typeface="Co Headline"/>
              </a:rPr>
            </a:br>
            <a:r>
              <a:rPr lang="fr-FR" sz="3500">
                <a:latin typeface="Co Headline"/>
              </a:rPr>
              <a:t>de section</a:t>
            </a:r>
            <a:endParaRPr lang="fr-FR"/>
          </a:p>
        </p:txBody>
      </p:sp>
    </p:spTree>
    <p:extLst>
      <p:ext uri="{BB962C8B-B14F-4D97-AF65-F5344CB8AC3E}">
        <p14:creationId xmlns:p14="http://schemas.microsoft.com/office/powerpoint/2010/main" val="16850705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5973BE-4C8C-033C-5F75-A05E6B9E45B8}"/>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158023FA-A0F1-971E-C9C9-5C57CA43C82A}"/>
              </a:ext>
            </a:extLst>
          </p:cNvPr>
          <p:cNvSpPr>
            <a:spLocks noGrp="1"/>
          </p:cNvSpPr>
          <p:nvPr>
            <p:ph type="dt" sz="half" idx="10"/>
          </p:nvPr>
        </p:nvSpPr>
        <p:spPr/>
        <p:txBody>
          <a:bodyPr/>
          <a:lstStyle/>
          <a:p>
            <a:fld id="{68825597-4E0F-B940-B4AE-1B52A379EEF6}" type="datetimeFigureOut">
              <a:rPr lang="fr-FR" smtClean="0"/>
              <a:t>19/11/2024</a:t>
            </a:fld>
            <a:endParaRPr lang="fr-FR"/>
          </a:p>
        </p:txBody>
      </p:sp>
      <p:sp>
        <p:nvSpPr>
          <p:cNvPr id="4" name="Espace réservé du pied de page 3">
            <a:extLst>
              <a:ext uri="{FF2B5EF4-FFF2-40B4-BE49-F238E27FC236}">
                <a16:creationId xmlns:a16="http://schemas.microsoft.com/office/drawing/2014/main" id="{43B8C163-E4C7-1C33-1550-12042635203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BF60035-1BDB-A0EB-1E3F-7072F9F684B5}"/>
              </a:ext>
            </a:extLst>
          </p:cNvPr>
          <p:cNvSpPr>
            <a:spLocks noGrp="1"/>
          </p:cNvSpPr>
          <p:nvPr>
            <p:ph type="sldNum" sz="quarter" idx="12"/>
          </p:nvPr>
        </p:nvSpPr>
        <p:spPr/>
        <p:txBody>
          <a:bodyPr/>
          <a:lstStyle/>
          <a:p>
            <a:fld id="{81DC2182-0122-5748-AA1D-A9A1DDEE3231}" type="slidenum">
              <a:rPr lang="fr-FR" smtClean="0"/>
              <a:t>‹N°›</a:t>
            </a:fld>
            <a:endParaRPr lang="fr-FR"/>
          </a:p>
        </p:txBody>
      </p:sp>
      <p:pic>
        <p:nvPicPr>
          <p:cNvPr id="6" name="Image 5">
            <a:extLst>
              <a:ext uri="{FF2B5EF4-FFF2-40B4-BE49-F238E27FC236}">
                <a16:creationId xmlns:a16="http://schemas.microsoft.com/office/drawing/2014/main" id="{9448D399-CE95-A767-1DE1-9D228F180D0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686625" y="-95693"/>
            <a:ext cx="10420181" cy="6953693"/>
          </a:xfrm>
          <a:prstGeom prst="rect">
            <a:avLst/>
          </a:prstGeom>
        </p:spPr>
      </p:pic>
      <p:pic>
        <p:nvPicPr>
          <p:cNvPr id="7" name="Image 6">
            <a:extLst>
              <a:ext uri="{FF2B5EF4-FFF2-40B4-BE49-F238E27FC236}">
                <a16:creationId xmlns:a16="http://schemas.microsoft.com/office/drawing/2014/main" id="{0A6CC507-B308-6B0F-D5A3-38D66BA3C8D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Sous-titre 2">
            <a:extLst>
              <a:ext uri="{FF2B5EF4-FFF2-40B4-BE49-F238E27FC236}">
                <a16:creationId xmlns:a16="http://schemas.microsoft.com/office/drawing/2014/main" id="{B35B6E9F-618B-AB15-6C6A-A898E7BDE394}"/>
              </a:ext>
            </a:extLst>
          </p:cNvPr>
          <p:cNvSpPr>
            <a:spLocks noGrp="1"/>
          </p:cNvSpPr>
          <p:nvPr>
            <p:ph type="subTitle" idx="1"/>
          </p:nvPr>
        </p:nvSpPr>
        <p:spPr>
          <a:xfrm>
            <a:off x="6581553" y="1594883"/>
            <a:ext cx="5249280" cy="4361243"/>
          </a:xfrm>
        </p:spPr>
        <p:txBody>
          <a:bodyPr>
            <a:normAutofit/>
          </a:bodyPr>
          <a:lstStyle/>
          <a:p>
            <a:pPr algn="l"/>
            <a:r>
              <a:rPr lang="fr-FR" sz="1400" kern="1700" spc="-100">
                <a:latin typeface="Co Headline Light" panose="020B0303060202020204" pitchFamily="34" charset="0"/>
                <a:cs typeface="Co Headline Light" panose="020B0303060202020204" pitchFamily="34" charset="0"/>
              </a:rPr>
              <a:t>Sous-titre à remplacer</a:t>
            </a:r>
          </a:p>
          <a:p>
            <a:pPr algn="just">
              <a:lnSpc>
                <a:spcPts val="1500"/>
              </a:lnSpc>
            </a:pPr>
            <a:r>
              <a:rPr lang="fr-FR" sz="1000" kern="1700">
                <a:latin typeface="Basic Sans ExtraLight" pitchFamily="2" charset="77"/>
                <a:cs typeface="Co Headline Light" panose="020B0303060202020204" pitchFamily="34" charset="0"/>
              </a:rPr>
              <a:t>Lorem ipsum </a:t>
            </a:r>
            <a:r>
              <a:rPr lang="fr-FR" sz="1000" kern="1700" err="1">
                <a:latin typeface="Basic Sans ExtraLight" pitchFamily="2" charset="77"/>
                <a:cs typeface="Co Headline Light" panose="020B0303060202020204" pitchFamily="34" charset="0"/>
              </a:rPr>
              <a:t>dolor</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amet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consectetuer</a:t>
            </a:r>
            <a:r>
              <a:rPr lang="fr-FR" sz="1000" kern="1700">
                <a:latin typeface="Basic Sans ExtraLight" pitchFamily="2" charset="77"/>
                <a:cs typeface="Co Headline Light" panose="020B0303060202020204" pitchFamily="34" charset="0"/>
              </a:rPr>
              <a:t> a </a:t>
            </a:r>
            <a:r>
              <a:rPr lang="fr-FR" sz="1000" kern="1700" err="1">
                <a:latin typeface="Basic Sans ExtraLight" pitchFamily="2" charset="77"/>
                <a:cs typeface="Co Headline Light" panose="020B0303060202020204" pitchFamily="34" charset="0"/>
              </a:rPr>
              <a:t>dipiscing</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elit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sed</a:t>
            </a:r>
            <a:r>
              <a:rPr lang="fr-FR" sz="1000" kern="1700">
                <a:latin typeface="Basic Sans ExtraLight" pitchFamily="2" charset="77"/>
                <a:cs typeface="Co Headline Light" panose="020B0303060202020204" pitchFamily="34" charset="0"/>
              </a:rPr>
              <a:t> diam </a:t>
            </a:r>
            <a:r>
              <a:rPr lang="fr-FR" sz="1000" kern="1700" err="1">
                <a:latin typeface="Basic Sans ExtraLight" pitchFamily="2" charset="77"/>
                <a:cs typeface="Co Headline Light" panose="020B0303060202020204" pitchFamily="34" charset="0"/>
              </a:rPr>
              <a:t>nonummy</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nibh</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euismod</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tincidunt</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laoreet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dolore</a:t>
            </a:r>
            <a:r>
              <a:rPr lang="fr-FR" sz="1000" kern="1700">
                <a:latin typeface="Basic Sans ExtraLight" pitchFamily="2" charset="77"/>
                <a:cs typeface="Co Headline Light" panose="020B0303060202020204" pitchFamily="34" charset="0"/>
              </a:rPr>
              <a:t> magna </a:t>
            </a:r>
            <a:r>
              <a:rPr lang="fr-FR" sz="1000" kern="1700" err="1">
                <a:latin typeface="Basic Sans ExtraLight" pitchFamily="2" charset="77"/>
                <a:cs typeface="Co Headline Light" panose="020B0303060202020204" pitchFamily="34" charset="0"/>
              </a:rPr>
              <a:t>aliquam</a:t>
            </a:r>
            <a:r>
              <a:rPr lang="fr-FR" sz="1000" kern="1700">
                <a:latin typeface="Basic Sans ExtraLight" pitchFamily="2" charset="77"/>
                <a:cs typeface="Co Headline Light" panose="020B0303060202020204" pitchFamily="34" charset="0"/>
              </a:rPr>
              <a:t> erat </a:t>
            </a:r>
            <a:r>
              <a:rPr lang="fr-FR" sz="1000" kern="1700" err="1">
                <a:latin typeface="Basic Sans ExtraLight" pitchFamily="2" charset="77"/>
                <a:cs typeface="Co Headline Light" panose="020B0303060202020204" pitchFamily="34" charset="0"/>
              </a:rPr>
              <a:t>volutpat</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wisi</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enim</a:t>
            </a:r>
            <a:r>
              <a:rPr lang="fr-FR" sz="1000" kern="1700">
                <a:latin typeface="Basic Sans ExtraLight" pitchFamily="2" charset="77"/>
                <a:cs typeface="Co Headline Light" panose="020B0303060202020204" pitchFamily="34" charset="0"/>
              </a:rPr>
              <a:t> ad </a:t>
            </a:r>
            <a:r>
              <a:rPr lang="fr-FR" sz="1000" kern="1700" err="1">
                <a:latin typeface="Basic Sans ExtraLight" pitchFamily="2" charset="77"/>
                <a:cs typeface="Co Headline Light" panose="020B0303060202020204" pitchFamily="34" charset="0"/>
              </a:rPr>
              <a:t>minim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veniam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quis</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nostrud</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exerci</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tation</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ullamcorper</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suscipit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lobortis</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nisl</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aliquip</a:t>
            </a:r>
            <a:r>
              <a:rPr lang="fr-FR" sz="1000" kern="1700">
                <a:latin typeface="Basic Sans ExtraLight" pitchFamily="2" charset="77"/>
                <a:cs typeface="Co Headline Light" panose="020B0303060202020204" pitchFamily="34" charset="0"/>
              </a:rPr>
              <a:t> ex </a:t>
            </a:r>
            <a:r>
              <a:rPr lang="fr-FR" sz="1000" kern="1700" err="1">
                <a:latin typeface="Basic Sans ExtraLight" pitchFamily="2" charset="77"/>
                <a:cs typeface="Co Headline Light" panose="020B0303060202020204" pitchFamily="34" charset="0"/>
              </a:rPr>
              <a:t>ea</a:t>
            </a:r>
            <a:r>
              <a:rPr lang="fr-FR" sz="1000" kern="1700">
                <a:latin typeface="Basic Sans ExtraLight" pitchFamily="2" charset="77"/>
                <a:cs typeface="Co Headline Light" panose="020B0303060202020204" pitchFamily="34" charset="0"/>
              </a:rPr>
              <a:t> commodo </a:t>
            </a:r>
            <a:r>
              <a:rPr lang="fr-FR" sz="1000" kern="1700" err="1">
                <a:latin typeface="Basic Sans ExtraLight" pitchFamily="2" charset="77"/>
                <a:cs typeface="Co Headline Light" panose="020B0303060202020204" pitchFamily="34" charset="0"/>
              </a:rPr>
              <a:t>consequat</a:t>
            </a:r>
            <a:r>
              <a:rPr lang="fr-FR" sz="1000" kern="1700">
                <a:latin typeface="Basic Sans ExtraLight" pitchFamily="2" charset="77"/>
                <a:cs typeface="Co Headline Light" panose="020B0303060202020204" pitchFamily="34" charset="0"/>
              </a:rPr>
              <a:t>. Duis </a:t>
            </a:r>
            <a:r>
              <a:rPr lang="fr-FR" sz="1000" kern="1700" err="1">
                <a:latin typeface="Basic Sans ExtraLight" pitchFamily="2" charset="77"/>
                <a:cs typeface="Co Headline Light" panose="020B0303060202020204" pitchFamily="34" charset="0"/>
              </a:rPr>
              <a:t>autem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vel</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eum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iriure</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a:t>
            </a:r>
            <a:r>
              <a:rPr lang="fr-FR" sz="1000" kern="1700">
                <a:latin typeface="Basic Sans ExtraLight" pitchFamily="2" charset="77"/>
                <a:cs typeface="Co Headline Light" panose="020B0303060202020204" pitchFamily="34" charset="0"/>
              </a:rPr>
              <a:t> in </a:t>
            </a:r>
            <a:r>
              <a:rPr lang="fr-FR" sz="1000" kern="1700" err="1">
                <a:latin typeface="Basic Sans ExtraLight" pitchFamily="2" charset="77"/>
                <a:cs typeface="Co Headline Light" panose="020B0303060202020204" pitchFamily="34" charset="0"/>
              </a:rPr>
              <a:t>hendrerit</a:t>
            </a:r>
            <a:r>
              <a:rPr lang="fr-FR" sz="1000" kern="1700">
                <a:latin typeface="Basic Sans ExtraLight" pitchFamily="2" charset="77"/>
                <a:cs typeface="Co Headline Light" panose="020B0303060202020204" pitchFamily="34" charset="0"/>
              </a:rPr>
              <a:t> in </a:t>
            </a:r>
            <a:r>
              <a:rPr lang="fr-FR" sz="1000" kern="1700" err="1">
                <a:latin typeface="Basic Sans ExtraLight" pitchFamily="2" charset="77"/>
                <a:cs typeface="Co Headline Light" panose="020B0303060202020204" pitchFamily="34" charset="0"/>
              </a:rPr>
              <a:t>vulputate</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velit</a:t>
            </a:r>
            <a:r>
              <a:rPr lang="fr-FR" sz="1000" kern="1700">
                <a:latin typeface="Basic Sans ExtraLight" pitchFamily="2" charset="77"/>
                <a:cs typeface="Co Headline Light" panose="020B0303060202020204" pitchFamily="34" charset="0"/>
              </a:rPr>
              <a:t> esse </a:t>
            </a:r>
            <a:r>
              <a:rPr lang="fr-FR" sz="1000" kern="1700" err="1">
                <a:latin typeface="Basic Sans ExtraLight" pitchFamily="2" charset="77"/>
                <a:cs typeface="Co Headline Light" panose="020B0303060202020204" pitchFamily="34" charset="0"/>
              </a:rPr>
              <a:t>molestie</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consequat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vel</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illum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dolore</a:t>
            </a:r>
            <a:r>
              <a:rPr lang="fr-FR" sz="1000" kern="1700">
                <a:latin typeface="Basic Sans ExtraLight" pitchFamily="2" charset="77"/>
                <a:cs typeface="Co Headline Light" panose="020B0303060202020204" pitchFamily="34" charset="0"/>
              </a:rPr>
              <a:t> eu </a:t>
            </a:r>
            <a:r>
              <a:rPr lang="fr-FR" sz="1000" kern="1700" err="1">
                <a:latin typeface="Basic Sans ExtraLight" pitchFamily="2" charset="77"/>
                <a:cs typeface="Co Headline Light" panose="020B0303060202020204" pitchFamily="34" charset="0"/>
              </a:rPr>
              <a:t>feugiat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nulla</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facilisis</a:t>
            </a:r>
            <a:r>
              <a:rPr lang="fr-FR" sz="1000" kern="1700">
                <a:latin typeface="Basic Sans ExtraLight" pitchFamily="2" charset="77"/>
                <a:cs typeface="Co Headline Light" panose="020B0303060202020204" pitchFamily="34" charset="0"/>
              </a:rPr>
              <a:t> at </a:t>
            </a:r>
            <a:r>
              <a:rPr lang="fr-FR" sz="1000" kern="1700" err="1">
                <a:latin typeface="Basic Sans ExtraLight" pitchFamily="2" charset="77"/>
                <a:cs typeface="Co Headline Light" panose="020B0303060202020204" pitchFamily="34" charset="0"/>
              </a:rPr>
              <a:t>vero</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eros</a:t>
            </a:r>
            <a:r>
              <a:rPr lang="fr-FR" sz="1000" kern="1700">
                <a:latin typeface="Basic Sans ExtraLight" pitchFamily="2" charset="77"/>
                <a:cs typeface="Co Headline Light" panose="020B0303060202020204" pitchFamily="34" charset="0"/>
              </a:rPr>
              <a:t> et </a:t>
            </a:r>
            <a:r>
              <a:rPr lang="fr-FR" sz="1000" kern="1700" err="1">
                <a:latin typeface="Basic Sans ExtraLight" pitchFamily="2" charset="77"/>
                <a:cs typeface="Co Headline Light" panose="020B0303060202020204" pitchFamily="34" charset="0"/>
              </a:rPr>
              <a:t>accumsan</a:t>
            </a:r>
            <a:r>
              <a:rPr lang="fr-FR" sz="1000" kern="1700">
                <a:latin typeface="Basic Sans ExtraLight" pitchFamily="2" charset="77"/>
                <a:cs typeface="Co Headline Light" panose="020B0303060202020204" pitchFamily="34" charset="0"/>
              </a:rPr>
              <a:t> et </a:t>
            </a:r>
            <a:r>
              <a:rPr lang="fr-FR" sz="1000" kern="1700" err="1">
                <a:latin typeface="Basic Sans ExtraLight" pitchFamily="2" charset="77"/>
                <a:cs typeface="Co Headline Light" panose="020B0303060202020204" pitchFamily="34" charset="0"/>
              </a:rPr>
              <a:t>iusto</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odio</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dignissim</a:t>
            </a:r>
            <a:r>
              <a:rPr lang="fr-FR" sz="1000" kern="1700">
                <a:latin typeface="Basic Sans ExtraLight" pitchFamily="2" charset="77"/>
                <a:cs typeface="Co Headline Light" panose="020B0303060202020204" pitchFamily="34" charset="0"/>
              </a:rPr>
              <a:t> qui </a:t>
            </a:r>
            <a:r>
              <a:rPr lang="fr-FR" sz="1000" kern="1700" err="1">
                <a:latin typeface="Basic Sans ExtraLight" pitchFamily="2" charset="77"/>
                <a:cs typeface="Co Headline Light" panose="020B0303060202020204" pitchFamily="34" charset="0"/>
              </a:rPr>
              <a:t>blandit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praesent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luptatum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zzril</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delenit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augue</a:t>
            </a:r>
            <a:r>
              <a:rPr lang="fr-FR" sz="1000" kern="1700">
                <a:latin typeface="Basic Sans ExtraLight" pitchFamily="2" charset="77"/>
                <a:cs typeface="Co Headline Light" panose="020B0303060202020204" pitchFamily="34" charset="0"/>
              </a:rPr>
              <a:t> duis </a:t>
            </a:r>
            <a:r>
              <a:rPr lang="fr-FR" sz="1000" kern="1700" err="1">
                <a:latin typeface="Basic Sans ExtraLight" pitchFamily="2" charset="77"/>
                <a:cs typeface="Co Headline Light" panose="020B0303060202020204" pitchFamily="34" charset="0"/>
              </a:rPr>
              <a:t>dolore</a:t>
            </a:r>
            <a:r>
              <a:rPr lang="fr-FR" sz="1000" kern="1700">
                <a:latin typeface="Basic Sans ExtraLight" pitchFamily="2" charset="77"/>
                <a:cs typeface="Co Headline Light" panose="020B0303060202020204" pitchFamily="34" charset="0"/>
              </a:rPr>
              <a:t> te </a:t>
            </a:r>
            <a:r>
              <a:rPr lang="fr-FR" sz="1000" kern="1700" err="1">
                <a:latin typeface="Basic Sans ExtraLight" pitchFamily="2" charset="77"/>
                <a:cs typeface="Co Headline Light" panose="020B0303060202020204" pitchFamily="34" charset="0"/>
              </a:rPr>
              <a:t>feugait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nulla</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facilisi</a:t>
            </a:r>
            <a:r>
              <a:rPr lang="fr-FR" sz="1000" kern="1700">
                <a:latin typeface="Basic Sans ExtraLight" pitchFamily="2" charset="77"/>
                <a:cs typeface="Co Headline Light" panose="020B0303060202020204" pitchFamily="34" charset="0"/>
              </a:rPr>
              <a:t>.</a:t>
            </a:r>
          </a:p>
          <a:p>
            <a:pPr algn="just">
              <a:lnSpc>
                <a:spcPts val="1500"/>
              </a:lnSpc>
            </a:pPr>
            <a:r>
              <a:rPr lang="fr-FR" sz="1000" kern="1700">
                <a:latin typeface="Basic Sans ExtraLight" pitchFamily="2" charset="77"/>
                <a:cs typeface="Co Headline Light" panose="020B0303060202020204" pitchFamily="34" charset="0"/>
              </a:rPr>
              <a:t>Lorem ipsum </a:t>
            </a:r>
            <a:r>
              <a:rPr lang="fr-FR" sz="1000" kern="1700" err="1">
                <a:latin typeface="Basic Sans ExtraLight" pitchFamily="2" charset="77"/>
                <a:cs typeface="Co Headline Light" panose="020B0303060202020204" pitchFamily="34" charset="0"/>
              </a:rPr>
              <a:t>dolor</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amet</a:t>
            </a:r>
            <a:r>
              <a:rPr lang="fr-FR" sz="1000" kern="1700">
                <a:latin typeface="Basic Sans ExtraLight" pitchFamily="2" charset="77"/>
                <a:cs typeface="Co Headline Light" panose="020B0303060202020204" pitchFamily="34" charset="0"/>
              </a:rPr>
              <a:t>, cons </a:t>
            </a:r>
            <a:r>
              <a:rPr lang="fr-FR" sz="1000" kern="1700" err="1">
                <a:latin typeface="Basic Sans ExtraLight" pitchFamily="2" charset="77"/>
                <a:cs typeface="Co Headline Light" panose="020B0303060202020204" pitchFamily="34" charset="0"/>
              </a:rPr>
              <a:t>ectetuer</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adipiscing</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elit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sed</a:t>
            </a:r>
            <a:r>
              <a:rPr lang="fr-FR" sz="1000" kern="1700">
                <a:latin typeface="Basic Sans ExtraLight" pitchFamily="2" charset="77"/>
                <a:cs typeface="Co Headline Light" panose="020B0303060202020204" pitchFamily="34" charset="0"/>
              </a:rPr>
              <a:t> diam </a:t>
            </a:r>
            <a:r>
              <a:rPr lang="fr-FR" sz="1000" kern="1700" err="1">
                <a:latin typeface="Basic Sans ExtraLight" pitchFamily="2" charset="77"/>
                <a:cs typeface="Co Headline Light" panose="020B0303060202020204" pitchFamily="34" charset="0"/>
              </a:rPr>
              <a:t>nonummy</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nibh</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euismod</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tincidunt</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laoreet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dolore</a:t>
            </a:r>
            <a:r>
              <a:rPr lang="fr-FR" sz="1000" kern="1700">
                <a:latin typeface="Basic Sans ExtraLight" pitchFamily="2" charset="77"/>
                <a:cs typeface="Co Headline Light" panose="020B0303060202020204" pitchFamily="34" charset="0"/>
              </a:rPr>
              <a:t> magna </a:t>
            </a:r>
            <a:r>
              <a:rPr lang="fr-FR" sz="1000" kern="1700" err="1">
                <a:latin typeface="Basic Sans ExtraLight" pitchFamily="2" charset="77"/>
                <a:cs typeface="Co Headline Light" panose="020B0303060202020204" pitchFamily="34" charset="0"/>
              </a:rPr>
              <a:t>aliquam</a:t>
            </a:r>
            <a:r>
              <a:rPr lang="fr-FR" sz="1000" kern="1700">
                <a:latin typeface="Basic Sans ExtraLight" pitchFamily="2" charset="77"/>
                <a:cs typeface="Co Headline Light" panose="020B0303060202020204" pitchFamily="34" charset="0"/>
              </a:rPr>
              <a:t> erat </a:t>
            </a:r>
            <a:r>
              <a:rPr lang="fr-FR" sz="1000" kern="1700" err="1">
                <a:latin typeface="Basic Sans ExtraLight" pitchFamily="2" charset="77"/>
                <a:cs typeface="Co Headline Light" panose="020B0303060202020204" pitchFamily="34" charset="0"/>
              </a:rPr>
              <a:t>volutpat</a:t>
            </a:r>
            <a:r>
              <a:rPr lang="fr-FR" sz="1000" kern="1700">
                <a:latin typeface="Basic Sans ExtraLight" pitchFamily="2" charset="77"/>
                <a:cs typeface="Co Headline Light" panose="020B0303060202020204" pitchFamily="34" charset="0"/>
              </a:rPr>
              <a:t>. </a:t>
            </a:r>
          </a:p>
          <a:p>
            <a:pPr algn="just">
              <a:lnSpc>
                <a:spcPts val="1500"/>
              </a:lnSpc>
            </a:pPr>
            <a:r>
              <a:rPr lang="fr-FR" sz="1000" kern="1700">
                <a:latin typeface="Basic Sans ExtraLight" pitchFamily="2" charset="77"/>
                <a:cs typeface="Co Headline Light" panose="020B0303060202020204" pitchFamily="34" charset="0"/>
              </a:rPr>
              <a:t>Lorem ipsum </a:t>
            </a:r>
            <a:r>
              <a:rPr lang="fr-FR" sz="1000" kern="1700" err="1">
                <a:latin typeface="Basic Sans ExtraLight" pitchFamily="2" charset="77"/>
                <a:cs typeface="Co Headline Light" panose="020B0303060202020204" pitchFamily="34" charset="0"/>
              </a:rPr>
              <a:t>dolor</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amet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consectetuer</a:t>
            </a:r>
            <a:r>
              <a:rPr lang="fr-FR" sz="1000" kern="1700">
                <a:latin typeface="Basic Sans ExtraLight" pitchFamily="2" charset="77"/>
                <a:cs typeface="Co Headline Light" panose="020B0303060202020204" pitchFamily="34" charset="0"/>
              </a:rPr>
              <a:t> a </a:t>
            </a:r>
            <a:r>
              <a:rPr lang="fr-FR" sz="1000" kern="1700" err="1">
                <a:latin typeface="Basic Sans ExtraLight" pitchFamily="2" charset="77"/>
                <a:cs typeface="Co Headline Light" panose="020B0303060202020204" pitchFamily="34" charset="0"/>
              </a:rPr>
              <a:t>dipiscing</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elit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sed</a:t>
            </a:r>
            <a:r>
              <a:rPr lang="fr-FR" sz="1000" kern="1700">
                <a:latin typeface="Basic Sans ExtraLight" pitchFamily="2" charset="77"/>
                <a:cs typeface="Co Headline Light" panose="020B0303060202020204" pitchFamily="34" charset="0"/>
              </a:rPr>
              <a:t> diam </a:t>
            </a:r>
            <a:r>
              <a:rPr lang="fr-FR" sz="1000" kern="1700" err="1">
                <a:latin typeface="Basic Sans ExtraLight" pitchFamily="2" charset="77"/>
                <a:cs typeface="Co Headline Light" panose="020B0303060202020204" pitchFamily="34" charset="0"/>
              </a:rPr>
              <a:t>nonummy</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nibh</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euismod</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tincidunt</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laoreet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dolore</a:t>
            </a:r>
            <a:r>
              <a:rPr lang="fr-FR" sz="1000" kern="1700">
                <a:latin typeface="Basic Sans ExtraLight" pitchFamily="2" charset="77"/>
                <a:cs typeface="Co Headline Light" panose="020B0303060202020204" pitchFamily="34" charset="0"/>
              </a:rPr>
              <a:t> magna </a:t>
            </a:r>
            <a:r>
              <a:rPr lang="fr-FR" sz="1000" kern="1700" err="1">
                <a:latin typeface="Basic Sans ExtraLight" pitchFamily="2" charset="77"/>
                <a:cs typeface="Co Headline Light" panose="020B0303060202020204" pitchFamily="34" charset="0"/>
              </a:rPr>
              <a:t>aliquam</a:t>
            </a:r>
            <a:r>
              <a:rPr lang="fr-FR" sz="1000" kern="1700">
                <a:latin typeface="Basic Sans ExtraLight" pitchFamily="2" charset="77"/>
                <a:cs typeface="Co Headline Light" panose="020B0303060202020204" pitchFamily="34" charset="0"/>
              </a:rPr>
              <a:t> erat </a:t>
            </a:r>
            <a:r>
              <a:rPr lang="fr-FR" sz="1000" kern="1700" err="1">
                <a:latin typeface="Basic Sans ExtraLight" pitchFamily="2" charset="77"/>
                <a:cs typeface="Co Headline Light" panose="020B0303060202020204" pitchFamily="34" charset="0"/>
              </a:rPr>
              <a:t>volutpat</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wisi</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enim</a:t>
            </a:r>
            <a:r>
              <a:rPr lang="fr-FR" sz="1000" kern="1700">
                <a:latin typeface="Basic Sans ExtraLight" pitchFamily="2" charset="77"/>
                <a:cs typeface="Co Headline Light" panose="020B0303060202020204" pitchFamily="34" charset="0"/>
              </a:rPr>
              <a:t> ad </a:t>
            </a:r>
            <a:r>
              <a:rPr lang="fr-FR" sz="1000" kern="1700" err="1">
                <a:latin typeface="Basic Sans ExtraLight" pitchFamily="2" charset="77"/>
                <a:cs typeface="Co Headline Light" panose="020B0303060202020204" pitchFamily="34" charset="0"/>
              </a:rPr>
              <a:t>minim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veniam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quis</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nostrud</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exerci</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tation</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ullamcorper</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suscipit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lobortis</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nisl</a:t>
            </a:r>
            <a:r>
              <a:rPr lang="fr-FR" sz="1000" kern="1700">
                <a:latin typeface="Basic Sans ExtraLight" pitchFamily="2" charset="77"/>
                <a:cs typeface="Co Headline Light" panose="020B0303060202020204" pitchFamily="34" charset="0"/>
              </a:rPr>
              <a:t> ut </a:t>
            </a:r>
            <a:r>
              <a:rPr lang="fr-FR" sz="1000" kern="1700" err="1">
                <a:latin typeface="Basic Sans ExtraLight" pitchFamily="2" charset="77"/>
                <a:cs typeface="Co Headline Light" panose="020B0303060202020204" pitchFamily="34" charset="0"/>
              </a:rPr>
              <a:t>aliquip</a:t>
            </a:r>
            <a:r>
              <a:rPr lang="fr-FR" sz="1000" kern="1700">
                <a:latin typeface="Basic Sans ExtraLight" pitchFamily="2" charset="77"/>
                <a:cs typeface="Co Headline Light" panose="020B0303060202020204" pitchFamily="34" charset="0"/>
              </a:rPr>
              <a:t> ex </a:t>
            </a:r>
            <a:r>
              <a:rPr lang="fr-FR" sz="1000" kern="1700" err="1">
                <a:latin typeface="Basic Sans ExtraLight" pitchFamily="2" charset="77"/>
                <a:cs typeface="Co Headline Light" panose="020B0303060202020204" pitchFamily="34" charset="0"/>
              </a:rPr>
              <a:t>ea</a:t>
            </a:r>
            <a:r>
              <a:rPr lang="fr-FR" sz="1000" kern="1700">
                <a:latin typeface="Basic Sans ExtraLight" pitchFamily="2" charset="77"/>
                <a:cs typeface="Co Headline Light" panose="020B0303060202020204" pitchFamily="34" charset="0"/>
              </a:rPr>
              <a:t> commodo </a:t>
            </a:r>
            <a:r>
              <a:rPr lang="fr-FR" sz="1000" kern="1700" err="1">
                <a:latin typeface="Basic Sans ExtraLight" pitchFamily="2" charset="77"/>
                <a:cs typeface="Co Headline Light" panose="020B0303060202020204" pitchFamily="34" charset="0"/>
              </a:rPr>
              <a:t>consequat</a:t>
            </a:r>
            <a:r>
              <a:rPr lang="fr-FR" sz="1000" kern="1700">
                <a:latin typeface="Basic Sans ExtraLight" pitchFamily="2" charset="77"/>
                <a:cs typeface="Co Headline Light" panose="020B0303060202020204" pitchFamily="34" charset="0"/>
              </a:rPr>
              <a:t>. Duis </a:t>
            </a:r>
            <a:r>
              <a:rPr lang="fr-FR" sz="1000" kern="1700" err="1">
                <a:latin typeface="Basic Sans ExtraLight" pitchFamily="2" charset="77"/>
                <a:cs typeface="Co Headline Light" panose="020B0303060202020204" pitchFamily="34" charset="0"/>
              </a:rPr>
              <a:t>autem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vel</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eum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iriure</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a:t>
            </a:r>
            <a:r>
              <a:rPr lang="fr-FR" sz="1000" kern="1700">
                <a:latin typeface="Basic Sans ExtraLight" pitchFamily="2" charset="77"/>
                <a:cs typeface="Co Headline Light" panose="020B0303060202020204" pitchFamily="34" charset="0"/>
              </a:rPr>
              <a:t> in </a:t>
            </a:r>
            <a:r>
              <a:rPr lang="fr-FR" sz="1000" kern="1700" err="1">
                <a:latin typeface="Basic Sans ExtraLight" pitchFamily="2" charset="77"/>
                <a:cs typeface="Co Headline Light" panose="020B0303060202020204" pitchFamily="34" charset="0"/>
              </a:rPr>
              <a:t>hendrerit</a:t>
            </a:r>
            <a:r>
              <a:rPr lang="fr-FR" sz="1000" kern="1700">
                <a:latin typeface="Basic Sans ExtraLight" pitchFamily="2" charset="77"/>
                <a:cs typeface="Co Headline Light" panose="020B0303060202020204" pitchFamily="34" charset="0"/>
              </a:rPr>
              <a:t> in </a:t>
            </a:r>
            <a:r>
              <a:rPr lang="fr-FR" sz="1000" kern="1700" err="1">
                <a:latin typeface="Basic Sans ExtraLight" pitchFamily="2" charset="77"/>
                <a:cs typeface="Co Headline Light" panose="020B0303060202020204" pitchFamily="34" charset="0"/>
              </a:rPr>
              <a:t>vulputate</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velit</a:t>
            </a:r>
            <a:r>
              <a:rPr lang="fr-FR" sz="1000" kern="1700">
                <a:latin typeface="Basic Sans ExtraLight" pitchFamily="2" charset="77"/>
                <a:cs typeface="Co Headline Light" panose="020B0303060202020204" pitchFamily="34" charset="0"/>
              </a:rPr>
              <a:t> esse </a:t>
            </a:r>
            <a:r>
              <a:rPr lang="fr-FR" sz="1000" kern="1700" err="1">
                <a:latin typeface="Basic Sans ExtraLight" pitchFamily="2" charset="77"/>
                <a:cs typeface="Co Headline Light" panose="020B0303060202020204" pitchFamily="34" charset="0"/>
              </a:rPr>
              <a:t>molestie</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consequat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vel</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illum</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dolore</a:t>
            </a:r>
            <a:r>
              <a:rPr lang="fr-FR" sz="1000" kern="1700">
                <a:latin typeface="Basic Sans ExtraLight" pitchFamily="2" charset="77"/>
                <a:cs typeface="Co Headline Light" panose="020B0303060202020204" pitchFamily="34" charset="0"/>
              </a:rPr>
              <a:t> eu </a:t>
            </a:r>
            <a:r>
              <a:rPr lang="fr-FR" sz="1000" kern="1700" err="1">
                <a:latin typeface="Basic Sans ExtraLight" pitchFamily="2" charset="77"/>
                <a:cs typeface="Co Headline Light" panose="020B0303060202020204" pitchFamily="34" charset="0"/>
              </a:rPr>
              <a:t>feugiat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nulla</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facilisis</a:t>
            </a:r>
            <a:r>
              <a:rPr lang="fr-FR" sz="1000" kern="1700">
                <a:latin typeface="Basic Sans ExtraLight" pitchFamily="2" charset="77"/>
                <a:cs typeface="Co Headline Light" panose="020B0303060202020204" pitchFamily="34" charset="0"/>
              </a:rPr>
              <a:t> at </a:t>
            </a:r>
            <a:r>
              <a:rPr lang="fr-FR" sz="1000" kern="1700" err="1">
                <a:latin typeface="Basic Sans ExtraLight" pitchFamily="2" charset="77"/>
                <a:cs typeface="Co Headline Light" panose="020B0303060202020204" pitchFamily="34" charset="0"/>
              </a:rPr>
              <a:t>vero</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eros</a:t>
            </a:r>
            <a:r>
              <a:rPr lang="fr-FR" sz="1000" kern="1700">
                <a:latin typeface="Basic Sans ExtraLight" pitchFamily="2" charset="77"/>
                <a:cs typeface="Co Headline Light" panose="020B0303060202020204" pitchFamily="34" charset="0"/>
              </a:rPr>
              <a:t> et </a:t>
            </a:r>
            <a:r>
              <a:rPr lang="fr-FR" sz="1000" kern="1700" err="1">
                <a:latin typeface="Basic Sans ExtraLight" pitchFamily="2" charset="77"/>
                <a:cs typeface="Co Headline Light" panose="020B0303060202020204" pitchFamily="34" charset="0"/>
              </a:rPr>
              <a:t>accumsan</a:t>
            </a:r>
            <a:r>
              <a:rPr lang="fr-FR" sz="1000" kern="1700">
                <a:latin typeface="Basic Sans ExtraLight" pitchFamily="2" charset="77"/>
                <a:cs typeface="Co Headline Light" panose="020B0303060202020204" pitchFamily="34" charset="0"/>
              </a:rPr>
              <a:t> et </a:t>
            </a:r>
            <a:r>
              <a:rPr lang="fr-FR" sz="1000" kern="1700" err="1">
                <a:latin typeface="Basic Sans ExtraLight" pitchFamily="2" charset="77"/>
                <a:cs typeface="Co Headline Light" panose="020B0303060202020204" pitchFamily="34" charset="0"/>
              </a:rPr>
              <a:t>iusto</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odio</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dignissim</a:t>
            </a:r>
            <a:r>
              <a:rPr lang="fr-FR" sz="1000" kern="1700">
                <a:latin typeface="Basic Sans ExtraLight" pitchFamily="2" charset="77"/>
                <a:cs typeface="Co Headline Light" panose="020B0303060202020204" pitchFamily="34" charset="0"/>
              </a:rPr>
              <a:t> qui </a:t>
            </a:r>
            <a:r>
              <a:rPr lang="fr-FR" sz="1000" kern="1700" err="1">
                <a:latin typeface="Basic Sans ExtraLight" pitchFamily="2" charset="77"/>
                <a:cs typeface="Co Headline Light" panose="020B0303060202020204" pitchFamily="34" charset="0"/>
              </a:rPr>
              <a:t>blandit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praesent</a:t>
            </a:r>
            <a:r>
              <a:rPr lang="fr-FR" sz="1000" kern="1700">
                <a:latin typeface="Basic Sans ExtraLight" pitchFamily="2" charset="77"/>
                <a:cs typeface="Co Headline Light" panose="020B0303060202020204" pitchFamily="34" charset="0"/>
              </a:rPr>
              <a:t> </a:t>
            </a:r>
            <a:r>
              <a:rPr lang="fr-FR" sz="1000" kern="1700" err="1">
                <a:latin typeface="Basic Sans ExtraLight" pitchFamily="2" charset="77"/>
                <a:cs typeface="Co Headline Light" panose="020B0303060202020204" pitchFamily="34" charset="0"/>
              </a:rPr>
              <a:t>luptatum</a:t>
            </a:r>
            <a:r>
              <a:rPr lang="fr-FR" sz="1000" kern="1700">
                <a:latin typeface="Basic Sans ExtraLight" pitchFamily="2" charset="77"/>
                <a:cs typeface="Co Headline Light" panose="020B0303060202020204" pitchFamily="34" charset="0"/>
              </a:rPr>
              <a:t>.</a:t>
            </a:r>
          </a:p>
        </p:txBody>
      </p:sp>
      <p:sp>
        <p:nvSpPr>
          <p:cNvPr id="9" name="Titre 1">
            <a:extLst>
              <a:ext uri="{FF2B5EF4-FFF2-40B4-BE49-F238E27FC236}">
                <a16:creationId xmlns:a16="http://schemas.microsoft.com/office/drawing/2014/main" id="{D4E83E17-6BD1-59DD-3916-9B04C69992C4}"/>
              </a:ext>
            </a:extLst>
          </p:cNvPr>
          <p:cNvSpPr txBox="1">
            <a:spLocks/>
          </p:cNvSpPr>
          <p:nvPr userDrawn="1"/>
        </p:nvSpPr>
        <p:spPr>
          <a:xfrm>
            <a:off x="1571144" y="3775504"/>
            <a:ext cx="7120942" cy="2387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fontAlgn="ctr"/>
            <a:r>
              <a:rPr lang="fr-FR" sz="2500" b="1">
                <a:latin typeface="Fields Display" pitchFamily="2" charset="0"/>
                <a:cs typeface="Co Headline" panose="020B0603060202020204" pitchFamily="34" charset="0"/>
              </a:rPr>
              <a:t>Phrase d’exergues</a:t>
            </a:r>
            <a:br>
              <a:rPr lang="fr-FR" sz="2500" b="1">
                <a:latin typeface="Fields Display" pitchFamily="2" charset="0"/>
                <a:cs typeface="Co Headline" panose="020B0603060202020204" pitchFamily="34" charset="0"/>
              </a:rPr>
            </a:br>
            <a:r>
              <a:rPr lang="fr-FR" sz="2500">
                <a:latin typeface="Fields Display" pitchFamily="2" charset="0"/>
                <a:cs typeface="Co Headline" panose="020B0603060202020204" pitchFamily="34" charset="0"/>
              </a:rPr>
              <a:t>ou utilisation de mots-clés</a:t>
            </a:r>
          </a:p>
        </p:txBody>
      </p:sp>
    </p:spTree>
    <p:extLst>
      <p:ext uri="{BB962C8B-B14F-4D97-AF65-F5344CB8AC3E}">
        <p14:creationId xmlns:p14="http://schemas.microsoft.com/office/powerpoint/2010/main" val="516353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6E34EC4-DD79-8822-CBF3-FDA32912F5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CE475B2-20CF-8FD8-8F0A-9DF363F538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1C3AE00-5BEA-F849-4D66-1341816527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825597-4E0F-B940-B4AE-1B52A379EEF6}" type="datetimeFigureOut">
              <a:rPr lang="fr-FR" smtClean="0"/>
              <a:t>19/11/2024</a:t>
            </a:fld>
            <a:endParaRPr lang="fr-FR"/>
          </a:p>
        </p:txBody>
      </p:sp>
      <p:sp>
        <p:nvSpPr>
          <p:cNvPr id="5" name="Espace réservé du pied de page 4">
            <a:extLst>
              <a:ext uri="{FF2B5EF4-FFF2-40B4-BE49-F238E27FC236}">
                <a16:creationId xmlns:a16="http://schemas.microsoft.com/office/drawing/2014/main" id="{9FB36ADC-ACFD-8528-FD99-ABA220F1C0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CCB74A9-30EB-EC50-9B35-95022F53FB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DC2182-0122-5748-AA1D-A9A1DDEE3231}" type="slidenum">
              <a:rPr lang="fr-FR" smtClean="0"/>
              <a:t>‹N°›</a:t>
            </a:fld>
            <a:endParaRPr lang="fr-FR"/>
          </a:p>
        </p:txBody>
      </p:sp>
    </p:spTree>
    <p:extLst>
      <p:ext uri="{BB962C8B-B14F-4D97-AF65-F5344CB8AC3E}">
        <p14:creationId xmlns:p14="http://schemas.microsoft.com/office/powerpoint/2010/main" val="17608586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825597-4E0F-B940-B4AE-1B52A379EEF6}" type="datetimeFigureOut">
              <a:rPr lang="fr-FR" smtClean="0"/>
              <a:t>19/11/2024</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DC2182-0122-5748-AA1D-A9A1DDEE3231}" type="slidenum">
              <a:rPr lang="fr-FR" smtClean="0"/>
              <a:t>‹N°›</a:t>
            </a:fld>
            <a:endParaRPr lang="fr-FR"/>
          </a:p>
        </p:txBody>
      </p:sp>
    </p:spTree>
    <p:extLst>
      <p:ext uri="{BB962C8B-B14F-4D97-AF65-F5344CB8AC3E}">
        <p14:creationId xmlns:p14="http://schemas.microsoft.com/office/powerpoint/2010/main" val="2233357233"/>
      </p:ext>
    </p:extLst>
  </p:cSld>
  <p:clrMap bg1="lt1" tx1="dk1" bg2="lt2" tx2="dk2" accent1="accent1" accent2="accent2" accent3="accent3" accent4="accent4" accent5="accent5" accent6="accent6" hlink="hlink" folHlink="folHlink"/>
  <p:sldLayoutIdLst>
    <p:sldLayoutId id="2147483679" r:id="rId1"/>
    <p:sldLayoutId id="2147483694" r:id="rId2"/>
    <p:sldLayoutId id="2147483680" r:id="rId3"/>
    <p:sldLayoutId id="2147483690" r:id="rId4"/>
    <p:sldLayoutId id="2147483691" r:id="rId5"/>
    <p:sldLayoutId id="2147483692" r:id="rId6"/>
    <p:sldLayoutId id="2147483693"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72" r:id="rId17"/>
    <p:sldLayoutId id="2147483654" r:id="rId18"/>
    <p:sldLayoutId id="2147483655" r:id="rId19"/>
    <p:sldLayoutId id="2147483673" r:id="rId20"/>
    <p:sldLayoutId id="2147483674"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package" Target="../embeddings/Microsoft_Excel_Worksheet.xlsx"/><Relationship Id="rId1" Type="http://schemas.openxmlformats.org/officeDocument/2006/relationships/slideLayout" Target="../slideLayouts/slideLayout16.xml"/><Relationship Id="rId5" Type="http://schemas.openxmlformats.org/officeDocument/2006/relationships/image" Target="../media/image21.emf"/><Relationship Id="rId4" Type="http://schemas.openxmlformats.org/officeDocument/2006/relationships/package" Target="../embeddings/Microsoft_Excel_Worksheet1.xlsx"/></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hyperlink" Target="https://www.apaqw.be/fr/actualites-observatoire" TargetMode="External"/><Relationship Id="rId2" Type="http://schemas.openxmlformats.org/officeDocument/2006/relationships/image" Target="../media/image28.png"/><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hyperlink" Target="https://www.apaqw.be/fr/actualites-observatoire" TargetMode="External"/><Relationship Id="rId2" Type="http://schemas.openxmlformats.org/officeDocument/2006/relationships/image" Target="../media/image28.png"/><Relationship Id="rId1" Type="http://schemas.openxmlformats.org/officeDocument/2006/relationships/slideLayout" Target="../slideLayouts/slideLayout14.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hyperlink" Target="https://www.apaqw.be/fr/actualites-observatoire" TargetMode="External"/><Relationship Id="rId2" Type="http://schemas.openxmlformats.org/officeDocument/2006/relationships/image" Target="../media/image28.png"/><Relationship Id="rId1" Type="http://schemas.openxmlformats.org/officeDocument/2006/relationships/slideLayout" Target="../slideLayouts/slideLayout14.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hyperlink" Target="https://www.apaqw.be/fr/actualites-observatoire" TargetMode="External"/><Relationship Id="rId2" Type="http://schemas.openxmlformats.org/officeDocument/2006/relationships/image" Target="../media/image28.png"/><Relationship Id="rId1" Type="http://schemas.openxmlformats.org/officeDocument/2006/relationships/slideLayout" Target="../slideLayouts/slideLayout14.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23.sv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hyperlink" Target="https://grainesdagri.be/" TargetMode="Externa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2.png"/><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23.svg"/></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tiff"/><Relationship Id="rId1" Type="http://schemas.openxmlformats.org/officeDocument/2006/relationships/slideLayout" Target="../slideLayouts/slideLayout14.xml"/><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23.svg"/></Relationships>
</file>

<file path=ppt/slides/_rels/slide2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2.png"/><Relationship Id="rId7"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23.svg"/></Relationships>
</file>

<file path=ppt/slides/_rels/slide2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2.png"/><Relationship Id="rId7" Type="http://schemas.openxmlformats.org/officeDocument/2006/relationships/image" Target="../media/image61.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23.svg"/><Relationship Id="rId9" Type="http://schemas.openxmlformats.org/officeDocument/2006/relationships/image" Target="../media/image6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4.xml"/><Relationship Id="rId5" Type="http://schemas.openxmlformats.org/officeDocument/2006/relationships/image" Target="../media/image69.png"/><Relationship Id="rId4" Type="http://schemas.openxmlformats.org/officeDocument/2006/relationships/image" Target="../media/image68.png"/></Relationships>
</file>

<file path=ppt/slides/_rels/slide3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4.xml"/><Relationship Id="rId4" Type="http://schemas.openxmlformats.org/officeDocument/2006/relationships/image" Target="../media/image73.png"/></Relationships>
</file>

<file path=ppt/slides/_rels/slide3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4.xml"/><Relationship Id="rId4" Type="http://schemas.openxmlformats.org/officeDocument/2006/relationships/image" Target="../media/image78.png"/></Relationships>
</file>

<file path=ppt/slides/_rels/slide3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1.png"/><Relationship Id="rId1" Type="http://schemas.openxmlformats.org/officeDocument/2006/relationships/slideLayout" Target="../slideLayouts/slideLayout14.xml"/><Relationship Id="rId5" Type="http://schemas.openxmlformats.org/officeDocument/2006/relationships/image" Target="../media/image83.jpeg"/><Relationship Id="rId4" Type="http://schemas.openxmlformats.org/officeDocument/2006/relationships/image" Target="../media/image8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hyperlink" Target="http://www.trinquonslocal.be/" TargetMode="External"/><Relationship Id="rId2" Type="http://schemas.openxmlformats.org/officeDocument/2006/relationships/image" Target="../media/image84.png"/><Relationship Id="rId1" Type="http://schemas.openxmlformats.org/officeDocument/2006/relationships/slideLayout" Target="../slideLayouts/slideLayout14.xml"/><Relationship Id="rId4" Type="http://schemas.openxmlformats.org/officeDocument/2006/relationships/image" Target="../media/image85.jpeg"/></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4.xml"/><Relationship Id="rId4" Type="http://schemas.openxmlformats.org/officeDocument/2006/relationships/image" Target="../media/image88.png"/></Relationships>
</file>

<file path=ppt/slides/_rels/slide4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8" Type="http://schemas.openxmlformats.org/officeDocument/2006/relationships/image" Target="../media/image96.jpeg"/><Relationship Id="rId13" Type="http://schemas.openxmlformats.org/officeDocument/2006/relationships/image" Target="../media/image101.jpeg"/><Relationship Id="rId3" Type="http://schemas.openxmlformats.org/officeDocument/2006/relationships/image" Target="../media/image91.jpeg"/><Relationship Id="rId7" Type="http://schemas.openxmlformats.org/officeDocument/2006/relationships/image" Target="../media/image95.jpeg"/><Relationship Id="rId12" Type="http://schemas.openxmlformats.org/officeDocument/2006/relationships/image" Target="../media/image100.jpeg"/><Relationship Id="rId2" Type="http://schemas.openxmlformats.org/officeDocument/2006/relationships/image" Target="../media/image90.jpeg"/><Relationship Id="rId16" Type="http://schemas.openxmlformats.org/officeDocument/2006/relationships/image" Target="../media/image104.png"/><Relationship Id="rId1" Type="http://schemas.openxmlformats.org/officeDocument/2006/relationships/slideLayout" Target="../slideLayouts/slideLayout14.xml"/><Relationship Id="rId6" Type="http://schemas.openxmlformats.org/officeDocument/2006/relationships/image" Target="../media/image94.jpeg"/><Relationship Id="rId11" Type="http://schemas.openxmlformats.org/officeDocument/2006/relationships/image" Target="../media/image99.jpeg"/><Relationship Id="rId5" Type="http://schemas.openxmlformats.org/officeDocument/2006/relationships/image" Target="../media/image93.jpeg"/><Relationship Id="rId15" Type="http://schemas.openxmlformats.org/officeDocument/2006/relationships/image" Target="../media/image103.jpeg"/><Relationship Id="rId10" Type="http://schemas.openxmlformats.org/officeDocument/2006/relationships/image" Target="../media/image98.jpeg"/><Relationship Id="rId4" Type="http://schemas.openxmlformats.org/officeDocument/2006/relationships/image" Target="../media/image92.jpeg"/><Relationship Id="rId9" Type="http://schemas.openxmlformats.org/officeDocument/2006/relationships/image" Target="../media/image97.jpeg"/><Relationship Id="rId14" Type="http://schemas.openxmlformats.org/officeDocument/2006/relationships/image" Target="../media/image102.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8" Type="http://schemas.openxmlformats.org/officeDocument/2006/relationships/image" Target="../media/image111.jpeg"/><Relationship Id="rId13" Type="http://schemas.openxmlformats.org/officeDocument/2006/relationships/image" Target="../media/image116.jpeg"/><Relationship Id="rId3" Type="http://schemas.openxmlformats.org/officeDocument/2006/relationships/image" Target="../media/image106.jpeg"/><Relationship Id="rId7" Type="http://schemas.openxmlformats.org/officeDocument/2006/relationships/image" Target="../media/image110.jpeg"/><Relationship Id="rId12" Type="http://schemas.openxmlformats.org/officeDocument/2006/relationships/image" Target="../media/image115.png"/><Relationship Id="rId2" Type="http://schemas.openxmlformats.org/officeDocument/2006/relationships/image" Target="../media/image105.jpeg"/><Relationship Id="rId1" Type="http://schemas.openxmlformats.org/officeDocument/2006/relationships/slideLayout" Target="../slideLayouts/slideLayout14.xml"/><Relationship Id="rId6" Type="http://schemas.openxmlformats.org/officeDocument/2006/relationships/image" Target="../media/image109.jpeg"/><Relationship Id="rId11" Type="http://schemas.openxmlformats.org/officeDocument/2006/relationships/image" Target="../media/image114.png"/><Relationship Id="rId5" Type="http://schemas.openxmlformats.org/officeDocument/2006/relationships/image" Target="../media/image108.jpeg"/><Relationship Id="rId10" Type="http://schemas.openxmlformats.org/officeDocument/2006/relationships/image" Target="../media/image113.jpeg"/><Relationship Id="rId4" Type="http://schemas.openxmlformats.org/officeDocument/2006/relationships/image" Target="../media/image107.jpeg"/><Relationship Id="rId9" Type="http://schemas.openxmlformats.org/officeDocument/2006/relationships/image" Target="../media/image112.jpeg"/><Relationship Id="rId14" Type="http://schemas.openxmlformats.org/officeDocument/2006/relationships/image" Target="../media/image117.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122.png"/><Relationship Id="rId2" Type="http://schemas.openxmlformats.org/officeDocument/2006/relationships/image" Target="../media/image118.png"/><Relationship Id="rId1" Type="http://schemas.openxmlformats.org/officeDocument/2006/relationships/slideLayout" Target="../slideLayouts/slideLayout14.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9.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3.png"/><Relationship Id="rId1" Type="http://schemas.openxmlformats.org/officeDocument/2006/relationships/slideLayout" Target="../slideLayouts/slideLayout14.xml"/><Relationship Id="rId5" Type="http://schemas.openxmlformats.org/officeDocument/2006/relationships/image" Target="../media/image125.png"/><Relationship Id="rId4" Type="http://schemas.openxmlformats.org/officeDocument/2006/relationships/image" Target="../media/image12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6.png"/><Relationship Id="rId1" Type="http://schemas.openxmlformats.org/officeDocument/2006/relationships/slideLayout" Target="../slideLayouts/slideLayout14.xml"/><Relationship Id="rId4" Type="http://schemas.openxmlformats.org/officeDocument/2006/relationships/image" Target="../media/image12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3" Type="http://schemas.openxmlformats.org/officeDocument/2006/relationships/hyperlink" Target="http://www.apaqw.be/fr/rapports-sectoriels" TargetMode="External"/><Relationship Id="rId2" Type="http://schemas.openxmlformats.org/officeDocument/2006/relationships/hyperlink" Target="http://www.apaqw.be/fr/nouveau-systeme-de-cotisations-pour-nos-agriculteurs-et-horticulteurs" TargetMode="External"/><Relationship Id="rId1" Type="http://schemas.openxmlformats.org/officeDocument/2006/relationships/slideLayout" Target="../slideLayouts/slideLayout18.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hyperlink" Target="http://www.apaqw.be/fr/rapports-dactivites-de-lapaq-w" TargetMode="External"/></Relationships>
</file>

<file path=ppt/slides/_rels/slide74.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herbe, plein air, paysage, nuage&#10;&#10;Description générée automatiquement">
            <a:extLst>
              <a:ext uri="{FF2B5EF4-FFF2-40B4-BE49-F238E27FC236}">
                <a16:creationId xmlns:a16="http://schemas.microsoft.com/office/drawing/2014/main" id="{C9F9F336-EB38-25CA-38EB-8047C63045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6240" y="1755701"/>
            <a:ext cx="5017008" cy="33465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itre 1">
            <a:extLst>
              <a:ext uri="{FF2B5EF4-FFF2-40B4-BE49-F238E27FC236}">
                <a16:creationId xmlns:a16="http://schemas.microsoft.com/office/drawing/2014/main" id="{A810BDCB-5182-9D3F-60D7-DB8283F0C49F}"/>
              </a:ext>
            </a:extLst>
          </p:cNvPr>
          <p:cNvSpPr>
            <a:spLocks noGrp="1"/>
          </p:cNvSpPr>
          <p:nvPr>
            <p:ph type="ctrTitle"/>
          </p:nvPr>
        </p:nvSpPr>
        <p:spPr>
          <a:xfrm>
            <a:off x="5961888" y="2543832"/>
            <a:ext cx="6230112" cy="1770335"/>
          </a:xfrm>
        </p:spPr>
        <p:txBody>
          <a:bodyPr anchor="ctr">
            <a:normAutofit fontScale="90000"/>
          </a:bodyPr>
          <a:lstStyle/>
          <a:p>
            <a:pPr algn="l" fontAlgn="ctr">
              <a:lnSpc>
                <a:spcPct val="100000"/>
              </a:lnSpc>
            </a:pPr>
            <a:r>
              <a:rPr lang="fr-FR" sz="4000" b="1">
                <a:solidFill>
                  <a:srgbClr val="274765"/>
                </a:solidFill>
                <a:latin typeface="Bahnschrift"/>
                <a:cs typeface="Co Headline" panose="020B0603060202020204" pitchFamily="34" charset="0"/>
              </a:rPr>
              <a:t>APAQ-W 2025</a:t>
            </a:r>
            <a:br>
              <a:rPr lang="fr-FR" sz="4000" b="1">
                <a:latin typeface="Bahnschrift"/>
                <a:cs typeface="Co Headline" panose="020B0603060202020204" pitchFamily="34" charset="0"/>
              </a:rPr>
            </a:br>
            <a:r>
              <a:rPr lang="fr-BE" sz="4000" b="1">
                <a:latin typeface="Arial Narrow"/>
              </a:rPr>
              <a:t>STRATÉGIE ET PLAN D’ACTIONS POUR LA PROMOTION DE l’ELEVAGE</a:t>
            </a:r>
            <a:endParaRPr lang="fr-FR" sz="4000" b="1">
              <a:latin typeface="Bahnschrift"/>
              <a:cs typeface="Co Headline" panose="020B0603060202020204" pitchFamily="34" charset="0"/>
            </a:endParaRPr>
          </a:p>
        </p:txBody>
      </p:sp>
    </p:spTree>
    <p:extLst>
      <p:ext uri="{BB962C8B-B14F-4D97-AF65-F5344CB8AC3E}">
        <p14:creationId xmlns:p14="http://schemas.microsoft.com/office/powerpoint/2010/main" val="3470036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7F253-6ADC-3471-467B-72D8374B8F03}"/>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B624FB06-B48E-B4E3-0E28-EAAC8400A6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44458" y="2839443"/>
            <a:ext cx="7694813" cy="4018770"/>
          </a:xfrm>
          <a:prstGeom prst="rect">
            <a:avLst/>
          </a:prstGeom>
        </p:spPr>
      </p:pic>
      <p:sp>
        <p:nvSpPr>
          <p:cNvPr id="7" name="ZoneTexte 6">
            <a:extLst>
              <a:ext uri="{FF2B5EF4-FFF2-40B4-BE49-F238E27FC236}">
                <a16:creationId xmlns:a16="http://schemas.microsoft.com/office/drawing/2014/main" id="{22D8A989-A9A5-AD3C-D5BD-6D1A632C202D}"/>
              </a:ext>
            </a:extLst>
          </p:cNvPr>
          <p:cNvSpPr txBox="1"/>
          <p:nvPr/>
        </p:nvSpPr>
        <p:spPr>
          <a:xfrm>
            <a:off x="689295" y="1051172"/>
            <a:ext cx="8831341" cy="2974148"/>
          </a:xfrm>
          <a:prstGeom prst="rect">
            <a:avLst/>
          </a:prstGeom>
          <a:noFill/>
        </p:spPr>
        <p:txBody>
          <a:bodyPr wrap="square" lIns="91440" tIns="45720" rIns="91440" bIns="45720" rtlCol="0" anchor="t">
            <a:spAutoFit/>
          </a:bodyPr>
          <a:lstStyle/>
          <a:p>
            <a:pPr marL="342900" indent="-342900">
              <a:lnSpc>
                <a:spcPct val="150000"/>
              </a:lnSpc>
              <a:buAutoNum type="arabicPeriod"/>
            </a:pPr>
            <a:r>
              <a:rPr lang="fr-BE" sz="1600" b="1" u="sng"/>
              <a:t>Missions </a:t>
            </a:r>
            <a:endParaRPr lang="fr-FR" sz="1600" u="sng"/>
          </a:p>
          <a:p>
            <a:pPr marL="171450" indent="-171450" algn="l">
              <a:lnSpc>
                <a:spcPct val="150000"/>
              </a:lnSpc>
              <a:buFont typeface="Arial" panose="020B0604020202020204" pitchFamily="34" charset="0"/>
              <a:buChar char="•"/>
            </a:pPr>
            <a:r>
              <a:rPr lang="fr-FR" sz="1600" b="0" i="0">
                <a:solidFill>
                  <a:srgbClr val="212529"/>
                </a:solidFill>
                <a:effectLst/>
              </a:rPr>
              <a:t>La promotion de </a:t>
            </a:r>
            <a:r>
              <a:rPr lang="fr-FR" sz="1600" b="1" i="0">
                <a:solidFill>
                  <a:srgbClr val="212529"/>
                </a:solidFill>
                <a:effectLst/>
              </a:rPr>
              <a:t>l’image de l’agriculture</a:t>
            </a:r>
            <a:r>
              <a:rPr lang="fr-FR" sz="1600" b="0" i="0">
                <a:solidFill>
                  <a:srgbClr val="212529"/>
                </a:solidFill>
                <a:effectLst/>
              </a:rPr>
              <a:t>, de l’horticulture et de leurs produits.</a:t>
            </a:r>
          </a:p>
          <a:p>
            <a:pPr marL="171450" indent="-171450" algn="l">
              <a:lnSpc>
                <a:spcPct val="150000"/>
              </a:lnSpc>
              <a:buFont typeface="Arial" panose="020B0604020202020204" pitchFamily="34" charset="0"/>
              <a:buChar char="•"/>
            </a:pPr>
            <a:r>
              <a:rPr lang="fr-FR" sz="1600" b="0" i="0">
                <a:solidFill>
                  <a:srgbClr val="212529"/>
                </a:solidFill>
                <a:effectLst/>
              </a:rPr>
              <a:t>La promotion des </a:t>
            </a:r>
            <a:r>
              <a:rPr lang="fr-FR" sz="1600" b="1" i="0">
                <a:solidFill>
                  <a:srgbClr val="212529"/>
                </a:solidFill>
                <a:effectLst/>
              </a:rPr>
              <a:t>produits agricoles, transformés ou non</a:t>
            </a:r>
            <a:r>
              <a:rPr lang="fr-FR" sz="1600" b="0" i="0">
                <a:solidFill>
                  <a:srgbClr val="212529"/>
                </a:solidFill>
                <a:effectLst/>
              </a:rPr>
              <a:t>, et horticoles.</a:t>
            </a:r>
          </a:p>
          <a:p>
            <a:pPr marL="171450" indent="-171450" algn="l">
              <a:lnSpc>
                <a:spcPct val="150000"/>
              </a:lnSpc>
              <a:buFont typeface="Arial" panose="020B0604020202020204" pitchFamily="34" charset="0"/>
              <a:buChar char="•"/>
            </a:pPr>
            <a:r>
              <a:rPr lang="fr-FR" sz="1600" b="1" i="0">
                <a:solidFill>
                  <a:srgbClr val="212529"/>
                </a:solidFill>
                <a:effectLst/>
              </a:rPr>
              <a:t>L’assistance commerciale </a:t>
            </a:r>
            <a:r>
              <a:rPr lang="fr-FR" sz="1600" b="0" i="0">
                <a:solidFill>
                  <a:srgbClr val="212529"/>
                </a:solidFill>
                <a:effectLst/>
              </a:rPr>
              <a:t>et technique aux acteurs concernés.</a:t>
            </a:r>
          </a:p>
          <a:p>
            <a:pPr marL="171450" indent="-171450" algn="l">
              <a:lnSpc>
                <a:spcPct val="150000"/>
              </a:lnSpc>
              <a:buFont typeface="Arial" panose="020B0604020202020204" pitchFamily="34" charset="0"/>
              <a:buChar char="•"/>
            </a:pPr>
            <a:r>
              <a:rPr lang="fr-FR" sz="1600" b="0" i="0">
                <a:solidFill>
                  <a:srgbClr val="212529"/>
                </a:solidFill>
                <a:effectLst/>
              </a:rPr>
              <a:t>La promotion des </a:t>
            </a:r>
            <a:r>
              <a:rPr lang="fr-FR" sz="1600" b="1" i="0">
                <a:solidFill>
                  <a:srgbClr val="212529"/>
                </a:solidFill>
                <a:effectLst/>
              </a:rPr>
              <a:t>labels, logos, appellations et marques</a:t>
            </a:r>
            <a:r>
              <a:rPr lang="fr-FR" sz="1600" b="0" i="0">
                <a:solidFill>
                  <a:srgbClr val="212529"/>
                </a:solidFill>
                <a:effectLst/>
              </a:rPr>
              <a:t>. </a:t>
            </a:r>
          </a:p>
          <a:p>
            <a:pPr algn="l">
              <a:lnSpc>
                <a:spcPct val="150000"/>
              </a:lnSpc>
            </a:pPr>
            <a:endParaRPr lang="fr-BE" sz="1600" b="1"/>
          </a:p>
          <a:p>
            <a:pPr algn="l">
              <a:lnSpc>
                <a:spcPct val="150000"/>
              </a:lnSpc>
            </a:pPr>
            <a:endParaRPr lang="fr-BE" sz="1600" b="1"/>
          </a:p>
          <a:p>
            <a:pPr marL="285750" indent="-285750">
              <a:lnSpc>
                <a:spcPct val="150000"/>
              </a:lnSpc>
              <a:buFont typeface="Arial" panose="020B0604020202020204" pitchFamily="34" charset="0"/>
              <a:buChar char="•"/>
            </a:pPr>
            <a:endParaRPr lang="fr-BE" sz="1100"/>
          </a:p>
        </p:txBody>
      </p:sp>
      <p:sp>
        <p:nvSpPr>
          <p:cNvPr id="2" name="ZoneTexte 1">
            <a:extLst>
              <a:ext uri="{FF2B5EF4-FFF2-40B4-BE49-F238E27FC236}">
                <a16:creationId xmlns:a16="http://schemas.microsoft.com/office/drawing/2014/main" id="{27B50D2D-136A-027F-A371-3BFEEB0788AA}"/>
              </a:ext>
            </a:extLst>
          </p:cNvPr>
          <p:cNvSpPr txBox="1"/>
          <p:nvPr/>
        </p:nvSpPr>
        <p:spPr>
          <a:xfrm>
            <a:off x="943337" y="345311"/>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solidFill>
                  <a:srgbClr val="274765"/>
                </a:solidFill>
                <a:latin typeface="Bahnschrift"/>
              </a:rPr>
              <a:t>L’Apaq-W</a:t>
            </a:r>
            <a:r>
              <a:rPr lang="fr-FR" sz="2800">
                <a:latin typeface="Bahnschrift"/>
              </a:rPr>
              <a:t>​</a:t>
            </a:r>
            <a:endParaRPr lang="fr-FR"/>
          </a:p>
        </p:txBody>
      </p:sp>
    </p:spTree>
    <p:extLst>
      <p:ext uri="{BB962C8B-B14F-4D97-AF65-F5344CB8AC3E}">
        <p14:creationId xmlns:p14="http://schemas.microsoft.com/office/powerpoint/2010/main" val="3167435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
            <a:extLst>
              <a:ext uri="{FF2B5EF4-FFF2-40B4-BE49-F238E27FC236}">
                <a16:creationId xmlns:a16="http://schemas.microsoft.com/office/drawing/2014/main" id="{04B306A8-F98E-775E-116C-3E3E7D9C4825}"/>
              </a:ext>
            </a:extLst>
          </p:cNvPr>
          <p:cNvSpPr>
            <a:spLocks noGrp="1"/>
          </p:cNvSpPr>
          <p:nvPr>
            <p:ph type="title"/>
          </p:nvPr>
        </p:nvSpPr>
        <p:spPr>
          <a:xfrm>
            <a:off x="838200" y="365126"/>
            <a:ext cx="10515600" cy="754548"/>
          </a:xfrm>
        </p:spPr>
        <p:txBody>
          <a:bodyPr anchor="b">
            <a:normAutofit/>
          </a:bodyPr>
          <a:lstStyle/>
          <a:p>
            <a:pPr algn="l" fontAlgn="ctr"/>
            <a:r>
              <a:rPr lang="fr-FR" sz="2800" b="1">
                <a:solidFill>
                  <a:srgbClr val="274765"/>
                </a:solidFill>
                <a:latin typeface="Bahnschrift"/>
                <a:cs typeface="Co Headline" panose="020B0603060202020204" pitchFamily="34" charset="0"/>
              </a:rPr>
              <a:t>Enjeux économiques et de filière</a:t>
            </a:r>
          </a:p>
        </p:txBody>
      </p:sp>
      <p:pic>
        <p:nvPicPr>
          <p:cNvPr id="4" name="Picture 3" descr="A blue circle on a black background&#10;&#10;Description automatically generated">
            <a:extLst>
              <a:ext uri="{FF2B5EF4-FFF2-40B4-BE49-F238E27FC236}">
                <a16:creationId xmlns:a16="http://schemas.microsoft.com/office/drawing/2014/main" id="{F2EB5906-5BD6-D15F-3DDC-29536391A6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0746" y="1730514"/>
            <a:ext cx="9636564" cy="4263886"/>
          </a:xfrm>
          <a:prstGeom prst="rect">
            <a:avLst/>
          </a:prstGeom>
        </p:spPr>
      </p:pic>
    </p:spTree>
    <p:extLst>
      <p:ext uri="{BB962C8B-B14F-4D97-AF65-F5344CB8AC3E}">
        <p14:creationId xmlns:p14="http://schemas.microsoft.com/office/powerpoint/2010/main" val="449745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
            <a:extLst>
              <a:ext uri="{FF2B5EF4-FFF2-40B4-BE49-F238E27FC236}">
                <a16:creationId xmlns:a16="http://schemas.microsoft.com/office/drawing/2014/main" id="{04B306A8-F98E-775E-116C-3E3E7D9C4825}"/>
              </a:ext>
            </a:extLst>
          </p:cNvPr>
          <p:cNvSpPr>
            <a:spLocks noGrp="1"/>
          </p:cNvSpPr>
          <p:nvPr>
            <p:ph type="title"/>
          </p:nvPr>
        </p:nvSpPr>
        <p:spPr>
          <a:xfrm>
            <a:off x="838200" y="365126"/>
            <a:ext cx="10515600" cy="754548"/>
          </a:xfrm>
        </p:spPr>
        <p:txBody>
          <a:bodyPr anchor="b">
            <a:normAutofit/>
          </a:bodyPr>
          <a:lstStyle/>
          <a:p>
            <a:pPr algn="l" fontAlgn="ctr"/>
            <a:r>
              <a:rPr lang="fr-FR" sz="2800" b="1">
                <a:solidFill>
                  <a:srgbClr val="274765"/>
                </a:solidFill>
                <a:latin typeface="Bahnschrift"/>
                <a:cs typeface="Co Headline" panose="020B0603060202020204" pitchFamily="34" charset="0"/>
              </a:rPr>
              <a:t>Enjeux sociaux</a:t>
            </a:r>
          </a:p>
        </p:txBody>
      </p:sp>
      <p:pic>
        <p:nvPicPr>
          <p:cNvPr id="2" name="Picture 1" descr="A blue circle on a black background&#10;&#10;Description automatically generated">
            <a:extLst>
              <a:ext uri="{FF2B5EF4-FFF2-40B4-BE49-F238E27FC236}">
                <a16:creationId xmlns:a16="http://schemas.microsoft.com/office/drawing/2014/main" id="{A6D4AA5D-E640-27A3-9422-810B5FC45C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3965" y="1428172"/>
            <a:ext cx="10659835" cy="4405544"/>
          </a:xfrm>
          <a:prstGeom prst="rect">
            <a:avLst/>
          </a:prstGeom>
        </p:spPr>
      </p:pic>
    </p:spTree>
    <p:extLst>
      <p:ext uri="{BB962C8B-B14F-4D97-AF65-F5344CB8AC3E}">
        <p14:creationId xmlns:p14="http://schemas.microsoft.com/office/powerpoint/2010/main" val="33104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F902BF14-6813-3853-B4E6-4769182798E1}"/>
              </a:ext>
            </a:extLst>
          </p:cNvPr>
          <p:cNvSpPr txBox="1"/>
          <p:nvPr/>
        </p:nvSpPr>
        <p:spPr>
          <a:xfrm>
            <a:off x="808644" y="931823"/>
            <a:ext cx="5285555" cy="4992200"/>
          </a:xfrm>
          <a:prstGeom prst="rect">
            <a:avLst/>
          </a:prstGeom>
          <a:noFill/>
        </p:spPr>
        <p:txBody>
          <a:bodyPr wrap="square" lIns="91440" tIns="45720" rIns="91440" bIns="45720" rtlCol="0" anchor="t">
            <a:spAutoFit/>
          </a:bodyPr>
          <a:lstStyle/>
          <a:p>
            <a:pPr marL="342900" lvl="0" indent="-342900" algn="just">
              <a:lnSpc>
                <a:spcPct val="150000"/>
              </a:lnSpc>
              <a:buAutoNum type="arabicPeriod" startAt="2"/>
            </a:pPr>
            <a:r>
              <a:rPr lang="fr-BE" b="1" u="sng"/>
              <a:t>Tendances macro</a:t>
            </a:r>
            <a:endParaRPr lang="fr-FR" u="sng"/>
          </a:p>
          <a:p>
            <a:pPr marL="285750" lvl="0" indent="-285750" algn="just">
              <a:lnSpc>
                <a:spcPct val="150000"/>
              </a:lnSpc>
              <a:buFont typeface="Arial" panose="020B0604020202020204" pitchFamily="34" charset="0"/>
              <a:buChar char="•"/>
            </a:pPr>
            <a:r>
              <a:rPr lang="fr-FR" i="0" u="none" strike="noStrike">
                <a:effectLst/>
              </a:rPr>
              <a:t>Changement climatique et décarbonation</a:t>
            </a:r>
            <a:r>
              <a:rPr lang="fr-FR" i="0">
                <a:effectLst/>
              </a:rPr>
              <a:t> </a:t>
            </a:r>
          </a:p>
          <a:p>
            <a:pPr marL="285750" lvl="0" indent="-285750" algn="just">
              <a:lnSpc>
                <a:spcPct val="150000"/>
              </a:lnSpc>
              <a:buFont typeface="Arial" panose="020B0604020202020204" pitchFamily="34" charset="0"/>
              <a:buChar char="•"/>
            </a:pPr>
            <a:r>
              <a:rPr lang="fr-BE" i="0" u="none" strike="noStrike">
                <a:effectLst/>
              </a:rPr>
              <a:t>Volatilité économique et politique</a:t>
            </a:r>
            <a:r>
              <a:rPr lang="fr-BE" i="0">
                <a:effectLst/>
              </a:rPr>
              <a:t> </a:t>
            </a:r>
            <a:endParaRPr lang="fr-FR"/>
          </a:p>
          <a:p>
            <a:pPr marL="285750" lvl="0" indent="-285750" algn="just">
              <a:lnSpc>
                <a:spcPct val="150000"/>
              </a:lnSpc>
              <a:buFont typeface="Arial" panose="020B0604020202020204" pitchFamily="34" charset="0"/>
              <a:buChar char="•"/>
            </a:pPr>
            <a:r>
              <a:rPr lang="fr-BE" i="0">
                <a:solidFill>
                  <a:srgbClr val="000000"/>
                </a:solidFill>
                <a:effectLst/>
              </a:rPr>
              <a:t>Rationalité des acteurs économiques </a:t>
            </a:r>
          </a:p>
          <a:p>
            <a:pPr marL="285750" lvl="0" indent="-285750" algn="just">
              <a:lnSpc>
                <a:spcPct val="150000"/>
              </a:lnSpc>
              <a:buFont typeface="Arial" panose="020B0604020202020204" pitchFamily="34" charset="0"/>
              <a:buChar char="•"/>
            </a:pPr>
            <a:r>
              <a:rPr lang="fr-BE" i="0" u="none" strike="noStrike">
                <a:effectLst/>
              </a:rPr>
              <a:t>Transition digitale</a:t>
            </a:r>
            <a:r>
              <a:rPr lang="fr-BE" i="0">
                <a:effectLst/>
              </a:rPr>
              <a:t> </a:t>
            </a:r>
            <a:endParaRPr lang="fr-FR" i="0">
              <a:effectLst/>
            </a:endParaRPr>
          </a:p>
          <a:p>
            <a:pPr algn="l">
              <a:lnSpc>
                <a:spcPct val="150000"/>
              </a:lnSpc>
            </a:pPr>
            <a:endParaRPr lang="fr-BE" sz="1600"/>
          </a:p>
          <a:p>
            <a:pPr algn="l">
              <a:lnSpc>
                <a:spcPct val="150000"/>
              </a:lnSpc>
            </a:pPr>
            <a:r>
              <a:rPr lang="fr-BE" sz="1600" b="1" u="sng"/>
              <a:t>3.</a:t>
            </a:r>
            <a:r>
              <a:rPr lang="fr-BE" sz="1600" u="sng"/>
              <a:t> </a:t>
            </a:r>
            <a:r>
              <a:rPr lang="fr-BE" b="1" u="sng"/>
              <a:t>Instruments de gestion et indicateurs </a:t>
            </a:r>
          </a:p>
          <a:p>
            <a:pPr marL="285750" indent="-285750">
              <a:lnSpc>
                <a:spcPct val="150000"/>
              </a:lnSpc>
              <a:buFont typeface="Arial" panose="020B0604020202020204" pitchFamily="34" charset="0"/>
              <a:buChar char="•"/>
            </a:pPr>
            <a:r>
              <a:rPr lang="fr-FR" b="1"/>
              <a:t>Etudes de marchés </a:t>
            </a:r>
          </a:p>
          <a:p>
            <a:pPr marL="285750" indent="-285750">
              <a:lnSpc>
                <a:spcPct val="150000"/>
              </a:lnSpc>
              <a:buFont typeface="Arial" panose="020B0604020202020204" pitchFamily="34" charset="0"/>
              <a:buChar char="•"/>
            </a:pPr>
            <a:r>
              <a:rPr lang="fr-FR"/>
              <a:t>Indicateurs d’impact, de résultats</a:t>
            </a:r>
          </a:p>
          <a:p>
            <a:pPr marL="285750" indent="-285750">
              <a:lnSpc>
                <a:spcPct val="150000"/>
              </a:lnSpc>
              <a:buFont typeface="Arial" panose="020B0604020202020204" pitchFamily="34" charset="0"/>
              <a:buChar char="•"/>
            </a:pPr>
            <a:r>
              <a:rPr lang="fr-FR"/>
              <a:t>Indicateurs de suivi/réalisation</a:t>
            </a:r>
          </a:p>
          <a:p>
            <a:pPr marL="285750" indent="-285750">
              <a:lnSpc>
                <a:spcPct val="150000"/>
              </a:lnSpc>
              <a:buFont typeface="Arial" panose="020B0604020202020204" pitchFamily="34" charset="0"/>
              <a:buChar char="•"/>
            </a:pPr>
            <a:r>
              <a:rPr lang="fr-FR"/>
              <a:t>Marché public cadre</a:t>
            </a:r>
          </a:p>
          <a:p>
            <a:pPr marL="285750" indent="-285750">
              <a:lnSpc>
                <a:spcPct val="150000"/>
              </a:lnSpc>
              <a:buFont typeface="Arial" panose="020B0604020202020204" pitchFamily="34" charset="0"/>
              <a:buChar char="•"/>
            </a:pPr>
            <a:r>
              <a:rPr lang="fr-FR" b="1"/>
              <a:t>Post-tests</a:t>
            </a:r>
            <a:r>
              <a:rPr lang="fr-FR"/>
              <a:t> d’évaluation des campagnes </a:t>
            </a:r>
            <a:endParaRPr lang="fr-BE"/>
          </a:p>
        </p:txBody>
      </p:sp>
      <p:sp>
        <p:nvSpPr>
          <p:cNvPr id="2" name="ZoneTexte 1">
            <a:extLst>
              <a:ext uri="{FF2B5EF4-FFF2-40B4-BE49-F238E27FC236}">
                <a16:creationId xmlns:a16="http://schemas.microsoft.com/office/drawing/2014/main" id="{D4271BE7-E35D-86BE-2E46-EB885B2DF553}"/>
              </a:ext>
            </a:extLst>
          </p:cNvPr>
          <p:cNvSpPr txBox="1"/>
          <p:nvPr/>
        </p:nvSpPr>
        <p:spPr>
          <a:xfrm>
            <a:off x="943337" y="345311"/>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solidFill>
                  <a:srgbClr val="274765"/>
                </a:solidFill>
                <a:latin typeface="Bahnschrift"/>
              </a:rPr>
              <a:t>L’</a:t>
            </a:r>
            <a:r>
              <a:rPr lang="fr-FR" sz="2800" b="1" err="1">
                <a:solidFill>
                  <a:srgbClr val="274765"/>
                </a:solidFill>
                <a:latin typeface="Bahnschrift"/>
              </a:rPr>
              <a:t>Apaq</a:t>
            </a:r>
            <a:r>
              <a:rPr lang="fr-FR" sz="2800" b="1">
                <a:solidFill>
                  <a:srgbClr val="274765"/>
                </a:solidFill>
                <a:latin typeface="Bahnschrift"/>
              </a:rPr>
              <a:t>-W</a:t>
            </a:r>
            <a:r>
              <a:rPr lang="fr-FR" sz="2800">
                <a:latin typeface="Bahnschrift"/>
              </a:rPr>
              <a:t>​</a:t>
            </a:r>
            <a:endParaRPr lang="fr-FR"/>
          </a:p>
        </p:txBody>
      </p:sp>
      <p:pic>
        <p:nvPicPr>
          <p:cNvPr id="3" name="Image 2" descr="Une image contenant texte, capture d’écran, cercle, diagramme&#10;&#10;Description générée automatiquement">
            <a:extLst>
              <a:ext uri="{FF2B5EF4-FFF2-40B4-BE49-F238E27FC236}">
                <a16:creationId xmlns:a16="http://schemas.microsoft.com/office/drawing/2014/main" id="{F311B32E-76C8-078A-6B57-2825ADDCE293}"/>
              </a:ext>
            </a:extLst>
          </p:cNvPr>
          <p:cNvPicPr>
            <a:picLocks noChangeAspect="1"/>
          </p:cNvPicPr>
          <p:nvPr/>
        </p:nvPicPr>
        <p:blipFill>
          <a:blip r:embed="rId3" cstate="email">
            <a:extLst>
              <a:ext uri="{28A0092B-C50C-407E-A947-70E740481C1C}">
                <a14:useLocalDpi xmlns:a14="http://schemas.microsoft.com/office/drawing/2010/main"/>
              </a:ext>
            </a:extLst>
          </a:blip>
          <a:srcRect l="11905" t="769" r="13038" b="961"/>
          <a:stretch/>
        </p:blipFill>
        <p:spPr>
          <a:xfrm>
            <a:off x="5661901" y="1076862"/>
            <a:ext cx="6075862" cy="4695951"/>
          </a:xfrm>
          <a:prstGeom prst="rect">
            <a:avLst/>
          </a:prstGeom>
        </p:spPr>
      </p:pic>
    </p:spTree>
    <p:extLst>
      <p:ext uri="{BB962C8B-B14F-4D97-AF65-F5344CB8AC3E}">
        <p14:creationId xmlns:p14="http://schemas.microsoft.com/office/powerpoint/2010/main" val="2279018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731BEDE-4294-A8B7-DE53-994D620C89B6}"/>
              </a:ext>
            </a:extLst>
          </p:cNvPr>
          <p:cNvSpPr txBox="1"/>
          <p:nvPr/>
        </p:nvSpPr>
        <p:spPr>
          <a:xfrm>
            <a:off x="306942" y="1018284"/>
            <a:ext cx="11569700" cy="5596853"/>
          </a:xfrm>
          <a:prstGeom prst="rect">
            <a:avLst/>
          </a:prstGeom>
          <a:noFill/>
        </p:spPr>
        <p:txBody>
          <a:bodyPr wrap="square" rtlCol="0">
            <a:spAutoFit/>
          </a:bodyPr>
          <a:lstStyle/>
          <a:p>
            <a:pPr marL="285750" lvl="0" indent="-285750" algn="just">
              <a:lnSpc>
                <a:spcPct val="150000"/>
              </a:lnSpc>
              <a:buFont typeface="Arial" panose="020B0604020202020204" pitchFamily="34" charset="0"/>
              <a:buChar char="•"/>
            </a:pPr>
            <a:r>
              <a:rPr lang="fr-FR" sz="1600">
                <a:effectLst/>
                <a:ea typeface="Calibri" panose="020F0502020204030204" pitchFamily="34" charset="0"/>
              </a:rPr>
              <a:t>La stratégie média visant à </a:t>
            </a:r>
            <a:r>
              <a:rPr lang="fr-FR" sz="1600" b="1">
                <a:solidFill>
                  <a:srgbClr val="274765"/>
                </a:solidFill>
                <a:effectLst/>
                <a:ea typeface="Calibri" panose="020F0502020204030204" pitchFamily="34" charset="0"/>
              </a:rPr>
              <a:t>élargir le public cible </a:t>
            </a:r>
            <a:r>
              <a:rPr lang="fr-FR" sz="1600">
                <a:effectLst/>
                <a:ea typeface="Calibri" panose="020F0502020204030204" pitchFamily="34" charset="0"/>
              </a:rPr>
              <a:t>et notamment atteindre les plus jeunes est appréciée et doit se poursuivre</a:t>
            </a:r>
            <a:endParaRPr lang="fr-FR" sz="1600">
              <a:ea typeface="Calibri" panose="020F0502020204030204" pitchFamily="34" charset="0"/>
            </a:endParaRPr>
          </a:p>
          <a:p>
            <a:pPr marL="285750" lvl="0" indent="-285750" algn="just">
              <a:lnSpc>
                <a:spcPct val="150000"/>
              </a:lnSpc>
              <a:buFont typeface="Arial" panose="020B0604020202020204" pitchFamily="34" charset="0"/>
              <a:buChar char="•"/>
            </a:pPr>
            <a:r>
              <a:rPr lang="fr-FR" sz="1600">
                <a:ea typeface="Calibri" panose="020F0502020204030204" pitchFamily="34" charset="0"/>
              </a:rPr>
              <a:t>Il est nécessaire de poursuivre </a:t>
            </a:r>
            <a:r>
              <a:rPr lang="fr-FR" sz="1600" b="1">
                <a:solidFill>
                  <a:srgbClr val="274765"/>
                </a:solidFill>
                <a:ea typeface="Calibri" panose="020F0502020204030204" pitchFamily="34" charset="0"/>
              </a:rPr>
              <a:t>la promotion de l’image du métier en donnant une image moderne et attractive </a:t>
            </a:r>
            <a:r>
              <a:rPr lang="fr-FR" sz="1600">
                <a:ea typeface="Calibri" panose="020F0502020204030204" pitchFamily="34" charset="0"/>
              </a:rPr>
              <a:t>afin d’attirer les jeunes vers ces métiers.</a:t>
            </a:r>
            <a:endParaRPr lang="fr-FR" sz="1600">
              <a:effectLst/>
              <a:ea typeface="Calibri" panose="020F0502020204030204" pitchFamily="34" charset="0"/>
            </a:endParaRPr>
          </a:p>
          <a:p>
            <a:pPr marL="285750" lvl="0" indent="-285750" algn="just">
              <a:lnSpc>
                <a:spcPct val="150000"/>
              </a:lnSpc>
              <a:buFont typeface="Arial" panose="020B0604020202020204" pitchFamily="34" charset="0"/>
              <a:buChar char="•"/>
            </a:pPr>
            <a:r>
              <a:rPr lang="fr-FR" sz="1600">
                <a:ea typeface="Calibri" panose="020F0502020204030204" pitchFamily="34" charset="0"/>
              </a:rPr>
              <a:t>Le Collège soutient </a:t>
            </a:r>
            <a:r>
              <a:rPr lang="fr-FR" sz="1600" b="1">
                <a:solidFill>
                  <a:srgbClr val="274765"/>
                </a:solidFill>
                <a:ea typeface="Calibri" panose="020F0502020204030204" pitchFamily="34" charset="0"/>
              </a:rPr>
              <a:t>l’assiette locale équilibrée </a:t>
            </a:r>
            <a:r>
              <a:rPr lang="fr-FR" sz="1600">
                <a:ea typeface="Calibri" panose="020F0502020204030204" pitchFamily="34" charset="0"/>
              </a:rPr>
              <a:t>au travers du concept </a:t>
            </a:r>
            <a:r>
              <a:rPr lang="fr-FR" sz="1600" b="1">
                <a:solidFill>
                  <a:srgbClr val="274765"/>
                </a:solidFill>
              </a:rPr>
              <a:t>#</a:t>
            </a:r>
            <a:r>
              <a:rPr lang="fr-FR" sz="1600" b="1" err="1">
                <a:solidFill>
                  <a:srgbClr val="274765"/>
                </a:solidFill>
              </a:rPr>
              <a:t>jecuisinelocal</a:t>
            </a:r>
            <a:r>
              <a:rPr lang="fr-FR" sz="1600" b="1">
                <a:solidFill>
                  <a:srgbClr val="274765"/>
                </a:solidFill>
              </a:rPr>
              <a:t>.</a:t>
            </a:r>
          </a:p>
          <a:p>
            <a:pPr marL="285750" indent="-285750">
              <a:lnSpc>
                <a:spcPct val="150000"/>
              </a:lnSpc>
              <a:buFont typeface="Arial" panose="020B0604020202020204" pitchFamily="34" charset="0"/>
              <a:buChar char="•"/>
            </a:pPr>
            <a:r>
              <a:rPr lang="fr-BE" sz="1600"/>
              <a:t>Même si la diffusion de recettes reste incontournable, ne pas négliger les </a:t>
            </a:r>
            <a:r>
              <a:rPr lang="fr-BE" sz="1600" b="1">
                <a:solidFill>
                  <a:srgbClr val="274765"/>
                </a:solidFill>
              </a:rPr>
              <a:t>portraits de producteurs</a:t>
            </a:r>
            <a:r>
              <a:rPr lang="fr-BE" sz="1600"/>
              <a:t>.</a:t>
            </a:r>
          </a:p>
          <a:p>
            <a:pPr marL="285750" indent="-285750">
              <a:lnSpc>
                <a:spcPct val="150000"/>
              </a:lnSpc>
              <a:buFont typeface="Arial" panose="020B0604020202020204" pitchFamily="34" charset="0"/>
              <a:buChar char="•"/>
            </a:pPr>
            <a:r>
              <a:rPr lang="fr-BE" sz="1600"/>
              <a:t>Veiller à la mise en avant de </a:t>
            </a:r>
            <a:r>
              <a:rPr lang="fr-BE" sz="1600" b="1">
                <a:solidFill>
                  <a:srgbClr val="274765"/>
                </a:solidFill>
              </a:rPr>
              <a:t>l’utilisation de l’origine locale des matières premières </a:t>
            </a:r>
            <a:r>
              <a:rPr lang="fr-BE" sz="1600"/>
              <a:t>notamment pour les bières et le pain issus de céréales wallonnes.</a:t>
            </a:r>
          </a:p>
          <a:p>
            <a:pPr marL="285750" indent="-285750">
              <a:lnSpc>
                <a:spcPct val="150000"/>
              </a:lnSpc>
              <a:buFont typeface="Arial" panose="020B0604020202020204" pitchFamily="34" charset="0"/>
              <a:buChar char="•"/>
            </a:pPr>
            <a:r>
              <a:rPr lang="fr-BE" sz="1600"/>
              <a:t>Veiller à une bonne identification des producteurs et produits bio via l’</a:t>
            </a:r>
            <a:r>
              <a:rPr lang="fr-BE" sz="1600" b="1" err="1">
                <a:solidFill>
                  <a:srgbClr val="274765"/>
                </a:solidFill>
              </a:rPr>
              <a:t>Eurofeuille</a:t>
            </a:r>
            <a:r>
              <a:rPr lang="fr-BE" sz="1600"/>
              <a:t>.</a:t>
            </a:r>
          </a:p>
          <a:p>
            <a:pPr marL="285750" indent="-285750">
              <a:lnSpc>
                <a:spcPct val="150000"/>
              </a:lnSpc>
              <a:buFont typeface="Arial" panose="020B0604020202020204" pitchFamily="34" charset="0"/>
              <a:buChar char="•"/>
            </a:pPr>
            <a:r>
              <a:rPr lang="fr-BE" sz="1600"/>
              <a:t>Le Collège soutient </a:t>
            </a:r>
            <a:r>
              <a:rPr lang="fr-BE" sz="1600" b="1">
                <a:solidFill>
                  <a:srgbClr val="274765"/>
                </a:solidFill>
              </a:rPr>
              <a:t>l’Observatoire de la consommation</a:t>
            </a:r>
            <a:r>
              <a:rPr lang="fr-BE" sz="1600"/>
              <a:t>, outil important pour le pilotage des filières.</a:t>
            </a:r>
          </a:p>
          <a:p>
            <a:pPr marL="285750" indent="-285750">
              <a:lnSpc>
                <a:spcPct val="150000"/>
              </a:lnSpc>
              <a:buFont typeface="Arial" panose="020B0604020202020204" pitchFamily="34" charset="0"/>
              <a:buChar char="•"/>
            </a:pPr>
            <a:r>
              <a:rPr lang="fr-BE" sz="1600"/>
              <a:t>Le Collège insiste sur la nécessité de développer </a:t>
            </a:r>
            <a:r>
              <a:rPr lang="fr-BE" sz="1600" b="1">
                <a:solidFill>
                  <a:srgbClr val="274765"/>
                </a:solidFill>
              </a:rPr>
              <a:t>des outils/animations à destination des écoles.</a:t>
            </a:r>
          </a:p>
          <a:p>
            <a:pPr marL="285750" indent="-285750">
              <a:lnSpc>
                <a:spcPct val="150000"/>
              </a:lnSpc>
              <a:buFont typeface="Arial" panose="020B0604020202020204" pitchFamily="34" charset="0"/>
              <a:buChar char="•"/>
            </a:pPr>
            <a:r>
              <a:rPr lang="fr-BE" sz="1600"/>
              <a:t>Il faut veiller à assurer </a:t>
            </a:r>
            <a:r>
              <a:rPr lang="fr-BE" sz="1600" b="1">
                <a:solidFill>
                  <a:srgbClr val="274765"/>
                </a:solidFill>
              </a:rPr>
              <a:t>une meilleure communication vers les cotisants </a:t>
            </a:r>
            <a:r>
              <a:rPr lang="fr-BE" sz="1600"/>
              <a:t>sur les actions réalisées par l’Agence.</a:t>
            </a:r>
          </a:p>
          <a:p>
            <a:pPr marL="285750" indent="-285750">
              <a:lnSpc>
                <a:spcPct val="150000"/>
              </a:lnSpc>
              <a:buFont typeface="Arial" panose="020B0604020202020204" pitchFamily="34" charset="0"/>
              <a:buChar char="•"/>
            </a:pPr>
            <a:r>
              <a:rPr lang="fr-BE" sz="1600"/>
              <a:t>Mettre en évidence </a:t>
            </a:r>
            <a:r>
              <a:rPr lang="fr-BE" sz="1600" b="1">
                <a:solidFill>
                  <a:srgbClr val="274765"/>
                </a:solidFill>
              </a:rPr>
              <a:t>les qualités nutritionnelles </a:t>
            </a:r>
            <a:r>
              <a:rPr lang="fr-BE" sz="1600"/>
              <a:t>et l’importance des différents produits locaux (non ou peu transformés) dans l’alimentation quotidienne.</a:t>
            </a:r>
          </a:p>
          <a:p>
            <a:pPr marL="285750" indent="-285750">
              <a:lnSpc>
                <a:spcPct val="150000"/>
              </a:lnSpc>
              <a:buFont typeface="Arial" panose="020B0604020202020204" pitchFamily="34" charset="0"/>
              <a:buChar char="•"/>
            </a:pPr>
            <a:r>
              <a:rPr lang="fr-BE" sz="1600"/>
              <a:t>Les actions avec les </a:t>
            </a:r>
            <a:r>
              <a:rPr lang="fr-BE" sz="1600" b="1">
                <a:solidFill>
                  <a:srgbClr val="274765"/>
                </a:solidFill>
              </a:rPr>
              <a:t>écoles hôtelières </a:t>
            </a:r>
            <a:r>
              <a:rPr lang="fr-BE" sz="1600"/>
              <a:t>(visite d’élevage, concours fromage, concours </a:t>
            </a:r>
            <a:r>
              <a:rPr lang="fr-BE" sz="1600" err="1"/>
              <a:t>BeBoeuf</a:t>
            </a:r>
            <a:r>
              <a:rPr lang="fr-BE" sz="1600"/>
              <a:t>…) sont appréciées.</a:t>
            </a:r>
          </a:p>
          <a:p>
            <a:pPr marL="285750" indent="-285750">
              <a:lnSpc>
                <a:spcPct val="150000"/>
              </a:lnSpc>
              <a:buFont typeface="Arial" panose="020B0604020202020204" pitchFamily="34" charset="0"/>
              <a:buChar char="•"/>
            </a:pPr>
            <a:r>
              <a:rPr lang="fr-BE" sz="1600"/>
              <a:t>Le Collège demande de veiller à </a:t>
            </a:r>
            <a:r>
              <a:rPr lang="fr-BE" sz="1600" b="1">
                <a:solidFill>
                  <a:srgbClr val="274765"/>
                </a:solidFill>
              </a:rPr>
              <a:t>favoriser les filières éthiques et garantissant un prix juste </a:t>
            </a:r>
            <a:r>
              <a:rPr lang="fr-BE" sz="1600"/>
              <a:t>aux producteurs.</a:t>
            </a:r>
          </a:p>
        </p:txBody>
      </p:sp>
      <p:sp>
        <p:nvSpPr>
          <p:cNvPr id="3" name="ZoneTexte 2">
            <a:extLst>
              <a:ext uri="{FF2B5EF4-FFF2-40B4-BE49-F238E27FC236}">
                <a16:creationId xmlns:a16="http://schemas.microsoft.com/office/drawing/2014/main" id="{3DF03A9D-6228-24C3-B18F-011E69B3CB0B}"/>
              </a:ext>
            </a:extLst>
          </p:cNvPr>
          <p:cNvSpPr txBox="1"/>
          <p:nvPr/>
        </p:nvSpPr>
        <p:spPr>
          <a:xfrm>
            <a:off x="1066522" y="256963"/>
            <a:ext cx="9715777" cy="523220"/>
          </a:xfrm>
          <a:prstGeom prst="rect">
            <a:avLst/>
          </a:prstGeom>
          <a:noFill/>
        </p:spPr>
        <p:txBody>
          <a:bodyPr wrap="square" rtlCol="0">
            <a:spAutoFit/>
          </a:bodyPr>
          <a:lstStyle/>
          <a:p>
            <a:r>
              <a:rPr lang="fr-FR" sz="2800" b="1">
                <a:solidFill>
                  <a:srgbClr val="274765"/>
                </a:solidFill>
                <a:latin typeface="Bahnschrift"/>
              </a:rPr>
              <a:t>Note d’orientation du Collège des Producteurs</a:t>
            </a:r>
            <a:endParaRPr lang="fr-BE" sz="2800" b="1">
              <a:solidFill>
                <a:srgbClr val="274765"/>
              </a:solidFill>
              <a:latin typeface="Bahnschrift"/>
            </a:endParaRPr>
          </a:p>
        </p:txBody>
      </p:sp>
    </p:spTree>
    <p:extLst>
      <p:ext uri="{BB962C8B-B14F-4D97-AF65-F5344CB8AC3E}">
        <p14:creationId xmlns:p14="http://schemas.microsoft.com/office/powerpoint/2010/main" val="2710160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
            <a:extLst>
              <a:ext uri="{FF2B5EF4-FFF2-40B4-BE49-F238E27FC236}">
                <a16:creationId xmlns:a16="http://schemas.microsoft.com/office/drawing/2014/main" id="{04B306A8-F98E-775E-116C-3E3E7D9C4825}"/>
              </a:ext>
            </a:extLst>
          </p:cNvPr>
          <p:cNvSpPr>
            <a:spLocks noGrp="1"/>
          </p:cNvSpPr>
          <p:nvPr>
            <p:ph type="title"/>
          </p:nvPr>
        </p:nvSpPr>
        <p:spPr>
          <a:xfrm>
            <a:off x="838200" y="365126"/>
            <a:ext cx="10515600" cy="754548"/>
          </a:xfrm>
        </p:spPr>
        <p:txBody>
          <a:bodyPr anchor="b">
            <a:normAutofit/>
          </a:bodyPr>
          <a:lstStyle/>
          <a:p>
            <a:pPr algn="l" fontAlgn="ctr"/>
            <a:r>
              <a:rPr lang="fr-FR" sz="2800" b="1" dirty="0">
                <a:solidFill>
                  <a:srgbClr val="274765"/>
                </a:solidFill>
                <a:latin typeface="Bahnschrift"/>
                <a:cs typeface="Co Headline" panose="020B0603060202020204" pitchFamily="34" charset="0"/>
              </a:rPr>
              <a:t>Objectifs transversaux:</a:t>
            </a:r>
          </a:p>
        </p:txBody>
      </p:sp>
      <p:sp>
        <p:nvSpPr>
          <p:cNvPr id="10" name="Sous-titre 2">
            <a:extLst>
              <a:ext uri="{FF2B5EF4-FFF2-40B4-BE49-F238E27FC236}">
                <a16:creationId xmlns:a16="http://schemas.microsoft.com/office/drawing/2014/main" id="{A960F951-88A4-A329-0ADE-5AA49991E698}"/>
              </a:ext>
            </a:extLst>
          </p:cNvPr>
          <p:cNvSpPr>
            <a:spLocks noGrp="1"/>
          </p:cNvSpPr>
          <p:nvPr>
            <p:ph idx="1"/>
          </p:nvPr>
        </p:nvSpPr>
        <p:spPr>
          <a:xfrm>
            <a:off x="2174033" y="1364945"/>
            <a:ext cx="9179767" cy="4761103"/>
          </a:xfrm>
        </p:spPr>
        <p:txBody>
          <a:bodyPr>
            <a:noAutofit/>
          </a:bodyPr>
          <a:lstStyle/>
          <a:p>
            <a:pPr algn="l">
              <a:buFont typeface="Wingdings" panose="05000000000000000000" pitchFamily="2" charset="2"/>
              <a:buChar char="ü"/>
            </a:pPr>
            <a:r>
              <a:rPr lang="fr-FR" sz="1800" b="1"/>
              <a:t>POUR LES CITOYENS :</a:t>
            </a:r>
          </a:p>
          <a:p>
            <a:pPr marL="914400" lvl="1" indent="-457200">
              <a:buFont typeface="+mj-lt"/>
              <a:buAutoNum type="arabicPeriod"/>
            </a:pPr>
            <a:r>
              <a:rPr lang="fr-FR" sz="1800"/>
              <a:t>Conscientiser les consommateurs aux </a:t>
            </a:r>
            <a:r>
              <a:rPr lang="fr-FR" sz="1800" b="1"/>
              <a:t>bienfaits d’une agriculture locale</a:t>
            </a:r>
            <a:r>
              <a:rPr lang="fr-FR" sz="1800"/>
              <a:t>, pour un bénéfice social, économique et environnemental</a:t>
            </a:r>
          </a:p>
          <a:p>
            <a:pPr marL="914400" lvl="1" indent="-457200">
              <a:buFont typeface="+mj-lt"/>
              <a:buAutoNum type="arabicPeriod"/>
            </a:pPr>
            <a:r>
              <a:rPr lang="fr-FR" sz="1800"/>
              <a:t>Sensibiliser à une </a:t>
            </a:r>
            <a:r>
              <a:rPr lang="fr-FR" sz="1800" b="1"/>
              <a:t>alimentation locale, durable et de saison</a:t>
            </a:r>
          </a:p>
          <a:p>
            <a:pPr marL="914400" lvl="1" indent="-457200">
              <a:buFont typeface="+mj-lt"/>
              <a:buAutoNum type="arabicPeriod"/>
            </a:pPr>
            <a:r>
              <a:rPr lang="fr-FR" sz="1800"/>
              <a:t>Montrer une </a:t>
            </a:r>
            <a:r>
              <a:rPr lang="fr-FR" sz="1800" b="1"/>
              <a:t>image positive, moderne et innovante </a:t>
            </a:r>
            <a:r>
              <a:rPr lang="fr-FR" sz="1800"/>
              <a:t>de l’agriculture</a:t>
            </a:r>
          </a:p>
          <a:p>
            <a:pPr algn="l">
              <a:buFont typeface="Wingdings" panose="05000000000000000000" pitchFamily="2" charset="2"/>
              <a:buChar char="ü"/>
            </a:pPr>
            <a:r>
              <a:rPr lang="fr-FR" sz="1800" b="1"/>
              <a:t>POUR LES FILIÈRES ET OPÉRATEURS: </a:t>
            </a:r>
          </a:p>
          <a:p>
            <a:pPr marL="914400" lvl="1" indent="-457200">
              <a:buFont typeface="+mj-lt"/>
              <a:buAutoNum type="arabicPeriod"/>
            </a:pPr>
            <a:r>
              <a:rPr lang="fr-FR" sz="1800"/>
              <a:t>Mettre en œuvre des actions qui répondent aux </a:t>
            </a:r>
            <a:r>
              <a:rPr lang="fr-FR" sz="1800" b="1"/>
              <a:t>enjeux des filières </a:t>
            </a:r>
          </a:p>
          <a:p>
            <a:pPr marL="914400" lvl="1" indent="-457200">
              <a:buFont typeface="+mj-lt"/>
              <a:buAutoNum type="arabicPeriod"/>
            </a:pPr>
            <a:r>
              <a:rPr lang="fr-FR" sz="1800"/>
              <a:t>Garantir un </a:t>
            </a:r>
            <a:r>
              <a:rPr lang="fr-FR" sz="1800" b="1"/>
              <a:t>juste retour des cotisations </a:t>
            </a:r>
            <a:r>
              <a:rPr lang="fr-FR" sz="1800"/>
              <a:t>dans le cadre des différents plans d’actions</a:t>
            </a:r>
          </a:p>
          <a:p>
            <a:pPr marL="914400" lvl="1" indent="-457200">
              <a:buFont typeface="+mj-lt"/>
              <a:buAutoNum type="arabicPeriod"/>
            </a:pPr>
            <a:r>
              <a:rPr lang="fr-FR" sz="1800" b="1"/>
              <a:t>Soutenir l’innovation </a:t>
            </a:r>
            <a:r>
              <a:rPr lang="fr-FR" sz="1800"/>
              <a:t>et relever les défis de la différenciation</a:t>
            </a:r>
          </a:p>
          <a:p>
            <a:pPr algn="l">
              <a:buFont typeface="Wingdings" panose="05000000000000000000" pitchFamily="2" charset="2"/>
              <a:buChar char="ü"/>
            </a:pPr>
            <a:r>
              <a:rPr lang="fr-FR" sz="1800" b="1"/>
              <a:t>EN INTERNE A L’APAQ-W: </a:t>
            </a:r>
          </a:p>
          <a:p>
            <a:pPr marL="914400" lvl="1" indent="-457200">
              <a:buFont typeface="+mj-lt"/>
              <a:buAutoNum type="arabicPeriod"/>
            </a:pPr>
            <a:r>
              <a:rPr lang="fr-FR" sz="1800"/>
              <a:t>Avoir une </a:t>
            </a:r>
            <a:r>
              <a:rPr lang="fr-FR" sz="1800" b="1"/>
              <a:t>approche de service </a:t>
            </a:r>
            <a:r>
              <a:rPr lang="fr-FR" sz="1800"/>
              <a:t>envers tous nos usagers. </a:t>
            </a:r>
          </a:p>
          <a:p>
            <a:pPr marL="914400" lvl="1" indent="-457200">
              <a:buFont typeface="+mj-lt"/>
              <a:buAutoNum type="arabicPeriod"/>
            </a:pPr>
            <a:r>
              <a:rPr lang="fr-FR" sz="1800"/>
              <a:t>Collaborer avec les parties prenantes, dans une </a:t>
            </a:r>
            <a:r>
              <a:rPr lang="fr-FR" sz="1800" b="1"/>
              <a:t>logique partenariale</a:t>
            </a:r>
            <a:r>
              <a:rPr lang="fr-FR" sz="1800"/>
              <a:t>, pour une politique cohérente et efficace.</a:t>
            </a:r>
          </a:p>
          <a:p>
            <a:pPr marL="914400" lvl="1" indent="-457200">
              <a:buFont typeface="+mj-lt"/>
              <a:buAutoNum type="arabicPeriod"/>
            </a:pPr>
            <a:r>
              <a:rPr lang="fr-FR" sz="1800"/>
              <a:t>Tirer les </a:t>
            </a:r>
            <a:r>
              <a:rPr lang="fr-FR" sz="1800" b="1"/>
              <a:t>enseignements des tendances sociétales ou économiques</a:t>
            </a:r>
            <a:r>
              <a:rPr lang="fr-FR" sz="1800"/>
              <a:t>, tout comme des résultats des actions antérieures pour optimiser l’impact de notre travail. </a:t>
            </a:r>
          </a:p>
        </p:txBody>
      </p:sp>
      <p:pic>
        <p:nvPicPr>
          <p:cNvPr id="5" name="Graphique 4" descr="Famille avec un garçon avec un remplissage uni">
            <a:extLst>
              <a:ext uri="{FF2B5EF4-FFF2-40B4-BE49-F238E27FC236}">
                <a16:creationId xmlns:a16="http://schemas.microsoft.com/office/drawing/2014/main" id="{BA7C5BF7-FE3B-418B-AB34-44A4E64F46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1040" y="1801368"/>
            <a:ext cx="914400" cy="914400"/>
          </a:xfrm>
          <a:prstGeom prst="rect">
            <a:avLst/>
          </a:prstGeom>
        </p:spPr>
      </p:pic>
      <p:pic>
        <p:nvPicPr>
          <p:cNvPr id="7" name="Graphique 6" descr="Poignée de main avec un remplissage uni">
            <a:extLst>
              <a:ext uri="{FF2B5EF4-FFF2-40B4-BE49-F238E27FC236}">
                <a16:creationId xmlns:a16="http://schemas.microsoft.com/office/drawing/2014/main" id="{A827E03A-FBCB-67A4-E696-E972F39BEE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8836" y="3260630"/>
            <a:ext cx="914400" cy="914400"/>
          </a:xfrm>
          <a:prstGeom prst="rect">
            <a:avLst/>
          </a:prstGeom>
        </p:spPr>
      </p:pic>
      <p:pic>
        <p:nvPicPr>
          <p:cNvPr id="9" name="Graphique 8" descr="Badge Tick1 avec un remplissage uni">
            <a:extLst>
              <a:ext uri="{FF2B5EF4-FFF2-40B4-BE49-F238E27FC236}">
                <a16:creationId xmlns:a16="http://schemas.microsoft.com/office/drawing/2014/main" id="{6E3F3E0F-C45F-3B6A-BE0B-B2BDCFE2405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1040" y="4585996"/>
            <a:ext cx="914400" cy="914400"/>
          </a:xfrm>
          <a:prstGeom prst="rect">
            <a:avLst/>
          </a:prstGeom>
        </p:spPr>
      </p:pic>
    </p:spTree>
    <p:extLst>
      <p:ext uri="{BB962C8B-B14F-4D97-AF65-F5344CB8AC3E}">
        <p14:creationId xmlns:p14="http://schemas.microsoft.com/office/powerpoint/2010/main" val="3949490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910175F2-A2DE-692D-26AB-6DDB57458CD1}"/>
              </a:ext>
            </a:extLst>
          </p:cNvPr>
          <p:cNvSpPr>
            <a:spLocks noGrp="1"/>
          </p:cNvSpPr>
          <p:nvPr>
            <p:ph type="title"/>
          </p:nvPr>
        </p:nvSpPr>
        <p:spPr>
          <a:xfrm>
            <a:off x="374904" y="640080"/>
            <a:ext cx="2496312" cy="2066544"/>
          </a:xfrm>
        </p:spPr>
        <p:txBody>
          <a:bodyPr anchor="b">
            <a:normAutofit/>
          </a:bodyPr>
          <a:lstStyle/>
          <a:p>
            <a:pPr algn="l" fontAlgn="ctr">
              <a:lnSpc>
                <a:spcPct val="100000"/>
              </a:lnSpc>
            </a:pPr>
            <a:r>
              <a:rPr lang="fr-FR" sz="2800" b="1">
                <a:solidFill>
                  <a:srgbClr val="FFFFFF"/>
                </a:solidFill>
                <a:latin typeface="Bahnschrift"/>
                <a:cs typeface="Co Headline" panose="020B0603060202020204" pitchFamily="34" charset="0"/>
              </a:rPr>
              <a:t>Cadre du plan opérationnel de l’</a:t>
            </a:r>
            <a:r>
              <a:rPr lang="fr-FR" sz="2800" b="1" err="1">
                <a:solidFill>
                  <a:srgbClr val="FFFFFF"/>
                </a:solidFill>
                <a:latin typeface="Bahnschrift"/>
                <a:cs typeface="Co Headline" panose="020B0603060202020204" pitchFamily="34" charset="0"/>
              </a:rPr>
              <a:t>Apaq-W</a:t>
            </a:r>
            <a:endParaRPr lang="fr-FR" sz="2800" b="1">
              <a:solidFill>
                <a:srgbClr val="FFFFFF"/>
              </a:solidFill>
              <a:latin typeface="Bahnschrift"/>
              <a:cs typeface="Co Headline" panose="020B0603060202020204" pitchFamily="34" charset="0"/>
            </a:endParaRPr>
          </a:p>
        </p:txBody>
      </p:sp>
      <p:sp>
        <p:nvSpPr>
          <p:cNvPr id="11" name="ZoneTexte 10">
            <a:extLst>
              <a:ext uri="{FF2B5EF4-FFF2-40B4-BE49-F238E27FC236}">
                <a16:creationId xmlns:a16="http://schemas.microsoft.com/office/drawing/2014/main" id="{394B4FEC-7B1C-ADB7-0273-358C69CCD332}"/>
              </a:ext>
            </a:extLst>
          </p:cNvPr>
          <p:cNvSpPr txBox="1"/>
          <p:nvPr/>
        </p:nvSpPr>
        <p:spPr>
          <a:xfrm>
            <a:off x="3480318" y="1673352"/>
            <a:ext cx="8229082" cy="2817951"/>
          </a:xfrm>
          <a:prstGeom prst="rect">
            <a:avLst/>
          </a:prstGeom>
          <a:noFill/>
        </p:spPr>
        <p:txBody>
          <a:bodyPr wrap="square" rtlCol="0">
            <a:spAutoFit/>
          </a:bodyPr>
          <a:lstStyle/>
          <a:p>
            <a:pPr>
              <a:lnSpc>
                <a:spcPct val="150000"/>
              </a:lnSpc>
            </a:pPr>
            <a:r>
              <a:rPr lang="fr-BE" sz="1600"/>
              <a:t>0.   </a:t>
            </a:r>
            <a:r>
              <a:rPr lang="fr-BE" sz="2000"/>
              <a:t> Enjeux des filière &amp; Observatoire de la consommation</a:t>
            </a:r>
          </a:p>
          <a:p>
            <a:pPr marL="342900" indent="-342900">
              <a:lnSpc>
                <a:spcPct val="150000"/>
              </a:lnSpc>
              <a:buAutoNum type="arabicPeriod"/>
            </a:pPr>
            <a:r>
              <a:rPr lang="fr-BE" sz="2000"/>
              <a:t>Image de l’Agriculture, de l’horticulture </a:t>
            </a:r>
          </a:p>
          <a:p>
            <a:pPr marL="342900" indent="-342900">
              <a:lnSpc>
                <a:spcPct val="150000"/>
              </a:lnSpc>
              <a:buAutoNum type="arabicPeriod"/>
            </a:pPr>
            <a:r>
              <a:rPr lang="fr-BE" sz="2000"/>
              <a:t>Information du Citoyen sur l’alimentation locale, durable et de saison</a:t>
            </a:r>
          </a:p>
          <a:p>
            <a:pPr marL="342900" indent="-342900">
              <a:lnSpc>
                <a:spcPct val="150000"/>
              </a:lnSpc>
              <a:buAutoNum type="arabicPeriod"/>
            </a:pPr>
            <a:r>
              <a:rPr lang="fr-BE" sz="2000"/>
              <a:t>La promotion des filières et des produits </a:t>
            </a:r>
          </a:p>
          <a:p>
            <a:pPr marL="342900" indent="-342900">
              <a:lnSpc>
                <a:spcPct val="150000"/>
              </a:lnSpc>
              <a:buAutoNum type="arabicPeriod"/>
            </a:pPr>
            <a:r>
              <a:rPr lang="fr-BE" sz="2000"/>
              <a:t>Le soutien commercial &amp; les services aux usagers</a:t>
            </a:r>
          </a:p>
          <a:p>
            <a:pPr marL="342900" indent="-342900">
              <a:lnSpc>
                <a:spcPct val="150000"/>
              </a:lnSpc>
              <a:buAutoNum type="arabicPeriod"/>
            </a:pPr>
            <a:r>
              <a:rPr lang="fr-BE" sz="2000"/>
              <a:t>Le soutien à l’innovation &amp; la différenciation</a:t>
            </a:r>
          </a:p>
        </p:txBody>
      </p:sp>
    </p:spTree>
    <p:extLst>
      <p:ext uri="{BB962C8B-B14F-4D97-AF65-F5344CB8AC3E}">
        <p14:creationId xmlns:p14="http://schemas.microsoft.com/office/powerpoint/2010/main" val="1124358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 5">
            <a:extLst>
              <a:ext uri="{FF2B5EF4-FFF2-40B4-BE49-F238E27FC236}">
                <a16:creationId xmlns:a16="http://schemas.microsoft.com/office/drawing/2014/main" id="{FEA34CAC-60B2-A68F-002E-ADE353D61D4B}"/>
              </a:ext>
            </a:extLst>
          </p:cNvPr>
          <p:cNvGraphicFramePr>
            <a:graphicFrameLocks noChangeAspect="1"/>
          </p:cNvGraphicFramePr>
          <p:nvPr/>
        </p:nvGraphicFramePr>
        <p:xfrm>
          <a:off x="5259430" y="625475"/>
          <a:ext cx="6529405" cy="5017926"/>
        </p:xfrm>
        <a:graphic>
          <a:graphicData uri="http://schemas.openxmlformats.org/presentationml/2006/ole">
            <mc:AlternateContent xmlns:mc="http://schemas.openxmlformats.org/markup-compatibility/2006">
              <mc:Choice xmlns:v="urn:schemas-microsoft-com:vml" Requires="v">
                <p:oleObj name="Worksheet" r:id="rId2" imgW="4972230" imgH="3819587" progId="Excel.Sheet.12">
                  <p:embed/>
                </p:oleObj>
              </mc:Choice>
              <mc:Fallback>
                <p:oleObj name="Worksheet" r:id="rId2" imgW="4972230" imgH="3819587" progId="Excel.Sheet.12">
                  <p:embed/>
                  <p:pic>
                    <p:nvPicPr>
                      <p:cNvPr id="6" name="Objet 5">
                        <a:extLst>
                          <a:ext uri="{FF2B5EF4-FFF2-40B4-BE49-F238E27FC236}">
                            <a16:creationId xmlns:a16="http://schemas.microsoft.com/office/drawing/2014/main" id="{FEA34CAC-60B2-A68F-002E-ADE353D61D4B}"/>
                          </a:ext>
                        </a:extLst>
                      </p:cNvPr>
                      <p:cNvPicPr/>
                      <p:nvPr/>
                    </p:nvPicPr>
                    <p:blipFill>
                      <a:blip r:embed="rId3"/>
                      <a:stretch>
                        <a:fillRect/>
                      </a:stretch>
                    </p:blipFill>
                    <p:spPr>
                      <a:xfrm>
                        <a:off x="5259430" y="625475"/>
                        <a:ext cx="6529405" cy="5017926"/>
                      </a:xfrm>
                      <a:prstGeom prst="rect">
                        <a:avLst/>
                      </a:prstGeom>
                    </p:spPr>
                  </p:pic>
                </p:oleObj>
              </mc:Fallback>
            </mc:AlternateContent>
          </a:graphicData>
        </a:graphic>
      </p:graphicFrame>
      <p:sp>
        <p:nvSpPr>
          <p:cNvPr id="7" name="ZoneTexte 6">
            <a:extLst>
              <a:ext uri="{FF2B5EF4-FFF2-40B4-BE49-F238E27FC236}">
                <a16:creationId xmlns:a16="http://schemas.microsoft.com/office/drawing/2014/main" id="{0F66C214-1EB0-C0FA-1FB9-F5F69E34FB8D}"/>
              </a:ext>
            </a:extLst>
          </p:cNvPr>
          <p:cNvSpPr txBox="1"/>
          <p:nvPr/>
        </p:nvSpPr>
        <p:spPr>
          <a:xfrm>
            <a:off x="403165" y="625475"/>
            <a:ext cx="4589125" cy="2185214"/>
          </a:xfrm>
          <a:prstGeom prst="rect">
            <a:avLst/>
          </a:prstGeom>
          <a:noFill/>
        </p:spPr>
        <p:txBody>
          <a:bodyPr wrap="square" rtlCol="0">
            <a:spAutoFit/>
          </a:bodyPr>
          <a:lstStyle/>
          <a:p>
            <a:r>
              <a:rPr lang="fr-FR" sz="1600" b="1"/>
              <a:t>Budget promotion prévu dans le projet de budget 2025  (hors actions PRW): </a:t>
            </a:r>
          </a:p>
          <a:p>
            <a:r>
              <a:rPr lang="fr-FR" sz="1600" b="1">
                <a:solidFill>
                  <a:srgbClr val="FF0000"/>
                </a:solidFill>
              </a:rPr>
              <a:t>Réévaluation des paramètres socioéconomiques </a:t>
            </a:r>
          </a:p>
          <a:p>
            <a:r>
              <a:rPr lang="fr-FR" sz="1600" b="1"/>
              <a:t>Dépenses de promotion : 	4.774.000 € </a:t>
            </a:r>
            <a:r>
              <a:rPr lang="fr-FR" sz="1100" b="1"/>
              <a:t>*</a:t>
            </a:r>
          </a:p>
          <a:p>
            <a:r>
              <a:rPr lang="fr-FR" sz="1600" b="1"/>
              <a:t>Subventions :		   500.000 € </a:t>
            </a:r>
            <a:r>
              <a:rPr lang="fr-FR" sz="1100" b="1"/>
              <a:t>*</a:t>
            </a:r>
            <a:endParaRPr lang="fr-FR" sz="1100"/>
          </a:p>
          <a:p>
            <a:r>
              <a:rPr lang="fr-FR" sz="1600" b="1"/>
              <a:t>			----------------</a:t>
            </a:r>
          </a:p>
          <a:p>
            <a:r>
              <a:rPr lang="fr-FR" sz="1600" b="1"/>
              <a:t>TOTAL:			5.274.000 €</a:t>
            </a:r>
          </a:p>
          <a:p>
            <a:r>
              <a:rPr lang="fr-FR" sz="1050"/>
              <a:t>* La répartition interne entre les 2 postes pourra être modifiée lors de réallocations budgétaires</a:t>
            </a:r>
            <a:endParaRPr lang="fr-BE" sz="1050"/>
          </a:p>
        </p:txBody>
      </p:sp>
      <p:graphicFrame>
        <p:nvGraphicFramePr>
          <p:cNvPr id="8" name="Objet 7">
            <a:extLst>
              <a:ext uri="{FF2B5EF4-FFF2-40B4-BE49-F238E27FC236}">
                <a16:creationId xmlns:a16="http://schemas.microsoft.com/office/drawing/2014/main" id="{026EBF4C-F140-A757-3069-F380368F239E}"/>
              </a:ext>
            </a:extLst>
          </p:cNvPr>
          <p:cNvGraphicFramePr>
            <a:graphicFrameLocks noChangeAspect="1"/>
          </p:cNvGraphicFramePr>
          <p:nvPr/>
        </p:nvGraphicFramePr>
        <p:xfrm>
          <a:off x="403165" y="3032741"/>
          <a:ext cx="4365868" cy="2029142"/>
        </p:xfrm>
        <a:graphic>
          <a:graphicData uri="http://schemas.openxmlformats.org/presentationml/2006/ole">
            <mc:AlternateContent xmlns:mc="http://schemas.openxmlformats.org/markup-compatibility/2006">
              <mc:Choice xmlns:v="urn:schemas-microsoft-com:vml" Requires="v">
                <p:oleObj name="Worksheet" r:id="rId4" imgW="3333830" imgH="2105012" progId="Excel.Sheet.12">
                  <p:embed/>
                </p:oleObj>
              </mc:Choice>
              <mc:Fallback>
                <p:oleObj name="Worksheet" r:id="rId4" imgW="3333830" imgH="2105012" progId="Excel.Sheet.12">
                  <p:embed/>
                  <p:pic>
                    <p:nvPicPr>
                      <p:cNvPr id="8" name="Objet 7">
                        <a:extLst>
                          <a:ext uri="{FF2B5EF4-FFF2-40B4-BE49-F238E27FC236}">
                            <a16:creationId xmlns:a16="http://schemas.microsoft.com/office/drawing/2014/main" id="{026EBF4C-F140-A757-3069-F380368F239E}"/>
                          </a:ext>
                        </a:extLst>
                      </p:cNvPr>
                      <p:cNvPicPr/>
                      <p:nvPr/>
                    </p:nvPicPr>
                    <p:blipFill>
                      <a:blip r:embed="rId5"/>
                      <a:stretch>
                        <a:fillRect/>
                      </a:stretch>
                    </p:blipFill>
                    <p:spPr>
                      <a:xfrm>
                        <a:off x="403165" y="3032741"/>
                        <a:ext cx="4365868" cy="2029142"/>
                      </a:xfrm>
                      <a:prstGeom prst="rect">
                        <a:avLst/>
                      </a:prstGeom>
                    </p:spPr>
                  </p:pic>
                </p:oleObj>
              </mc:Fallback>
            </mc:AlternateContent>
          </a:graphicData>
        </a:graphic>
      </p:graphicFrame>
      <p:sp>
        <p:nvSpPr>
          <p:cNvPr id="9" name="ZoneTexte 8">
            <a:extLst>
              <a:ext uri="{FF2B5EF4-FFF2-40B4-BE49-F238E27FC236}">
                <a16:creationId xmlns:a16="http://schemas.microsoft.com/office/drawing/2014/main" id="{70250105-5204-790D-D165-E16B910466A5}"/>
              </a:ext>
            </a:extLst>
          </p:cNvPr>
          <p:cNvSpPr txBox="1"/>
          <p:nvPr/>
        </p:nvSpPr>
        <p:spPr>
          <a:xfrm>
            <a:off x="1317556" y="5198340"/>
            <a:ext cx="3451477" cy="1169551"/>
          </a:xfrm>
          <a:prstGeom prst="rect">
            <a:avLst/>
          </a:prstGeom>
          <a:noFill/>
          <a:ln w="12700">
            <a:solidFill>
              <a:schemeClr val="tx1"/>
            </a:solidFill>
          </a:ln>
        </p:spPr>
        <p:txBody>
          <a:bodyPr wrap="square" rtlCol="0">
            <a:spAutoFit/>
          </a:bodyPr>
          <a:lstStyle/>
          <a:p>
            <a:r>
              <a:rPr lang="fr-FR" sz="1400" b="1"/>
              <a:t>+ PRW ?</a:t>
            </a:r>
          </a:p>
          <a:p>
            <a:r>
              <a:rPr lang="fr-FR" sz="1400" b="1"/>
              <a:t>-Observatoire	2024-2026	</a:t>
            </a:r>
          </a:p>
          <a:p>
            <a:r>
              <a:rPr lang="fr-FR" sz="1400" b="1"/>
              <a:t>-Gastronomie	2024-2025	</a:t>
            </a:r>
          </a:p>
          <a:p>
            <a:r>
              <a:rPr lang="fr-FR" sz="1400" b="1"/>
              <a:t>-Réflexe local	2024-2025	</a:t>
            </a:r>
          </a:p>
          <a:p>
            <a:r>
              <a:rPr lang="fr-FR" sz="1400" b="1"/>
              <a:t>-E-Commerce	2024-2026	</a:t>
            </a:r>
            <a:endParaRPr lang="fr-BE" sz="1400" b="1"/>
          </a:p>
        </p:txBody>
      </p:sp>
    </p:spTree>
    <p:extLst>
      <p:ext uri="{BB962C8B-B14F-4D97-AF65-F5344CB8AC3E}">
        <p14:creationId xmlns:p14="http://schemas.microsoft.com/office/powerpoint/2010/main" val="1690280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64598-16F6-B4EC-0750-A912EBA3BB7F}"/>
              </a:ext>
            </a:extLst>
          </p:cNvPr>
          <p:cNvSpPr>
            <a:spLocks noGrp="1"/>
          </p:cNvSpPr>
          <p:nvPr>
            <p:ph type="title"/>
          </p:nvPr>
        </p:nvSpPr>
        <p:spPr>
          <a:xfrm>
            <a:off x="838200" y="5895"/>
            <a:ext cx="10515600" cy="1325563"/>
          </a:xfrm>
          <a:ln>
            <a:noFill/>
          </a:ln>
        </p:spPr>
        <p:txBody>
          <a:bodyPr>
            <a:normAutofit/>
          </a:bodyPr>
          <a:lstStyle/>
          <a:p>
            <a:r>
              <a:rPr lang="fr-BE" sz="2800" b="1" dirty="0">
                <a:solidFill>
                  <a:srgbClr val="274765"/>
                </a:solidFill>
                <a:latin typeface="Bahnschrift"/>
              </a:rPr>
              <a:t>0-Enjeux des filières </a:t>
            </a:r>
            <a:br>
              <a:rPr lang="fr-BE" sz="2800" b="1" dirty="0">
                <a:latin typeface="Bahnschrift"/>
              </a:rPr>
            </a:br>
            <a:r>
              <a:rPr lang="fr-BE" sz="2800" b="1" dirty="0">
                <a:solidFill>
                  <a:srgbClr val="274765"/>
                </a:solidFill>
                <a:latin typeface="Bahnschrift"/>
              </a:rPr>
              <a:t>&amp; Observatoire de la consommation</a:t>
            </a:r>
          </a:p>
        </p:txBody>
      </p:sp>
      <p:sp>
        <p:nvSpPr>
          <p:cNvPr id="4" name="Sous-titre 2">
            <a:extLst>
              <a:ext uri="{FF2B5EF4-FFF2-40B4-BE49-F238E27FC236}">
                <a16:creationId xmlns:a16="http://schemas.microsoft.com/office/drawing/2014/main" id="{74CE7E4A-0251-7B30-668E-8C8BA07C0F54}"/>
              </a:ext>
            </a:extLst>
          </p:cNvPr>
          <p:cNvSpPr>
            <a:spLocks noGrp="1"/>
          </p:cNvSpPr>
          <p:nvPr>
            <p:ph idx="1"/>
          </p:nvPr>
        </p:nvSpPr>
        <p:spPr>
          <a:xfrm>
            <a:off x="838200" y="1587185"/>
            <a:ext cx="5279518" cy="2023999"/>
          </a:xfrm>
        </p:spPr>
        <p:txBody>
          <a:bodyPr vert="horz" lIns="91440" tIns="45720" rIns="91440" bIns="45720" rtlCol="0" anchor="t">
            <a:normAutofit/>
          </a:bodyPr>
          <a:lstStyle/>
          <a:p>
            <a:pPr marL="0" indent="0">
              <a:spcBef>
                <a:spcPts val="0"/>
              </a:spcBef>
              <a:buNone/>
            </a:pPr>
            <a:r>
              <a:rPr lang="fr-FR" sz="1400" b="1">
                <a:solidFill>
                  <a:srgbClr val="FFFFFF"/>
                </a:solidFill>
                <a:highlight>
                  <a:srgbClr val="283957"/>
                </a:highlight>
                <a:latin typeface="Bahnschrift"/>
              </a:rPr>
              <a:t>OBJECTIFS </a:t>
            </a:r>
          </a:p>
          <a:p>
            <a:pPr marL="0" indent="0" algn="l">
              <a:spcBef>
                <a:spcPts val="0"/>
              </a:spcBef>
              <a:buNone/>
            </a:pPr>
            <a:endParaRPr lang="fr-FR" sz="1400"/>
          </a:p>
          <a:p>
            <a:r>
              <a:rPr lang="fr-FR" sz="1400" kern="1700">
                <a:cs typeface="Co Headline Light" panose="020B0303060202020204" pitchFamily="34" charset="0"/>
              </a:rPr>
              <a:t>Avoir une </a:t>
            </a:r>
            <a:r>
              <a:rPr lang="fr-FR" sz="1400" b="1" kern="1700">
                <a:cs typeface="Co Headline Light" panose="020B0303060202020204" pitchFamily="34" charset="0"/>
              </a:rPr>
              <a:t>connaissance des filières </a:t>
            </a:r>
            <a:r>
              <a:rPr lang="fr-FR" sz="1400" kern="1700">
                <a:cs typeface="Co Headline Light" panose="020B0303060202020204" pitchFamily="34" charset="0"/>
              </a:rPr>
              <a:t>et des marchés</a:t>
            </a:r>
          </a:p>
          <a:p>
            <a:r>
              <a:rPr lang="fr-FR" sz="1400" kern="1700">
                <a:cs typeface="Co Headline Light" panose="020B0303060202020204" pitchFamily="34" charset="0"/>
              </a:rPr>
              <a:t>Communiquer sur les </a:t>
            </a:r>
            <a:r>
              <a:rPr lang="fr-FR" sz="1400" b="1" kern="1700">
                <a:cs typeface="Co Headline Light" panose="020B0303060202020204" pitchFamily="34" charset="0"/>
              </a:rPr>
              <a:t>tendances de consommation</a:t>
            </a:r>
          </a:p>
          <a:p>
            <a:r>
              <a:rPr lang="fr-FR" sz="1400" kern="1700">
                <a:cs typeface="Co Headline Light" panose="020B0303060202020204" pitchFamily="34" charset="0"/>
              </a:rPr>
              <a:t>Fournir des informations pour </a:t>
            </a:r>
            <a:r>
              <a:rPr lang="fr-FR" sz="1400" b="1" kern="1700">
                <a:cs typeface="Co Headline Light" panose="020B0303060202020204" pitchFamily="34" charset="0"/>
              </a:rPr>
              <a:t>aider au développement </a:t>
            </a:r>
            <a:r>
              <a:rPr lang="fr-FR" sz="1400" kern="1700">
                <a:cs typeface="Co Headline Light" panose="020B0303060202020204" pitchFamily="34" charset="0"/>
              </a:rPr>
              <a:t>de filières</a:t>
            </a:r>
          </a:p>
        </p:txBody>
      </p:sp>
      <p:sp>
        <p:nvSpPr>
          <p:cNvPr id="6" name="ZoneTexte 5">
            <a:extLst>
              <a:ext uri="{FF2B5EF4-FFF2-40B4-BE49-F238E27FC236}">
                <a16:creationId xmlns:a16="http://schemas.microsoft.com/office/drawing/2014/main" id="{967FD978-F01D-983D-23DC-7CEB7A64E27B}"/>
              </a:ext>
            </a:extLst>
          </p:cNvPr>
          <p:cNvSpPr txBox="1"/>
          <p:nvPr/>
        </p:nvSpPr>
        <p:spPr>
          <a:xfrm>
            <a:off x="6323808" y="1593497"/>
            <a:ext cx="5623560" cy="4293483"/>
          </a:xfrm>
          <a:prstGeom prst="rect">
            <a:avLst/>
          </a:prstGeom>
          <a:noFill/>
        </p:spPr>
        <p:txBody>
          <a:bodyPr wrap="square" lIns="91440" tIns="45720" rIns="91440" bIns="45720" rtlCol="0" anchor="t">
            <a:spAutoFit/>
          </a:bodyPr>
          <a:lstStyle/>
          <a:p>
            <a:pPr>
              <a:lnSpc>
                <a:spcPct val="150000"/>
              </a:lnSpc>
            </a:pPr>
            <a:r>
              <a:rPr lang="fr-FR" sz="1400" b="1">
                <a:solidFill>
                  <a:srgbClr val="FFFFFF"/>
                </a:solidFill>
                <a:highlight>
                  <a:srgbClr val="30AB66"/>
                </a:highlight>
                <a:latin typeface="Bahnschrift"/>
              </a:rPr>
              <a:t>PROJET D’ACTIONS</a:t>
            </a:r>
            <a:endParaRPr lang="fr-FR" b="1">
              <a:latin typeface="Bahnschrift"/>
            </a:endParaRPr>
          </a:p>
          <a:p>
            <a:endParaRPr lang="fr-FR" sz="1400"/>
          </a:p>
          <a:p>
            <a:pPr marL="285750" indent="-285750">
              <a:lnSpc>
                <a:spcPct val="150000"/>
              </a:lnSpc>
              <a:buFont typeface="Arial" panose="020B0604020202020204" pitchFamily="34" charset="0"/>
              <a:buChar char="•"/>
            </a:pPr>
            <a:r>
              <a:rPr lang="fr-FR" sz="1400"/>
              <a:t>Echanges réguliers avec les filières et parties prenantes </a:t>
            </a:r>
          </a:p>
          <a:p>
            <a:pPr marL="285750" indent="-285750">
              <a:lnSpc>
                <a:spcPct val="150000"/>
              </a:lnSpc>
              <a:buFont typeface="Arial" panose="020B0604020202020204" pitchFamily="34" charset="0"/>
              <a:buChar char="•"/>
            </a:pPr>
            <a:r>
              <a:rPr lang="fr-FR" sz="1400"/>
              <a:t>Réalisation d’</a:t>
            </a:r>
            <a:r>
              <a:rPr lang="fr-FR" sz="1400" b="1"/>
              <a:t>études de marchés</a:t>
            </a:r>
          </a:p>
          <a:p>
            <a:pPr marL="742950" lvl="1" indent="-285750">
              <a:lnSpc>
                <a:spcPct val="150000"/>
              </a:lnSpc>
              <a:buFont typeface="Arial" panose="020B0604020202020204" pitchFamily="34" charset="0"/>
              <a:buChar char="•"/>
            </a:pPr>
            <a:r>
              <a:rPr lang="fr-FR" sz="1400"/>
              <a:t>Études sectorielles</a:t>
            </a:r>
          </a:p>
          <a:p>
            <a:pPr marL="742950" lvl="1" indent="-285750">
              <a:lnSpc>
                <a:spcPct val="150000"/>
              </a:lnSpc>
              <a:buFont typeface="Arial" panose="020B0604020202020204" pitchFamily="34" charset="0"/>
              <a:buChar char="•"/>
            </a:pPr>
            <a:r>
              <a:rPr lang="fr-FR" sz="1400"/>
              <a:t>Etudes transversales</a:t>
            </a:r>
          </a:p>
          <a:p>
            <a:pPr marL="742950" lvl="1" indent="-285750">
              <a:lnSpc>
                <a:spcPct val="150000"/>
              </a:lnSpc>
              <a:buFont typeface="Arial" panose="020B0604020202020204" pitchFamily="34" charset="0"/>
              <a:buChar char="•"/>
            </a:pPr>
            <a:r>
              <a:rPr lang="fr-FR" sz="1400"/>
              <a:t>Etude prospective</a:t>
            </a:r>
          </a:p>
          <a:p>
            <a:pPr marL="285750" indent="-285750">
              <a:lnSpc>
                <a:spcPct val="150000"/>
              </a:lnSpc>
              <a:buFont typeface="Arial" panose="020B0604020202020204" pitchFamily="34" charset="0"/>
              <a:buChar char="•"/>
            </a:pPr>
            <a:r>
              <a:rPr lang="fr-FR" sz="1400"/>
              <a:t>Achat de </a:t>
            </a:r>
            <a:r>
              <a:rPr lang="fr-FR" sz="1400" b="1"/>
              <a:t>données de consommation </a:t>
            </a:r>
            <a:r>
              <a:rPr lang="fr-FR" sz="1400"/>
              <a:t>(</a:t>
            </a:r>
            <a:r>
              <a:rPr lang="fr-FR" sz="1400" err="1"/>
              <a:t>GfK</a:t>
            </a:r>
            <a:r>
              <a:rPr lang="fr-FR" sz="1400"/>
              <a:t>)</a:t>
            </a:r>
          </a:p>
          <a:p>
            <a:pPr marL="285750" indent="-285750">
              <a:lnSpc>
                <a:spcPct val="150000"/>
              </a:lnSpc>
              <a:buFont typeface="Arial" panose="020B0604020202020204" pitchFamily="34" charset="0"/>
              <a:buChar char="•"/>
            </a:pPr>
            <a:r>
              <a:rPr lang="fr-FR" sz="1400"/>
              <a:t>Soutien aux acteurs (média-training, subside, chapiteau, formation..)</a:t>
            </a:r>
          </a:p>
          <a:p>
            <a:pPr marL="285750" indent="-285750">
              <a:lnSpc>
                <a:spcPct val="150000"/>
              </a:lnSpc>
              <a:buFont typeface="Arial" panose="020B0604020202020204" pitchFamily="34" charset="0"/>
              <a:buChar char="•"/>
            </a:pPr>
            <a:r>
              <a:rPr lang="fr-FR" sz="1400" b="1"/>
              <a:t>Post-test</a:t>
            </a:r>
            <a:r>
              <a:rPr lang="fr-FR" sz="1400"/>
              <a:t> de campagne</a:t>
            </a:r>
          </a:p>
          <a:p>
            <a:pPr marL="285750" indent="-285750">
              <a:lnSpc>
                <a:spcPct val="150000"/>
              </a:lnSpc>
              <a:buFont typeface="Arial" panose="020B0604020202020204" pitchFamily="34" charset="0"/>
              <a:buChar char="•"/>
            </a:pPr>
            <a:r>
              <a:rPr lang="fr-FR" sz="1400"/>
              <a:t>Rapports et analyses</a:t>
            </a:r>
          </a:p>
          <a:p>
            <a:pPr marL="285750" indent="-285750">
              <a:lnSpc>
                <a:spcPct val="150000"/>
              </a:lnSpc>
              <a:buFont typeface="Arial" panose="020B0604020202020204" pitchFamily="34" charset="0"/>
              <a:buChar char="•"/>
            </a:pPr>
            <a:r>
              <a:rPr lang="fr-FR" sz="1400"/>
              <a:t>Diffusion des </a:t>
            </a:r>
            <a:r>
              <a:rPr lang="fr-FR" sz="1400" b="1"/>
              <a:t>résultats</a:t>
            </a:r>
            <a:r>
              <a:rPr lang="fr-FR" sz="1400"/>
              <a:t> </a:t>
            </a:r>
          </a:p>
          <a:p>
            <a:endParaRPr lang="fr-FR" sz="1400"/>
          </a:p>
          <a:p>
            <a:endParaRPr lang="fr-FR" sz="1400"/>
          </a:p>
        </p:txBody>
      </p:sp>
      <p:pic>
        <p:nvPicPr>
          <p:cNvPr id="7" name="Graphique 6" descr="Retour avec un remplissage uni">
            <a:extLst>
              <a:ext uri="{FF2B5EF4-FFF2-40B4-BE49-F238E27FC236}">
                <a16:creationId xmlns:a16="http://schemas.microsoft.com/office/drawing/2014/main" id="{0F34996D-73D7-E5B5-5E62-1387C22623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5289042" y="3444621"/>
            <a:ext cx="914400" cy="914400"/>
          </a:xfrm>
          <a:prstGeom prst="rect">
            <a:avLst/>
          </a:prstGeom>
        </p:spPr>
      </p:pic>
      <p:pic>
        <p:nvPicPr>
          <p:cNvPr id="8" name="Picture 2" descr="Infos Observatoire de la consommation | l'Apaq-W">
            <a:extLst>
              <a:ext uri="{FF2B5EF4-FFF2-40B4-BE49-F238E27FC236}">
                <a16:creationId xmlns:a16="http://schemas.microsoft.com/office/drawing/2014/main" id="{1EFEF7D4-1D80-8F11-E04D-DB31A4A32B8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2252" y="4475909"/>
            <a:ext cx="2825496" cy="737769"/>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9FB3E87-CBD4-7FD2-FF6E-14012AAB4E5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72338" y="5676446"/>
            <a:ext cx="5237475" cy="612350"/>
          </a:xfrm>
          <a:prstGeom prst="rect">
            <a:avLst/>
          </a:prstGeom>
        </p:spPr>
      </p:pic>
    </p:spTree>
    <p:extLst>
      <p:ext uri="{BB962C8B-B14F-4D97-AF65-F5344CB8AC3E}">
        <p14:creationId xmlns:p14="http://schemas.microsoft.com/office/powerpoint/2010/main" val="2447698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2C79B104-462E-C3BE-CB5B-85E9D5F98B95}"/>
              </a:ext>
            </a:extLst>
          </p:cNvPr>
          <p:cNvSpPr txBox="1">
            <a:spLocks/>
          </p:cNvSpPr>
          <p:nvPr/>
        </p:nvSpPr>
        <p:spPr>
          <a:xfrm>
            <a:off x="609600" y="405774"/>
            <a:ext cx="10972800" cy="58721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Observatoire de la consommation</a:t>
            </a:r>
          </a:p>
        </p:txBody>
      </p:sp>
      <p:sp>
        <p:nvSpPr>
          <p:cNvPr id="3" name="ZoneTexte 1">
            <a:extLst>
              <a:ext uri="{FF2B5EF4-FFF2-40B4-BE49-F238E27FC236}">
                <a16:creationId xmlns:a16="http://schemas.microsoft.com/office/drawing/2014/main" id="{E00D86DF-D9D3-2153-836F-8B670A84F9B6}"/>
              </a:ext>
            </a:extLst>
          </p:cNvPr>
          <p:cNvSpPr txBox="1"/>
          <p:nvPr/>
        </p:nvSpPr>
        <p:spPr>
          <a:xfrm>
            <a:off x="609600" y="1797099"/>
            <a:ext cx="7612912" cy="1530675"/>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fontAlgn="base">
              <a:lnSpc>
                <a:spcPct val="150000"/>
              </a:lnSpc>
            </a:pPr>
            <a:r>
              <a:rPr lang="fr-FR" sz="1600" b="0" i="0" u="none" strike="noStrike">
                <a:solidFill>
                  <a:srgbClr val="000000"/>
                </a:solidFill>
                <a:effectLst/>
              </a:rPr>
              <a:t>Il traite les chiffres relatifs à la consommation des ménages (GFK) et réalise des études de marché sectorielles </a:t>
            </a:r>
          </a:p>
          <a:p>
            <a:pPr algn="l" rtl="0" fontAlgn="base">
              <a:lnSpc>
                <a:spcPct val="150000"/>
              </a:lnSpc>
            </a:pPr>
            <a:r>
              <a:rPr lang="fr-FR" sz="1600" b="0" i="0" u="none" strike="noStrike">
                <a:solidFill>
                  <a:srgbClr val="000000"/>
                </a:solidFill>
                <a:effectLst/>
              </a:rPr>
              <a:t>(1 EDM</a:t>
            </a:r>
            <a:r>
              <a:rPr lang="fr-BE" sz="1600" b="0" i="0" u="none" strike="noStrike">
                <a:solidFill>
                  <a:srgbClr val="000000"/>
                </a:solidFill>
                <a:effectLst/>
              </a:rPr>
              <a:t> par secteur/2ans). </a:t>
            </a:r>
            <a:r>
              <a:rPr lang="en-US" sz="1600" b="0" i="0">
                <a:solidFill>
                  <a:srgbClr val="000000"/>
                </a:solidFill>
                <a:effectLst/>
              </a:rPr>
              <a:t>​</a:t>
            </a:r>
            <a:endParaRPr lang="fr-BE" sz="1600" b="0" i="0">
              <a:solidFill>
                <a:srgbClr val="000000"/>
              </a:solidFill>
              <a:effectLst/>
            </a:endParaRPr>
          </a:p>
          <a:p>
            <a:pPr algn="l" rtl="0" fontAlgn="base">
              <a:lnSpc>
                <a:spcPct val="150000"/>
              </a:lnSpc>
            </a:pPr>
            <a:r>
              <a:rPr lang="fr-BE" sz="1600" b="0" i="0" u="none" strike="noStrike">
                <a:solidFill>
                  <a:srgbClr val="000000"/>
                </a:solidFill>
                <a:effectLst/>
              </a:rPr>
              <a:t>Toutes les informations sont disponibles sur apaqw.be.</a:t>
            </a:r>
            <a:r>
              <a:rPr lang="en-US" sz="1600" b="0" i="0">
                <a:solidFill>
                  <a:srgbClr val="000000"/>
                </a:solidFill>
                <a:effectLst/>
              </a:rPr>
              <a:t>​</a:t>
            </a:r>
          </a:p>
          <a:p>
            <a:pPr algn="l" rtl="0" fontAlgn="base">
              <a:lnSpc>
                <a:spcPct val="150000"/>
              </a:lnSpc>
            </a:pPr>
            <a:r>
              <a:rPr lang="fr-BE" sz="1600" b="0" i="0" u="none" strike="noStrike">
                <a:solidFill>
                  <a:srgbClr val="000000"/>
                </a:solidFill>
                <a:effectLst/>
              </a:rPr>
              <a:t>Données plus précises disponibles sur demande. </a:t>
            </a:r>
            <a:r>
              <a:rPr lang="en-US" sz="1600" b="0" i="0">
                <a:solidFill>
                  <a:srgbClr val="000000"/>
                </a:solidFill>
                <a:effectLst/>
              </a:rPr>
              <a:t>​</a:t>
            </a:r>
          </a:p>
        </p:txBody>
      </p:sp>
      <p:pic>
        <p:nvPicPr>
          <p:cNvPr id="6146" name="Picture 2">
            <a:extLst>
              <a:ext uri="{FF2B5EF4-FFF2-40B4-BE49-F238E27FC236}">
                <a16:creationId xmlns:a16="http://schemas.microsoft.com/office/drawing/2014/main" id="{0DBAB9B1-7091-B629-20B0-3E7008B35CF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61383" y="327159"/>
            <a:ext cx="3757109" cy="971666"/>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a:extLst>
              <a:ext uri="{FF2B5EF4-FFF2-40B4-BE49-F238E27FC236}">
                <a16:creationId xmlns:a16="http://schemas.microsoft.com/office/drawing/2014/main" id="{F925351A-D1C4-F200-C8CB-007DBEE7E15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511211" y="2828941"/>
            <a:ext cx="6680789" cy="3460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147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C8040-D110-2F9E-0E1A-A6BE78991E5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76038CD-D534-A562-BE4C-0AB213CE217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17264" y="331606"/>
            <a:ext cx="3869679" cy="999667"/>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C2ED2153-18F2-E894-C78E-AC92655A15EB}"/>
              </a:ext>
            </a:extLst>
          </p:cNvPr>
          <p:cNvSpPr txBox="1"/>
          <p:nvPr/>
        </p:nvSpPr>
        <p:spPr>
          <a:xfrm>
            <a:off x="694697" y="6489671"/>
            <a:ext cx="8966527" cy="276999"/>
          </a:xfrm>
          <a:prstGeom prst="rect">
            <a:avLst/>
          </a:prstGeom>
          <a:noFill/>
        </p:spPr>
        <p:txBody>
          <a:bodyPr wrap="square">
            <a:spAutoFit/>
          </a:bodyPr>
          <a:lstStyle/>
          <a:p>
            <a:r>
              <a:rPr lang="fr-FR" sz="1200"/>
              <a:t>Les travaux de l’Observatoire sont accessibles via: </a:t>
            </a:r>
            <a:r>
              <a:rPr lang="fr-BE" sz="1200">
                <a:hlinkClick r:id="rId3"/>
              </a:rPr>
              <a:t>https://www.apaqw.be/fr/actualites-observatoire</a:t>
            </a:r>
            <a:r>
              <a:rPr lang="fr-BE" sz="1200"/>
              <a:t> </a:t>
            </a:r>
          </a:p>
        </p:txBody>
      </p:sp>
      <p:sp>
        <p:nvSpPr>
          <p:cNvPr id="11" name="ZoneTexte 10">
            <a:extLst>
              <a:ext uri="{FF2B5EF4-FFF2-40B4-BE49-F238E27FC236}">
                <a16:creationId xmlns:a16="http://schemas.microsoft.com/office/drawing/2014/main" id="{6CE8AC61-25AF-ECD9-3C93-3B2DDD8C88A2}"/>
              </a:ext>
            </a:extLst>
          </p:cNvPr>
          <p:cNvSpPr txBox="1"/>
          <p:nvPr/>
        </p:nvSpPr>
        <p:spPr>
          <a:xfrm>
            <a:off x="694697" y="6212672"/>
            <a:ext cx="7921497" cy="276999"/>
          </a:xfrm>
          <a:prstGeom prst="rect">
            <a:avLst/>
          </a:prstGeom>
          <a:noFill/>
        </p:spPr>
        <p:txBody>
          <a:bodyPr wrap="square" rtlCol="0">
            <a:spAutoFit/>
          </a:bodyPr>
          <a:lstStyle/>
          <a:p>
            <a:r>
              <a:rPr lang="fr-FR" sz="1200" u="sng"/>
              <a:t>Source :</a:t>
            </a:r>
            <a:r>
              <a:rPr lang="fr-FR" sz="1200"/>
              <a:t> GfK </a:t>
            </a:r>
            <a:r>
              <a:rPr lang="fr-FR" sz="1200" err="1"/>
              <a:t>Belgium</a:t>
            </a:r>
            <a:r>
              <a:rPr lang="fr-FR" sz="1200"/>
              <a:t> (</a:t>
            </a:r>
            <a:r>
              <a:rPr lang="fr-FR" sz="1100"/>
              <a:t>traitement et calculs par Observatoire de la consommation – </a:t>
            </a:r>
            <a:r>
              <a:rPr lang="fr-FR" sz="1100" err="1"/>
              <a:t>Apaq</a:t>
            </a:r>
            <a:r>
              <a:rPr lang="fr-FR" sz="1100"/>
              <a:t>-W) – </a:t>
            </a:r>
            <a:r>
              <a:rPr lang="fr-FR" sz="1100" b="1"/>
              <a:t>Données 2023 Wallonie &amp; Bruxelles</a:t>
            </a:r>
            <a:endParaRPr lang="fr-BE" sz="1200" b="1"/>
          </a:p>
        </p:txBody>
      </p:sp>
      <p:pic>
        <p:nvPicPr>
          <p:cNvPr id="9" name="Image 8">
            <a:extLst>
              <a:ext uri="{FF2B5EF4-FFF2-40B4-BE49-F238E27FC236}">
                <a16:creationId xmlns:a16="http://schemas.microsoft.com/office/drawing/2014/main" id="{E0E721D1-486F-073C-674A-9F91EF7CD94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23123" y="1340454"/>
            <a:ext cx="9147521" cy="4691430"/>
          </a:xfrm>
          <a:prstGeom prst="rect">
            <a:avLst/>
          </a:prstGeom>
        </p:spPr>
      </p:pic>
    </p:spTree>
    <p:extLst>
      <p:ext uri="{BB962C8B-B14F-4D97-AF65-F5344CB8AC3E}">
        <p14:creationId xmlns:p14="http://schemas.microsoft.com/office/powerpoint/2010/main" val="650343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21E2-89EE-F77E-5A9A-D2E4303CB8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EA8A6C5-B955-94C4-0851-90F6AA5D085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17264" y="331606"/>
            <a:ext cx="3869679" cy="999667"/>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300F5B89-1745-699E-0EF6-C4D8970877F3}"/>
              </a:ext>
            </a:extLst>
          </p:cNvPr>
          <p:cNvSpPr txBox="1"/>
          <p:nvPr/>
        </p:nvSpPr>
        <p:spPr>
          <a:xfrm>
            <a:off x="694697" y="6489671"/>
            <a:ext cx="8966527" cy="276999"/>
          </a:xfrm>
          <a:prstGeom prst="rect">
            <a:avLst/>
          </a:prstGeom>
          <a:noFill/>
        </p:spPr>
        <p:txBody>
          <a:bodyPr wrap="square">
            <a:spAutoFit/>
          </a:bodyPr>
          <a:lstStyle/>
          <a:p>
            <a:r>
              <a:rPr lang="fr-FR" sz="1200"/>
              <a:t>Les travaux de l’Observatoire sont accessibles via: </a:t>
            </a:r>
            <a:r>
              <a:rPr lang="fr-BE" sz="1200">
                <a:hlinkClick r:id="rId3"/>
              </a:rPr>
              <a:t>https://www.apaqw.be/fr/actualites-observatoire</a:t>
            </a:r>
            <a:r>
              <a:rPr lang="fr-BE" sz="1200"/>
              <a:t> </a:t>
            </a:r>
          </a:p>
        </p:txBody>
      </p:sp>
      <p:sp>
        <p:nvSpPr>
          <p:cNvPr id="11" name="ZoneTexte 10">
            <a:extLst>
              <a:ext uri="{FF2B5EF4-FFF2-40B4-BE49-F238E27FC236}">
                <a16:creationId xmlns:a16="http://schemas.microsoft.com/office/drawing/2014/main" id="{09D39349-B59F-F744-B52A-84DD2F697AF8}"/>
              </a:ext>
            </a:extLst>
          </p:cNvPr>
          <p:cNvSpPr txBox="1"/>
          <p:nvPr/>
        </p:nvSpPr>
        <p:spPr>
          <a:xfrm>
            <a:off x="694697" y="6212672"/>
            <a:ext cx="7921497" cy="276999"/>
          </a:xfrm>
          <a:prstGeom prst="rect">
            <a:avLst/>
          </a:prstGeom>
          <a:noFill/>
        </p:spPr>
        <p:txBody>
          <a:bodyPr wrap="square" rtlCol="0">
            <a:spAutoFit/>
          </a:bodyPr>
          <a:lstStyle/>
          <a:p>
            <a:r>
              <a:rPr lang="fr-FR" sz="1200" u="sng"/>
              <a:t>Source :</a:t>
            </a:r>
            <a:r>
              <a:rPr lang="fr-FR" sz="1200"/>
              <a:t> GfK </a:t>
            </a:r>
            <a:r>
              <a:rPr lang="fr-FR" sz="1200" err="1"/>
              <a:t>Belgium</a:t>
            </a:r>
            <a:r>
              <a:rPr lang="fr-FR" sz="1200"/>
              <a:t> (</a:t>
            </a:r>
            <a:r>
              <a:rPr lang="fr-FR" sz="1100"/>
              <a:t>traitement et calculs par Observatoire de la consommation – </a:t>
            </a:r>
            <a:r>
              <a:rPr lang="fr-FR" sz="1100" err="1"/>
              <a:t>Apaq</a:t>
            </a:r>
            <a:r>
              <a:rPr lang="fr-FR" sz="1100"/>
              <a:t>-W) – </a:t>
            </a:r>
            <a:r>
              <a:rPr lang="fr-FR" sz="1100" b="1"/>
              <a:t>Données 2023 Wallonie &amp; Bruxelles</a:t>
            </a:r>
            <a:endParaRPr lang="fr-BE" sz="1200" b="1"/>
          </a:p>
        </p:txBody>
      </p:sp>
      <p:pic>
        <p:nvPicPr>
          <p:cNvPr id="5" name="Image 4">
            <a:extLst>
              <a:ext uri="{FF2B5EF4-FFF2-40B4-BE49-F238E27FC236}">
                <a16:creationId xmlns:a16="http://schemas.microsoft.com/office/drawing/2014/main" id="{26010DDA-DF7A-E4F0-0E3F-E2E8B30019F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86367" y="1331273"/>
            <a:ext cx="9229817" cy="4738799"/>
          </a:xfrm>
          <a:prstGeom prst="rect">
            <a:avLst/>
          </a:prstGeom>
        </p:spPr>
      </p:pic>
    </p:spTree>
    <p:extLst>
      <p:ext uri="{BB962C8B-B14F-4D97-AF65-F5344CB8AC3E}">
        <p14:creationId xmlns:p14="http://schemas.microsoft.com/office/powerpoint/2010/main" val="4086464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F8A51-4638-8655-48EF-1E0115847CB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F1E5776-CB18-BBA6-4A1F-216505EB675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17264" y="331606"/>
            <a:ext cx="3869679" cy="999667"/>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158E4D2F-9AA6-1793-F641-F75FE794996E}"/>
              </a:ext>
            </a:extLst>
          </p:cNvPr>
          <p:cNvSpPr txBox="1"/>
          <p:nvPr/>
        </p:nvSpPr>
        <p:spPr>
          <a:xfrm>
            <a:off x="694697" y="6489671"/>
            <a:ext cx="8966527" cy="276999"/>
          </a:xfrm>
          <a:prstGeom prst="rect">
            <a:avLst/>
          </a:prstGeom>
          <a:noFill/>
        </p:spPr>
        <p:txBody>
          <a:bodyPr wrap="square">
            <a:spAutoFit/>
          </a:bodyPr>
          <a:lstStyle/>
          <a:p>
            <a:r>
              <a:rPr lang="fr-FR" sz="1200"/>
              <a:t>Les travaux de l’Observatoire sont accessibles via: </a:t>
            </a:r>
            <a:r>
              <a:rPr lang="fr-BE" sz="1200">
                <a:hlinkClick r:id="rId3"/>
              </a:rPr>
              <a:t>https://www.apaqw.be/fr/actualites-observatoire</a:t>
            </a:r>
            <a:r>
              <a:rPr lang="fr-BE" sz="1200"/>
              <a:t> </a:t>
            </a:r>
          </a:p>
        </p:txBody>
      </p:sp>
      <p:sp>
        <p:nvSpPr>
          <p:cNvPr id="11" name="ZoneTexte 10">
            <a:extLst>
              <a:ext uri="{FF2B5EF4-FFF2-40B4-BE49-F238E27FC236}">
                <a16:creationId xmlns:a16="http://schemas.microsoft.com/office/drawing/2014/main" id="{72234556-966E-42A0-CFFD-D3A118A4B610}"/>
              </a:ext>
            </a:extLst>
          </p:cNvPr>
          <p:cNvSpPr txBox="1"/>
          <p:nvPr/>
        </p:nvSpPr>
        <p:spPr>
          <a:xfrm>
            <a:off x="694697" y="6212672"/>
            <a:ext cx="7921497" cy="276999"/>
          </a:xfrm>
          <a:prstGeom prst="rect">
            <a:avLst/>
          </a:prstGeom>
          <a:noFill/>
        </p:spPr>
        <p:txBody>
          <a:bodyPr wrap="square" rtlCol="0">
            <a:spAutoFit/>
          </a:bodyPr>
          <a:lstStyle/>
          <a:p>
            <a:r>
              <a:rPr lang="fr-FR" sz="1200" u="sng"/>
              <a:t>Source :</a:t>
            </a:r>
            <a:r>
              <a:rPr lang="fr-FR" sz="1200"/>
              <a:t> GfK </a:t>
            </a:r>
            <a:r>
              <a:rPr lang="fr-FR" sz="1200" err="1"/>
              <a:t>Belgium</a:t>
            </a:r>
            <a:r>
              <a:rPr lang="fr-FR" sz="1200"/>
              <a:t> (</a:t>
            </a:r>
            <a:r>
              <a:rPr lang="fr-FR" sz="1100"/>
              <a:t>traitement et calculs par Observatoire de la consommation – </a:t>
            </a:r>
            <a:r>
              <a:rPr lang="fr-FR" sz="1100" err="1"/>
              <a:t>Apaq</a:t>
            </a:r>
            <a:r>
              <a:rPr lang="fr-FR" sz="1100"/>
              <a:t>-W) – </a:t>
            </a:r>
            <a:r>
              <a:rPr lang="fr-FR" sz="1100" b="1"/>
              <a:t>Données 2023 Wallonie &amp; Bruxelles</a:t>
            </a:r>
            <a:endParaRPr lang="fr-BE" sz="1200" b="1"/>
          </a:p>
        </p:txBody>
      </p:sp>
      <p:pic>
        <p:nvPicPr>
          <p:cNvPr id="5" name="Image 4">
            <a:extLst>
              <a:ext uri="{FF2B5EF4-FFF2-40B4-BE49-F238E27FC236}">
                <a16:creationId xmlns:a16="http://schemas.microsoft.com/office/drawing/2014/main" id="{14FC4706-BE22-F6B2-A9C9-1B878A7C0A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68663" y="1315559"/>
            <a:ext cx="9549857" cy="4903114"/>
          </a:xfrm>
          <a:prstGeom prst="rect">
            <a:avLst/>
          </a:prstGeom>
        </p:spPr>
      </p:pic>
    </p:spTree>
    <p:extLst>
      <p:ext uri="{BB962C8B-B14F-4D97-AF65-F5344CB8AC3E}">
        <p14:creationId xmlns:p14="http://schemas.microsoft.com/office/powerpoint/2010/main" val="2152576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704E3-5707-D67C-D281-89379188052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5D2CDE4-7E57-7485-90B2-D7BE2BADA84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17264" y="331606"/>
            <a:ext cx="3869679" cy="999667"/>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5FD272B3-EA8C-4C1F-C6E3-3E3C4E071A67}"/>
              </a:ext>
            </a:extLst>
          </p:cNvPr>
          <p:cNvSpPr txBox="1"/>
          <p:nvPr/>
        </p:nvSpPr>
        <p:spPr>
          <a:xfrm>
            <a:off x="694697" y="6489671"/>
            <a:ext cx="8966527" cy="276999"/>
          </a:xfrm>
          <a:prstGeom prst="rect">
            <a:avLst/>
          </a:prstGeom>
          <a:noFill/>
        </p:spPr>
        <p:txBody>
          <a:bodyPr wrap="square">
            <a:spAutoFit/>
          </a:bodyPr>
          <a:lstStyle/>
          <a:p>
            <a:r>
              <a:rPr lang="fr-FR" sz="1200"/>
              <a:t>Les travaux de l’Observatoire sont accessibles via: </a:t>
            </a:r>
            <a:r>
              <a:rPr lang="fr-BE" sz="1200">
                <a:hlinkClick r:id="rId3"/>
              </a:rPr>
              <a:t>https://www.apaqw.be/fr/actualites-observatoire</a:t>
            </a:r>
            <a:r>
              <a:rPr lang="fr-BE" sz="1200"/>
              <a:t> </a:t>
            </a:r>
          </a:p>
        </p:txBody>
      </p:sp>
      <p:sp>
        <p:nvSpPr>
          <p:cNvPr id="11" name="ZoneTexte 10">
            <a:extLst>
              <a:ext uri="{FF2B5EF4-FFF2-40B4-BE49-F238E27FC236}">
                <a16:creationId xmlns:a16="http://schemas.microsoft.com/office/drawing/2014/main" id="{855F7D99-237B-E025-DDC7-05E70D4DD5ED}"/>
              </a:ext>
            </a:extLst>
          </p:cNvPr>
          <p:cNvSpPr txBox="1"/>
          <p:nvPr/>
        </p:nvSpPr>
        <p:spPr>
          <a:xfrm>
            <a:off x="694697" y="6212672"/>
            <a:ext cx="7921497" cy="276999"/>
          </a:xfrm>
          <a:prstGeom prst="rect">
            <a:avLst/>
          </a:prstGeom>
          <a:noFill/>
        </p:spPr>
        <p:txBody>
          <a:bodyPr wrap="square" rtlCol="0">
            <a:spAutoFit/>
          </a:bodyPr>
          <a:lstStyle/>
          <a:p>
            <a:r>
              <a:rPr lang="fr-FR" sz="1200" u="sng"/>
              <a:t>Source :</a:t>
            </a:r>
            <a:r>
              <a:rPr lang="fr-FR" sz="1200"/>
              <a:t> GfK </a:t>
            </a:r>
            <a:r>
              <a:rPr lang="fr-FR" sz="1200" err="1"/>
              <a:t>Belgium</a:t>
            </a:r>
            <a:r>
              <a:rPr lang="fr-FR" sz="1200"/>
              <a:t> (</a:t>
            </a:r>
            <a:r>
              <a:rPr lang="fr-FR" sz="1100"/>
              <a:t>traitement et calculs par Observatoire de la consommation – </a:t>
            </a:r>
            <a:r>
              <a:rPr lang="fr-FR" sz="1100" err="1"/>
              <a:t>Apaq</a:t>
            </a:r>
            <a:r>
              <a:rPr lang="fr-FR" sz="1100"/>
              <a:t>-W) – </a:t>
            </a:r>
            <a:r>
              <a:rPr lang="fr-FR" sz="1100" b="1"/>
              <a:t>Données 2023 Wallonie &amp; Bruxelles</a:t>
            </a:r>
            <a:endParaRPr lang="fr-BE" sz="1200" b="1"/>
          </a:p>
        </p:txBody>
      </p:sp>
      <p:pic>
        <p:nvPicPr>
          <p:cNvPr id="5" name="Image 4">
            <a:extLst>
              <a:ext uri="{FF2B5EF4-FFF2-40B4-BE49-F238E27FC236}">
                <a16:creationId xmlns:a16="http://schemas.microsoft.com/office/drawing/2014/main" id="{2720B766-2DFF-544D-967E-DA31AEA508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14383" y="1359697"/>
            <a:ext cx="8966527" cy="4598605"/>
          </a:xfrm>
          <a:prstGeom prst="rect">
            <a:avLst/>
          </a:prstGeom>
        </p:spPr>
      </p:pic>
    </p:spTree>
    <p:extLst>
      <p:ext uri="{BB962C8B-B14F-4D97-AF65-F5344CB8AC3E}">
        <p14:creationId xmlns:p14="http://schemas.microsoft.com/office/powerpoint/2010/main" val="1161398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a:extLst>
              <a:ext uri="{FF2B5EF4-FFF2-40B4-BE49-F238E27FC236}">
                <a16:creationId xmlns:a16="http://schemas.microsoft.com/office/drawing/2014/main" id="{74CE7E4A-0251-7B30-668E-8C8BA07C0F54}"/>
              </a:ext>
            </a:extLst>
          </p:cNvPr>
          <p:cNvSpPr>
            <a:spLocks noGrp="1"/>
          </p:cNvSpPr>
          <p:nvPr>
            <p:ph idx="1"/>
          </p:nvPr>
        </p:nvSpPr>
        <p:spPr>
          <a:xfrm>
            <a:off x="739536" y="1130399"/>
            <a:ext cx="5257800" cy="2632869"/>
          </a:xfrm>
        </p:spPr>
        <p:txBody>
          <a:bodyPr vert="horz" lIns="91440" tIns="45720" rIns="91440" bIns="45720" rtlCol="0" anchor="t">
            <a:normAutofit/>
          </a:bodyPr>
          <a:lstStyle/>
          <a:p>
            <a:pPr marL="0" indent="0">
              <a:spcBef>
                <a:spcPts val="0"/>
              </a:spcBef>
              <a:buNone/>
            </a:pPr>
            <a:r>
              <a:rPr lang="fr-FR" sz="1400">
                <a:solidFill>
                  <a:srgbClr val="FFFFFF"/>
                </a:solidFill>
                <a:highlight>
                  <a:srgbClr val="283957"/>
                </a:highlight>
                <a:latin typeface="Bahnschrift"/>
              </a:rPr>
              <a:t>OBJECTIFS </a:t>
            </a:r>
          </a:p>
          <a:p>
            <a:pPr marL="0" indent="0">
              <a:spcBef>
                <a:spcPts val="0"/>
              </a:spcBef>
              <a:buNone/>
            </a:pPr>
            <a:endParaRPr lang="fr-FR" sz="1400">
              <a:solidFill>
                <a:srgbClr val="FFFFFF"/>
              </a:solidFill>
              <a:highlight>
                <a:srgbClr val="283957"/>
              </a:highlight>
              <a:latin typeface="Bahnschrift"/>
            </a:endParaRPr>
          </a:p>
          <a:p>
            <a:pPr>
              <a:lnSpc>
                <a:spcPct val="100000"/>
              </a:lnSpc>
            </a:pPr>
            <a:r>
              <a:rPr lang="fr-FR" sz="1400" kern="1700">
                <a:cs typeface="Co Headline Light" panose="020B0303060202020204" pitchFamily="34" charset="0"/>
              </a:rPr>
              <a:t>Associer </a:t>
            </a:r>
            <a:r>
              <a:rPr lang="fr-FR" sz="1400" b="1" kern="1700">
                <a:cs typeface="Co Headline Light" panose="020B0303060202020204" pitchFamily="34" charset="0"/>
              </a:rPr>
              <a:t>Agriculture &amp; Alimentation</a:t>
            </a:r>
          </a:p>
          <a:p>
            <a:pPr>
              <a:lnSpc>
                <a:spcPct val="100000"/>
              </a:lnSpc>
            </a:pPr>
            <a:r>
              <a:rPr lang="fr-FR" sz="1400" kern="1700">
                <a:cs typeface="Co Headline Light" panose="020B0303060202020204" pitchFamily="34" charset="0"/>
              </a:rPr>
              <a:t>Présenter une </a:t>
            </a:r>
            <a:r>
              <a:rPr lang="fr-FR" sz="1400" b="1" kern="1700">
                <a:cs typeface="Co Headline Light" panose="020B0303060202020204" pitchFamily="34" charset="0"/>
              </a:rPr>
              <a:t>image moderne, attractive mais réaliste</a:t>
            </a:r>
          </a:p>
          <a:p>
            <a:pPr>
              <a:lnSpc>
                <a:spcPct val="100000"/>
              </a:lnSpc>
            </a:pPr>
            <a:r>
              <a:rPr lang="fr-FR" sz="1400" kern="1700">
                <a:cs typeface="Co Headline Light" panose="020B0303060202020204" pitchFamily="34" charset="0"/>
              </a:rPr>
              <a:t>Rappeler son </a:t>
            </a:r>
            <a:r>
              <a:rPr lang="fr-FR" sz="1400" b="1" kern="1700">
                <a:cs typeface="Co Headline Light" panose="020B0303060202020204" pitchFamily="34" charset="0"/>
              </a:rPr>
              <a:t>importance dans le paysage et le patrimoine</a:t>
            </a:r>
          </a:p>
          <a:p>
            <a:pPr>
              <a:lnSpc>
                <a:spcPct val="100000"/>
              </a:lnSpc>
            </a:pPr>
            <a:r>
              <a:rPr lang="fr-FR" sz="1400"/>
              <a:t>Informer des atouts de notre </a:t>
            </a:r>
            <a:r>
              <a:rPr lang="fr-FR" sz="1400" b="1"/>
              <a:t>agriculture liée au sol</a:t>
            </a:r>
            <a:r>
              <a:rPr lang="fr-FR" sz="1400"/>
              <a:t> et défendre le modèle d’</a:t>
            </a:r>
            <a:r>
              <a:rPr lang="fr-FR" sz="1400" b="1"/>
              <a:t>élevage à l’herbe </a:t>
            </a:r>
            <a:r>
              <a:rPr lang="fr-FR" sz="1400"/>
              <a:t>présent en Wallonie</a:t>
            </a:r>
          </a:p>
          <a:p>
            <a:pPr>
              <a:lnSpc>
                <a:spcPct val="100000"/>
              </a:lnSpc>
            </a:pPr>
            <a:r>
              <a:rPr lang="fr-FR" sz="1400"/>
              <a:t>Informer des </a:t>
            </a:r>
            <a:r>
              <a:rPr lang="fr-FR" sz="1400" b="1"/>
              <a:t>atouts</a:t>
            </a:r>
            <a:r>
              <a:rPr lang="fr-FR" sz="1400"/>
              <a:t> de notre agriculture</a:t>
            </a:r>
          </a:p>
        </p:txBody>
      </p:sp>
      <p:sp>
        <p:nvSpPr>
          <p:cNvPr id="3" name="Espace réservé du contenu 2">
            <a:extLst>
              <a:ext uri="{FF2B5EF4-FFF2-40B4-BE49-F238E27FC236}">
                <a16:creationId xmlns:a16="http://schemas.microsoft.com/office/drawing/2014/main" id="{9EB7214A-CC1E-36A6-5043-53DC6B2F99AF}"/>
              </a:ext>
            </a:extLst>
          </p:cNvPr>
          <p:cNvSpPr txBox="1">
            <a:spLocks/>
          </p:cNvSpPr>
          <p:nvPr/>
        </p:nvSpPr>
        <p:spPr>
          <a:xfrm>
            <a:off x="6941521" y="887776"/>
            <a:ext cx="4821355" cy="3660166"/>
          </a:xfrm>
          <a:prstGeom prst="rect">
            <a:avLst/>
          </a:prstGeom>
        </p:spPr>
        <p:txBody>
          <a:bodyPr vert="horz" lIns="91440" tIns="45720" rIns="91440" bIns="45720" rtlCol="0" anchor="t">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4500" dirty="0">
                <a:solidFill>
                  <a:srgbClr val="FFFFFF"/>
                </a:solidFill>
                <a:highlight>
                  <a:srgbClr val="30AB66"/>
                </a:highlight>
                <a:latin typeface="Bahnschrift"/>
              </a:rPr>
              <a:t>PROJET D’ACTIONS</a:t>
            </a:r>
          </a:p>
          <a:p>
            <a:pPr>
              <a:lnSpc>
                <a:spcPct val="120000"/>
              </a:lnSpc>
            </a:pPr>
            <a:r>
              <a:rPr lang="fr-FR" sz="3500" dirty="0"/>
              <a:t>Organiser des </a:t>
            </a:r>
            <a:r>
              <a:rPr lang="fr-FR" sz="3500" b="1" dirty="0"/>
              <a:t>Journées Fermes Ouvertes </a:t>
            </a:r>
            <a:r>
              <a:rPr lang="fr-FR" sz="3500" dirty="0"/>
              <a:t>et des visites de fermes</a:t>
            </a:r>
          </a:p>
          <a:p>
            <a:pPr>
              <a:lnSpc>
                <a:spcPct val="120000"/>
              </a:lnSpc>
            </a:pPr>
            <a:r>
              <a:rPr lang="fr-FR" sz="3500" dirty="0"/>
              <a:t>Soutenir les </a:t>
            </a:r>
            <a:r>
              <a:rPr lang="fr-FR" sz="3500" b="1" dirty="0"/>
              <a:t>Foires agricoles </a:t>
            </a:r>
            <a:r>
              <a:rPr lang="fr-FR" sz="3500" dirty="0"/>
              <a:t>et salons en Wallonie et à l’étranger</a:t>
            </a:r>
          </a:p>
          <a:p>
            <a:pPr>
              <a:lnSpc>
                <a:spcPct val="120000"/>
              </a:lnSpc>
            </a:pPr>
            <a:r>
              <a:rPr lang="fr-FR" sz="3500" dirty="0"/>
              <a:t>Créer du contenu sur l’agriculture et l’alimentation et le diffuser à travers les </a:t>
            </a:r>
            <a:r>
              <a:rPr lang="fr-FR" sz="3500" b="1" dirty="0"/>
              <a:t>réseaux sociaux</a:t>
            </a:r>
          </a:p>
          <a:p>
            <a:pPr>
              <a:lnSpc>
                <a:spcPct val="120000"/>
              </a:lnSpc>
            </a:pPr>
            <a:r>
              <a:rPr lang="fr-FR" sz="3500" dirty="0"/>
              <a:t>Diffuser de l’information adaptée dans </a:t>
            </a:r>
            <a:r>
              <a:rPr lang="fr-FR" sz="3500" b="1" dirty="0"/>
              <a:t>les écoles et vers les structures d’enseignements </a:t>
            </a:r>
          </a:p>
          <a:p>
            <a:pPr>
              <a:lnSpc>
                <a:spcPct val="120000"/>
              </a:lnSpc>
            </a:pPr>
            <a:r>
              <a:rPr lang="fr-FR" sz="3500" dirty="0"/>
              <a:t>Développer les collaborations avec les structures et parties prenantes</a:t>
            </a:r>
          </a:p>
          <a:p>
            <a:pPr>
              <a:lnSpc>
                <a:spcPct val="120000"/>
              </a:lnSpc>
            </a:pPr>
            <a:r>
              <a:rPr lang="fr-FR" sz="3500" dirty="0"/>
              <a:t>Soutenir &amp; valoriser les </a:t>
            </a:r>
            <a:r>
              <a:rPr lang="fr-FR" sz="3500" b="1" dirty="0"/>
              <a:t>projets de durabilité et d’innovation</a:t>
            </a:r>
            <a:r>
              <a:rPr lang="fr-FR" sz="3600" dirty="0"/>
              <a:t>, notamment dans le cadre des </a:t>
            </a:r>
            <a:r>
              <a:rPr lang="fr-FR" sz="3600" b="1" dirty="0"/>
              <a:t>campagnes européennes</a:t>
            </a:r>
            <a:endParaRPr lang="fr-FR" sz="3500" b="1" dirty="0"/>
          </a:p>
        </p:txBody>
      </p:sp>
      <p:sp>
        <p:nvSpPr>
          <p:cNvPr id="7" name="Titre 1">
            <a:extLst>
              <a:ext uri="{FF2B5EF4-FFF2-40B4-BE49-F238E27FC236}">
                <a16:creationId xmlns:a16="http://schemas.microsoft.com/office/drawing/2014/main" id="{162E3583-0D5D-47DF-1327-3C7484F90BD1}"/>
              </a:ext>
            </a:extLst>
          </p:cNvPr>
          <p:cNvSpPr txBox="1">
            <a:spLocks/>
          </p:cNvSpPr>
          <p:nvPr/>
        </p:nvSpPr>
        <p:spPr>
          <a:xfrm>
            <a:off x="349678" y="-921"/>
            <a:ext cx="11846395" cy="763651"/>
          </a:xfrm>
          <a:prstGeom prst="rect">
            <a:avLst/>
          </a:prstGeom>
          <a:solidFill>
            <a:srgbClr val="30AB66"/>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dirty="0">
                <a:solidFill>
                  <a:srgbClr val="FFFFFF"/>
                </a:solidFill>
                <a:latin typeface="Bahnschrift"/>
              </a:rPr>
              <a:t>1-Image de l’agriculture</a:t>
            </a:r>
            <a:r>
              <a:rPr lang="fr-BE" sz="2800" dirty="0">
                <a:solidFill>
                  <a:srgbClr val="FFFFFF"/>
                </a:solidFill>
                <a:latin typeface="Bahnschrift"/>
              </a:rPr>
              <a:t> </a:t>
            </a:r>
          </a:p>
        </p:txBody>
      </p:sp>
      <p:pic>
        <p:nvPicPr>
          <p:cNvPr id="8" name="Graphique 7" descr="Retour avec un remplissage uni">
            <a:extLst>
              <a:ext uri="{FF2B5EF4-FFF2-40B4-BE49-F238E27FC236}">
                <a16:creationId xmlns:a16="http://schemas.microsoft.com/office/drawing/2014/main" id="{F3DC3B4A-2A23-E46D-A745-03C887DB0C9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5355355" y="3190654"/>
            <a:ext cx="914400" cy="914400"/>
          </a:xfrm>
          <a:prstGeom prst="rect">
            <a:avLst/>
          </a:prstGeom>
        </p:spPr>
      </p:pic>
      <p:pic>
        <p:nvPicPr>
          <p:cNvPr id="2" name="Picture 2" descr="Aucune description de photo disponible.">
            <a:extLst>
              <a:ext uri="{FF2B5EF4-FFF2-40B4-BE49-F238E27FC236}">
                <a16:creationId xmlns:a16="http://schemas.microsoft.com/office/drawing/2014/main" id="{B1515503-237B-F63E-3354-F29134B31E6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43949" y="4303567"/>
            <a:ext cx="5678206" cy="216018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3F02C7F4-110D-ED51-1A62-89BF353F57DD}"/>
              </a:ext>
            </a:extLst>
          </p:cNvPr>
          <p:cNvPicPr>
            <a:picLocks noChangeAspect="1"/>
          </p:cNvPicPr>
          <p:nvPr/>
        </p:nvPicPr>
        <p:blipFill>
          <a:blip r:embed="rId6" cstate="email">
            <a:extLst>
              <a:ext uri="{28A0092B-C50C-407E-A947-70E740481C1C}">
                <a14:useLocalDpi xmlns:a14="http://schemas.microsoft.com/office/drawing/2010/main"/>
              </a:ext>
            </a:extLst>
          </a:blip>
          <a:srcRect r="23509"/>
          <a:stretch/>
        </p:blipFill>
        <p:spPr>
          <a:xfrm>
            <a:off x="7338131" y="4724212"/>
            <a:ext cx="1788877" cy="1910240"/>
          </a:xfrm>
          <a:prstGeom prst="rect">
            <a:avLst/>
          </a:prstGeom>
        </p:spPr>
      </p:pic>
      <p:pic>
        <p:nvPicPr>
          <p:cNvPr id="6" name="Image 5">
            <a:extLst>
              <a:ext uri="{FF2B5EF4-FFF2-40B4-BE49-F238E27FC236}">
                <a16:creationId xmlns:a16="http://schemas.microsoft.com/office/drawing/2014/main" id="{56D1B04C-4D9F-2F06-180C-205A1A4ED901}"/>
              </a:ext>
            </a:extLst>
          </p:cNvPr>
          <p:cNvPicPr>
            <a:picLocks noChangeAspect="1"/>
          </p:cNvPicPr>
          <p:nvPr/>
        </p:nvPicPr>
        <p:blipFill>
          <a:blip r:embed="rId7" cstate="email">
            <a:extLst>
              <a:ext uri="{28A0092B-C50C-407E-A947-70E740481C1C}">
                <a14:useLocalDpi xmlns:a14="http://schemas.microsoft.com/office/drawing/2010/main"/>
              </a:ext>
            </a:extLst>
          </a:blip>
          <a:srcRect l="24686" r="14138"/>
          <a:stretch/>
        </p:blipFill>
        <p:spPr>
          <a:xfrm>
            <a:off x="9597606" y="4724212"/>
            <a:ext cx="1788877" cy="1912522"/>
          </a:xfrm>
          <a:prstGeom prst="rect">
            <a:avLst/>
          </a:prstGeom>
        </p:spPr>
      </p:pic>
    </p:spTree>
    <p:extLst>
      <p:ext uri="{BB962C8B-B14F-4D97-AF65-F5344CB8AC3E}">
        <p14:creationId xmlns:p14="http://schemas.microsoft.com/office/powerpoint/2010/main" val="2756143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A4A2C9C-A39D-F443-B98D-577702721886}"/>
              </a:ext>
            </a:extLst>
          </p:cNvPr>
          <p:cNvSpPr/>
          <p:nvPr/>
        </p:nvSpPr>
        <p:spPr>
          <a:xfrm>
            <a:off x="981534" y="3558691"/>
            <a:ext cx="6313816" cy="1136530"/>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40000"/>
              </a:lnSpc>
              <a:buFont typeface="Wingdings" pitchFamily="2" charset="2"/>
              <a:buChar char="ü"/>
            </a:pPr>
            <a:r>
              <a:rPr lang="fr-BE" sz="1600">
                <a:ea typeface="Roboto Condensed" panose="02000000000000000000" pitchFamily="2" charset="0"/>
              </a:rPr>
              <a:t>Information vers les professionnels de l’éducation, pour les enfants</a:t>
            </a:r>
          </a:p>
          <a:p>
            <a:pPr marL="285750" indent="-285750">
              <a:lnSpc>
                <a:spcPct val="140000"/>
              </a:lnSpc>
              <a:buFont typeface="Wingdings" pitchFamily="2" charset="2"/>
              <a:buChar char="ü"/>
            </a:pPr>
            <a:r>
              <a:rPr lang="fr-BE" sz="1600">
                <a:ea typeface="Roboto Condensed" panose="02000000000000000000" pitchFamily="2" charset="0"/>
              </a:rPr>
              <a:t>Mise à disposition de contenus de qualité via une « boite à outils »</a:t>
            </a:r>
          </a:p>
          <a:p>
            <a:pPr marL="285750" indent="-285750">
              <a:lnSpc>
                <a:spcPct val="140000"/>
              </a:lnSpc>
              <a:buFont typeface="Wingdings" pitchFamily="2" charset="2"/>
              <a:buChar char="ü"/>
            </a:pPr>
            <a:endParaRPr lang="fr-BE" sz="1600">
              <a:ea typeface="Roboto Condensed" panose="02000000000000000000" pitchFamily="2" charset="0"/>
            </a:endParaRPr>
          </a:p>
        </p:txBody>
      </p:sp>
      <p:sp>
        <p:nvSpPr>
          <p:cNvPr id="7" name="ZoneTexte 7">
            <a:extLst>
              <a:ext uri="{FF2B5EF4-FFF2-40B4-BE49-F238E27FC236}">
                <a16:creationId xmlns:a16="http://schemas.microsoft.com/office/drawing/2014/main" id="{C2A58B60-F7D3-1043-9902-D4150A885098}"/>
              </a:ext>
            </a:extLst>
          </p:cNvPr>
          <p:cNvSpPr txBox="1"/>
          <p:nvPr/>
        </p:nvSpPr>
        <p:spPr>
          <a:xfrm>
            <a:off x="980303" y="1454991"/>
            <a:ext cx="7733952" cy="1903534"/>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fr-BE" sz="1600">
                <a:cs typeface="Arial" panose="020B0604020202020204" pitchFamily="34" charset="0"/>
              </a:rPr>
              <a:t>L’</a:t>
            </a:r>
            <a:r>
              <a:rPr lang="fr-BE" sz="1600" err="1">
                <a:cs typeface="Arial" panose="020B0604020202020204" pitchFamily="34" charset="0"/>
              </a:rPr>
              <a:t>Apaq</a:t>
            </a:r>
            <a:r>
              <a:rPr lang="fr-BE" sz="1600">
                <a:cs typeface="Arial" panose="020B0604020202020204" pitchFamily="34" charset="0"/>
              </a:rPr>
              <a:t>-W entend remplir la mission de sensibilisation au secteur agricole wallon, aux produits locaux et à l’alimentation durable des élèves wallons par le développement de </a:t>
            </a:r>
            <a:r>
              <a:rPr lang="fr-BE" sz="1600" b="1">
                <a:solidFill>
                  <a:srgbClr val="093F61"/>
                </a:solidFill>
                <a:cs typeface="Arial" panose="020B0604020202020204" pitchFamily="34" charset="0"/>
              </a:rPr>
              <a:t>leur capacité à poser des choix de consommation éclairés qui s’intègre dans le cadre du développement durable</a:t>
            </a:r>
            <a:r>
              <a:rPr lang="fr-BE" sz="1600">
                <a:solidFill>
                  <a:srgbClr val="093F61"/>
                </a:solidFill>
                <a:cs typeface="Arial" panose="020B0604020202020204" pitchFamily="34" charset="0"/>
              </a:rPr>
              <a:t> </a:t>
            </a:r>
            <a:r>
              <a:rPr lang="fr-BE" sz="1600">
                <a:cs typeface="Arial" panose="020B0604020202020204" pitchFamily="34" charset="0"/>
              </a:rPr>
              <a:t>et ce afin de contribuer à la formation de futurs citoyens responsables </a:t>
            </a:r>
            <a:endParaRPr lang="fr-FR" sz="1600"/>
          </a:p>
        </p:txBody>
      </p:sp>
      <p:pic>
        <p:nvPicPr>
          <p:cNvPr id="8" name="Espace réservé du contenu 5">
            <a:extLst>
              <a:ext uri="{FF2B5EF4-FFF2-40B4-BE49-F238E27FC236}">
                <a16:creationId xmlns:a16="http://schemas.microsoft.com/office/drawing/2014/main" id="{F062481B-1446-1445-B31E-05375F1DBE09}"/>
              </a:ext>
            </a:extLst>
          </p:cNvPr>
          <p:cNvPicPr>
            <a:picLocks noGrp="1" noChangeAspect="1"/>
          </p:cNvPicPr>
          <p:nvPr/>
        </p:nvPicPr>
        <p:blipFill>
          <a:blip r:embed="rId2">
            <a:extLst>
              <a:ext uri="{28A0092B-C50C-407E-A947-70E740481C1C}">
                <a14:useLocalDpi xmlns:a14="http://schemas.microsoft.com/office/drawing/2010/main"/>
              </a:ext>
            </a:extLst>
          </a:blip>
          <a:stretch>
            <a:fillRect/>
          </a:stretch>
        </p:blipFill>
        <p:spPr>
          <a:xfrm>
            <a:off x="10122196" y="897525"/>
            <a:ext cx="1286540" cy="1246020"/>
          </a:xfrm>
          <a:prstGeom prst="rect">
            <a:avLst/>
          </a:prstGeom>
        </p:spPr>
      </p:pic>
      <p:sp>
        <p:nvSpPr>
          <p:cNvPr id="5" name="Titre 1">
            <a:extLst>
              <a:ext uri="{FF2B5EF4-FFF2-40B4-BE49-F238E27FC236}">
                <a16:creationId xmlns:a16="http://schemas.microsoft.com/office/drawing/2014/main" id="{2C79B104-462E-C3BE-CB5B-85E9D5F98B95}"/>
              </a:ext>
            </a:extLst>
          </p:cNvPr>
          <p:cNvSpPr txBox="1">
            <a:spLocks/>
          </p:cNvSpPr>
          <p:nvPr/>
        </p:nvSpPr>
        <p:spPr>
          <a:xfrm>
            <a:off x="609678" y="405774"/>
            <a:ext cx="10972800" cy="58721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Graines d’Agri</a:t>
            </a:r>
          </a:p>
        </p:txBody>
      </p:sp>
      <p:pic>
        <p:nvPicPr>
          <p:cNvPr id="3" name="Image 2" descr="Une image contenant texte&#10;&#10;Description générée automatiquement">
            <a:extLst>
              <a:ext uri="{FF2B5EF4-FFF2-40B4-BE49-F238E27FC236}">
                <a16:creationId xmlns:a16="http://schemas.microsoft.com/office/drawing/2014/main" id="{7BE2B0C7-B0AA-B646-D922-CBB77C6234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001797" y="3429000"/>
            <a:ext cx="3580681" cy="2531475"/>
          </a:xfrm>
          <a:prstGeom prst="rect">
            <a:avLst/>
          </a:prstGeom>
        </p:spPr>
      </p:pic>
    </p:spTree>
    <p:extLst>
      <p:ext uri="{BB962C8B-B14F-4D97-AF65-F5344CB8AC3E}">
        <p14:creationId xmlns:p14="http://schemas.microsoft.com/office/powerpoint/2010/main" val="3966438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du contenu 5">
            <a:extLst>
              <a:ext uri="{FF2B5EF4-FFF2-40B4-BE49-F238E27FC236}">
                <a16:creationId xmlns:a16="http://schemas.microsoft.com/office/drawing/2014/main" id="{F062481B-1446-1445-B31E-05375F1DBE09}"/>
              </a:ext>
            </a:extLst>
          </p:cNvPr>
          <p:cNvPicPr>
            <a:picLocks noGrp="1" noChangeAspect="1"/>
          </p:cNvPicPr>
          <p:nvPr/>
        </p:nvPicPr>
        <p:blipFill>
          <a:blip r:embed="rId2">
            <a:extLst>
              <a:ext uri="{28A0092B-C50C-407E-A947-70E740481C1C}">
                <a14:useLocalDpi xmlns:a14="http://schemas.microsoft.com/office/drawing/2010/main"/>
              </a:ext>
            </a:extLst>
          </a:blip>
          <a:stretch>
            <a:fillRect/>
          </a:stretch>
        </p:blipFill>
        <p:spPr>
          <a:xfrm>
            <a:off x="445753" y="149999"/>
            <a:ext cx="2080063" cy="2014550"/>
          </a:xfrm>
          <a:prstGeom prst="rect">
            <a:avLst/>
          </a:prstGeom>
        </p:spPr>
      </p:pic>
      <p:pic>
        <p:nvPicPr>
          <p:cNvPr id="9" name="Image 8" descr="Une image contenant personne, Visage humain, fruit, intérieur&#10;&#10;Description générée automatiquement">
            <a:extLst>
              <a:ext uri="{FF2B5EF4-FFF2-40B4-BE49-F238E27FC236}">
                <a16:creationId xmlns:a16="http://schemas.microsoft.com/office/drawing/2014/main" id="{7E1CA0D3-355E-9F82-F468-D9B85AB5559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44342" y="3115843"/>
            <a:ext cx="5483187" cy="2875855"/>
          </a:xfrm>
          <a:prstGeom prst="rect">
            <a:avLst/>
          </a:prstGeom>
        </p:spPr>
      </p:pic>
      <p:pic>
        <p:nvPicPr>
          <p:cNvPr id="12" name="Image 11">
            <a:extLst>
              <a:ext uri="{FF2B5EF4-FFF2-40B4-BE49-F238E27FC236}">
                <a16:creationId xmlns:a16="http://schemas.microsoft.com/office/drawing/2014/main" id="{7C9944B1-4FD0-2B2D-AC7A-5466E606D1D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76819" y="260301"/>
            <a:ext cx="4415787" cy="2855542"/>
          </a:xfrm>
          <a:prstGeom prst="rect">
            <a:avLst/>
          </a:prstGeom>
        </p:spPr>
      </p:pic>
      <p:sp>
        <p:nvSpPr>
          <p:cNvPr id="14" name="ZoneTexte 13">
            <a:extLst>
              <a:ext uri="{FF2B5EF4-FFF2-40B4-BE49-F238E27FC236}">
                <a16:creationId xmlns:a16="http://schemas.microsoft.com/office/drawing/2014/main" id="{3930508A-9036-79C4-4930-C99CFB25DE04}"/>
              </a:ext>
            </a:extLst>
          </p:cNvPr>
          <p:cNvSpPr txBox="1"/>
          <p:nvPr/>
        </p:nvSpPr>
        <p:spPr>
          <a:xfrm>
            <a:off x="4060372" y="5935060"/>
            <a:ext cx="7913914" cy="523220"/>
          </a:xfrm>
          <a:prstGeom prst="rect">
            <a:avLst/>
          </a:prstGeom>
          <a:noFill/>
        </p:spPr>
        <p:txBody>
          <a:bodyPr wrap="square">
            <a:spAutoFit/>
          </a:bodyPr>
          <a:lstStyle/>
          <a:p>
            <a:endParaRPr lang="fr-FR" sz="1400">
              <a:hlinkClick r:id="rId5"/>
            </a:endParaRPr>
          </a:p>
          <a:p>
            <a:r>
              <a:rPr lang="fr-FR" sz="1400"/>
              <a:t>Tous les outils sont accessibles via: </a:t>
            </a:r>
            <a:r>
              <a:rPr lang="fr-FR" sz="1400">
                <a:hlinkClick r:id="rId5"/>
              </a:rPr>
              <a:t>Graines d’AGRI, pour découvrir les richesses de notre agriculture</a:t>
            </a:r>
            <a:endParaRPr lang="fr-BE" sz="1400"/>
          </a:p>
        </p:txBody>
      </p:sp>
      <p:pic>
        <p:nvPicPr>
          <p:cNvPr id="5" name="Image 4">
            <a:extLst>
              <a:ext uri="{FF2B5EF4-FFF2-40B4-BE49-F238E27FC236}">
                <a16:creationId xmlns:a16="http://schemas.microsoft.com/office/drawing/2014/main" id="{BFBB6FC0-B37E-F626-8C1A-7978A07EB5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59302" y="3173976"/>
            <a:ext cx="5072406" cy="2875855"/>
          </a:xfrm>
          <a:prstGeom prst="rect">
            <a:avLst/>
          </a:prstGeom>
        </p:spPr>
      </p:pic>
      <p:pic>
        <p:nvPicPr>
          <p:cNvPr id="7" name="Image 6">
            <a:extLst>
              <a:ext uri="{FF2B5EF4-FFF2-40B4-BE49-F238E27FC236}">
                <a16:creationId xmlns:a16="http://schemas.microsoft.com/office/drawing/2014/main" id="{07692085-355E-0D9D-A7A7-05B2C0150D0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763102" y="29416"/>
            <a:ext cx="4211184" cy="2956816"/>
          </a:xfrm>
          <a:prstGeom prst="rect">
            <a:avLst/>
          </a:prstGeom>
        </p:spPr>
      </p:pic>
    </p:spTree>
    <p:extLst>
      <p:ext uri="{BB962C8B-B14F-4D97-AF65-F5344CB8AC3E}">
        <p14:creationId xmlns:p14="http://schemas.microsoft.com/office/powerpoint/2010/main" val="840763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64598-16F6-B4EC-0750-A912EBA3BB7F}"/>
              </a:ext>
            </a:extLst>
          </p:cNvPr>
          <p:cNvSpPr>
            <a:spLocks noGrp="1"/>
          </p:cNvSpPr>
          <p:nvPr>
            <p:ph type="title"/>
          </p:nvPr>
        </p:nvSpPr>
        <p:spPr>
          <a:xfrm>
            <a:off x="328037" y="-2945"/>
            <a:ext cx="11865108" cy="855091"/>
          </a:xfrm>
          <a:solidFill>
            <a:srgbClr val="30AB66"/>
          </a:solidFill>
          <a:ln>
            <a:noFill/>
          </a:ln>
        </p:spPr>
        <p:txBody>
          <a:bodyPr>
            <a:normAutofit/>
          </a:bodyPr>
          <a:lstStyle/>
          <a:p>
            <a:r>
              <a:rPr lang="fr-BE" sz="2800" b="1" dirty="0">
                <a:solidFill>
                  <a:srgbClr val="FFFFFF"/>
                </a:solidFill>
                <a:latin typeface="Bahnschrift"/>
              </a:rPr>
              <a:t>2-Alimentation locale, durable &amp; de saison</a:t>
            </a:r>
          </a:p>
        </p:txBody>
      </p:sp>
      <p:sp>
        <p:nvSpPr>
          <p:cNvPr id="4" name="Sous-titre 2">
            <a:extLst>
              <a:ext uri="{FF2B5EF4-FFF2-40B4-BE49-F238E27FC236}">
                <a16:creationId xmlns:a16="http://schemas.microsoft.com/office/drawing/2014/main" id="{74CE7E4A-0251-7B30-668E-8C8BA07C0F54}"/>
              </a:ext>
            </a:extLst>
          </p:cNvPr>
          <p:cNvSpPr>
            <a:spLocks noGrp="1"/>
          </p:cNvSpPr>
          <p:nvPr>
            <p:ph idx="1"/>
          </p:nvPr>
        </p:nvSpPr>
        <p:spPr>
          <a:xfrm>
            <a:off x="900684" y="1470071"/>
            <a:ext cx="5398008" cy="1970088"/>
          </a:xfrm>
        </p:spPr>
        <p:txBody>
          <a:bodyPr vert="horz" lIns="91440" tIns="45720" rIns="91440" bIns="45720" rtlCol="0" anchor="t">
            <a:normAutofit/>
          </a:bodyPr>
          <a:lstStyle/>
          <a:p>
            <a:pPr marL="0" indent="0">
              <a:spcBef>
                <a:spcPts val="0"/>
              </a:spcBef>
              <a:buNone/>
            </a:pPr>
            <a:r>
              <a:rPr lang="fr-FR" sz="1400">
                <a:solidFill>
                  <a:srgbClr val="FFFFFF"/>
                </a:solidFill>
                <a:highlight>
                  <a:srgbClr val="283957"/>
                </a:highlight>
                <a:latin typeface="Bahnschrift"/>
              </a:rPr>
              <a:t>OBJECTIFS </a:t>
            </a:r>
          </a:p>
          <a:p>
            <a:r>
              <a:rPr lang="fr-FR" sz="1400" kern="1700">
                <a:cs typeface="Co Headline Light" panose="020B0303060202020204" pitchFamily="34" charset="0"/>
              </a:rPr>
              <a:t>Soutenir les projets de </a:t>
            </a:r>
            <a:r>
              <a:rPr lang="fr-FR" sz="1400" b="1" kern="1700">
                <a:cs typeface="Co Headline Light" panose="020B0303060202020204" pitchFamily="34" charset="0"/>
              </a:rPr>
              <a:t>relocalisation de l’agriculture, </a:t>
            </a:r>
            <a:r>
              <a:rPr lang="fr-FR" sz="1400" kern="1700">
                <a:cs typeface="Co Headline Light" panose="020B0303060202020204" pitchFamily="34" charset="0"/>
              </a:rPr>
              <a:t>les innovations et adaptations des filières, notamment en matière d’environnement et </a:t>
            </a:r>
            <a:r>
              <a:rPr lang="fr-FR" sz="1400" b="1" kern="1700">
                <a:cs typeface="Co Headline Light" panose="020B0303060202020204" pitchFamily="34" charset="0"/>
              </a:rPr>
              <a:t>d’adaptation au changement climatique</a:t>
            </a:r>
          </a:p>
          <a:p>
            <a:r>
              <a:rPr lang="fr-FR" sz="1400" kern="1700">
                <a:cs typeface="Co Headline Light" panose="020B0303060202020204" pitchFamily="34" charset="0"/>
              </a:rPr>
              <a:t>Suivre la politique européenne </a:t>
            </a:r>
            <a:r>
              <a:rPr lang="fr-FR" sz="1400" b="1" kern="1700">
                <a:cs typeface="Co Headline Light" panose="020B0303060202020204" pitchFamily="34" charset="0"/>
              </a:rPr>
              <a:t>« </a:t>
            </a:r>
            <a:r>
              <a:rPr lang="fr-FR" sz="1400" b="1" kern="1700" err="1">
                <a:cs typeface="Co Headline Light" panose="020B0303060202020204" pitchFamily="34" charset="0"/>
              </a:rPr>
              <a:t>Farm</a:t>
            </a:r>
            <a:r>
              <a:rPr lang="fr-FR" sz="1400" b="1" kern="1700">
                <a:cs typeface="Co Headline Light" panose="020B0303060202020204" pitchFamily="34" charset="0"/>
              </a:rPr>
              <a:t> to fork »</a:t>
            </a:r>
          </a:p>
          <a:p>
            <a:r>
              <a:rPr lang="fr-FR" sz="1400" kern="1700">
                <a:cs typeface="Co Headline Light" panose="020B0303060202020204" pitchFamily="34" charset="0"/>
              </a:rPr>
              <a:t>Soutenir un </a:t>
            </a:r>
            <a:r>
              <a:rPr lang="fr-FR" sz="1400" b="1" kern="1700">
                <a:cs typeface="Co Headline Light" panose="020B0303060202020204" pitchFamily="34" charset="0"/>
              </a:rPr>
              <a:t>Prix Juste pour les producteurs</a:t>
            </a:r>
          </a:p>
          <a:p>
            <a:r>
              <a:rPr lang="fr-FR" sz="1400" kern="1700">
                <a:cs typeface="Co Headline Light" panose="020B0303060202020204" pitchFamily="34" charset="0"/>
              </a:rPr>
              <a:t>Valoriser les </a:t>
            </a:r>
            <a:r>
              <a:rPr lang="fr-FR" sz="1400" b="1" kern="1700">
                <a:cs typeface="Co Headline Light" panose="020B0303060202020204" pitchFamily="34" charset="0"/>
              </a:rPr>
              <a:t>spécificités de l’Agriculture biologique</a:t>
            </a:r>
          </a:p>
        </p:txBody>
      </p:sp>
      <p:sp>
        <p:nvSpPr>
          <p:cNvPr id="3" name="Espace réservé du contenu 2">
            <a:extLst>
              <a:ext uri="{FF2B5EF4-FFF2-40B4-BE49-F238E27FC236}">
                <a16:creationId xmlns:a16="http://schemas.microsoft.com/office/drawing/2014/main" id="{9EB7214A-CC1E-36A6-5043-53DC6B2F99AF}"/>
              </a:ext>
            </a:extLst>
          </p:cNvPr>
          <p:cNvSpPr txBox="1">
            <a:spLocks/>
          </p:cNvSpPr>
          <p:nvPr/>
        </p:nvSpPr>
        <p:spPr>
          <a:xfrm>
            <a:off x="6777156" y="1524508"/>
            <a:ext cx="5398008" cy="496836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a:solidFill>
                  <a:srgbClr val="FFFFFF"/>
                </a:solidFill>
                <a:highlight>
                  <a:srgbClr val="30AB66"/>
                </a:highlight>
                <a:latin typeface="Bahnschrift"/>
              </a:rPr>
              <a:t>PROJET D’ACTIONS</a:t>
            </a:r>
          </a:p>
          <a:p>
            <a:r>
              <a:rPr lang="fr-FR" sz="1400"/>
              <a:t>Créer du contenu sur l’agriculture et l’alimentation et le diffuser à travers les réseaux sociaux</a:t>
            </a:r>
          </a:p>
          <a:p>
            <a:r>
              <a:rPr lang="fr-FR" sz="1400"/>
              <a:t>Créer une </a:t>
            </a:r>
            <a:r>
              <a:rPr lang="fr-FR" sz="1400" b="1"/>
              <a:t>atmosphère positive autour des produits locaux </a:t>
            </a:r>
            <a:r>
              <a:rPr lang="fr-FR" sz="1400"/>
              <a:t>et inspirer le citoyen, notamment par la voix d’</a:t>
            </a:r>
            <a:r>
              <a:rPr lang="fr-FR" sz="1400" b="1"/>
              <a:t>ambassadeurs &amp; influenceurs</a:t>
            </a:r>
          </a:p>
          <a:p>
            <a:r>
              <a:rPr lang="fr-FR" sz="1400"/>
              <a:t>Diffuser de l’information adaptée dans les écoles et vers les structures d’enseignements</a:t>
            </a:r>
          </a:p>
          <a:p>
            <a:r>
              <a:rPr lang="fr-FR" sz="1400"/>
              <a:t>Aller à la </a:t>
            </a:r>
            <a:r>
              <a:rPr lang="fr-FR" sz="1400" b="1"/>
              <a:t>rencontre des citoyens </a:t>
            </a:r>
            <a:r>
              <a:rPr lang="fr-FR" sz="1400"/>
              <a:t>pour communiquer nos outils et faire découvrir nos produits </a:t>
            </a:r>
          </a:p>
          <a:p>
            <a:r>
              <a:rPr lang="fr-FR" sz="1400"/>
              <a:t>Soutenir le circuit court en développant les </a:t>
            </a:r>
            <a:r>
              <a:rPr lang="fr-FR" sz="1400" b="1"/>
              <a:t>outils #JeCuisineLocal</a:t>
            </a:r>
          </a:p>
          <a:p>
            <a:r>
              <a:rPr lang="fr-FR" sz="1400"/>
              <a:t>Soutenir le bio en développant les </a:t>
            </a:r>
            <a:r>
              <a:rPr lang="fr-FR" sz="1400" b="1"/>
              <a:t>outils </a:t>
            </a:r>
            <a:r>
              <a:rPr lang="fr-FR" sz="1400" b="1" err="1"/>
              <a:t>Biomonchoix</a:t>
            </a:r>
            <a:endParaRPr lang="fr-FR" sz="1400" b="1"/>
          </a:p>
          <a:p>
            <a:r>
              <a:rPr lang="fr-FR" sz="1400"/>
              <a:t>Soutenir le </a:t>
            </a:r>
            <a:r>
              <a:rPr lang="fr-FR" sz="1400" b="1"/>
              <a:t>lien entre production et Horeca en développant le réseau « Table de Terroir » </a:t>
            </a:r>
          </a:p>
        </p:txBody>
      </p:sp>
      <p:pic>
        <p:nvPicPr>
          <p:cNvPr id="5" name="Graphique 4" descr="Retour avec un remplissage uni">
            <a:extLst>
              <a:ext uri="{FF2B5EF4-FFF2-40B4-BE49-F238E27FC236}">
                <a16:creationId xmlns:a16="http://schemas.microsoft.com/office/drawing/2014/main" id="{9F71AF49-F907-EB05-A3EC-FE88721817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5384292" y="3186525"/>
            <a:ext cx="914400" cy="914400"/>
          </a:xfrm>
          <a:prstGeom prst="rect">
            <a:avLst/>
          </a:prstGeom>
        </p:spPr>
      </p:pic>
      <p:grpSp>
        <p:nvGrpSpPr>
          <p:cNvPr id="13" name="Groupe 12">
            <a:extLst>
              <a:ext uri="{FF2B5EF4-FFF2-40B4-BE49-F238E27FC236}">
                <a16:creationId xmlns:a16="http://schemas.microsoft.com/office/drawing/2014/main" id="{A11B2F84-8978-95C0-92CB-5CA7231FFCC1}"/>
              </a:ext>
            </a:extLst>
          </p:cNvPr>
          <p:cNvGrpSpPr/>
          <p:nvPr/>
        </p:nvGrpSpPr>
        <p:grpSpPr>
          <a:xfrm>
            <a:off x="1542428" y="3636907"/>
            <a:ext cx="3420458" cy="2858222"/>
            <a:chOff x="2446852" y="3449230"/>
            <a:chExt cx="3420458" cy="2858222"/>
          </a:xfrm>
        </p:grpSpPr>
        <p:pic>
          <p:nvPicPr>
            <p:cNvPr id="6" name="Picture 8" descr="Table de Terroir | l'Apaq-W">
              <a:extLst>
                <a:ext uri="{FF2B5EF4-FFF2-40B4-BE49-F238E27FC236}">
                  <a16:creationId xmlns:a16="http://schemas.microsoft.com/office/drawing/2014/main" id="{04B099EA-2730-9B0B-CB70-8478891E647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30716" y="5262706"/>
              <a:ext cx="1336594" cy="97206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Une image contenant texte, conception&#10;&#10;Description générée automatiquement">
              <a:extLst>
                <a:ext uri="{FF2B5EF4-FFF2-40B4-BE49-F238E27FC236}">
                  <a16:creationId xmlns:a16="http://schemas.microsoft.com/office/drawing/2014/main" id="{5104122E-AB3F-6092-B297-6E199C3D07A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446852" y="3449230"/>
              <a:ext cx="1607822" cy="1607822"/>
            </a:xfrm>
            <a:prstGeom prst="rect">
              <a:avLst/>
            </a:prstGeom>
          </p:spPr>
        </p:pic>
        <p:pic>
          <p:nvPicPr>
            <p:cNvPr id="8" name="Image 7">
              <a:extLst>
                <a:ext uri="{FF2B5EF4-FFF2-40B4-BE49-F238E27FC236}">
                  <a16:creationId xmlns:a16="http://schemas.microsoft.com/office/drawing/2014/main" id="{57C42AFD-43CC-902A-391E-17FDB2063A5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856219" y="5349785"/>
              <a:ext cx="1018610" cy="957667"/>
            </a:xfrm>
            <a:prstGeom prst="rect">
              <a:avLst/>
            </a:prstGeom>
          </p:spPr>
        </p:pic>
        <p:pic>
          <p:nvPicPr>
            <p:cNvPr id="9" name="Image 8">
              <a:extLst>
                <a:ext uri="{FF2B5EF4-FFF2-40B4-BE49-F238E27FC236}">
                  <a16:creationId xmlns:a16="http://schemas.microsoft.com/office/drawing/2014/main" id="{533EC978-4629-FCBF-9DC3-4ECB2ABDA0E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476345" y="3616896"/>
              <a:ext cx="1245822" cy="1272491"/>
            </a:xfrm>
            <a:prstGeom prst="rect">
              <a:avLst/>
            </a:prstGeom>
          </p:spPr>
        </p:pic>
      </p:grpSp>
    </p:spTree>
    <p:extLst>
      <p:ext uri="{BB962C8B-B14F-4D97-AF65-F5344CB8AC3E}">
        <p14:creationId xmlns:p14="http://schemas.microsoft.com/office/powerpoint/2010/main" val="678033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7">
            <a:extLst>
              <a:ext uri="{FF2B5EF4-FFF2-40B4-BE49-F238E27FC236}">
                <a16:creationId xmlns:a16="http://schemas.microsoft.com/office/drawing/2014/main" id="{C2A58B60-F7D3-1043-9902-D4150A885098}"/>
              </a:ext>
            </a:extLst>
          </p:cNvPr>
          <p:cNvSpPr txBox="1"/>
          <p:nvPr/>
        </p:nvSpPr>
        <p:spPr>
          <a:xfrm>
            <a:off x="609600" y="1902193"/>
            <a:ext cx="5258042" cy="2270622"/>
          </a:xfrm>
          <a:prstGeom prst="rect">
            <a:avLst/>
          </a:prstGeom>
          <a:noFill/>
        </p:spPr>
        <p:txBody>
          <a:bodyPr wrap="square" lIns="91440" tIns="45720" rIns="91440" bIns="4572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l" rtl="0" fontAlgn="base">
              <a:lnSpc>
                <a:spcPct val="150000"/>
              </a:lnSpc>
              <a:buFont typeface="Arial" panose="020B0604020202020204" pitchFamily="34" charset="0"/>
              <a:buChar char="•"/>
            </a:pPr>
            <a:r>
              <a:rPr lang="fr-BE" sz="1600" dirty="0">
                <a:solidFill>
                  <a:srgbClr val="000000"/>
                </a:solidFill>
              </a:rPr>
              <a:t>101</a:t>
            </a:r>
            <a:r>
              <a:rPr lang="fr-BE" sz="1600" i="0" u="none" strike="noStrike" dirty="0">
                <a:solidFill>
                  <a:srgbClr val="000000"/>
                </a:solidFill>
                <a:effectLst/>
              </a:rPr>
              <a:t> établissements labellisés</a:t>
            </a:r>
            <a:r>
              <a:rPr lang="en-US" sz="1600" i="0" dirty="0">
                <a:solidFill>
                  <a:srgbClr val="000000"/>
                </a:solidFill>
                <a:effectLst/>
              </a:rPr>
              <a:t>​</a:t>
            </a:r>
          </a:p>
          <a:p>
            <a:pPr marL="285750" indent="-285750" algn="l" rtl="0" fontAlgn="base">
              <a:lnSpc>
                <a:spcPct val="150000"/>
              </a:lnSpc>
              <a:buFont typeface="Arial" panose="020B0604020202020204" pitchFamily="34" charset="0"/>
              <a:buChar char="•"/>
            </a:pPr>
            <a:r>
              <a:rPr lang="fr-BE" sz="1600" i="0" u="none" strike="noStrike" dirty="0">
                <a:solidFill>
                  <a:srgbClr val="000000"/>
                </a:solidFill>
                <a:effectLst/>
              </a:rPr>
              <a:t>Environ </a:t>
            </a:r>
            <a:r>
              <a:rPr lang="fr-BE" sz="1600" dirty="0">
                <a:solidFill>
                  <a:srgbClr val="000000"/>
                </a:solidFill>
              </a:rPr>
              <a:t>1000</a:t>
            </a:r>
            <a:r>
              <a:rPr lang="fr-BE" sz="1600" i="0" u="none" strike="noStrike" dirty="0">
                <a:solidFill>
                  <a:srgbClr val="000000"/>
                </a:solidFill>
                <a:effectLst/>
              </a:rPr>
              <a:t> producteurs concernés</a:t>
            </a:r>
            <a:r>
              <a:rPr lang="en-US" sz="1600" i="0" dirty="0">
                <a:solidFill>
                  <a:srgbClr val="000000"/>
                </a:solidFill>
                <a:effectLst/>
              </a:rPr>
              <a:t>​ + mise </a:t>
            </a:r>
            <a:r>
              <a:rPr lang="en-US" sz="1600" i="0" dirty="0" err="1">
                <a:solidFill>
                  <a:srgbClr val="000000"/>
                </a:solidFill>
                <a:effectLst/>
              </a:rPr>
              <a:t>en</a:t>
            </a:r>
            <a:r>
              <a:rPr lang="en-US" sz="1600" i="0" dirty="0">
                <a:solidFill>
                  <a:srgbClr val="000000"/>
                </a:solidFill>
                <a:effectLst/>
              </a:rPr>
              <a:t> </a:t>
            </a:r>
            <a:r>
              <a:rPr lang="en-US" sz="1600" i="0" dirty="0" err="1">
                <a:solidFill>
                  <a:srgbClr val="000000"/>
                </a:solidFill>
                <a:effectLst/>
              </a:rPr>
              <a:t>avant</a:t>
            </a:r>
            <a:r>
              <a:rPr lang="en-US" sz="1600" i="0" dirty="0">
                <a:solidFill>
                  <a:srgbClr val="000000"/>
                </a:solidFill>
                <a:effectLst/>
              </a:rPr>
              <a:t> de </a:t>
            </a:r>
            <a:r>
              <a:rPr lang="en-US" sz="1600" i="0" dirty="0" err="1">
                <a:solidFill>
                  <a:srgbClr val="000000"/>
                </a:solidFill>
                <a:effectLst/>
              </a:rPr>
              <a:t>ces</a:t>
            </a:r>
            <a:r>
              <a:rPr lang="en-US" sz="1600" i="0" dirty="0">
                <a:solidFill>
                  <a:srgbClr val="000000"/>
                </a:solidFill>
                <a:effectLst/>
              </a:rPr>
              <a:t> collaborations.</a:t>
            </a:r>
            <a:endParaRPr lang="fr-BE" sz="1600" i="0" dirty="0">
              <a:solidFill>
                <a:srgbClr val="000000"/>
              </a:solidFill>
              <a:effectLst/>
            </a:endParaRPr>
          </a:p>
          <a:p>
            <a:pPr marL="285750" indent="-285750" algn="l" rtl="0" fontAlgn="base">
              <a:lnSpc>
                <a:spcPct val="150000"/>
              </a:lnSpc>
              <a:buFont typeface="Arial" panose="020B0604020202020204" pitchFamily="34" charset="0"/>
              <a:buChar char="•"/>
            </a:pPr>
            <a:r>
              <a:rPr lang="fr-BE" sz="1600" i="0" u="none" strike="noStrike" dirty="0">
                <a:solidFill>
                  <a:srgbClr val="000000"/>
                </a:solidFill>
                <a:effectLst/>
              </a:rPr>
              <a:t>Du réseautage </a:t>
            </a:r>
            <a:r>
              <a:rPr lang="fr-BE" sz="1600" i="0" u="none" strike="noStrike" err="1">
                <a:solidFill>
                  <a:srgbClr val="000000"/>
                </a:solidFill>
                <a:effectLst/>
              </a:rPr>
              <a:t>BtoB</a:t>
            </a:r>
            <a:r>
              <a:rPr lang="fr-BE" sz="1600" i="0" dirty="0">
                <a:solidFill>
                  <a:srgbClr val="000000"/>
                </a:solidFill>
                <a:effectLst/>
              </a:rPr>
              <a:t>​:</a:t>
            </a:r>
          </a:p>
          <a:p>
            <a:pPr marL="285750" indent="-285750" algn="l" rtl="0" fontAlgn="base">
              <a:lnSpc>
                <a:spcPct val="150000"/>
              </a:lnSpc>
              <a:buFont typeface="Arial" panose="020B0604020202020204" pitchFamily="34" charset="0"/>
              <a:buChar char="•"/>
            </a:pPr>
            <a:r>
              <a:rPr lang="fr-BE" sz="1600" i="0" u="none" strike="noStrike" dirty="0">
                <a:solidFill>
                  <a:srgbClr val="000000"/>
                </a:solidFill>
                <a:effectLst/>
              </a:rPr>
              <a:t>Des mises en relations entre producteurs et </a:t>
            </a:r>
            <a:r>
              <a:rPr lang="en-US" sz="1600" i="0" dirty="0">
                <a:solidFill>
                  <a:srgbClr val="000000"/>
                </a:solidFill>
                <a:effectLst/>
              </a:rPr>
              <a:t>​</a:t>
            </a:r>
            <a:r>
              <a:rPr lang="fr-BE" sz="1600" i="0" u="none" strike="noStrike" dirty="0">
                <a:solidFill>
                  <a:srgbClr val="000000"/>
                </a:solidFill>
                <a:effectLst/>
              </a:rPr>
              <a:t>restaurateurs sur demande ou via des événements</a:t>
            </a:r>
            <a:r>
              <a:rPr lang="en-US" sz="1600" i="0" dirty="0">
                <a:solidFill>
                  <a:srgbClr val="000000"/>
                </a:solidFill>
                <a:effectLst/>
              </a:rPr>
              <a:t>​</a:t>
            </a:r>
          </a:p>
        </p:txBody>
      </p:sp>
      <p:sp>
        <p:nvSpPr>
          <p:cNvPr id="5" name="Titre 1">
            <a:extLst>
              <a:ext uri="{FF2B5EF4-FFF2-40B4-BE49-F238E27FC236}">
                <a16:creationId xmlns:a16="http://schemas.microsoft.com/office/drawing/2014/main" id="{2C79B104-462E-C3BE-CB5B-85E9D5F98B95}"/>
              </a:ext>
            </a:extLst>
          </p:cNvPr>
          <p:cNvSpPr txBox="1">
            <a:spLocks/>
          </p:cNvSpPr>
          <p:nvPr/>
        </p:nvSpPr>
        <p:spPr>
          <a:xfrm>
            <a:off x="609600" y="405774"/>
            <a:ext cx="10972800" cy="58721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Table de Terroir</a:t>
            </a:r>
          </a:p>
        </p:txBody>
      </p:sp>
      <p:pic>
        <p:nvPicPr>
          <p:cNvPr id="4" name="Image 3">
            <a:extLst>
              <a:ext uri="{FF2B5EF4-FFF2-40B4-BE49-F238E27FC236}">
                <a16:creationId xmlns:a16="http://schemas.microsoft.com/office/drawing/2014/main" id="{A15E023C-D28C-0282-2144-8CB9E6F6628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937" r="2251"/>
          <a:stretch/>
        </p:blipFill>
        <p:spPr>
          <a:xfrm>
            <a:off x="5868654" y="1376913"/>
            <a:ext cx="6324601" cy="3034841"/>
          </a:xfrm>
          <a:prstGeom prst="rect">
            <a:avLst/>
          </a:prstGeom>
        </p:spPr>
      </p:pic>
    </p:spTree>
    <p:extLst>
      <p:ext uri="{BB962C8B-B14F-4D97-AF65-F5344CB8AC3E}">
        <p14:creationId xmlns:p14="http://schemas.microsoft.com/office/powerpoint/2010/main" val="30791562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7">
            <a:extLst>
              <a:ext uri="{FF2B5EF4-FFF2-40B4-BE49-F238E27FC236}">
                <a16:creationId xmlns:a16="http://schemas.microsoft.com/office/drawing/2014/main" id="{C2A58B60-F7D3-1043-9902-D4150A885098}"/>
              </a:ext>
            </a:extLst>
          </p:cNvPr>
          <p:cNvSpPr txBox="1"/>
          <p:nvPr/>
        </p:nvSpPr>
        <p:spPr>
          <a:xfrm>
            <a:off x="879696" y="1496606"/>
            <a:ext cx="10905904" cy="1903534"/>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fr-BE" sz="1600">
                <a:cs typeface="Arial" panose="020B0604020202020204" pitchFamily="34" charset="0"/>
              </a:rPr>
              <a:t>#JCL livre une information positive aux consommateurs sur l’agriculture et les produits agricoles dans le but de </a:t>
            </a:r>
            <a:r>
              <a:rPr lang="fr-BE" sz="1600">
                <a:solidFill>
                  <a:srgbClr val="00A551"/>
                </a:solidFill>
                <a:cs typeface="Arial" panose="020B0604020202020204" pitchFamily="34" charset="0"/>
              </a:rPr>
              <a:t>valoriser la consommation locale et le circuit-court</a:t>
            </a:r>
            <a:r>
              <a:rPr lang="fr-BE" sz="1600">
                <a:cs typeface="Arial" panose="020B0604020202020204" pitchFamily="34" charset="0"/>
              </a:rPr>
              <a:t>. L’</a:t>
            </a:r>
            <a:r>
              <a:rPr lang="fr-BE" sz="1600" err="1">
                <a:cs typeface="Arial" panose="020B0604020202020204" pitchFamily="34" charset="0"/>
              </a:rPr>
              <a:t>Apaq</a:t>
            </a:r>
            <a:r>
              <a:rPr lang="fr-BE" sz="1600">
                <a:cs typeface="Arial" panose="020B0604020202020204" pitchFamily="34" charset="0"/>
              </a:rPr>
              <a:t>-W et ses partenaires délivrent des </a:t>
            </a:r>
            <a:r>
              <a:rPr lang="fr-BE" sz="1600">
                <a:solidFill>
                  <a:srgbClr val="00A551"/>
                </a:solidFill>
                <a:cs typeface="Arial" panose="020B0604020202020204" pitchFamily="34" charset="0"/>
              </a:rPr>
              <a:t>contenus</a:t>
            </a:r>
            <a:r>
              <a:rPr lang="fr-BE" sz="1600">
                <a:cs typeface="Arial" panose="020B0604020202020204" pitchFamily="34" charset="0"/>
              </a:rPr>
              <a:t> à travers différents </a:t>
            </a:r>
            <a:r>
              <a:rPr lang="fr-BE" sz="1600">
                <a:solidFill>
                  <a:srgbClr val="00A551"/>
                </a:solidFill>
                <a:cs typeface="Arial" panose="020B0604020202020204" pitchFamily="34" charset="0"/>
              </a:rPr>
              <a:t>canaux</a:t>
            </a:r>
            <a:r>
              <a:rPr lang="fr-BE" sz="1600">
                <a:cs typeface="Arial" panose="020B0604020202020204" pitchFamily="34" charset="0"/>
              </a:rPr>
              <a:t> médias.  </a:t>
            </a:r>
            <a:r>
              <a:rPr lang="fr-FR" sz="1600"/>
              <a:t>La démarche est uniquement </a:t>
            </a:r>
            <a:r>
              <a:rPr lang="fr-FR" sz="1600">
                <a:solidFill>
                  <a:srgbClr val="00A551"/>
                </a:solidFill>
              </a:rPr>
              <a:t>centrée vers le consommateur </a:t>
            </a:r>
            <a:r>
              <a:rPr lang="fr-FR" sz="1600"/>
              <a:t>(« je cuisine ») et est </a:t>
            </a:r>
            <a:r>
              <a:rPr lang="fr-FR" sz="1600">
                <a:solidFill>
                  <a:srgbClr val="00A551"/>
                </a:solidFill>
              </a:rPr>
              <a:t>complémentaire aux campagnes sectorielles.</a:t>
            </a:r>
            <a:r>
              <a:rPr lang="fr-FR" sz="1600"/>
              <a:t> </a:t>
            </a:r>
          </a:p>
          <a:p>
            <a:pPr>
              <a:lnSpc>
                <a:spcPct val="150000"/>
              </a:lnSpc>
            </a:pPr>
            <a:r>
              <a:rPr lang="fr-FR" sz="1600">
                <a:solidFill>
                  <a:srgbClr val="00A551"/>
                </a:solidFill>
              </a:rPr>
              <a:t>#JCL crée un lien </a:t>
            </a:r>
            <a:r>
              <a:rPr lang="fr-FR" sz="1600"/>
              <a:t>entre les consommateurs et les producteurs/ transformateurs/ points de vente (circuit-court). </a:t>
            </a:r>
          </a:p>
        </p:txBody>
      </p:sp>
      <p:pic>
        <p:nvPicPr>
          <p:cNvPr id="10" name="Image 9" descr="Une image contenant texte&#10;&#10;Description générée automatiquement">
            <a:extLst>
              <a:ext uri="{FF2B5EF4-FFF2-40B4-BE49-F238E27FC236}">
                <a16:creationId xmlns:a16="http://schemas.microsoft.com/office/drawing/2014/main" id="{8DD278CC-358D-2567-55DE-E7E6F13DD2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51012" y="4248395"/>
            <a:ext cx="2928930" cy="2071214"/>
          </a:xfrm>
          <a:prstGeom prst="rect">
            <a:avLst/>
          </a:prstGeom>
        </p:spPr>
      </p:pic>
      <p:sp>
        <p:nvSpPr>
          <p:cNvPr id="5" name="Titre 1">
            <a:extLst>
              <a:ext uri="{FF2B5EF4-FFF2-40B4-BE49-F238E27FC236}">
                <a16:creationId xmlns:a16="http://schemas.microsoft.com/office/drawing/2014/main" id="{2C79B104-462E-C3BE-CB5B-85E9D5F98B95}"/>
              </a:ext>
            </a:extLst>
          </p:cNvPr>
          <p:cNvSpPr txBox="1">
            <a:spLocks/>
          </p:cNvSpPr>
          <p:nvPr/>
        </p:nvSpPr>
        <p:spPr>
          <a:xfrm>
            <a:off x="609678" y="405774"/>
            <a:ext cx="10972800" cy="58721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#JecuisineLocal.be</a:t>
            </a:r>
          </a:p>
        </p:txBody>
      </p:sp>
      <p:pic>
        <p:nvPicPr>
          <p:cNvPr id="3" name="Image 2" descr="Une image contenant carte&#10;&#10;Description générée automatiquement">
            <a:extLst>
              <a:ext uri="{FF2B5EF4-FFF2-40B4-BE49-F238E27FC236}">
                <a16:creationId xmlns:a16="http://schemas.microsoft.com/office/drawing/2014/main" id="{D3C32019-02E3-6132-EE7E-9874BE5320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94395" y="4122979"/>
            <a:ext cx="3763650" cy="2324053"/>
          </a:xfrm>
          <a:prstGeom prst="rect">
            <a:avLst/>
          </a:prstGeom>
        </p:spPr>
      </p:pic>
    </p:spTree>
    <p:extLst>
      <p:ext uri="{BB962C8B-B14F-4D97-AF65-F5344CB8AC3E}">
        <p14:creationId xmlns:p14="http://schemas.microsoft.com/office/powerpoint/2010/main" val="3251029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62ABC4B-37D8-4218-BDD8-6DF6A00C0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183A8127-AB62-D011-C241-FE033825E85C}"/>
              </a:ext>
            </a:extLst>
          </p:cNvPr>
          <p:cNvPicPr>
            <a:picLocks noChangeAspect="1"/>
          </p:cNvPicPr>
          <p:nvPr/>
        </p:nvPicPr>
        <p:blipFill>
          <a:blip r:embed="rId2" cstate="email">
            <a:extLst>
              <a:ext uri="{28A0092B-C50C-407E-A947-70E740481C1C}">
                <a14:useLocalDpi xmlns:a14="http://schemas.microsoft.com/office/drawing/2010/main"/>
              </a:ext>
            </a:extLst>
          </a:blip>
          <a:srcRect r="-2" b="20342"/>
          <a:stretch/>
        </p:blipFill>
        <p:spPr>
          <a:xfrm>
            <a:off x="321730" y="321732"/>
            <a:ext cx="5674897" cy="3017405"/>
          </a:xfrm>
          <a:prstGeom prst="rect">
            <a:avLst/>
          </a:prstGeom>
        </p:spPr>
      </p:pic>
      <p:pic>
        <p:nvPicPr>
          <p:cNvPr id="2" name="Image 1" descr="Une image contenant texte, en-cas, tranché&#10;&#10;Description générée automatiquement">
            <a:extLst>
              <a:ext uri="{FF2B5EF4-FFF2-40B4-BE49-F238E27FC236}">
                <a16:creationId xmlns:a16="http://schemas.microsoft.com/office/drawing/2014/main" id="{B509C9A1-619F-A874-E135-E120072A1FF8}"/>
              </a:ext>
            </a:extLst>
          </p:cNvPr>
          <p:cNvPicPr>
            <a:picLocks noChangeAspect="1"/>
          </p:cNvPicPr>
          <p:nvPr/>
        </p:nvPicPr>
        <p:blipFill>
          <a:blip r:embed="rId3" cstate="email">
            <a:extLst>
              <a:ext uri="{28A0092B-C50C-407E-A947-70E740481C1C}">
                <a14:useLocalDpi xmlns:a14="http://schemas.microsoft.com/office/drawing/2010/main"/>
              </a:ext>
            </a:extLst>
          </a:blip>
          <a:srcRect t="14166" r="-2" b="6217"/>
          <a:stretch/>
        </p:blipFill>
        <p:spPr>
          <a:xfrm>
            <a:off x="321730" y="3510853"/>
            <a:ext cx="5674897" cy="2789954"/>
          </a:xfrm>
          <a:prstGeom prst="rect">
            <a:avLst/>
          </a:prstGeom>
        </p:spPr>
      </p:pic>
      <p:pic>
        <p:nvPicPr>
          <p:cNvPr id="6" name="Image 5" descr="Une image contenant texte, citrouille, fleur, orange&#10;&#10;Description générée automatiquement">
            <a:extLst>
              <a:ext uri="{FF2B5EF4-FFF2-40B4-BE49-F238E27FC236}">
                <a16:creationId xmlns:a16="http://schemas.microsoft.com/office/drawing/2014/main" id="{B098B0A1-37CF-8036-3B86-003FC3842809}"/>
              </a:ext>
            </a:extLst>
          </p:cNvPr>
          <p:cNvPicPr>
            <a:picLocks noChangeAspect="1"/>
          </p:cNvPicPr>
          <p:nvPr/>
        </p:nvPicPr>
        <p:blipFill>
          <a:blip r:embed="rId4" cstate="email">
            <a:extLst>
              <a:ext uri="{28A0092B-C50C-407E-A947-70E740481C1C}">
                <a14:useLocalDpi xmlns:a14="http://schemas.microsoft.com/office/drawing/2010/main"/>
              </a:ext>
            </a:extLst>
          </a:blip>
          <a:srcRect t="23192" r="1" b="17543"/>
          <a:stretch/>
        </p:blipFill>
        <p:spPr>
          <a:xfrm>
            <a:off x="6195373" y="321733"/>
            <a:ext cx="5674897" cy="5979074"/>
          </a:xfrm>
          <a:prstGeom prst="rect">
            <a:avLst/>
          </a:prstGeom>
        </p:spPr>
      </p:pic>
    </p:spTree>
    <p:extLst>
      <p:ext uri="{BB962C8B-B14F-4D97-AF65-F5344CB8AC3E}">
        <p14:creationId xmlns:p14="http://schemas.microsoft.com/office/powerpoint/2010/main" val="2820612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64598-16F6-B4EC-0750-A912EBA3BB7F}"/>
              </a:ext>
            </a:extLst>
          </p:cNvPr>
          <p:cNvSpPr>
            <a:spLocks noGrp="1"/>
          </p:cNvSpPr>
          <p:nvPr>
            <p:ph type="title"/>
          </p:nvPr>
        </p:nvSpPr>
        <p:spPr>
          <a:xfrm>
            <a:off x="332602" y="5789"/>
            <a:ext cx="11856720" cy="797179"/>
          </a:xfrm>
          <a:solidFill>
            <a:srgbClr val="30AB66"/>
          </a:solidFill>
          <a:ln>
            <a:noFill/>
          </a:ln>
        </p:spPr>
        <p:txBody>
          <a:bodyPr>
            <a:normAutofit/>
          </a:bodyPr>
          <a:lstStyle/>
          <a:p>
            <a:r>
              <a:rPr lang="fr-FR" sz="2800" b="1" dirty="0">
                <a:solidFill>
                  <a:srgbClr val="FFFFFF"/>
                </a:solidFill>
                <a:latin typeface="Bahnschrift"/>
              </a:rPr>
              <a:t>3-La promotion des filières et des produits</a:t>
            </a:r>
          </a:p>
        </p:txBody>
      </p:sp>
      <p:sp>
        <p:nvSpPr>
          <p:cNvPr id="4" name="Sous-titre 2">
            <a:extLst>
              <a:ext uri="{FF2B5EF4-FFF2-40B4-BE49-F238E27FC236}">
                <a16:creationId xmlns:a16="http://schemas.microsoft.com/office/drawing/2014/main" id="{74CE7E4A-0251-7B30-668E-8C8BA07C0F54}"/>
              </a:ext>
            </a:extLst>
          </p:cNvPr>
          <p:cNvSpPr>
            <a:spLocks noGrp="1"/>
          </p:cNvSpPr>
          <p:nvPr>
            <p:ph idx="1"/>
          </p:nvPr>
        </p:nvSpPr>
        <p:spPr>
          <a:xfrm>
            <a:off x="838200" y="954189"/>
            <a:ext cx="5257800" cy="4351338"/>
          </a:xfrm>
        </p:spPr>
        <p:txBody>
          <a:bodyPr>
            <a:normAutofit/>
          </a:bodyPr>
          <a:lstStyle/>
          <a:p>
            <a:pPr marL="0" indent="0">
              <a:spcBef>
                <a:spcPts val="0"/>
              </a:spcBef>
              <a:buNone/>
            </a:pPr>
            <a:r>
              <a:rPr lang="fr-FR" sz="1400">
                <a:solidFill>
                  <a:srgbClr val="FFFFFF"/>
                </a:solidFill>
                <a:highlight>
                  <a:srgbClr val="283957"/>
                </a:highlight>
                <a:latin typeface="+mj-lt"/>
              </a:rPr>
              <a:t>OBJECTIFS </a:t>
            </a:r>
          </a:p>
          <a:p>
            <a:r>
              <a:rPr lang="fr-FR" sz="1400" kern="1700">
                <a:cs typeface="Co Headline Light" panose="020B0303060202020204" pitchFamily="34" charset="0"/>
              </a:rPr>
              <a:t>Entendre et comprendre les enjeux des filières de production agricole et horticole.</a:t>
            </a:r>
          </a:p>
          <a:p>
            <a:r>
              <a:rPr lang="fr-FR" sz="1400" kern="1700">
                <a:cs typeface="Co Headline Light" panose="020B0303060202020204" pitchFamily="34" charset="0"/>
              </a:rPr>
              <a:t>Développer des </a:t>
            </a:r>
            <a:r>
              <a:rPr lang="fr-FR" sz="1400" b="1" kern="1700">
                <a:cs typeface="Co Headline Light" panose="020B0303060202020204" pitchFamily="34" charset="0"/>
              </a:rPr>
              <a:t>plans d’actions adaptés &amp; en collaboration avec le Collège des Producteurs et les parties prenantes</a:t>
            </a:r>
            <a:r>
              <a:rPr lang="fr-FR" sz="1400" kern="1700">
                <a:cs typeface="Co Headline Light" panose="020B0303060202020204" pitchFamily="34" charset="0"/>
              </a:rPr>
              <a:t>. </a:t>
            </a:r>
          </a:p>
          <a:p>
            <a:r>
              <a:rPr lang="fr-FR" sz="1400" kern="1700">
                <a:cs typeface="Co Headline Light" panose="020B0303060202020204" pitchFamily="34" charset="0"/>
              </a:rPr>
              <a:t>Mettre en œuvre des </a:t>
            </a:r>
            <a:r>
              <a:rPr lang="fr-FR" sz="1400" b="1" kern="1700">
                <a:cs typeface="Co Headline Light" panose="020B0303060202020204" pitchFamily="34" charset="0"/>
              </a:rPr>
              <a:t>synergies entre les filières</a:t>
            </a:r>
            <a:r>
              <a:rPr lang="fr-FR" sz="1400" kern="1700">
                <a:cs typeface="Co Headline Light" panose="020B0303060202020204" pitchFamily="34" charset="0"/>
              </a:rPr>
              <a:t> afin d’optimiser les budgets et de simplifier nos messages</a:t>
            </a:r>
          </a:p>
          <a:p>
            <a:r>
              <a:rPr lang="fr-FR" sz="1400" b="1" kern="1700">
                <a:cs typeface="Co Headline Light" panose="020B0303060202020204" pitchFamily="34" charset="0"/>
              </a:rPr>
              <a:t>Informer des publics spécifiques</a:t>
            </a:r>
            <a:endParaRPr lang="fr-FR" sz="1400" kern="1700">
              <a:cs typeface="Co Headline Light" panose="020B0303060202020204" pitchFamily="34" charset="0"/>
            </a:endParaRPr>
          </a:p>
          <a:p>
            <a:r>
              <a:rPr lang="fr-FR" sz="1400" kern="1700">
                <a:cs typeface="Co Headline Light" panose="020B0303060202020204" pitchFamily="34" charset="0"/>
              </a:rPr>
              <a:t>Informer le monde agricole des réalisations et des objectifs poursuivis </a:t>
            </a:r>
          </a:p>
          <a:p>
            <a:r>
              <a:rPr lang="fr-FR" sz="1400" kern="1700">
                <a:cs typeface="Co Headline Light" panose="020B0303060202020204" pitchFamily="34" charset="0"/>
              </a:rPr>
              <a:t>Analyser la pertinence des messages et des moyens de communication</a:t>
            </a:r>
          </a:p>
        </p:txBody>
      </p:sp>
      <p:sp>
        <p:nvSpPr>
          <p:cNvPr id="3" name="Sous-titre 2">
            <a:extLst>
              <a:ext uri="{FF2B5EF4-FFF2-40B4-BE49-F238E27FC236}">
                <a16:creationId xmlns:a16="http://schemas.microsoft.com/office/drawing/2014/main" id="{74CE7E4A-0251-7B30-668E-8C8BA07C0F54}"/>
              </a:ext>
            </a:extLst>
          </p:cNvPr>
          <p:cNvSpPr txBox="1">
            <a:spLocks/>
          </p:cNvSpPr>
          <p:nvPr/>
        </p:nvSpPr>
        <p:spPr>
          <a:xfrm>
            <a:off x="6583082" y="978284"/>
            <a:ext cx="546927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a:solidFill>
                  <a:srgbClr val="FFFFFF"/>
                </a:solidFill>
                <a:highlight>
                  <a:srgbClr val="30AB66"/>
                </a:highlight>
                <a:latin typeface="+mj-lt"/>
              </a:rPr>
              <a:t>PROJET D’ACTIONS</a:t>
            </a:r>
          </a:p>
          <a:p>
            <a:r>
              <a:rPr lang="fr-FR" sz="1400" kern="1700">
                <a:cs typeface="Co Headline Light" panose="020B0303060202020204" pitchFamily="34" charset="0"/>
              </a:rPr>
              <a:t>Créer &amp; développer de vastes </a:t>
            </a:r>
            <a:r>
              <a:rPr lang="fr-FR" sz="1400" b="1" kern="1700">
                <a:cs typeface="Co Headline Light" panose="020B0303060202020204" pitchFamily="34" charset="0"/>
              </a:rPr>
              <a:t>campagnes sectorielles </a:t>
            </a:r>
            <a:r>
              <a:rPr lang="fr-FR" sz="1400" kern="1700">
                <a:cs typeface="Co Headline Light" panose="020B0303060202020204" pitchFamily="34" charset="0"/>
              </a:rPr>
              <a:t>pour booster la consommation en insistant sur les spécificités locales et/ou les enjeux sectoriels.</a:t>
            </a:r>
          </a:p>
          <a:p>
            <a:r>
              <a:rPr lang="fr-FR" sz="1400" kern="1700">
                <a:cs typeface="Co Headline Light" panose="020B0303060202020204" pitchFamily="34" charset="0"/>
              </a:rPr>
              <a:t>Donner des </a:t>
            </a:r>
            <a:r>
              <a:rPr lang="fr-FR" sz="1400" b="1" kern="1700">
                <a:cs typeface="Co Headline Light" panose="020B0303060202020204" pitchFamily="34" charset="0"/>
              </a:rPr>
              <a:t>informations nutritionnelles </a:t>
            </a:r>
            <a:r>
              <a:rPr lang="fr-FR" sz="1400" kern="1700">
                <a:cs typeface="Co Headline Light" panose="020B0303060202020204" pitchFamily="34" charset="0"/>
              </a:rPr>
              <a:t>sur la place des produits agricoles locaux dans une alimentation équilibrée</a:t>
            </a:r>
          </a:p>
          <a:p>
            <a:r>
              <a:rPr lang="fr-FR" sz="1400" kern="1700">
                <a:cs typeface="Co Headline Light" panose="020B0303060202020204" pitchFamily="34" charset="0"/>
              </a:rPr>
              <a:t>Communiquer auprès des </a:t>
            </a:r>
            <a:r>
              <a:rPr lang="fr-FR" sz="1400" b="1" kern="1700">
                <a:cs typeface="Co Headline Light" panose="020B0303060202020204" pitchFamily="34" charset="0"/>
              </a:rPr>
              <a:t>écoles, des milieux sportifs, des professionnels de la santé</a:t>
            </a:r>
          </a:p>
          <a:p>
            <a:r>
              <a:rPr lang="fr-FR" sz="1400" kern="1700">
                <a:cs typeface="Co Headline Light" panose="020B0303060202020204" pitchFamily="34" charset="0"/>
              </a:rPr>
              <a:t>Organiser des moments d’informations et de</a:t>
            </a:r>
            <a:r>
              <a:rPr lang="fr-FR" sz="1400" b="1" kern="1700">
                <a:cs typeface="Co Headline Light" panose="020B0303060202020204" pitchFamily="34" charset="0"/>
              </a:rPr>
              <a:t> rencontre entre le monde agricole et des publics spécifiques </a:t>
            </a:r>
          </a:p>
          <a:p>
            <a:r>
              <a:rPr lang="fr-FR" sz="1400" kern="1700">
                <a:cs typeface="Co Headline Light" panose="020B0303060202020204" pitchFamily="34" charset="0"/>
              </a:rPr>
              <a:t>Inspirer les consommateurs et leur donner des </a:t>
            </a:r>
            <a:r>
              <a:rPr lang="fr-FR" sz="1400" b="1" kern="1700">
                <a:cs typeface="Co Headline Light" panose="020B0303060202020204" pitchFamily="34" charset="0"/>
              </a:rPr>
              <a:t>clés pour identifier l’origine des produits et leur durabilité</a:t>
            </a:r>
          </a:p>
          <a:p>
            <a:r>
              <a:rPr lang="fr-FR" sz="1400" kern="1700">
                <a:cs typeface="Co Headline Light" panose="020B0303060202020204" pitchFamily="34" charset="0"/>
              </a:rPr>
              <a:t>Faire </a:t>
            </a:r>
            <a:r>
              <a:rPr lang="fr-FR" sz="1400" b="1" kern="1700">
                <a:cs typeface="Co Headline Light" panose="020B0303060202020204" pitchFamily="34" charset="0"/>
              </a:rPr>
              <a:t>découvrir les productions locales </a:t>
            </a:r>
            <a:r>
              <a:rPr lang="fr-FR" sz="1400" kern="1700">
                <a:cs typeface="Co Headline Light" panose="020B0303060202020204" pitchFamily="34" charset="0"/>
              </a:rPr>
              <a:t>à travers des dégustations et/ ou stand d’information</a:t>
            </a:r>
          </a:p>
          <a:p>
            <a:r>
              <a:rPr lang="fr-FR" sz="1400"/>
              <a:t>Soutenir le bio en développant les outils </a:t>
            </a:r>
            <a:r>
              <a:rPr lang="fr-FR" sz="1400" err="1"/>
              <a:t>Biomonchoix</a:t>
            </a:r>
            <a:endParaRPr lang="fr-FR" sz="1400"/>
          </a:p>
        </p:txBody>
      </p:sp>
      <p:pic>
        <p:nvPicPr>
          <p:cNvPr id="5" name="Graphique 4" descr="Retour avec un remplissage uni">
            <a:extLst>
              <a:ext uri="{FF2B5EF4-FFF2-40B4-BE49-F238E27FC236}">
                <a16:creationId xmlns:a16="http://schemas.microsoft.com/office/drawing/2014/main" id="{49977235-9947-8C4A-5290-F2D3BF0C1D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5425141" y="4004375"/>
            <a:ext cx="914400" cy="914400"/>
          </a:xfrm>
          <a:prstGeom prst="rect">
            <a:avLst/>
          </a:prstGeom>
        </p:spPr>
      </p:pic>
      <p:sp>
        <p:nvSpPr>
          <p:cNvPr id="6" name="Rectangle 5">
            <a:extLst>
              <a:ext uri="{FF2B5EF4-FFF2-40B4-BE49-F238E27FC236}">
                <a16:creationId xmlns:a16="http://schemas.microsoft.com/office/drawing/2014/main" id="{0B78BC92-7575-AF75-804B-23498F1F4E31}"/>
              </a:ext>
            </a:extLst>
          </p:cNvPr>
          <p:cNvSpPr/>
          <p:nvPr/>
        </p:nvSpPr>
        <p:spPr>
          <a:xfrm flipH="1" flipV="1">
            <a:off x="759322" y="6714871"/>
            <a:ext cx="4733905" cy="45719"/>
          </a:xfrm>
          <a:prstGeom prst="rect">
            <a:avLst/>
          </a:prstGeom>
          <a:solidFill>
            <a:srgbClr val="2747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8" name="Picture 4" descr="Peut être une image de 2 personnes et texte">
            <a:extLst>
              <a:ext uri="{FF2B5EF4-FFF2-40B4-BE49-F238E27FC236}">
                <a16:creationId xmlns:a16="http://schemas.microsoft.com/office/drawing/2014/main" id="{25570C8B-E9C5-F1BC-2535-4F4D2FD9EDCE}"/>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tretch/>
        </p:blipFill>
        <p:spPr bwMode="auto">
          <a:xfrm>
            <a:off x="8124973" y="5395453"/>
            <a:ext cx="3338996" cy="146915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C17329E4-5AE0-139C-9A0E-DE3305E2053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44357" y="5396808"/>
            <a:ext cx="1461192" cy="1461192"/>
          </a:xfrm>
          <a:prstGeom prst="rect">
            <a:avLst/>
          </a:prstGeom>
        </p:spPr>
      </p:pic>
      <p:pic>
        <p:nvPicPr>
          <p:cNvPr id="10" name="Image 9">
            <a:extLst>
              <a:ext uri="{FF2B5EF4-FFF2-40B4-BE49-F238E27FC236}">
                <a16:creationId xmlns:a16="http://schemas.microsoft.com/office/drawing/2014/main" id="{8D9833E4-C226-F204-531C-E37F583153C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 y="5396808"/>
            <a:ext cx="6022327" cy="1461192"/>
          </a:xfrm>
          <a:prstGeom prst="rect">
            <a:avLst/>
          </a:prstGeom>
        </p:spPr>
      </p:pic>
    </p:spTree>
    <p:extLst>
      <p:ext uri="{BB962C8B-B14F-4D97-AF65-F5344CB8AC3E}">
        <p14:creationId xmlns:p14="http://schemas.microsoft.com/office/powerpoint/2010/main" val="3993382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64598-16F6-B4EC-0750-A912EBA3BB7F}"/>
              </a:ext>
            </a:extLst>
          </p:cNvPr>
          <p:cNvSpPr>
            <a:spLocks noGrp="1"/>
          </p:cNvSpPr>
          <p:nvPr>
            <p:ph type="title"/>
          </p:nvPr>
        </p:nvSpPr>
        <p:spPr>
          <a:xfrm>
            <a:off x="359508" y="4870"/>
            <a:ext cx="11835533" cy="712900"/>
          </a:xfrm>
          <a:solidFill>
            <a:srgbClr val="30AB66"/>
          </a:solidFill>
          <a:ln>
            <a:noFill/>
          </a:ln>
        </p:spPr>
        <p:txBody>
          <a:bodyPr>
            <a:normAutofit/>
          </a:bodyPr>
          <a:lstStyle/>
          <a:p>
            <a:r>
              <a:rPr lang="fr-FR" sz="2800" b="1" dirty="0">
                <a:solidFill>
                  <a:schemeClr val="bg1"/>
                </a:solidFill>
                <a:latin typeface="Bahnschrift"/>
              </a:rPr>
              <a:t>4-Le soutien commercial &amp; les services aux usagers</a:t>
            </a:r>
          </a:p>
        </p:txBody>
      </p:sp>
      <p:sp>
        <p:nvSpPr>
          <p:cNvPr id="4" name="Sous-titre 2">
            <a:extLst>
              <a:ext uri="{FF2B5EF4-FFF2-40B4-BE49-F238E27FC236}">
                <a16:creationId xmlns:a16="http://schemas.microsoft.com/office/drawing/2014/main" id="{74CE7E4A-0251-7B30-668E-8C8BA07C0F54}"/>
              </a:ext>
            </a:extLst>
          </p:cNvPr>
          <p:cNvSpPr>
            <a:spLocks noGrp="1"/>
          </p:cNvSpPr>
          <p:nvPr>
            <p:ph idx="1"/>
          </p:nvPr>
        </p:nvSpPr>
        <p:spPr>
          <a:xfrm>
            <a:off x="746376" y="1119485"/>
            <a:ext cx="5165976" cy="2715780"/>
          </a:xfrm>
        </p:spPr>
        <p:txBody>
          <a:bodyPr vert="horz" lIns="91440" tIns="45720" rIns="91440" bIns="45720" rtlCol="0" anchor="t">
            <a:normAutofit/>
          </a:bodyPr>
          <a:lstStyle/>
          <a:p>
            <a:pPr marL="0" indent="0">
              <a:spcBef>
                <a:spcPts val="0"/>
              </a:spcBef>
              <a:buNone/>
            </a:pPr>
            <a:r>
              <a:rPr lang="fr-FR" sz="1400">
                <a:solidFill>
                  <a:srgbClr val="FFFFFF"/>
                </a:solidFill>
                <a:highlight>
                  <a:srgbClr val="283957"/>
                </a:highlight>
                <a:latin typeface="Bahnschrift"/>
              </a:rPr>
              <a:t>OBJECTIFS </a:t>
            </a:r>
          </a:p>
          <a:p>
            <a:r>
              <a:rPr lang="fr-FR" sz="1400"/>
              <a:t>Soutenir la recherche de </a:t>
            </a:r>
            <a:r>
              <a:rPr lang="fr-FR" sz="1400" b="1"/>
              <a:t>nouveaux débouchés nationaux ou internationaux </a:t>
            </a:r>
            <a:r>
              <a:rPr lang="fr-FR" sz="1400"/>
              <a:t>pour nos producteurs</a:t>
            </a:r>
          </a:p>
          <a:p>
            <a:r>
              <a:rPr lang="fr-FR" sz="1400"/>
              <a:t>Renforcer la </a:t>
            </a:r>
            <a:r>
              <a:rPr lang="fr-FR" sz="1400" b="1"/>
              <a:t>visibilité et la notoriété des produits locaux </a:t>
            </a:r>
            <a:r>
              <a:rPr lang="fr-FR" sz="1400"/>
              <a:t>sur le marché national comme à l’international</a:t>
            </a:r>
          </a:p>
          <a:p>
            <a:r>
              <a:rPr lang="fr-FR" sz="1400"/>
              <a:t>Faciliter les échanges commerciaux en </a:t>
            </a:r>
            <a:r>
              <a:rPr lang="fr-FR" sz="1400" b="1"/>
              <a:t>circuits courts</a:t>
            </a:r>
          </a:p>
          <a:p>
            <a:r>
              <a:rPr lang="fr-FR" sz="1400"/>
              <a:t>Faciliter le </a:t>
            </a:r>
            <a:r>
              <a:rPr lang="fr-FR" sz="1400" b="1"/>
              <a:t>dialogue entre producteurs locaux et la distribution</a:t>
            </a:r>
          </a:p>
          <a:p>
            <a:r>
              <a:rPr lang="fr-FR" sz="1400" b="1" kern="1700">
                <a:cs typeface="Co Headline Light" panose="020B0303060202020204" pitchFamily="34" charset="0"/>
              </a:rPr>
              <a:t>Renforcer l’utilisation de matières premières locales dans le secteur de la transformation</a:t>
            </a:r>
          </a:p>
        </p:txBody>
      </p:sp>
      <p:sp>
        <p:nvSpPr>
          <p:cNvPr id="3" name="Sous-titre 2">
            <a:extLst>
              <a:ext uri="{FF2B5EF4-FFF2-40B4-BE49-F238E27FC236}">
                <a16:creationId xmlns:a16="http://schemas.microsoft.com/office/drawing/2014/main" id="{74CE7E4A-0251-7B30-668E-8C8BA07C0F54}"/>
              </a:ext>
            </a:extLst>
          </p:cNvPr>
          <p:cNvSpPr txBox="1">
            <a:spLocks/>
          </p:cNvSpPr>
          <p:nvPr/>
        </p:nvSpPr>
        <p:spPr>
          <a:xfrm>
            <a:off x="6377997" y="1119485"/>
            <a:ext cx="5727302" cy="297423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a:solidFill>
                  <a:srgbClr val="FFFFFF"/>
                </a:solidFill>
                <a:highlight>
                  <a:srgbClr val="30AB66"/>
                </a:highlight>
                <a:latin typeface="Bahnschrift"/>
              </a:rPr>
              <a:t>PROJET D’ACTIONS</a:t>
            </a:r>
          </a:p>
          <a:p>
            <a:r>
              <a:rPr lang="fr-FR" sz="1400"/>
              <a:t>Organiser des espaces communs dans des </a:t>
            </a:r>
            <a:r>
              <a:rPr lang="fr-FR" sz="1400" b="1"/>
              <a:t>salons BtoC ou </a:t>
            </a:r>
            <a:r>
              <a:rPr lang="fr-FR" sz="1400" b="1" err="1"/>
              <a:t>BtoB</a:t>
            </a:r>
            <a:endParaRPr lang="fr-FR" sz="1400" b="1"/>
          </a:p>
          <a:p>
            <a:r>
              <a:rPr lang="fr-FR" sz="1400"/>
              <a:t>Organiser des moments de </a:t>
            </a:r>
            <a:r>
              <a:rPr lang="fr-FR" sz="1400" b="1"/>
              <a:t>rencontres entre professionnels </a:t>
            </a:r>
          </a:p>
          <a:p>
            <a:r>
              <a:rPr lang="fr-FR" sz="1400"/>
              <a:t>Organiser des </a:t>
            </a:r>
            <a:r>
              <a:rPr lang="fr-FR" sz="1400" b="1"/>
              <a:t>dégustations en GMS</a:t>
            </a:r>
          </a:p>
          <a:p>
            <a:r>
              <a:rPr lang="fr-FR" sz="1400"/>
              <a:t>Soutenir et développer le projet « En Direct de La Ferme »</a:t>
            </a:r>
          </a:p>
          <a:p>
            <a:r>
              <a:rPr lang="fr-FR" sz="1400"/>
              <a:t>Soutenir et développer la plateforme </a:t>
            </a:r>
            <a:r>
              <a:rPr lang="fr-FR" sz="1400" b="1"/>
              <a:t>« #JeCliqueLocal »</a:t>
            </a:r>
          </a:p>
          <a:p>
            <a:r>
              <a:rPr lang="fr-FR" sz="1400"/>
              <a:t>Collaborer avec </a:t>
            </a:r>
            <a:r>
              <a:rPr lang="fr-FR" sz="1400" err="1"/>
              <a:t>l’Awex</a:t>
            </a:r>
            <a:r>
              <a:rPr lang="fr-FR" sz="1400"/>
              <a:t> et le </a:t>
            </a:r>
            <a:r>
              <a:rPr lang="fr-FR" sz="1400" err="1"/>
              <a:t>Vlam</a:t>
            </a:r>
            <a:r>
              <a:rPr lang="fr-FR" sz="1400"/>
              <a:t> pour soutenir les entreprises et les filières dans leurs projets à l’export</a:t>
            </a:r>
          </a:p>
        </p:txBody>
      </p:sp>
      <p:pic>
        <p:nvPicPr>
          <p:cNvPr id="11" name="Graphique 10" descr="Retour avec un remplissage uni">
            <a:extLst>
              <a:ext uri="{FF2B5EF4-FFF2-40B4-BE49-F238E27FC236}">
                <a16:creationId xmlns:a16="http://schemas.microsoft.com/office/drawing/2014/main" id="{6BEEE2D8-7E94-479E-1E6E-DB39094DAE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5454006" y="3180729"/>
            <a:ext cx="914400" cy="914400"/>
          </a:xfrm>
          <a:prstGeom prst="rect">
            <a:avLst/>
          </a:prstGeom>
        </p:spPr>
      </p:pic>
      <p:pic>
        <p:nvPicPr>
          <p:cNvPr id="5" name="Picture 2" descr="Une image contenant texte, capture d’écran, logiciel, Page web&#10;&#10;Description générée automatiquement">
            <a:extLst>
              <a:ext uri="{FF2B5EF4-FFF2-40B4-BE49-F238E27FC236}">
                <a16:creationId xmlns:a16="http://schemas.microsoft.com/office/drawing/2014/main" id="{CF77E3A5-A4DD-8077-A839-D2D29F451BF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01235" y="4275321"/>
            <a:ext cx="2537820" cy="2392794"/>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B43C36CD-2A3C-FCAB-27D8-BA21633B1B9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14919" y="4279158"/>
            <a:ext cx="1906113" cy="2390110"/>
          </a:xfrm>
          <a:prstGeom prst="rect">
            <a:avLst/>
          </a:prstGeom>
        </p:spPr>
      </p:pic>
      <p:pic>
        <p:nvPicPr>
          <p:cNvPr id="8" name="Image 7">
            <a:extLst>
              <a:ext uri="{FF2B5EF4-FFF2-40B4-BE49-F238E27FC236}">
                <a16:creationId xmlns:a16="http://schemas.microsoft.com/office/drawing/2014/main" id="{0858875C-13E0-71D1-CF36-7449D66A280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030437" y="4275282"/>
            <a:ext cx="1906113" cy="2385118"/>
          </a:xfrm>
          <a:prstGeom prst="rect">
            <a:avLst/>
          </a:prstGeom>
        </p:spPr>
      </p:pic>
      <p:pic>
        <p:nvPicPr>
          <p:cNvPr id="7" name="Image 6">
            <a:extLst>
              <a:ext uri="{FF2B5EF4-FFF2-40B4-BE49-F238E27FC236}">
                <a16:creationId xmlns:a16="http://schemas.microsoft.com/office/drawing/2014/main" id="{84EDF0CD-27C1-7145-5035-5E9818FF41BF}"/>
              </a:ext>
            </a:extLst>
          </p:cNvPr>
          <p:cNvPicPr>
            <a:picLocks noChangeAspect="1"/>
          </p:cNvPicPr>
          <p:nvPr/>
        </p:nvPicPr>
        <p:blipFill>
          <a:blip r:embed="rId8" cstate="email">
            <a:extLst>
              <a:ext uri="{28A0092B-C50C-407E-A947-70E740481C1C}">
                <a14:useLocalDpi xmlns:a14="http://schemas.microsoft.com/office/drawing/2010/main"/>
              </a:ext>
            </a:extLst>
          </a:blip>
          <a:srcRect l="14052"/>
          <a:stretch/>
        </p:blipFill>
        <p:spPr>
          <a:xfrm>
            <a:off x="4464402" y="4268045"/>
            <a:ext cx="1987737" cy="2382709"/>
          </a:xfrm>
          <a:prstGeom prst="rect">
            <a:avLst/>
          </a:prstGeom>
        </p:spPr>
      </p:pic>
    </p:spTree>
    <p:extLst>
      <p:ext uri="{BB962C8B-B14F-4D97-AF65-F5344CB8AC3E}">
        <p14:creationId xmlns:p14="http://schemas.microsoft.com/office/powerpoint/2010/main" val="1274577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64598-16F6-B4EC-0750-A912EBA3BB7F}"/>
              </a:ext>
            </a:extLst>
          </p:cNvPr>
          <p:cNvSpPr>
            <a:spLocks noGrp="1"/>
          </p:cNvSpPr>
          <p:nvPr>
            <p:ph type="title"/>
          </p:nvPr>
        </p:nvSpPr>
        <p:spPr>
          <a:xfrm>
            <a:off x="333973" y="-561"/>
            <a:ext cx="11856333" cy="650374"/>
          </a:xfrm>
          <a:solidFill>
            <a:srgbClr val="30AB66"/>
          </a:solidFill>
          <a:ln>
            <a:noFill/>
          </a:ln>
        </p:spPr>
        <p:txBody>
          <a:bodyPr>
            <a:normAutofit/>
          </a:bodyPr>
          <a:lstStyle/>
          <a:p>
            <a:r>
              <a:rPr lang="fr-FR" sz="2800" b="1" dirty="0">
                <a:solidFill>
                  <a:srgbClr val="FFFFFF"/>
                </a:solidFill>
                <a:latin typeface="Bahnschrift"/>
              </a:rPr>
              <a:t>5-Le soutien à l’innovation &amp; la différenciation</a:t>
            </a:r>
          </a:p>
        </p:txBody>
      </p:sp>
      <p:sp>
        <p:nvSpPr>
          <p:cNvPr id="4" name="Sous-titre 2">
            <a:extLst>
              <a:ext uri="{FF2B5EF4-FFF2-40B4-BE49-F238E27FC236}">
                <a16:creationId xmlns:a16="http://schemas.microsoft.com/office/drawing/2014/main" id="{74CE7E4A-0251-7B30-668E-8C8BA07C0F54}"/>
              </a:ext>
            </a:extLst>
          </p:cNvPr>
          <p:cNvSpPr>
            <a:spLocks noGrp="1"/>
          </p:cNvSpPr>
          <p:nvPr>
            <p:ph idx="1"/>
          </p:nvPr>
        </p:nvSpPr>
        <p:spPr>
          <a:xfrm>
            <a:off x="826350" y="954119"/>
            <a:ext cx="5257800" cy="2624782"/>
          </a:xfrm>
        </p:spPr>
        <p:txBody>
          <a:bodyPr vert="horz" lIns="91440" tIns="45720" rIns="91440" bIns="45720" rtlCol="0" anchor="t">
            <a:normAutofit/>
          </a:bodyPr>
          <a:lstStyle/>
          <a:p>
            <a:pPr marL="0" indent="0" algn="l">
              <a:spcBef>
                <a:spcPts val="0"/>
              </a:spcBef>
              <a:buNone/>
            </a:pPr>
            <a:r>
              <a:rPr lang="fr-FR" sz="1400" dirty="0">
                <a:solidFill>
                  <a:srgbClr val="FFFFFF"/>
                </a:solidFill>
                <a:highlight>
                  <a:srgbClr val="274765"/>
                </a:highlight>
                <a:latin typeface="Bahnschrift"/>
              </a:rPr>
              <a:t>OBJECTIFS</a:t>
            </a:r>
          </a:p>
          <a:p>
            <a:r>
              <a:rPr lang="fr-FR" sz="1400" kern="1700" dirty="0">
                <a:cs typeface="Co Headline Light" panose="020B0303060202020204" pitchFamily="34" charset="0"/>
              </a:rPr>
              <a:t>Participer à la mise en œuvre du </a:t>
            </a:r>
            <a:r>
              <a:rPr lang="fr-FR" sz="1400" b="1" kern="1700" dirty="0">
                <a:cs typeface="Co Headline Light" panose="020B0303060202020204" pitchFamily="34" charset="0"/>
              </a:rPr>
              <a:t>Plan Bio 2030</a:t>
            </a:r>
          </a:p>
          <a:p>
            <a:r>
              <a:rPr lang="fr-FR" sz="1400" dirty="0"/>
              <a:t>Renforcer la visibilité et la </a:t>
            </a:r>
            <a:r>
              <a:rPr lang="fr-FR" sz="1400" b="1" dirty="0"/>
              <a:t>notoriété des produits en qualité différenciée</a:t>
            </a:r>
          </a:p>
          <a:p>
            <a:r>
              <a:rPr lang="fr-FR" sz="1400" dirty="0"/>
              <a:t>Présenter les cahiers des charges : qualité et contrôle</a:t>
            </a:r>
          </a:p>
          <a:p>
            <a:r>
              <a:rPr lang="fr-FR" sz="1400" dirty="0"/>
              <a:t>Soutenir l’innovation</a:t>
            </a:r>
          </a:p>
          <a:p>
            <a:r>
              <a:rPr lang="fr-FR" sz="1400" dirty="0"/>
              <a:t>Soutenir et valoriser l’utilisation des matières premières locales</a:t>
            </a:r>
          </a:p>
        </p:txBody>
      </p:sp>
      <p:sp>
        <p:nvSpPr>
          <p:cNvPr id="3" name="Sous-titre 2">
            <a:extLst>
              <a:ext uri="{FF2B5EF4-FFF2-40B4-BE49-F238E27FC236}">
                <a16:creationId xmlns:a16="http://schemas.microsoft.com/office/drawing/2014/main" id="{74CE7E4A-0251-7B30-668E-8C8BA07C0F54}"/>
              </a:ext>
            </a:extLst>
          </p:cNvPr>
          <p:cNvSpPr txBox="1">
            <a:spLocks/>
          </p:cNvSpPr>
          <p:nvPr/>
        </p:nvSpPr>
        <p:spPr>
          <a:xfrm>
            <a:off x="6257704" y="1134773"/>
            <a:ext cx="5117592" cy="244151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a:solidFill>
                  <a:srgbClr val="FFFFFF"/>
                </a:solidFill>
                <a:highlight>
                  <a:srgbClr val="30AB66"/>
                </a:highlight>
              </a:rPr>
              <a:t>PROJET D’ACTIONS</a:t>
            </a:r>
          </a:p>
          <a:p>
            <a:r>
              <a:rPr lang="fr-FR" sz="1400"/>
              <a:t>Campagne</a:t>
            </a:r>
            <a:r>
              <a:rPr lang="fr-FR" sz="1400" b="1"/>
              <a:t> «</a:t>
            </a:r>
            <a:r>
              <a:rPr lang="fr-FR" sz="1400"/>
              <a:t> </a:t>
            </a:r>
            <a:r>
              <a:rPr lang="fr-FR" sz="1400" b="1" err="1"/>
              <a:t>Biomonchoix</a:t>
            </a:r>
            <a:r>
              <a:rPr lang="fr-FR" sz="1400" b="1"/>
              <a:t> »</a:t>
            </a:r>
          </a:p>
          <a:p>
            <a:r>
              <a:rPr lang="fr-FR" sz="1400"/>
              <a:t>Campagne «</a:t>
            </a:r>
            <a:r>
              <a:rPr lang="fr-FR" sz="1400" b="1"/>
              <a:t> </a:t>
            </a:r>
            <a:r>
              <a:rPr lang="fr-FR" sz="1400" b="1" err="1"/>
              <a:t>Eurofood</a:t>
            </a:r>
            <a:r>
              <a:rPr lang="fr-FR" sz="1400" b="1"/>
              <a:t> Art II (24-26)</a:t>
            </a:r>
          </a:p>
          <a:p>
            <a:r>
              <a:rPr lang="fr-FR" sz="1400"/>
              <a:t>Promotion du </a:t>
            </a:r>
            <a:r>
              <a:rPr lang="fr-FR" sz="1400" b="1"/>
              <a:t>label Qualité+</a:t>
            </a:r>
          </a:p>
          <a:p>
            <a:r>
              <a:rPr lang="fr-FR" sz="1400"/>
              <a:t>Soutien aux </a:t>
            </a:r>
            <a:r>
              <a:rPr lang="fr-FR" sz="1400" b="1"/>
              <a:t>secteurs émergents</a:t>
            </a:r>
            <a:r>
              <a:rPr lang="fr-FR" sz="1400"/>
              <a:t> (Viticulture, Orge Brassicole, Farine panifiable, Pommes de terre robustes, … )</a:t>
            </a:r>
          </a:p>
          <a:p>
            <a:r>
              <a:rPr lang="fr-FR" sz="1400"/>
              <a:t>Reconnaitre et valoriser les produits/ les artisans de qualité par l’intermédiaire de </a:t>
            </a:r>
            <a:r>
              <a:rPr lang="fr-FR" sz="1400" b="1"/>
              <a:t>concours</a:t>
            </a:r>
            <a:r>
              <a:rPr lang="fr-FR" sz="1400"/>
              <a:t> </a:t>
            </a:r>
          </a:p>
        </p:txBody>
      </p:sp>
      <p:pic>
        <p:nvPicPr>
          <p:cNvPr id="5" name="Graphique 4" descr="Retour avec un remplissage uni">
            <a:extLst>
              <a:ext uri="{FF2B5EF4-FFF2-40B4-BE49-F238E27FC236}">
                <a16:creationId xmlns:a16="http://schemas.microsoft.com/office/drawing/2014/main" id="{6F3E42A2-C904-02F1-0B8B-47243BD0BF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5180957" y="2970021"/>
            <a:ext cx="914400" cy="914400"/>
          </a:xfrm>
          <a:prstGeom prst="rect">
            <a:avLst/>
          </a:prstGeom>
        </p:spPr>
      </p:pic>
      <p:pic>
        <p:nvPicPr>
          <p:cNvPr id="5122" name="Picture 2">
            <a:extLst>
              <a:ext uri="{FF2B5EF4-FFF2-40B4-BE49-F238E27FC236}">
                <a16:creationId xmlns:a16="http://schemas.microsoft.com/office/drawing/2014/main" id="{C3951F7D-AEE5-21DE-9096-4EF98739911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121187" y="821739"/>
            <a:ext cx="1503500" cy="14959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Peut être une image de baguette et texte">
            <a:extLst>
              <a:ext uri="{FF2B5EF4-FFF2-40B4-BE49-F238E27FC236}">
                <a16:creationId xmlns:a16="http://schemas.microsoft.com/office/drawing/2014/main" id="{CC920EA2-7D59-0C6E-313E-E11C8A19EB81}"/>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l="10238" t="8966" r="709" b="697"/>
          <a:stretch/>
        </p:blipFill>
        <p:spPr bwMode="auto">
          <a:xfrm>
            <a:off x="6087884" y="4080318"/>
            <a:ext cx="1732300" cy="181173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43B077DF-2257-DFC0-C931-D3D950FEEAA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5655" y="3578903"/>
            <a:ext cx="2205362" cy="2274634"/>
          </a:xfrm>
          <a:prstGeom prst="rect">
            <a:avLst/>
          </a:prstGeom>
        </p:spPr>
      </p:pic>
      <p:pic>
        <p:nvPicPr>
          <p:cNvPr id="12" name="Image 11">
            <a:extLst>
              <a:ext uri="{FF2B5EF4-FFF2-40B4-BE49-F238E27FC236}">
                <a16:creationId xmlns:a16="http://schemas.microsoft.com/office/drawing/2014/main" id="{AD51AF57-F544-7711-6250-0C868ADB710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853636" y="4051241"/>
            <a:ext cx="3017874" cy="1801302"/>
          </a:xfrm>
          <a:prstGeom prst="rect">
            <a:avLst/>
          </a:prstGeom>
        </p:spPr>
      </p:pic>
      <p:pic>
        <p:nvPicPr>
          <p:cNvPr id="9" name="Image 8" descr="Une image contenant pomme, Aliments naturels, produits, fruit&#10;&#10;Description générée automatiquement">
            <a:extLst>
              <a:ext uri="{FF2B5EF4-FFF2-40B4-BE49-F238E27FC236}">
                <a16:creationId xmlns:a16="http://schemas.microsoft.com/office/drawing/2014/main" id="{BCF43EA1-550C-862E-8F68-C0EB82A8143D}"/>
              </a:ext>
            </a:extLst>
          </p:cNvPr>
          <p:cNvPicPr>
            <a:picLocks noChangeAspect="1"/>
          </p:cNvPicPr>
          <p:nvPr/>
        </p:nvPicPr>
        <p:blipFill>
          <a:blip r:embed="rId9" cstate="email">
            <a:extLst>
              <a:ext uri="{28A0092B-C50C-407E-A947-70E740481C1C}">
                <a14:useLocalDpi xmlns:a14="http://schemas.microsoft.com/office/drawing/2010/main"/>
              </a:ext>
            </a:extLst>
          </a:blip>
          <a:srcRect l="2727" t="6883" r="2614" b="20648"/>
          <a:stretch/>
        </p:blipFill>
        <p:spPr>
          <a:xfrm>
            <a:off x="7962330" y="4230990"/>
            <a:ext cx="3893143" cy="1628610"/>
          </a:xfrm>
          <a:prstGeom prst="rect">
            <a:avLst/>
          </a:prstGeom>
        </p:spPr>
      </p:pic>
    </p:spTree>
    <p:extLst>
      <p:ext uri="{BB962C8B-B14F-4D97-AF65-F5344CB8AC3E}">
        <p14:creationId xmlns:p14="http://schemas.microsoft.com/office/powerpoint/2010/main" val="2563789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C9D730-DDDF-2634-3451-1BD2CE000204}"/>
              </a:ext>
            </a:extLst>
          </p:cNvPr>
          <p:cNvSpPr>
            <a:spLocks noGrp="1"/>
          </p:cNvSpPr>
          <p:nvPr>
            <p:ph type="title"/>
          </p:nvPr>
        </p:nvSpPr>
        <p:spPr>
          <a:xfrm>
            <a:off x="3665863" y="2770474"/>
            <a:ext cx="6017046" cy="1325563"/>
          </a:xfrm>
        </p:spPr>
        <p:txBody>
          <a:bodyPr/>
          <a:lstStyle/>
          <a:p>
            <a:r>
              <a:rPr lang="fr-FR" dirty="0">
                <a:solidFill>
                  <a:srgbClr val="30AB66"/>
                </a:solidFill>
              </a:rPr>
              <a:t>FILIERE LAITIERE</a:t>
            </a:r>
          </a:p>
        </p:txBody>
      </p:sp>
    </p:spTree>
    <p:extLst>
      <p:ext uri="{BB962C8B-B14F-4D97-AF65-F5344CB8AC3E}">
        <p14:creationId xmlns:p14="http://schemas.microsoft.com/office/powerpoint/2010/main" val="823864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BB059930-3023-683D-4762-F27A9F5017EB}"/>
              </a:ext>
            </a:extLst>
          </p:cNvPr>
          <p:cNvSpPr>
            <a:spLocks noGrp="1"/>
          </p:cNvSpPr>
          <p:nvPr>
            <p:ph idx="1"/>
          </p:nvPr>
        </p:nvSpPr>
        <p:spPr/>
        <p:txBody>
          <a:bodyPr vert="horz" lIns="91440" tIns="45720" rIns="91440" bIns="45720" rtlCol="0" anchor="t">
            <a:normAutofit/>
          </a:bodyPr>
          <a:lstStyle/>
          <a:p>
            <a:pPr marL="342900" indent="-342900">
              <a:lnSpc>
                <a:spcPct val="200000"/>
              </a:lnSpc>
              <a:buAutoNum type="arabicPeriod"/>
            </a:pPr>
            <a:r>
              <a:rPr lang="fr-FR" sz="2000" dirty="0">
                <a:latin typeface="Gill Sans MT Condensed"/>
              </a:rPr>
              <a:t>CRÉER DE LA DEMANDE EN FAVEUR DES PRODUITS LAITIERS</a:t>
            </a:r>
            <a:endParaRPr lang="fr-FR" sz="3200" dirty="0"/>
          </a:p>
          <a:p>
            <a:pPr marL="342900" indent="-342900">
              <a:lnSpc>
                <a:spcPct val="200000"/>
              </a:lnSpc>
              <a:buAutoNum type="arabicPeriod"/>
            </a:pPr>
            <a:r>
              <a:rPr lang="fr-FR" sz="2000" dirty="0">
                <a:latin typeface="Gill Sans MT Condensed"/>
              </a:rPr>
              <a:t>CRÉER DES PRÉFÉRENCES ET DE LA VALEUR POUR LES PRODUITS LAITIERS LOCAUX  </a:t>
            </a:r>
          </a:p>
          <a:p>
            <a:pPr marL="342900" indent="-342900">
              <a:lnSpc>
                <a:spcPct val="200000"/>
              </a:lnSpc>
              <a:buAutoNum type="arabicPeriod"/>
            </a:pPr>
            <a:r>
              <a:rPr lang="fr-FR" sz="2000" dirty="0">
                <a:latin typeface="Gill Sans MT Condensed"/>
              </a:rPr>
              <a:t>VALORISER L’IMAGE DE LA FILIÈRE EN AGISSANT SUR SES ATOUTS</a:t>
            </a:r>
          </a:p>
          <a:p>
            <a:pPr marL="342900" indent="-342900">
              <a:lnSpc>
                <a:spcPct val="200000"/>
              </a:lnSpc>
              <a:buAutoNum type="arabicPeriod"/>
            </a:pPr>
            <a:r>
              <a:rPr lang="fr-FR" sz="2000" dirty="0">
                <a:latin typeface="Gill Sans MT Condensed"/>
              </a:rPr>
              <a:t>RENFORCER LE DÉVELOPPEMENT ÉCONOMIQUE DES ENTREPRISES DE LA FILIÈRE LAITIÈRE</a:t>
            </a:r>
          </a:p>
        </p:txBody>
      </p:sp>
      <p:sp>
        <p:nvSpPr>
          <p:cNvPr id="10" name="Titre 1">
            <a:extLst>
              <a:ext uri="{FF2B5EF4-FFF2-40B4-BE49-F238E27FC236}">
                <a16:creationId xmlns:a16="http://schemas.microsoft.com/office/drawing/2014/main" id="{0E795F6B-9FBB-F108-D7B3-5D5582342489}"/>
              </a:ext>
            </a:extLst>
          </p:cNvPr>
          <p:cNvSpPr txBox="1">
            <a:spLocks/>
          </p:cNvSpPr>
          <p:nvPr/>
        </p:nvSpPr>
        <p:spPr>
          <a:xfrm>
            <a:off x="604350" y="427039"/>
            <a:ext cx="10972800" cy="565953"/>
          </a:xfrm>
          <a:prstGeom prst="rect">
            <a:avLst/>
          </a:prstGeom>
        </p:spPr>
        <p:txBody>
          <a:bodyPr vert="horz" lIns="91440" tIns="45720" rIns="91440" bIns="45720" rtlCol="0" anchor="ctr">
            <a:normAutofit lnSpcReduction="10000"/>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dirty="0">
                <a:solidFill>
                  <a:srgbClr val="242852"/>
                </a:solidFill>
                <a:latin typeface="+mn-lt"/>
              </a:rPr>
              <a:t>OBJECTIFS</a:t>
            </a:r>
            <a:endParaRPr lang="fr-FR" dirty="0"/>
          </a:p>
        </p:txBody>
      </p:sp>
    </p:spTree>
    <p:extLst>
      <p:ext uri="{BB962C8B-B14F-4D97-AF65-F5344CB8AC3E}">
        <p14:creationId xmlns:p14="http://schemas.microsoft.com/office/powerpoint/2010/main" val="765819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3539F92-DB63-885F-B58E-1420F4C85FB3}"/>
              </a:ext>
            </a:extLst>
          </p:cNvPr>
          <p:cNvSpPr/>
          <p:nvPr/>
        </p:nvSpPr>
        <p:spPr>
          <a:xfrm>
            <a:off x="842523" y="1446164"/>
            <a:ext cx="10088520" cy="4458080"/>
          </a:xfrm>
          <a:prstGeom prst="rect">
            <a:avLst/>
          </a:prstGeom>
        </p:spPr>
        <p:txBody>
          <a:bodyPr wrap="square" lIns="91440" tIns="45720" rIns="91440" bIns="45720" anchor="t">
            <a:spAutoFit/>
          </a:bodyPr>
          <a:lstStyle/>
          <a:p>
            <a:pPr marL="342900" indent="-342900" algn="just">
              <a:lnSpc>
                <a:spcPct val="200000"/>
              </a:lnSpc>
              <a:buFont typeface="+mj-lt"/>
              <a:buAutoNum type="arabicPeriod"/>
            </a:pPr>
            <a:r>
              <a:rPr lang="fr-BE" altLang="ja-JP" sz="1600" dirty="0">
                <a:ea typeface="Tahoma"/>
                <a:cs typeface="Tahoma"/>
              </a:rPr>
              <a:t>Des </a:t>
            </a:r>
            <a:r>
              <a:rPr lang="fr-BE" altLang="ja-JP" sz="1600" dirty="0">
                <a:highlight>
                  <a:srgbClr val="7CCF92"/>
                </a:highlight>
                <a:ea typeface="Tahoma"/>
                <a:cs typeface="Tahoma"/>
              </a:rPr>
              <a:t>campagnes de publicité pour susciter la consommation, </a:t>
            </a:r>
            <a:r>
              <a:rPr lang="fr-BE" altLang="ja-JP" sz="1600" dirty="0">
                <a:ea typeface="Tahoma"/>
                <a:cs typeface="Tahoma"/>
              </a:rPr>
              <a:t>en valorisant la filière et les produits qui </a:t>
            </a:r>
            <a:r>
              <a:rPr lang="fr-FR" sz="1600" dirty="0"/>
              <a:t>intègrent </a:t>
            </a:r>
            <a:endParaRPr lang="fr-BE" altLang="ja-JP" sz="1600" dirty="0">
              <a:ea typeface="Tahoma" panose="020B0604030504040204" pitchFamily="34" charset="0"/>
              <a:cs typeface="Tahoma" panose="020B0604030504040204" pitchFamily="34" charset="0"/>
            </a:endParaRPr>
          </a:p>
          <a:p>
            <a:pPr algn="just">
              <a:lnSpc>
                <a:spcPct val="200000"/>
              </a:lnSpc>
            </a:pPr>
            <a:r>
              <a:rPr lang="fr-FR" sz="1600" dirty="0">
                <a:highlight>
                  <a:srgbClr val="7CCF92"/>
                </a:highlight>
              </a:rPr>
              <a:t>les promesses de qualité, de confiance et de durabilité. </a:t>
            </a:r>
            <a:endParaRPr lang="fr-BE" altLang="ja-JP" sz="1600" dirty="0">
              <a:ea typeface="Tahoma" panose="020B0604030504040204" pitchFamily="34" charset="0"/>
              <a:cs typeface="Tahoma" panose="020B0604030504040204" pitchFamily="34" charset="0"/>
            </a:endParaRPr>
          </a:p>
          <a:p>
            <a:pPr marL="342900" indent="-342900" algn="just">
              <a:lnSpc>
                <a:spcPct val="200000"/>
              </a:lnSpc>
              <a:buFont typeface="+mj-lt"/>
              <a:buAutoNum type="arabicPeriod"/>
            </a:pPr>
            <a:r>
              <a:rPr lang="fr-BE" altLang="ja-JP" sz="1600" dirty="0">
                <a:ea typeface="Tahoma"/>
                <a:cs typeface="Tahoma"/>
              </a:rPr>
              <a:t>Des </a:t>
            </a:r>
            <a:r>
              <a:rPr lang="fr-BE" altLang="ja-JP" sz="1600" dirty="0">
                <a:highlight>
                  <a:srgbClr val="7CCF92"/>
                </a:highlight>
                <a:ea typeface="Tahoma"/>
                <a:cs typeface="Tahoma"/>
              </a:rPr>
              <a:t>campagnes de relations publiques </a:t>
            </a:r>
            <a:r>
              <a:rPr lang="fr-BE" altLang="ja-JP" sz="1600" dirty="0">
                <a:ea typeface="Tahoma"/>
                <a:cs typeface="Tahoma"/>
              </a:rPr>
              <a:t>pour rappeler la place des produits laitiers dans une alimentation équilibrée et </a:t>
            </a:r>
            <a:r>
              <a:rPr lang="fr-BE" altLang="ja-JP" sz="1600" dirty="0">
                <a:highlight>
                  <a:srgbClr val="7CCF92"/>
                </a:highlight>
                <a:ea typeface="Tahoma"/>
                <a:cs typeface="Tahoma"/>
              </a:rPr>
              <a:t>durable.</a:t>
            </a:r>
            <a:endParaRPr lang="fr-BE" altLang="ja-JP" sz="1600" dirty="0">
              <a:highlight>
                <a:srgbClr val="7CCF92"/>
              </a:highlight>
              <a:ea typeface="Tahoma" panose="020B0604030504040204" pitchFamily="34" charset="0"/>
              <a:cs typeface="Tahoma" panose="020B0604030504040204" pitchFamily="34" charset="0"/>
            </a:endParaRPr>
          </a:p>
          <a:p>
            <a:pPr marL="342900" indent="-342900" algn="just">
              <a:lnSpc>
                <a:spcPct val="200000"/>
              </a:lnSpc>
              <a:buFont typeface="+mj-lt"/>
              <a:buAutoNum type="arabicPeriod"/>
            </a:pPr>
            <a:r>
              <a:rPr lang="fr-BE" altLang="ja-JP" sz="1600" dirty="0">
                <a:ea typeface="Tahoma"/>
                <a:cs typeface="Tahoma"/>
              </a:rPr>
              <a:t>Des communications sur la durabilité de la filière vers </a:t>
            </a:r>
            <a:r>
              <a:rPr lang="fr-BE" altLang="ja-JP" sz="1600" dirty="0">
                <a:highlight>
                  <a:srgbClr val="7CCF92"/>
                </a:highlight>
                <a:ea typeface="Tahoma"/>
                <a:cs typeface="Tahoma"/>
              </a:rPr>
              <a:t>la presse, les médias et les leaders d'opinion.</a:t>
            </a:r>
          </a:p>
          <a:p>
            <a:pPr marL="342900" indent="-342900" algn="just">
              <a:lnSpc>
                <a:spcPct val="200000"/>
              </a:lnSpc>
              <a:buFont typeface="+mj-lt"/>
              <a:buAutoNum type="arabicPeriod"/>
            </a:pPr>
            <a:r>
              <a:rPr lang="fr-BE" altLang="ja-JP" sz="1600" dirty="0">
                <a:ea typeface="Tahoma"/>
                <a:cs typeface="Tahoma"/>
              </a:rPr>
              <a:t>La création d’outils ludiques et adaptés aux enseignants afin de </a:t>
            </a:r>
            <a:r>
              <a:rPr lang="fr-BE" altLang="ja-JP" sz="1600" dirty="0">
                <a:highlight>
                  <a:srgbClr val="7CCF92"/>
                </a:highlight>
                <a:ea typeface="Tahoma"/>
                <a:cs typeface="Tahoma"/>
              </a:rPr>
              <a:t>sensibiliser les enfants.</a:t>
            </a:r>
            <a:endParaRPr lang="fr-BE" altLang="ja-JP" sz="1600" dirty="0">
              <a:highlight>
                <a:srgbClr val="7CCF92"/>
              </a:highlight>
              <a:ea typeface="Tahoma" panose="020B0604030504040204" pitchFamily="34" charset="0"/>
              <a:cs typeface="Tahoma" panose="020B0604030504040204" pitchFamily="34" charset="0"/>
            </a:endParaRPr>
          </a:p>
          <a:p>
            <a:pPr marL="342900" indent="-342900" algn="just">
              <a:lnSpc>
                <a:spcPct val="200000"/>
              </a:lnSpc>
              <a:buFont typeface="+mj-lt"/>
              <a:buAutoNum type="arabicPeriod"/>
            </a:pPr>
            <a:r>
              <a:rPr lang="fr-BE" altLang="ja-JP" sz="1600" dirty="0">
                <a:ea typeface="Tahoma"/>
                <a:cs typeface="Tahoma"/>
              </a:rPr>
              <a:t>Des communications sur la spécificité de la production locale vers </a:t>
            </a:r>
            <a:r>
              <a:rPr lang="fr-BE" altLang="ja-JP" sz="1600" dirty="0">
                <a:highlight>
                  <a:srgbClr val="7CCF92"/>
                </a:highlight>
                <a:ea typeface="Tahoma"/>
                <a:cs typeface="Tahoma"/>
              </a:rPr>
              <a:t>les professionnels de la santé.</a:t>
            </a:r>
          </a:p>
          <a:p>
            <a:pPr marL="342900" indent="-342900" algn="just">
              <a:lnSpc>
                <a:spcPct val="200000"/>
              </a:lnSpc>
              <a:buFont typeface="+mj-lt"/>
              <a:buAutoNum type="arabicPeriod"/>
            </a:pPr>
            <a:r>
              <a:rPr lang="fr-BE" altLang="ja-JP" sz="1600" dirty="0">
                <a:ea typeface="Tahoma"/>
                <a:cs typeface="Tahoma"/>
              </a:rPr>
              <a:t>Un accompagnement et </a:t>
            </a:r>
            <a:r>
              <a:rPr lang="fr-BE" altLang="ja-JP" sz="1600" dirty="0">
                <a:highlight>
                  <a:srgbClr val="7CCF92"/>
                </a:highlight>
                <a:ea typeface="Tahoma"/>
                <a:cs typeface="Tahoma"/>
              </a:rPr>
              <a:t>un soutien aux acteurs </a:t>
            </a:r>
            <a:r>
              <a:rPr lang="fr-BE" altLang="ja-JP" sz="1600" dirty="0">
                <a:ea typeface="Tahoma"/>
                <a:cs typeface="Tahoma"/>
              </a:rPr>
              <a:t>de la filière dans leurs activités, notamment vers </a:t>
            </a:r>
            <a:r>
              <a:rPr lang="fr-BE" altLang="ja-JP" sz="1600" dirty="0">
                <a:highlight>
                  <a:srgbClr val="7CCF92"/>
                </a:highlight>
                <a:ea typeface="Tahoma"/>
                <a:cs typeface="Tahoma"/>
              </a:rPr>
              <a:t>le </a:t>
            </a:r>
            <a:r>
              <a:rPr lang="fr-BE" altLang="ja-JP" sz="1600" dirty="0" err="1">
                <a:highlight>
                  <a:srgbClr val="7CCF92"/>
                </a:highlight>
                <a:ea typeface="Tahoma"/>
                <a:cs typeface="Tahoma"/>
              </a:rPr>
              <a:t>retail</a:t>
            </a:r>
            <a:r>
              <a:rPr lang="fr-BE" altLang="ja-JP" sz="1600" dirty="0">
                <a:highlight>
                  <a:srgbClr val="7CCF92"/>
                </a:highlight>
                <a:ea typeface="Tahoma"/>
                <a:cs typeface="Tahoma"/>
              </a:rPr>
              <a:t> ou à l’export.</a:t>
            </a:r>
            <a:endParaRPr lang="fr-BE" altLang="ja-JP" sz="1600" dirty="0">
              <a:highlight>
                <a:srgbClr val="7CCF92"/>
              </a:highlight>
              <a:ea typeface="Tahoma" panose="020B0604030504040204" pitchFamily="34" charset="0"/>
              <a:cs typeface="Tahoma" panose="020B0604030504040204" pitchFamily="34" charset="0"/>
            </a:endParaRPr>
          </a:p>
        </p:txBody>
      </p:sp>
      <p:sp>
        <p:nvSpPr>
          <p:cNvPr id="7" name="Titre 1">
            <a:extLst>
              <a:ext uri="{FF2B5EF4-FFF2-40B4-BE49-F238E27FC236}">
                <a16:creationId xmlns:a16="http://schemas.microsoft.com/office/drawing/2014/main" id="{5130BBA8-7974-BD54-0374-47D17179F73C}"/>
              </a:ext>
            </a:extLst>
          </p:cNvPr>
          <p:cNvSpPr txBox="1">
            <a:spLocks/>
          </p:cNvSpPr>
          <p:nvPr/>
        </p:nvSpPr>
        <p:spPr>
          <a:xfrm>
            <a:off x="604350" y="427039"/>
            <a:ext cx="10972800" cy="565953"/>
          </a:xfrm>
          <a:prstGeom prst="rect">
            <a:avLst/>
          </a:prstGeom>
        </p:spPr>
        <p:txBody>
          <a:bodyPr vert="horz" lIns="91440" tIns="45720" rIns="91440" bIns="45720" rtlCol="0" anchor="ctr">
            <a:normAutofit lnSpcReduction="10000"/>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STRATEGIE</a:t>
            </a:r>
          </a:p>
        </p:txBody>
      </p:sp>
    </p:spTree>
    <p:extLst>
      <p:ext uri="{BB962C8B-B14F-4D97-AF65-F5344CB8AC3E}">
        <p14:creationId xmlns:p14="http://schemas.microsoft.com/office/powerpoint/2010/main" val="17801988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9F3D222-4565-EDAF-B9F9-4930784C01BD}"/>
              </a:ext>
            </a:extLst>
          </p:cNvPr>
          <p:cNvSpPr txBox="1">
            <a:spLocks/>
          </p:cNvSpPr>
          <p:nvPr/>
        </p:nvSpPr>
        <p:spPr>
          <a:xfrm>
            <a:off x="609678" y="384509"/>
            <a:ext cx="10972800" cy="60848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BUDGET GLOGAL</a:t>
            </a:r>
          </a:p>
        </p:txBody>
      </p:sp>
      <p:graphicFrame>
        <p:nvGraphicFramePr>
          <p:cNvPr id="6" name="Tableau 4">
            <a:extLst>
              <a:ext uri="{FF2B5EF4-FFF2-40B4-BE49-F238E27FC236}">
                <a16:creationId xmlns:a16="http://schemas.microsoft.com/office/drawing/2014/main" id="{3DE2796F-E8F4-00F2-2272-9AFF147995F3}"/>
              </a:ext>
            </a:extLst>
          </p:cNvPr>
          <p:cNvGraphicFramePr>
            <a:graphicFrameLocks/>
          </p:cNvGraphicFramePr>
          <p:nvPr/>
        </p:nvGraphicFramePr>
        <p:xfrm>
          <a:off x="786448" y="2501900"/>
          <a:ext cx="10619103" cy="2479040"/>
        </p:xfrm>
        <a:graphic>
          <a:graphicData uri="http://schemas.openxmlformats.org/drawingml/2006/table">
            <a:tbl>
              <a:tblPr firstRow="1" bandRow="1">
                <a:tableStyleId>{7E9639D4-E3E2-4D34-9284-5A2195B3D0D7}</a:tableStyleId>
              </a:tblPr>
              <a:tblGrid>
                <a:gridCol w="3008022">
                  <a:extLst>
                    <a:ext uri="{9D8B030D-6E8A-4147-A177-3AD203B41FA5}">
                      <a16:colId xmlns:a16="http://schemas.microsoft.com/office/drawing/2014/main" val="1919575273"/>
                    </a:ext>
                  </a:extLst>
                </a:gridCol>
                <a:gridCol w="5249932">
                  <a:extLst>
                    <a:ext uri="{9D8B030D-6E8A-4147-A177-3AD203B41FA5}">
                      <a16:colId xmlns:a16="http://schemas.microsoft.com/office/drawing/2014/main" val="62404929"/>
                    </a:ext>
                  </a:extLst>
                </a:gridCol>
                <a:gridCol w="2361149">
                  <a:extLst>
                    <a:ext uri="{9D8B030D-6E8A-4147-A177-3AD203B41FA5}">
                      <a16:colId xmlns:a16="http://schemas.microsoft.com/office/drawing/2014/main" val="3581401848"/>
                    </a:ext>
                  </a:extLst>
                </a:gridCol>
              </a:tblGrid>
              <a:tr h="370840">
                <a:tc>
                  <a:txBody>
                    <a:bodyPr/>
                    <a:lstStyle/>
                    <a:p>
                      <a:r>
                        <a:rPr lang="fr-BE" sz="1600"/>
                        <a:t>Actions </a:t>
                      </a:r>
                    </a:p>
                  </a:txBody>
                  <a:tcPr>
                    <a:solidFill>
                      <a:schemeClr val="tx2"/>
                    </a:solidFill>
                  </a:tcPr>
                </a:tc>
                <a:tc>
                  <a:txBody>
                    <a:bodyPr/>
                    <a:lstStyle/>
                    <a:p>
                      <a:r>
                        <a:rPr lang="fr-BE" sz="1600"/>
                        <a:t>Objectifs spécifiques</a:t>
                      </a:r>
                    </a:p>
                  </a:txBody>
                  <a:tcPr>
                    <a:solidFill>
                      <a:schemeClr val="tx2"/>
                    </a:solidFill>
                  </a:tcPr>
                </a:tc>
                <a:tc>
                  <a:txBody>
                    <a:bodyPr/>
                    <a:lstStyle/>
                    <a:p>
                      <a:r>
                        <a:rPr lang="fr-BE" sz="1600"/>
                        <a:t>Budgets prévus*</a:t>
                      </a:r>
                    </a:p>
                  </a:txBody>
                  <a:tcPr>
                    <a:solidFill>
                      <a:schemeClr val="tx2"/>
                    </a:solidFill>
                  </a:tcPr>
                </a:tc>
                <a:extLst>
                  <a:ext uri="{0D108BD9-81ED-4DB2-BD59-A6C34878D82A}">
                    <a16:rowId xmlns:a16="http://schemas.microsoft.com/office/drawing/2014/main" val="2768193028"/>
                  </a:ext>
                </a:extLst>
              </a:tr>
              <a:tr h="370840">
                <a:tc>
                  <a:txBody>
                    <a:bodyPr/>
                    <a:lstStyle/>
                    <a:p>
                      <a:r>
                        <a:rPr lang="fr-BE" sz="1600"/>
                        <a:t>Communication vers le consommateur</a:t>
                      </a:r>
                    </a:p>
                  </a:txBody>
                  <a:tcPr>
                    <a:lnR w="12700" cap="flat" cmpd="sng" algn="ctr">
                      <a:solidFill>
                        <a:schemeClr val="tx1"/>
                      </a:solidFill>
                      <a:prstDash val="solid"/>
                      <a:round/>
                      <a:headEnd type="none" w="med" len="med"/>
                      <a:tailEnd type="none" w="med" len="med"/>
                    </a:lnR>
                  </a:tcPr>
                </a:tc>
                <a:tc>
                  <a:txBody>
                    <a:bodyPr/>
                    <a:lstStyle/>
                    <a:p>
                      <a:r>
                        <a:rPr lang="fr-BE" sz="1600"/>
                        <a:t>Augmenter la conso de produits laitiers locaux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600"/>
                        <a:t>900.000 €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32777130"/>
                  </a:ext>
                </a:extLst>
              </a:tr>
              <a:tr h="370840">
                <a:tc>
                  <a:txBody>
                    <a:bodyPr/>
                    <a:lstStyle/>
                    <a:p>
                      <a:r>
                        <a:rPr lang="fr-BE" sz="1600"/>
                        <a:t>Communication « publics spécifiques »</a:t>
                      </a:r>
                    </a:p>
                  </a:txBody>
                  <a:tcPr>
                    <a:lnR w="12700" cap="flat" cmpd="sng" algn="ctr">
                      <a:solidFill>
                        <a:schemeClr val="tx1"/>
                      </a:solidFill>
                      <a:prstDash val="solid"/>
                      <a:round/>
                      <a:headEnd type="none" w="med" len="med"/>
                      <a:tailEnd type="none" w="med" len="med"/>
                    </a:lnR>
                  </a:tcPr>
                </a:tc>
                <a:tc>
                  <a:txBody>
                    <a:bodyPr/>
                    <a:lstStyle/>
                    <a:p>
                      <a:r>
                        <a:rPr lang="fr-BE" sz="1600"/>
                        <a:t>Valoriser l’image des produits laitiers et de la filière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600"/>
                        <a:t>175.000 €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64704822"/>
                  </a:ext>
                </a:extLst>
              </a:tr>
              <a:tr h="370840">
                <a:tc>
                  <a:txBody>
                    <a:bodyPr/>
                    <a:lstStyle/>
                    <a:p>
                      <a:r>
                        <a:rPr lang="fr-BE" sz="1600"/>
                        <a:t>Développement commercial de la filière</a:t>
                      </a:r>
                    </a:p>
                  </a:txBody>
                  <a:tcPr>
                    <a:lnR w="12700" cap="flat" cmpd="sng" algn="ctr">
                      <a:solidFill>
                        <a:schemeClr val="tx1"/>
                      </a:solidFill>
                      <a:prstDash val="solid"/>
                      <a:round/>
                      <a:headEnd type="none" w="med" len="med"/>
                      <a:tailEnd type="none" w="med" len="med"/>
                    </a:lnR>
                  </a:tcPr>
                </a:tc>
                <a:tc>
                  <a:txBody>
                    <a:bodyPr/>
                    <a:lstStyle/>
                    <a:p>
                      <a:r>
                        <a:rPr lang="fr-BE" sz="1600"/>
                        <a:t>Soutenir les producteurs et transformateurs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600"/>
                        <a:t>360.000 €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79964159"/>
                  </a:ext>
                </a:extLst>
              </a:tr>
              <a:tr h="370840">
                <a:tc>
                  <a:txBody>
                    <a:bodyPr/>
                    <a:lstStyle/>
                    <a:p>
                      <a:endParaRPr lang="fr-BE" sz="1600"/>
                    </a:p>
                  </a:txBody>
                  <a:tcPr>
                    <a:lnR w="12700" cap="flat" cmpd="sng" algn="ctr">
                      <a:solidFill>
                        <a:schemeClr val="tx1"/>
                      </a:solidFill>
                      <a:prstDash val="solid"/>
                      <a:round/>
                      <a:headEnd type="none" w="med" len="med"/>
                      <a:tailEnd type="none" w="med" len="med"/>
                    </a:lnR>
                    <a:solidFill>
                      <a:srgbClr val="7CCF92"/>
                    </a:solidFill>
                  </a:tcPr>
                </a:tc>
                <a:tc>
                  <a:txBody>
                    <a:bodyPr/>
                    <a:lstStyle/>
                    <a:p>
                      <a:pPr algn="r"/>
                      <a:r>
                        <a:rPr lang="fr-BE" sz="1600"/>
                        <a:t>TOTAL Général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7CCF92"/>
                    </a:solidFill>
                  </a:tcPr>
                </a:tc>
                <a:tc>
                  <a:txBody>
                    <a:bodyPr/>
                    <a:lstStyle/>
                    <a:p>
                      <a:r>
                        <a:rPr lang="fr-BE" sz="1600"/>
                        <a:t>1.435.000 €</a:t>
                      </a:r>
                    </a:p>
                  </a:txBody>
                  <a:tcPr>
                    <a:lnL w="12700" cap="flat" cmpd="sng" algn="ctr">
                      <a:solidFill>
                        <a:schemeClr val="tx1"/>
                      </a:solidFill>
                      <a:prstDash val="solid"/>
                      <a:round/>
                      <a:headEnd type="none" w="med" len="med"/>
                      <a:tailEnd type="none" w="med" len="med"/>
                    </a:lnL>
                    <a:solidFill>
                      <a:srgbClr val="7CCF92"/>
                    </a:solidFill>
                  </a:tcPr>
                </a:tc>
                <a:extLst>
                  <a:ext uri="{0D108BD9-81ED-4DB2-BD59-A6C34878D82A}">
                    <a16:rowId xmlns:a16="http://schemas.microsoft.com/office/drawing/2014/main" val="481749080"/>
                  </a:ext>
                </a:extLst>
              </a:tr>
            </a:tbl>
          </a:graphicData>
        </a:graphic>
      </p:graphicFrame>
    </p:spTree>
    <p:extLst>
      <p:ext uri="{BB962C8B-B14F-4D97-AF65-F5344CB8AC3E}">
        <p14:creationId xmlns:p14="http://schemas.microsoft.com/office/powerpoint/2010/main" val="515478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B4B94EBB-B096-2C79-DB0A-64A69F8A87AF}"/>
              </a:ext>
            </a:extLst>
          </p:cNvPr>
          <p:cNvSpPr>
            <a:spLocks noGrp="1"/>
          </p:cNvSpPr>
          <p:nvPr>
            <p:ph type="title"/>
          </p:nvPr>
        </p:nvSpPr>
        <p:spPr>
          <a:xfrm>
            <a:off x="928732" y="2670074"/>
            <a:ext cx="7878937" cy="1517852"/>
          </a:xfrm>
        </p:spPr>
        <p:txBody>
          <a:bodyPr>
            <a:normAutofit fontScale="90000"/>
          </a:bodyPr>
          <a:lstStyle/>
          <a:p>
            <a:r>
              <a:rPr lang="fr-FR" sz="5400">
                <a:solidFill>
                  <a:srgbClr val="7DC991"/>
                </a:solidFill>
                <a:latin typeface="+mn-lt"/>
              </a:rPr>
              <a:t>QUELQUES RÉALISATIONS</a:t>
            </a:r>
          </a:p>
        </p:txBody>
      </p:sp>
    </p:spTree>
    <p:extLst>
      <p:ext uri="{BB962C8B-B14F-4D97-AF65-F5344CB8AC3E}">
        <p14:creationId xmlns:p14="http://schemas.microsoft.com/office/powerpoint/2010/main" val="29829664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3">
            <a:extLst>
              <a:ext uri="{FF2B5EF4-FFF2-40B4-BE49-F238E27FC236}">
                <a16:creationId xmlns:a16="http://schemas.microsoft.com/office/drawing/2014/main" id="{86E84C67-9C58-2726-668B-D2ECD459D37A}"/>
              </a:ext>
            </a:extLst>
          </p:cNvPr>
          <p:cNvSpPr>
            <a:spLocks noGrp="1"/>
          </p:cNvSpPr>
          <p:nvPr>
            <p:ph idx="1"/>
          </p:nvPr>
        </p:nvSpPr>
        <p:spPr>
          <a:xfrm>
            <a:off x="609678" y="1192959"/>
            <a:ext cx="6577755" cy="4951420"/>
          </a:xfrm>
          <a:prstGeom prst="rect">
            <a:avLst/>
          </a:prstGeom>
        </p:spPr>
        <p:txBody>
          <a:bodyPr vert="horz" wrap="square" lIns="91440" tIns="45720" rIns="91440" bIns="45720" rtlCol="0" anchor="t">
            <a:spAutoFit/>
          </a:bodyPr>
          <a:lstStyle/>
          <a:p>
            <a:pPr marL="285750" indent="-285750">
              <a:lnSpc>
                <a:spcPct val="140000"/>
              </a:lnSpc>
              <a:buFont typeface="Wingdings" pitchFamily="2" charset="2"/>
              <a:buChar char="ü"/>
            </a:pPr>
            <a:r>
              <a:rPr lang="fr-FR" sz="1300">
                <a:ea typeface="EB Garamond"/>
              </a:rPr>
              <a:t>Développement d’une nouvelle campagne sur base de l’évaluation de la précédente et de nouveaux inputs</a:t>
            </a:r>
          </a:p>
          <a:p>
            <a:pPr marL="285750" indent="-285750">
              <a:lnSpc>
                <a:spcPct val="140000"/>
              </a:lnSpc>
              <a:buFont typeface="Wingdings" pitchFamily="2" charset="2"/>
              <a:buChar char="ü"/>
            </a:pPr>
            <a:r>
              <a:rPr lang="fr-FR" sz="1300">
                <a:ea typeface="EB Garamond"/>
              </a:rPr>
              <a:t>Objectifs: </a:t>
            </a:r>
          </a:p>
          <a:p>
            <a:pPr marL="685800" lvl="1">
              <a:lnSpc>
                <a:spcPct val="140000"/>
              </a:lnSpc>
              <a:buFont typeface="Wingdings" pitchFamily="2" charset="2"/>
              <a:buChar char="ü"/>
            </a:pPr>
            <a:r>
              <a:rPr lang="fr-FR" sz="1300">
                <a:ea typeface="EB Garamond"/>
              </a:rPr>
              <a:t>Créer de la demande et de la préférence</a:t>
            </a:r>
          </a:p>
          <a:p>
            <a:pPr marL="685800" lvl="1">
              <a:lnSpc>
                <a:spcPct val="140000"/>
              </a:lnSpc>
              <a:buFont typeface="Wingdings" pitchFamily="2" charset="2"/>
              <a:buChar char="ü"/>
            </a:pPr>
            <a:r>
              <a:rPr lang="fr-FR" sz="1300">
                <a:ea typeface="EB Garamond"/>
              </a:rPr>
              <a:t>Communiquer les atouts de la filière et du produit en matière de durabilité environnementale, sociale et économique </a:t>
            </a:r>
          </a:p>
          <a:p>
            <a:pPr marL="285750">
              <a:lnSpc>
                <a:spcPct val="140000"/>
              </a:lnSpc>
              <a:buFont typeface="Wingdings" pitchFamily="2" charset="2"/>
              <a:buChar char="ü"/>
            </a:pPr>
            <a:r>
              <a:rPr lang="fr-FR" sz="1300">
                <a:ea typeface="EB Garamond"/>
              </a:rPr>
              <a:t>Cibles: </a:t>
            </a:r>
          </a:p>
          <a:p>
            <a:pPr marL="685800" lvl="1">
              <a:lnSpc>
                <a:spcPct val="140000"/>
              </a:lnSpc>
              <a:buFont typeface="Wingdings" pitchFamily="2" charset="2"/>
              <a:buChar char="ü"/>
            </a:pPr>
            <a:r>
              <a:rPr lang="fr-FR" sz="1300">
                <a:ea typeface="EB Garamond"/>
              </a:rPr>
              <a:t>25 + et famille avec enfants</a:t>
            </a:r>
          </a:p>
          <a:p>
            <a:pPr marL="285750">
              <a:lnSpc>
                <a:spcPct val="140000"/>
              </a:lnSpc>
              <a:buFont typeface="Wingdings" pitchFamily="2" charset="2"/>
              <a:buChar char="ü"/>
            </a:pPr>
            <a:r>
              <a:rPr lang="fr-FR" sz="1300">
                <a:ea typeface="EB Garamond"/>
              </a:rPr>
              <a:t>Quelques chiffres clés issus de la campagne menée en mai – juin: </a:t>
            </a:r>
          </a:p>
          <a:p>
            <a:pPr marL="685800" lvl="1">
              <a:lnSpc>
                <a:spcPct val="140000"/>
              </a:lnSpc>
              <a:buFont typeface="Wingdings" pitchFamily="2" charset="2"/>
              <a:buChar char="ü"/>
            </a:pPr>
            <a:r>
              <a:rPr lang="fr-FR" sz="1300">
                <a:ea typeface="EB Garamond"/>
              </a:rPr>
              <a:t>Spots TV vu par près de 2.000.000 personnes.  </a:t>
            </a:r>
          </a:p>
          <a:p>
            <a:pPr marL="685800" lvl="1">
              <a:lnSpc>
                <a:spcPct val="140000"/>
              </a:lnSpc>
              <a:buFont typeface="Wingdings" pitchFamily="2" charset="2"/>
              <a:buChar char="ü"/>
            </a:pPr>
            <a:r>
              <a:rPr lang="fr-FR" sz="1300">
                <a:ea typeface="EB Garamond"/>
              </a:rPr>
              <a:t>Contenus digitaux vu plus de 3.000.000 de fois. </a:t>
            </a:r>
          </a:p>
          <a:p>
            <a:pPr marL="685800" lvl="1">
              <a:lnSpc>
                <a:spcPct val="140000"/>
              </a:lnSpc>
              <a:buFont typeface="Wingdings" pitchFamily="2" charset="2"/>
              <a:buChar char="ü"/>
            </a:pPr>
            <a:r>
              <a:rPr lang="fr-FR" sz="1300">
                <a:ea typeface="EB Garamond"/>
              </a:rPr>
              <a:t>Contenus sur les réseaux sociaux vu plus de 3.000.000 de fois.  </a:t>
            </a:r>
          </a:p>
          <a:p>
            <a:pPr marL="685800" lvl="1">
              <a:lnSpc>
                <a:spcPct val="140000"/>
              </a:lnSpc>
              <a:buFont typeface="Wingdings" pitchFamily="2" charset="2"/>
              <a:buChar char="ü"/>
            </a:pPr>
            <a:r>
              <a:rPr lang="fr-FR" sz="1300">
                <a:ea typeface="EB Garamond"/>
              </a:rPr>
              <a:t>Plus de 20.000 personnes ont été sur le site pour chercher de l’information. </a:t>
            </a:r>
          </a:p>
          <a:p>
            <a:pPr marL="285750">
              <a:lnSpc>
                <a:spcPct val="140000"/>
              </a:lnSpc>
              <a:buFont typeface="Wingdings" pitchFamily="2" charset="2"/>
              <a:buChar char="ü"/>
            </a:pPr>
            <a:r>
              <a:rPr lang="fr-FR" sz="1300">
                <a:ea typeface="EB Garamond"/>
              </a:rPr>
              <a:t>Analyses et adaptations avant chaque nouvelle période de diffusion</a:t>
            </a:r>
          </a:p>
        </p:txBody>
      </p:sp>
      <p:pic>
        <p:nvPicPr>
          <p:cNvPr id="4" name="Image 3" descr="Une image contenant texte, ciel, nuage, bouteille&#10;&#10;Description générée automatiquement">
            <a:extLst>
              <a:ext uri="{FF2B5EF4-FFF2-40B4-BE49-F238E27FC236}">
                <a16:creationId xmlns:a16="http://schemas.microsoft.com/office/drawing/2014/main" id="{AC880E18-FE1F-B933-64B5-67AFB1E21B3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87433" y="1494843"/>
            <a:ext cx="4231864" cy="4231864"/>
          </a:xfrm>
          <a:prstGeom prst="rect">
            <a:avLst/>
          </a:prstGeom>
        </p:spPr>
      </p:pic>
      <p:sp>
        <p:nvSpPr>
          <p:cNvPr id="6" name="Titre 1">
            <a:extLst>
              <a:ext uri="{FF2B5EF4-FFF2-40B4-BE49-F238E27FC236}">
                <a16:creationId xmlns:a16="http://schemas.microsoft.com/office/drawing/2014/main" id="{55FCC1F8-5164-3819-2269-26AD1A4B0B34}"/>
              </a:ext>
            </a:extLst>
          </p:cNvPr>
          <p:cNvSpPr txBox="1">
            <a:spLocks/>
          </p:cNvSpPr>
          <p:nvPr/>
        </p:nvSpPr>
        <p:spPr>
          <a:xfrm>
            <a:off x="609678" y="405774"/>
            <a:ext cx="10972800" cy="58721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2800">
                <a:solidFill>
                  <a:srgbClr val="242852"/>
                </a:solidFill>
                <a:latin typeface="+mn-lt"/>
              </a:rPr>
              <a:t>CAMPAGNE SUR LE LAIT</a:t>
            </a:r>
          </a:p>
        </p:txBody>
      </p:sp>
    </p:spTree>
    <p:extLst>
      <p:ext uri="{BB962C8B-B14F-4D97-AF65-F5344CB8AC3E}">
        <p14:creationId xmlns:p14="http://schemas.microsoft.com/office/powerpoint/2010/main" val="2547184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3E52C1F-7BCF-FE02-2F5C-4DAEE1C431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325" y="0"/>
            <a:ext cx="12750178" cy="7091916"/>
          </a:xfrm>
          <a:prstGeom prst="rect">
            <a:avLst/>
          </a:prstGeom>
        </p:spPr>
      </p:pic>
    </p:spTree>
    <p:extLst>
      <p:ext uri="{BB962C8B-B14F-4D97-AF65-F5344CB8AC3E}">
        <p14:creationId xmlns:p14="http://schemas.microsoft.com/office/powerpoint/2010/main" val="21971713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6DDF3FF-9F39-A44D-658F-4A94C272E37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1232" r="10709"/>
          <a:stretch/>
        </p:blipFill>
        <p:spPr>
          <a:xfrm>
            <a:off x="7732892" y="4130451"/>
            <a:ext cx="3848986" cy="2110947"/>
          </a:xfrm>
          <a:prstGeom prst="rect">
            <a:avLst/>
          </a:prstGeom>
        </p:spPr>
      </p:pic>
      <p:pic>
        <p:nvPicPr>
          <p:cNvPr id="5" name="Image 4">
            <a:extLst>
              <a:ext uri="{FF2B5EF4-FFF2-40B4-BE49-F238E27FC236}">
                <a16:creationId xmlns:a16="http://schemas.microsoft.com/office/drawing/2014/main" id="{99A61F31-047F-1069-90E4-3D99AD3B7FC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280"/>
          <a:stretch/>
        </p:blipFill>
        <p:spPr>
          <a:xfrm>
            <a:off x="8596727" y="538063"/>
            <a:ext cx="2728091" cy="3300955"/>
          </a:xfrm>
          <a:prstGeom prst="rect">
            <a:avLst/>
          </a:prstGeom>
        </p:spPr>
      </p:pic>
      <p:sp>
        <p:nvSpPr>
          <p:cNvPr id="15" name="Titre 1">
            <a:extLst>
              <a:ext uri="{FF2B5EF4-FFF2-40B4-BE49-F238E27FC236}">
                <a16:creationId xmlns:a16="http://schemas.microsoft.com/office/drawing/2014/main" id="{D5E85997-ECC9-20A7-E7A1-C8D8D9E65529}"/>
              </a:ext>
            </a:extLst>
          </p:cNvPr>
          <p:cNvSpPr txBox="1">
            <a:spLocks/>
          </p:cNvSpPr>
          <p:nvPr/>
        </p:nvSpPr>
        <p:spPr>
          <a:xfrm>
            <a:off x="609600" y="310896"/>
            <a:ext cx="10972800" cy="682096"/>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2800">
                <a:solidFill>
                  <a:srgbClr val="242852"/>
                </a:solidFill>
                <a:latin typeface="+mn-lt"/>
              </a:rPr>
              <a:t>PRESSE</a:t>
            </a:r>
          </a:p>
        </p:txBody>
      </p:sp>
      <p:pic>
        <p:nvPicPr>
          <p:cNvPr id="4" name="Image 3">
            <a:extLst>
              <a:ext uri="{FF2B5EF4-FFF2-40B4-BE49-F238E27FC236}">
                <a16:creationId xmlns:a16="http://schemas.microsoft.com/office/drawing/2014/main" id="{4CDF56A8-A04E-E5D8-6E06-D778BCFAE37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7565" y="2008599"/>
            <a:ext cx="2873165" cy="3851351"/>
          </a:xfrm>
          <a:prstGeom prst="rect">
            <a:avLst/>
          </a:prstGeom>
        </p:spPr>
      </p:pic>
      <p:pic>
        <p:nvPicPr>
          <p:cNvPr id="8" name="Image 7">
            <a:extLst>
              <a:ext uri="{FF2B5EF4-FFF2-40B4-BE49-F238E27FC236}">
                <a16:creationId xmlns:a16="http://schemas.microsoft.com/office/drawing/2014/main" id="{70DE0254-FFD1-4DE8-A591-558561C8361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4086" r="4811"/>
          <a:stretch/>
        </p:blipFill>
        <p:spPr>
          <a:xfrm>
            <a:off x="4181416" y="2306615"/>
            <a:ext cx="3039625" cy="3260674"/>
          </a:xfrm>
          <a:prstGeom prst="rect">
            <a:avLst/>
          </a:prstGeom>
        </p:spPr>
      </p:pic>
      <p:sp>
        <p:nvSpPr>
          <p:cNvPr id="3" name="ZoneTexte 2">
            <a:extLst>
              <a:ext uri="{FF2B5EF4-FFF2-40B4-BE49-F238E27FC236}">
                <a16:creationId xmlns:a16="http://schemas.microsoft.com/office/drawing/2014/main" id="{E3318AFF-A998-35A5-3209-DCA2312EF85E}"/>
              </a:ext>
            </a:extLst>
          </p:cNvPr>
          <p:cNvSpPr txBox="1"/>
          <p:nvPr/>
        </p:nvSpPr>
        <p:spPr>
          <a:xfrm>
            <a:off x="443484" y="1165987"/>
            <a:ext cx="7466076" cy="466090"/>
          </a:xfrm>
          <a:prstGeom prst="rect">
            <a:avLst/>
          </a:prstGeom>
          <a:noFill/>
        </p:spPr>
        <p:txBody>
          <a:bodyPr wrap="square">
            <a:spAutoFit/>
          </a:bodyPr>
          <a:lstStyle/>
          <a:p>
            <a:pPr indent="-285750">
              <a:lnSpc>
                <a:spcPct val="150000"/>
              </a:lnSpc>
              <a:buFont typeface="Wingdings" pitchFamily="2" charset="2"/>
              <a:buChar char="ü"/>
            </a:pPr>
            <a:r>
              <a:rPr lang="fr-FR">
                <a:ea typeface="EB Garamond" pitchFamily="2" charset="0"/>
              </a:rPr>
              <a:t>2 communications vers la presse sur la thématique de la durabilité</a:t>
            </a:r>
            <a:endParaRPr lang="fr-FR" sz="1800">
              <a:ea typeface="EB Garamond" pitchFamily="2" charset="0"/>
            </a:endParaRPr>
          </a:p>
        </p:txBody>
      </p:sp>
    </p:spTree>
    <p:extLst>
      <p:ext uri="{BB962C8B-B14F-4D97-AF65-F5344CB8AC3E}">
        <p14:creationId xmlns:p14="http://schemas.microsoft.com/office/powerpoint/2010/main" val="19645885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habits, personne, homme, femme&#10;&#10;Description générée automatiquement">
            <a:extLst>
              <a:ext uri="{FF2B5EF4-FFF2-40B4-BE49-F238E27FC236}">
                <a16:creationId xmlns:a16="http://schemas.microsoft.com/office/drawing/2014/main" id="{CD43B17E-8996-76BA-4D64-3F502CF2BF6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8984" y="1551850"/>
            <a:ext cx="5607311" cy="3756569"/>
          </a:xfrm>
          <a:prstGeom prst="rect">
            <a:avLst/>
          </a:prstGeom>
        </p:spPr>
      </p:pic>
      <p:sp>
        <p:nvSpPr>
          <p:cNvPr id="4" name="ZoneTexte 3">
            <a:extLst>
              <a:ext uri="{FF2B5EF4-FFF2-40B4-BE49-F238E27FC236}">
                <a16:creationId xmlns:a16="http://schemas.microsoft.com/office/drawing/2014/main" id="{C8B6F383-1D9E-2CA9-9C2E-91600B543C26}"/>
              </a:ext>
            </a:extLst>
          </p:cNvPr>
          <p:cNvSpPr txBox="1"/>
          <p:nvPr/>
        </p:nvSpPr>
        <p:spPr>
          <a:xfrm>
            <a:off x="6725008" y="2084332"/>
            <a:ext cx="5465743" cy="2686698"/>
          </a:xfrm>
          <a:prstGeom prst="rect">
            <a:avLst/>
          </a:prstGeom>
          <a:noFill/>
        </p:spPr>
        <p:txBody>
          <a:bodyPr wrap="square" lIns="91440" tIns="45720" rIns="91440" bIns="45720" anchor="t">
            <a:spAutoFit/>
          </a:bodyPr>
          <a:lstStyle/>
          <a:p>
            <a:pPr indent="-285750">
              <a:lnSpc>
                <a:spcPct val="150000"/>
              </a:lnSpc>
              <a:buFont typeface="Wingdings" pitchFamily="2" charset="2"/>
              <a:buChar char="ü"/>
            </a:pPr>
            <a:r>
              <a:rPr lang="fr-FR" dirty="0">
                <a:ea typeface="EB Garamond"/>
              </a:rPr>
              <a:t>Campagne sur les réseaux sociaux: </a:t>
            </a:r>
            <a:endParaRPr lang="fr-FR" sz="1800" dirty="0">
              <a:ea typeface="EB Garamond" pitchFamily="2" charset="0"/>
            </a:endParaRPr>
          </a:p>
          <a:p>
            <a:pPr lvl="1" indent="-285750">
              <a:lnSpc>
                <a:spcPct val="150000"/>
              </a:lnSpc>
              <a:buFont typeface="Wingdings" pitchFamily="2" charset="2"/>
              <a:buChar char="ü"/>
            </a:pPr>
            <a:r>
              <a:rPr lang="fr-FR" sz="1600" dirty="0">
                <a:ea typeface="EB Garamond"/>
              </a:rPr>
              <a:t>Collaborations avec 9 personnalités</a:t>
            </a:r>
          </a:p>
          <a:p>
            <a:pPr lvl="1" indent="-285750">
              <a:lnSpc>
                <a:spcPct val="150000"/>
              </a:lnSpc>
              <a:buFont typeface="Wingdings" pitchFamily="2" charset="2"/>
              <a:buChar char="ü"/>
            </a:pPr>
            <a:r>
              <a:rPr lang="fr-FR" sz="1600" dirty="0">
                <a:ea typeface="EB Garamond"/>
              </a:rPr>
              <a:t>87 contenus</a:t>
            </a:r>
          </a:p>
          <a:p>
            <a:pPr lvl="1" indent="-285750">
              <a:lnSpc>
                <a:spcPct val="150000"/>
              </a:lnSpc>
              <a:buFont typeface="Wingdings" pitchFamily="2" charset="2"/>
              <a:buChar char="ü"/>
            </a:pPr>
            <a:r>
              <a:rPr lang="fr-FR" sz="1600" dirty="0">
                <a:ea typeface="EB Garamond"/>
              </a:rPr>
              <a:t>160.000 impressions</a:t>
            </a:r>
          </a:p>
          <a:p>
            <a:pPr lvl="1" indent="-285750">
              <a:lnSpc>
                <a:spcPct val="150000"/>
              </a:lnSpc>
              <a:buFont typeface="Wingdings" pitchFamily="2" charset="2"/>
              <a:buChar char="ü"/>
            </a:pPr>
            <a:r>
              <a:rPr lang="fr-FR" sz="1600" dirty="0">
                <a:ea typeface="EB Garamond"/>
              </a:rPr>
              <a:t>3.000 engagements</a:t>
            </a:r>
          </a:p>
          <a:p>
            <a:pPr lvl="1" indent="-285750">
              <a:lnSpc>
                <a:spcPct val="150000"/>
              </a:lnSpc>
              <a:buFont typeface="Wingdings" pitchFamily="2" charset="2"/>
              <a:buChar char="ü"/>
            </a:pPr>
            <a:r>
              <a:rPr lang="fr-FR" sz="1600" dirty="0">
                <a:ea typeface="EB Garamond"/>
              </a:rPr>
              <a:t>3 périodes </a:t>
            </a:r>
          </a:p>
          <a:p>
            <a:pPr indent="-285750">
              <a:lnSpc>
                <a:spcPct val="150000"/>
              </a:lnSpc>
              <a:buFont typeface="Wingdings" pitchFamily="2" charset="2"/>
              <a:buChar char="ü"/>
            </a:pPr>
            <a:r>
              <a:rPr lang="fr-FR" sz="1600" dirty="0">
                <a:ea typeface="EB Garamond"/>
              </a:rPr>
              <a:t>Communication régulière sur les réseaux de l’</a:t>
            </a:r>
            <a:r>
              <a:rPr lang="fr-FR" sz="1600" dirty="0" err="1">
                <a:ea typeface="EB Garamond"/>
              </a:rPr>
              <a:t>Apaq</a:t>
            </a:r>
            <a:r>
              <a:rPr lang="fr-FR" sz="1600" dirty="0">
                <a:ea typeface="EB Garamond"/>
              </a:rPr>
              <a:t>-W</a:t>
            </a:r>
            <a:endParaRPr lang="fr-FR" sz="1600">
              <a:ea typeface="EB Garamond"/>
            </a:endParaRPr>
          </a:p>
        </p:txBody>
      </p:sp>
      <p:sp>
        <p:nvSpPr>
          <p:cNvPr id="7" name="Titre 1">
            <a:extLst>
              <a:ext uri="{FF2B5EF4-FFF2-40B4-BE49-F238E27FC236}">
                <a16:creationId xmlns:a16="http://schemas.microsoft.com/office/drawing/2014/main" id="{4BFEA7F0-BC94-F50F-F4D4-DB48A34382FC}"/>
              </a:ext>
            </a:extLst>
          </p:cNvPr>
          <p:cNvSpPr txBox="1">
            <a:spLocks/>
          </p:cNvSpPr>
          <p:nvPr/>
        </p:nvSpPr>
        <p:spPr>
          <a:xfrm>
            <a:off x="609678" y="405774"/>
            <a:ext cx="10972800" cy="58721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2800">
                <a:solidFill>
                  <a:srgbClr val="242852"/>
                </a:solidFill>
                <a:latin typeface="+mn-lt"/>
              </a:rPr>
              <a:t>RESEAUX SOCIAUX</a:t>
            </a:r>
          </a:p>
        </p:txBody>
      </p:sp>
    </p:spTree>
    <p:extLst>
      <p:ext uri="{BB962C8B-B14F-4D97-AF65-F5344CB8AC3E}">
        <p14:creationId xmlns:p14="http://schemas.microsoft.com/office/powerpoint/2010/main" val="1938679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A8639D5-3738-3126-FAB4-9B82D6DDE0C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69495" y="843800"/>
            <a:ext cx="3861655" cy="2383302"/>
          </a:xfrm>
          <a:prstGeom prst="rect">
            <a:avLst/>
          </a:prstGeom>
        </p:spPr>
      </p:pic>
      <p:pic>
        <p:nvPicPr>
          <p:cNvPr id="5" name="Image 4">
            <a:extLst>
              <a:ext uri="{FF2B5EF4-FFF2-40B4-BE49-F238E27FC236}">
                <a16:creationId xmlns:a16="http://schemas.microsoft.com/office/drawing/2014/main" id="{16BCF8AB-F5D4-2173-96C2-58A01D5D87C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8929" y="3551577"/>
            <a:ext cx="2952221" cy="2453094"/>
          </a:xfrm>
          <a:prstGeom prst="rect">
            <a:avLst/>
          </a:prstGeom>
        </p:spPr>
      </p:pic>
      <p:pic>
        <p:nvPicPr>
          <p:cNvPr id="6" name="Image 5">
            <a:extLst>
              <a:ext uri="{FF2B5EF4-FFF2-40B4-BE49-F238E27FC236}">
                <a16:creationId xmlns:a16="http://schemas.microsoft.com/office/drawing/2014/main" id="{E3314336-7C94-D3B4-A3FB-7EFD9FA0BF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12592" y="1256933"/>
            <a:ext cx="4984046" cy="4354111"/>
          </a:xfrm>
          <a:prstGeom prst="rect">
            <a:avLst/>
          </a:prstGeom>
        </p:spPr>
      </p:pic>
    </p:spTree>
    <p:extLst>
      <p:ext uri="{BB962C8B-B14F-4D97-AF65-F5344CB8AC3E}">
        <p14:creationId xmlns:p14="http://schemas.microsoft.com/office/powerpoint/2010/main" val="3527565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F86650CA-E0E1-50BC-6F8E-5D9E5D1DBCC9}"/>
              </a:ext>
            </a:extLst>
          </p:cNvPr>
          <p:cNvSpPr txBox="1"/>
          <p:nvPr/>
        </p:nvSpPr>
        <p:spPr>
          <a:xfrm>
            <a:off x="609678" y="1580209"/>
            <a:ext cx="8204713" cy="4873129"/>
          </a:xfrm>
          <a:prstGeom prst="rect">
            <a:avLst/>
          </a:prstGeom>
          <a:noFill/>
        </p:spPr>
        <p:txBody>
          <a:bodyPr wrap="square" lIns="91440" tIns="45720" rIns="91440" bIns="45720" anchor="t">
            <a:spAutoFit/>
          </a:bodyPr>
          <a:lstStyle/>
          <a:p>
            <a:pPr indent="-285750">
              <a:lnSpc>
                <a:spcPct val="150000"/>
              </a:lnSpc>
              <a:buFont typeface="Wingdings" pitchFamily="2" charset="2"/>
              <a:buChar char="ü"/>
            </a:pPr>
            <a:r>
              <a:rPr lang="fr-BE" sz="1600">
                <a:solidFill>
                  <a:srgbClr val="000000"/>
                </a:solidFill>
                <a:effectLst/>
                <a:ea typeface="Times New Roman" panose="02020603050405020304" pitchFamily="18" charset="0"/>
              </a:rPr>
              <a:t>Groupe européen d’Intérêt Économique qui rassemble les organismes de promotion. </a:t>
            </a:r>
          </a:p>
          <a:p>
            <a:pPr indent="-285750">
              <a:lnSpc>
                <a:spcPct val="150000"/>
              </a:lnSpc>
              <a:buFont typeface="Wingdings" pitchFamily="2" charset="2"/>
              <a:buChar char="ü"/>
            </a:pPr>
            <a:r>
              <a:rPr lang="fr-BE" sz="1600">
                <a:ea typeface="EB Garamond"/>
              </a:rPr>
              <a:t>Projet « </a:t>
            </a:r>
            <a:r>
              <a:rPr lang="fr-BE" sz="1600" err="1">
                <a:ea typeface="EB Garamond"/>
              </a:rPr>
              <a:t>Yogurt</a:t>
            </a:r>
            <a:r>
              <a:rPr lang="fr-BE" sz="1600">
                <a:ea typeface="EB Garamond"/>
              </a:rPr>
              <a:t> &amp; </a:t>
            </a:r>
            <a:r>
              <a:rPr lang="fr-BE" sz="1600" err="1">
                <a:ea typeface="EB Garamond"/>
              </a:rPr>
              <a:t>sustainability</a:t>
            </a:r>
            <a:r>
              <a:rPr lang="fr-BE" sz="1600">
                <a:ea typeface="EB Garamond"/>
              </a:rPr>
              <a:t> » 2024-2026.</a:t>
            </a:r>
          </a:p>
          <a:p>
            <a:pPr marL="57150" indent="0">
              <a:lnSpc>
                <a:spcPct val="170000"/>
              </a:lnSpc>
              <a:spcAft>
                <a:spcPts val="800"/>
              </a:spcAft>
              <a:buNone/>
            </a:pPr>
            <a:r>
              <a:rPr lang="en-US" sz="1600">
                <a:ea typeface="Calibri" panose="020F0502020204030204" pitchFamily="34" charset="0"/>
                <a:cs typeface="Calibri"/>
              </a:rPr>
              <a:t>Budget : 75.000 € </a:t>
            </a:r>
            <a:r>
              <a:rPr lang="en-US" sz="1600" err="1">
                <a:ea typeface="Calibri" panose="020F0502020204030204" pitchFamily="34" charset="0"/>
                <a:cs typeface="Calibri"/>
              </a:rPr>
              <a:t>dont</a:t>
            </a:r>
            <a:r>
              <a:rPr lang="en-US" sz="1600">
                <a:ea typeface="Calibri" panose="020F0502020204030204" pitchFamily="34" charset="0"/>
                <a:cs typeface="Calibri"/>
              </a:rPr>
              <a:t> 80% de </a:t>
            </a:r>
            <a:r>
              <a:rPr lang="en-US" sz="1600" err="1">
                <a:ea typeface="Calibri" panose="020F0502020204030204" pitchFamily="34" charset="0"/>
                <a:cs typeface="Calibri"/>
              </a:rPr>
              <a:t>financement</a:t>
            </a:r>
            <a:r>
              <a:rPr lang="en-US" sz="1600">
                <a:ea typeface="Calibri" panose="020F0502020204030204" pitchFamily="34" charset="0"/>
                <a:cs typeface="Calibri"/>
              </a:rPr>
              <a:t> euro</a:t>
            </a:r>
          </a:p>
          <a:p>
            <a:pPr marL="57150" indent="0">
              <a:lnSpc>
                <a:spcPct val="170000"/>
              </a:lnSpc>
              <a:spcAft>
                <a:spcPts val="800"/>
              </a:spcAft>
              <a:buNone/>
            </a:pPr>
            <a:r>
              <a:rPr lang="en-US" sz="1600" i="1">
                <a:ea typeface="Calibri" panose="020F0502020204030204" pitchFamily="34" charset="0"/>
                <a:cs typeface="Calibri"/>
              </a:rPr>
              <a:t>“</a:t>
            </a:r>
            <a:r>
              <a:rPr lang="en-IE" sz="1600" i="1">
                <a:effectLst/>
                <a:ea typeface="Calibri" panose="020F0502020204030204" pitchFamily="34" charset="0"/>
                <a:cs typeface="Calibri"/>
              </a:rPr>
              <a:t>Increase awareness about the positive and pro-active role of the EU dairy sector in the development of a sustainable food system, in alignment </a:t>
            </a:r>
            <a:r>
              <a:rPr lang="en-US" sz="1600" i="1">
                <a:effectLst/>
                <a:ea typeface="Calibri" panose="020F0502020204030204" pitchFamily="34" charset="0"/>
                <a:cs typeface="Calibri"/>
              </a:rPr>
              <a:t>with EU objectives on climate and the environment”. </a:t>
            </a:r>
          </a:p>
          <a:p>
            <a:pPr marL="57150" indent="0">
              <a:lnSpc>
                <a:spcPct val="170000"/>
              </a:lnSpc>
              <a:spcAft>
                <a:spcPts val="800"/>
              </a:spcAft>
              <a:buNone/>
            </a:pPr>
            <a:r>
              <a:rPr lang="en-US" sz="1600" i="1" err="1">
                <a:ea typeface="Calibri" panose="020F0502020204030204" pitchFamily="34" charset="0"/>
                <a:cs typeface="Calibri"/>
              </a:rPr>
              <a:t>Programme</a:t>
            </a:r>
            <a:r>
              <a:rPr lang="en-US" sz="1600" i="1">
                <a:ea typeface="Calibri" panose="020F0502020204030204" pitchFamily="34" charset="0"/>
                <a:cs typeface="Calibri"/>
              </a:rPr>
              <a:t> </a:t>
            </a:r>
            <a:r>
              <a:rPr lang="en-US" sz="1600" i="1" err="1">
                <a:ea typeface="Calibri" panose="020F0502020204030204" pitchFamily="34" charset="0"/>
                <a:cs typeface="Calibri"/>
              </a:rPr>
              <a:t>d’actions</a:t>
            </a:r>
            <a:r>
              <a:rPr lang="en-US" sz="1600" i="1">
                <a:ea typeface="Calibri" panose="020F0502020204030204" pitchFamily="34" charset="0"/>
                <a:cs typeface="Calibri"/>
              </a:rPr>
              <a:t>:</a:t>
            </a:r>
            <a:endParaRPr lang="en-US" sz="1600" i="1">
              <a:effectLst/>
              <a:ea typeface="Calibri" panose="020F0502020204030204" pitchFamily="34" charset="0"/>
              <a:cs typeface="Calibri"/>
            </a:endParaRPr>
          </a:p>
          <a:p>
            <a:pPr marL="342900" indent="-285750">
              <a:spcAft>
                <a:spcPts val="800"/>
              </a:spcAft>
              <a:buFontTx/>
              <a:buChar char="-"/>
            </a:pPr>
            <a:r>
              <a:rPr lang="en-US" sz="1600" err="1">
                <a:ea typeface="Calibri" panose="020F0502020204030204" pitchFamily="34" charset="0"/>
                <a:cs typeface="Calibri" panose="020F0502020204030204" pitchFamily="34" charset="0"/>
              </a:rPr>
              <a:t>Conférences</a:t>
            </a:r>
            <a:endParaRPr lang="en-US" sz="1600">
              <a:ea typeface="Calibri" panose="020F0502020204030204" pitchFamily="34" charset="0"/>
              <a:cs typeface="Calibri" panose="020F0502020204030204" pitchFamily="34" charset="0"/>
            </a:endParaRPr>
          </a:p>
          <a:p>
            <a:pPr marL="342900" indent="-285750">
              <a:spcAft>
                <a:spcPts val="800"/>
              </a:spcAft>
              <a:buFontTx/>
              <a:buChar char="-"/>
            </a:pPr>
            <a:r>
              <a:rPr lang="en-US" sz="1600" err="1">
                <a:ea typeface="Calibri" panose="020F0502020204030204" pitchFamily="34" charset="0"/>
                <a:cs typeface="Calibri"/>
              </a:rPr>
              <a:t>Visites</a:t>
            </a:r>
            <a:r>
              <a:rPr lang="en-US" sz="1600">
                <a:ea typeface="Calibri" panose="020F0502020204030204" pitchFamily="34" charset="0"/>
                <a:cs typeface="Calibri"/>
              </a:rPr>
              <a:t> de </a:t>
            </a:r>
            <a:r>
              <a:rPr lang="en-US" sz="1600" err="1">
                <a:ea typeface="Calibri" panose="020F0502020204030204" pitchFamily="34" charset="0"/>
                <a:cs typeface="Calibri"/>
              </a:rPr>
              <a:t>ferme</a:t>
            </a:r>
            <a:r>
              <a:rPr lang="en-US" sz="1600">
                <a:ea typeface="Calibri" panose="020F0502020204030204" pitchFamily="34" charset="0"/>
                <a:cs typeface="Calibri"/>
              </a:rPr>
              <a:t> </a:t>
            </a:r>
          </a:p>
          <a:p>
            <a:pPr marL="342900" indent="-285750">
              <a:spcAft>
                <a:spcPts val="800"/>
              </a:spcAft>
              <a:buFontTx/>
              <a:buChar char="-"/>
            </a:pPr>
            <a:r>
              <a:rPr lang="en-US" sz="1600" err="1">
                <a:ea typeface="Calibri" panose="020F0502020204030204" pitchFamily="34" charset="0"/>
                <a:cs typeface="Calibri"/>
              </a:rPr>
              <a:t>Vidéo</a:t>
            </a:r>
            <a:r>
              <a:rPr lang="en-US" sz="1600">
                <a:ea typeface="Calibri" panose="020F0502020204030204" pitchFamily="34" charset="0"/>
                <a:cs typeface="Calibri"/>
              </a:rPr>
              <a:t> et publications sur les réseaux</a:t>
            </a:r>
          </a:p>
          <a:p>
            <a:pPr marL="342900" indent="-285750">
              <a:spcAft>
                <a:spcPts val="800"/>
              </a:spcAft>
              <a:buFontTx/>
              <a:buChar char="-"/>
            </a:pPr>
            <a:r>
              <a:rPr lang="en-US" sz="1600">
                <a:ea typeface="Calibri" panose="020F0502020204030204" pitchFamily="34" charset="0"/>
                <a:cs typeface="Calibri"/>
              </a:rPr>
              <a:t>Brochures et documentations</a:t>
            </a:r>
          </a:p>
          <a:p>
            <a:pPr marL="342900" indent="-285750">
              <a:spcAft>
                <a:spcPts val="800"/>
              </a:spcAft>
              <a:buFontTx/>
              <a:buChar char="-"/>
            </a:pPr>
            <a:r>
              <a:rPr lang="en-US" sz="1600">
                <a:ea typeface="Calibri" panose="020F0502020204030204" pitchFamily="34" charset="0"/>
                <a:cs typeface="Calibri"/>
              </a:rPr>
              <a:t>Etudes</a:t>
            </a:r>
          </a:p>
        </p:txBody>
      </p:sp>
      <p:sp>
        <p:nvSpPr>
          <p:cNvPr id="15" name="Titre 1">
            <a:extLst>
              <a:ext uri="{FF2B5EF4-FFF2-40B4-BE49-F238E27FC236}">
                <a16:creationId xmlns:a16="http://schemas.microsoft.com/office/drawing/2014/main" id="{D5E85997-ECC9-20A7-E7A1-C8D8D9E65529}"/>
              </a:ext>
            </a:extLst>
          </p:cNvPr>
          <p:cNvSpPr txBox="1">
            <a:spLocks/>
          </p:cNvSpPr>
          <p:nvPr/>
        </p:nvSpPr>
        <p:spPr>
          <a:xfrm>
            <a:off x="609678" y="405774"/>
            <a:ext cx="10972800" cy="58721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2800">
                <a:solidFill>
                  <a:srgbClr val="242852"/>
                </a:solidFill>
                <a:latin typeface="+mn-lt"/>
              </a:rPr>
              <a:t>EMF – "Yaourt &amp; durabilité"</a:t>
            </a:r>
          </a:p>
        </p:txBody>
      </p:sp>
      <p:pic>
        <p:nvPicPr>
          <p:cNvPr id="3" name="Image 2" descr="Une image contenant texte, Police, logo, Graphique&#10;&#10;Description générée automatiquement">
            <a:extLst>
              <a:ext uri="{FF2B5EF4-FFF2-40B4-BE49-F238E27FC236}">
                <a16:creationId xmlns:a16="http://schemas.microsoft.com/office/drawing/2014/main" id="{3854B761-F2B5-89D3-1DCA-2D47167904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93704" y="409426"/>
            <a:ext cx="459839" cy="1038601"/>
          </a:xfrm>
          <a:prstGeom prst="rect">
            <a:avLst/>
          </a:prstGeom>
        </p:spPr>
      </p:pic>
      <p:pic>
        <p:nvPicPr>
          <p:cNvPr id="5" name="Image 4" descr="Une image contenant texte, carte de visite, cheval&#10;&#10;Description générée automatiquement">
            <a:extLst>
              <a:ext uri="{FF2B5EF4-FFF2-40B4-BE49-F238E27FC236}">
                <a16:creationId xmlns:a16="http://schemas.microsoft.com/office/drawing/2014/main" id="{6803BF3A-700C-4F0A-D47E-4BF8E04971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46808" y="847964"/>
            <a:ext cx="2903666" cy="5162072"/>
          </a:xfrm>
          <a:prstGeom prst="rect">
            <a:avLst/>
          </a:prstGeom>
        </p:spPr>
      </p:pic>
    </p:spTree>
    <p:extLst>
      <p:ext uri="{BB962C8B-B14F-4D97-AF65-F5344CB8AC3E}">
        <p14:creationId xmlns:p14="http://schemas.microsoft.com/office/powerpoint/2010/main" val="849568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F86650CA-E0E1-50BC-6F8E-5D9E5D1DBCC9}"/>
              </a:ext>
            </a:extLst>
          </p:cNvPr>
          <p:cNvSpPr txBox="1"/>
          <p:nvPr/>
        </p:nvSpPr>
        <p:spPr>
          <a:xfrm>
            <a:off x="801569" y="1303015"/>
            <a:ext cx="9932017" cy="1714380"/>
          </a:xfrm>
          <a:prstGeom prst="rect">
            <a:avLst/>
          </a:prstGeom>
          <a:noFill/>
        </p:spPr>
        <p:txBody>
          <a:bodyPr wrap="square" lIns="91440" tIns="45720" rIns="91440" bIns="45720" anchor="t">
            <a:spAutoFit/>
          </a:bodyPr>
          <a:lstStyle/>
          <a:p>
            <a:pPr indent="-285750">
              <a:lnSpc>
                <a:spcPct val="150000"/>
              </a:lnSpc>
              <a:buFont typeface="Wingdings" pitchFamily="2" charset="2"/>
              <a:buChar char="ü"/>
            </a:pPr>
            <a:r>
              <a:rPr lang="fr-FR" sz="1800">
                <a:ea typeface="EB Garamond"/>
              </a:rPr>
              <a:t>Communications vers les diététiciens &amp; nutritionnistes </a:t>
            </a:r>
            <a:endParaRPr lang="fr-FR"/>
          </a:p>
          <a:p>
            <a:pPr indent="-285750">
              <a:lnSpc>
                <a:spcPct val="150000"/>
              </a:lnSpc>
              <a:buFont typeface="Wingdings" pitchFamily="2" charset="2"/>
              <a:buChar char="ü"/>
            </a:pPr>
            <a:r>
              <a:rPr lang="fr-FR" sz="1800">
                <a:ea typeface="EB Garamond"/>
              </a:rPr>
              <a:t>Info scientifiques vulgarisées pour nos réseaux sociaux</a:t>
            </a:r>
            <a:endParaRPr lang="fr-FR"/>
          </a:p>
          <a:p>
            <a:pPr indent="-285750">
              <a:lnSpc>
                <a:spcPct val="150000"/>
              </a:lnSpc>
              <a:buFont typeface="Wingdings" pitchFamily="2" charset="2"/>
              <a:buChar char="ü"/>
            </a:pPr>
            <a:r>
              <a:rPr lang="fr-FR" sz="1800">
                <a:ea typeface="EB Garamond"/>
              </a:rPr>
              <a:t>Visite de ferme le 18/10</a:t>
            </a:r>
          </a:p>
          <a:p>
            <a:pPr indent="-285750">
              <a:lnSpc>
                <a:spcPct val="150000"/>
              </a:lnSpc>
              <a:buFont typeface="Wingdings" pitchFamily="2" charset="2"/>
              <a:buChar char="ü"/>
            </a:pPr>
            <a:r>
              <a:rPr lang="fr-FR">
                <a:ea typeface="EB Garamond"/>
              </a:rPr>
              <a:t>Identification et plan d'actions pour informer d’autres catégories de professionnels de la santé</a:t>
            </a:r>
            <a:endParaRPr lang="fr-FR" sz="1800">
              <a:ea typeface="EB Garamond"/>
            </a:endParaRPr>
          </a:p>
        </p:txBody>
      </p:sp>
      <p:pic>
        <p:nvPicPr>
          <p:cNvPr id="3" name="Image 2">
            <a:extLst>
              <a:ext uri="{FF2B5EF4-FFF2-40B4-BE49-F238E27FC236}">
                <a16:creationId xmlns:a16="http://schemas.microsoft.com/office/drawing/2014/main" id="{F2AB7A51-B745-E484-1CB4-B014A6D6BC6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171291" y="3428236"/>
            <a:ext cx="2414346" cy="2651861"/>
          </a:xfrm>
          <a:prstGeom prst="rect">
            <a:avLst/>
          </a:prstGeom>
        </p:spPr>
      </p:pic>
      <p:pic>
        <p:nvPicPr>
          <p:cNvPr id="16" name="Image 15" descr="Une image contenant texte, capture d’écran, Police, conception&#10;&#10;Description générée automatiquement">
            <a:extLst>
              <a:ext uri="{FF2B5EF4-FFF2-40B4-BE49-F238E27FC236}">
                <a16:creationId xmlns:a16="http://schemas.microsoft.com/office/drawing/2014/main" id="{3E800691-984A-61A2-5E8A-54535524589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11580" y="3432143"/>
            <a:ext cx="2327019" cy="2655212"/>
          </a:xfrm>
          <a:prstGeom prst="rect">
            <a:avLst/>
          </a:prstGeom>
        </p:spPr>
      </p:pic>
      <p:pic>
        <p:nvPicPr>
          <p:cNvPr id="18" name="Image 17">
            <a:extLst>
              <a:ext uri="{FF2B5EF4-FFF2-40B4-BE49-F238E27FC236}">
                <a16:creationId xmlns:a16="http://schemas.microsoft.com/office/drawing/2014/main" id="{1EFD69FD-E781-8CBF-F20F-66F019CCE3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43425" y="3396412"/>
            <a:ext cx="2643461" cy="2651862"/>
          </a:xfrm>
          <a:prstGeom prst="rect">
            <a:avLst/>
          </a:prstGeom>
        </p:spPr>
      </p:pic>
      <p:sp>
        <p:nvSpPr>
          <p:cNvPr id="15" name="Titre 1">
            <a:extLst>
              <a:ext uri="{FF2B5EF4-FFF2-40B4-BE49-F238E27FC236}">
                <a16:creationId xmlns:a16="http://schemas.microsoft.com/office/drawing/2014/main" id="{D5E85997-ECC9-20A7-E7A1-C8D8D9E65529}"/>
              </a:ext>
            </a:extLst>
          </p:cNvPr>
          <p:cNvSpPr txBox="1">
            <a:spLocks/>
          </p:cNvSpPr>
          <p:nvPr/>
        </p:nvSpPr>
        <p:spPr>
          <a:xfrm>
            <a:off x="609678" y="405774"/>
            <a:ext cx="10972800" cy="58721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2800">
                <a:solidFill>
                  <a:srgbClr val="242852"/>
                </a:solidFill>
                <a:latin typeface="+mn-lt"/>
              </a:rPr>
              <a:t>NUTRITION</a:t>
            </a:r>
          </a:p>
        </p:txBody>
      </p:sp>
    </p:spTree>
    <p:extLst>
      <p:ext uri="{BB962C8B-B14F-4D97-AF65-F5344CB8AC3E}">
        <p14:creationId xmlns:p14="http://schemas.microsoft.com/office/powerpoint/2010/main" val="9131191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F86650CA-E0E1-50BC-6F8E-5D9E5D1DBCC9}"/>
              </a:ext>
            </a:extLst>
          </p:cNvPr>
          <p:cNvSpPr txBox="1"/>
          <p:nvPr/>
        </p:nvSpPr>
        <p:spPr>
          <a:xfrm>
            <a:off x="434340" y="1670245"/>
            <a:ext cx="6094476" cy="881588"/>
          </a:xfrm>
          <a:prstGeom prst="rect">
            <a:avLst/>
          </a:prstGeom>
          <a:noFill/>
        </p:spPr>
        <p:txBody>
          <a:bodyPr wrap="square">
            <a:spAutoFit/>
          </a:bodyPr>
          <a:lstStyle/>
          <a:p>
            <a:pPr indent="-285750">
              <a:lnSpc>
                <a:spcPct val="150000"/>
              </a:lnSpc>
              <a:buFont typeface="Wingdings" pitchFamily="2" charset="2"/>
              <a:buChar char="ü"/>
            </a:pPr>
            <a:r>
              <a:rPr lang="fr-FR" sz="1800">
                <a:ea typeface="EB Garamond" pitchFamily="2" charset="0"/>
              </a:rPr>
              <a:t>Activation </a:t>
            </a:r>
            <a:r>
              <a:rPr lang="fr-FR" sz="1800" err="1">
                <a:ea typeface="EB Garamond" pitchFamily="2" charset="0"/>
              </a:rPr>
              <a:t>lait’sacapade</a:t>
            </a:r>
            <a:r>
              <a:rPr lang="fr-FR" sz="1800">
                <a:ea typeface="EB Garamond" pitchFamily="2" charset="0"/>
              </a:rPr>
              <a:t> à Libramont et </a:t>
            </a:r>
            <a:r>
              <a:rPr lang="fr-FR" sz="1800" err="1">
                <a:ea typeface="EB Garamond" pitchFamily="2" charset="0"/>
              </a:rPr>
              <a:t>Battice</a:t>
            </a:r>
            <a:endParaRPr lang="fr-FR" sz="1800">
              <a:ea typeface="EB Garamond" pitchFamily="2" charset="0"/>
            </a:endParaRPr>
          </a:p>
          <a:p>
            <a:pPr indent="-285750">
              <a:lnSpc>
                <a:spcPct val="150000"/>
              </a:lnSpc>
              <a:buFont typeface="Wingdings" pitchFamily="2" charset="2"/>
              <a:buChar char="ü"/>
            </a:pPr>
            <a:r>
              <a:rPr lang="fr-FR">
                <a:ea typeface="EB Garamond" pitchFamily="2" charset="0"/>
              </a:rPr>
              <a:t>Environ 1.000 enfants sensibilisés</a:t>
            </a:r>
            <a:endParaRPr lang="fr-FR" sz="1800">
              <a:ea typeface="EB Garamond" pitchFamily="2" charset="0"/>
            </a:endParaRPr>
          </a:p>
        </p:txBody>
      </p:sp>
      <p:pic>
        <p:nvPicPr>
          <p:cNvPr id="2" name="Image 1" descr="Une image contenant habits, personne, chaussures, Visage humain&#10;&#10;Description générée automatiquement">
            <a:extLst>
              <a:ext uri="{FF2B5EF4-FFF2-40B4-BE49-F238E27FC236}">
                <a16:creationId xmlns:a16="http://schemas.microsoft.com/office/drawing/2014/main" id="{62F62E13-7335-4843-B9E6-2ED747306D6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11568" y="1359675"/>
            <a:ext cx="4626864" cy="4626864"/>
          </a:xfrm>
          <a:prstGeom prst="rect">
            <a:avLst/>
          </a:prstGeom>
        </p:spPr>
      </p:pic>
      <p:pic>
        <p:nvPicPr>
          <p:cNvPr id="4" name="Image 3" descr="Une image contenant texte, capture d’écran, Visage humain&#10;&#10;Description générée automatiquement">
            <a:extLst>
              <a:ext uri="{FF2B5EF4-FFF2-40B4-BE49-F238E27FC236}">
                <a16:creationId xmlns:a16="http://schemas.microsoft.com/office/drawing/2014/main" id="{757ACDED-A6AA-DE18-BB11-E2659B5D07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7858" y="2722168"/>
            <a:ext cx="5819648" cy="3273552"/>
          </a:xfrm>
          <a:prstGeom prst="rect">
            <a:avLst/>
          </a:prstGeom>
        </p:spPr>
      </p:pic>
      <p:sp>
        <p:nvSpPr>
          <p:cNvPr id="15" name="Titre 1">
            <a:extLst>
              <a:ext uri="{FF2B5EF4-FFF2-40B4-BE49-F238E27FC236}">
                <a16:creationId xmlns:a16="http://schemas.microsoft.com/office/drawing/2014/main" id="{D5E85997-ECC9-20A7-E7A1-C8D8D9E65529}"/>
              </a:ext>
            </a:extLst>
          </p:cNvPr>
          <p:cNvSpPr txBox="1">
            <a:spLocks/>
          </p:cNvSpPr>
          <p:nvPr/>
        </p:nvSpPr>
        <p:spPr>
          <a:xfrm>
            <a:off x="609678" y="405774"/>
            <a:ext cx="10972800" cy="58721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2800">
                <a:solidFill>
                  <a:srgbClr val="242852"/>
                </a:solidFill>
                <a:latin typeface="+mn-lt"/>
              </a:rPr>
              <a:t>EDUCATION</a:t>
            </a:r>
          </a:p>
        </p:txBody>
      </p:sp>
    </p:spTree>
    <p:extLst>
      <p:ext uri="{BB962C8B-B14F-4D97-AF65-F5344CB8AC3E}">
        <p14:creationId xmlns:p14="http://schemas.microsoft.com/office/powerpoint/2010/main" val="11912099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F86650CA-E0E1-50BC-6F8E-5D9E5D1DBCC9}"/>
              </a:ext>
            </a:extLst>
          </p:cNvPr>
          <p:cNvSpPr txBox="1"/>
          <p:nvPr/>
        </p:nvSpPr>
        <p:spPr>
          <a:xfrm>
            <a:off x="608774" y="1376462"/>
            <a:ext cx="5837416" cy="1298882"/>
          </a:xfrm>
          <a:prstGeom prst="rect">
            <a:avLst/>
          </a:prstGeom>
          <a:noFill/>
        </p:spPr>
        <p:txBody>
          <a:bodyPr wrap="square">
            <a:spAutoFit/>
          </a:bodyPr>
          <a:lstStyle/>
          <a:p>
            <a:pPr indent="-285750">
              <a:lnSpc>
                <a:spcPct val="150000"/>
              </a:lnSpc>
              <a:buFont typeface="Wingdings" pitchFamily="2" charset="2"/>
              <a:buChar char="ü"/>
            </a:pPr>
            <a:r>
              <a:rPr lang="fr-FR">
                <a:ea typeface="EB Garamond" pitchFamily="2" charset="0"/>
              </a:rPr>
              <a:t>Activation sur des événements sportifs (trails, triathlon) ou culturels</a:t>
            </a:r>
          </a:p>
          <a:p>
            <a:pPr indent="-285750">
              <a:lnSpc>
                <a:spcPct val="150000"/>
              </a:lnSpc>
              <a:buFont typeface="Wingdings" pitchFamily="2" charset="2"/>
              <a:buChar char="ü"/>
            </a:pPr>
            <a:r>
              <a:rPr lang="fr-FR">
                <a:ea typeface="EB Garamond" pitchFamily="2" charset="0"/>
              </a:rPr>
              <a:t>Environ 15.000 personnes touchées cette année</a:t>
            </a:r>
          </a:p>
        </p:txBody>
      </p:sp>
      <p:sp>
        <p:nvSpPr>
          <p:cNvPr id="15" name="Titre 1">
            <a:extLst>
              <a:ext uri="{FF2B5EF4-FFF2-40B4-BE49-F238E27FC236}">
                <a16:creationId xmlns:a16="http://schemas.microsoft.com/office/drawing/2014/main" id="{D5E85997-ECC9-20A7-E7A1-C8D8D9E65529}"/>
              </a:ext>
            </a:extLst>
          </p:cNvPr>
          <p:cNvSpPr txBox="1">
            <a:spLocks/>
          </p:cNvSpPr>
          <p:nvPr/>
        </p:nvSpPr>
        <p:spPr>
          <a:xfrm>
            <a:off x="609678" y="405774"/>
            <a:ext cx="10972800" cy="58721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2800">
                <a:solidFill>
                  <a:srgbClr val="242852"/>
                </a:solidFill>
                <a:latin typeface="+mn-lt"/>
              </a:rPr>
              <a:t>SPORT &amp; PRODUITS LAITIERS</a:t>
            </a:r>
          </a:p>
        </p:txBody>
      </p:sp>
      <p:pic>
        <p:nvPicPr>
          <p:cNvPr id="3" name="Image 2" descr="Une image contenant plein air, texte, sol, habits&#10;&#10;Description générée automatiquement">
            <a:extLst>
              <a:ext uri="{FF2B5EF4-FFF2-40B4-BE49-F238E27FC236}">
                <a16:creationId xmlns:a16="http://schemas.microsoft.com/office/drawing/2014/main" id="{2EC9F95C-4FE4-2999-218B-A95E58F5AEBB}"/>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a:ext>
            </a:extLst>
          </a:blip>
          <a:stretch>
            <a:fillRect/>
          </a:stretch>
        </p:blipFill>
        <p:spPr>
          <a:xfrm>
            <a:off x="6824025" y="3554271"/>
            <a:ext cx="4758297" cy="2313061"/>
          </a:xfrm>
          <a:prstGeom prst="rect">
            <a:avLst/>
          </a:prstGeom>
        </p:spPr>
      </p:pic>
      <p:pic>
        <p:nvPicPr>
          <p:cNvPr id="4" name="Image 3">
            <a:extLst>
              <a:ext uri="{FF2B5EF4-FFF2-40B4-BE49-F238E27FC236}">
                <a16:creationId xmlns:a16="http://schemas.microsoft.com/office/drawing/2014/main" id="{D16D8246-58DF-73C6-D73E-D4D2F1ABF1B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8439" y="2965262"/>
            <a:ext cx="4805444" cy="3260837"/>
          </a:xfrm>
          <a:prstGeom prst="rect">
            <a:avLst/>
          </a:prstGeom>
        </p:spPr>
      </p:pic>
      <p:pic>
        <p:nvPicPr>
          <p:cNvPr id="6" name="Image 5" descr="Une image contenant plein air, habits, personne, chaussures&#10;&#10;Description générée automatiquement">
            <a:extLst>
              <a:ext uri="{FF2B5EF4-FFF2-40B4-BE49-F238E27FC236}">
                <a16:creationId xmlns:a16="http://schemas.microsoft.com/office/drawing/2014/main" id="{573CEC06-A7F4-21E6-8C3B-3C4D0A9BDDC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b="13580"/>
          <a:stretch/>
        </p:blipFill>
        <p:spPr>
          <a:xfrm>
            <a:off x="6824025" y="990668"/>
            <a:ext cx="4758297" cy="2313061"/>
          </a:xfrm>
          <a:prstGeom prst="rect">
            <a:avLst/>
          </a:prstGeom>
        </p:spPr>
      </p:pic>
    </p:spTree>
    <p:extLst>
      <p:ext uri="{BB962C8B-B14F-4D97-AF65-F5344CB8AC3E}">
        <p14:creationId xmlns:p14="http://schemas.microsoft.com/office/powerpoint/2010/main" val="37446556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9D5DA-6E3F-9979-EB75-E2CB16BFEE66}"/>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008EDB4-834D-ACE7-342C-365D59DF1C74}"/>
              </a:ext>
            </a:extLst>
          </p:cNvPr>
          <p:cNvSpPr>
            <a:spLocks noGrp="1"/>
          </p:cNvSpPr>
          <p:nvPr>
            <p:ph type="title"/>
          </p:nvPr>
        </p:nvSpPr>
        <p:spPr>
          <a:xfrm>
            <a:off x="928732" y="2670074"/>
            <a:ext cx="8465525" cy="1517852"/>
          </a:xfrm>
        </p:spPr>
        <p:txBody>
          <a:bodyPr>
            <a:normAutofit/>
          </a:bodyPr>
          <a:lstStyle/>
          <a:p>
            <a:pPr algn="l"/>
            <a:r>
              <a:rPr lang="fr-BE" sz="6700">
                <a:solidFill>
                  <a:srgbClr val="7DC991"/>
                </a:solidFill>
                <a:latin typeface="+mn-lt"/>
              </a:rPr>
              <a:t>FROMAGES</a:t>
            </a:r>
          </a:p>
        </p:txBody>
      </p:sp>
    </p:spTree>
    <p:extLst>
      <p:ext uri="{BB962C8B-B14F-4D97-AF65-F5344CB8AC3E}">
        <p14:creationId xmlns:p14="http://schemas.microsoft.com/office/powerpoint/2010/main" val="25241223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351D8-457C-9108-D686-963D364BD913}"/>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1C8A8501-62F1-83D7-C9C8-7B880F8B3282}"/>
              </a:ext>
            </a:extLst>
          </p:cNvPr>
          <p:cNvSpPr txBox="1">
            <a:spLocks/>
          </p:cNvSpPr>
          <p:nvPr/>
        </p:nvSpPr>
        <p:spPr>
          <a:xfrm>
            <a:off x="609678" y="142437"/>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ACTIONS</a:t>
            </a:r>
          </a:p>
        </p:txBody>
      </p:sp>
      <p:sp>
        <p:nvSpPr>
          <p:cNvPr id="7" name="Sous-titre 2">
            <a:extLst>
              <a:ext uri="{FF2B5EF4-FFF2-40B4-BE49-F238E27FC236}">
                <a16:creationId xmlns:a16="http://schemas.microsoft.com/office/drawing/2014/main" id="{DC100E25-7C81-0748-F0C0-61D8BAF2A6B0}"/>
              </a:ext>
            </a:extLst>
          </p:cNvPr>
          <p:cNvSpPr txBox="1">
            <a:spLocks/>
          </p:cNvSpPr>
          <p:nvPr/>
        </p:nvSpPr>
        <p:spPr>
          <a:xfrm>
            <a:off x="1111491" y="5153459"/>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pic>
        <p:nvPicPr>
          <p:cNvPr id="4" name="Image 3" descr="Une image contenant personne, habits, intérieur, meubles&#10;&#10;Description générée automatiquement">
            <a:extLst>
              <a:ext uri="{FF2B5EF4-FFF2-40B4-BE49-F238E27FC236}">
                <a16:creationId xmlns:a16="http://schemas.microsoft.com/office/drawing/2014/main" id="{2F1350F8-D81A-4BB6-965E-0FF2FDC5B3A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76022" y="614888"/>
            <a:ext cx="4396661" cy="2391180"/>
          </a:xfrm>
          <a:prstGeom prst="rect">
            <a:avLst/>
          </a:prstGeom>
        </p:spPr>
      </p:pic>
      <p:sp>
        <p:nvSpPr>
          <p:cNvPr id="8" name="ZoneTexte 7">
            <a:extLst>
              <a:ext uri="{FF2B5EF4-FFF2-40B4-BE49-F238E27FC236}">
                <a16:creationId xmlns:a16="http://schemas.microsoft.com/office/drawing/2014/main" id="{A45F2F8A-23FB-4F52-1727-B98CF4DD8710}"/>
              </a:ext>
            </a:extLst>
          </p:cNvPr>
          <p:cNvSpPr txBox="1"/>
          <p:nvPr/>
        </p:nvSpPr>
        <p:spPr>
          <a:xfrm>
            <a:off x="611606" y="1348735"/>
            <a:ext cx="9489397"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fr-BE" sz="1600" b="1">
                <a:solidFill>
                  <a:srgbClr val="262626"/>
                </a:solidFill>
              </a:rPr>
              <a:t>Nouvelle campagne de promotion</a:t>
            </a:r>
            <a:r>
              <a:rPr lang="fr-BE" sz="1600">
                <a:solidFill>
                  <a:srgbClr val="262626"/>
                </a:solidFill>
              </a:rPr>
              <a:t> : "Nos fromages locaux, des plaisirs </a:t>
            </a:r>
            <a:endParaRPr lang="fr-FR">
              <a:solidFill>
                <a:srgbClr val="000000"/>
              </a:solidFill>
            </a:endParaRPr>
          </a:p>
          <a:p>
            <a:r>
              <a:rPr lang="fr-BE" sz="1600">
                <a:solidFill>
                  <a:srgbClr val="262626"/>
                </a:solidFill>
              </a:rPr>
              <a:t>                                                                                  </a:t>
            </a:r>
            <a:r>
              <a:rPr lang="fr-BE" sz="1600" err="1">
                <a:solidFill>
                  <a:srgbClr val="262626"/>
                </a:solidFill>
              </a:rPr>
              <a:t>irrésitibles</a:t>
            </a:r>
            <a:r>
              <a:rPr lang="fr-BE" sz="1600">
                <a:solidFill>
                  <a:srgbClr val="262626"/>
                </a:solidFill>
              </a:rPr>
              <a:t>"</a:t>
            </a:r>
            <a:endParaRPr lang="fr-FR"/>
          </a:p>
          <a:p>
            <a:endParaRPr lang="fr-BE" sz="1600">
              <a:solidFill>
                <a:srgbClr val="262626"/>
              </a:solidFill>
            </a:endParaRPr>
          </a:p>
          <a:p>
            <a:pPr marL="285750" indent="-285750">
              <a:buFont typeface="Arial"/>
              <a:buChar char="•"/>
            </a:pPr>
            <a:r>
              <a:rPr lang="fr-BE" sz="1600" u="sng">
                <a:solidFill>
                  <a:srgbClr val="000000"/>
                </a:solidFill>
              </a:rPr>
              <a:t>Novembre :</a:t>
            </a:r>
            <a:r>
              <a:rPr lang="fr-BE" sz="1600">
                <a:solidFill>
                  <a:srgbClr val="000000"/>
                </a:solidFill>
              </a:rPr>
              <a:t> campagne</a:t>
            </a:r>
            <a:r>
              <a:rPr lang="fr-BE" sz="1600" b="1">
                <a:solidFill>
                  <a:srgbClr val="000000"/>
                </a:solidFill>
              </a:rPr>
              <a:t> TV</a:t>
            </a:r>
            <a:r>
              <a:rPr lang="fr-BE" sz="1600">
                <a:solidFill>
                  <a:srgbClr val="000000"/>
                </a:solidFill>
              </a:rPr>
              <a:t> et </a:t>
            </a:r>
            <a:r>
              <a:rPr lang="fr-BE" sz="1600" b="1">
                <a:solidFill>
                  <a:srgbClr val="000000"/>
                </a:solidFill>
              </a:rPr>
              <a:t>réseaux sociaux</a:t>
            </a:r>
            <a:endParaRPr lang="fr-BE" b="1"/>
          </a:p>
          <a:p>
            <a:r>
              <a:rPr lang="fr-BE" sz="1600">
                <a:solidFill>
                  <a:srgbClr val="000000"/>
                </a:solidFill>
              </a:rPr>
              <a:t>                                </a:t>
            </a:r>
            <a:r>
              <a:rPr lang="fr-BE" sz="1600" b="1">
                <a:solidFill>
                  <a:srgbClr val="000000"/>
                </a:solidFill>
              </a:rPr>
              <a:t>concours consommateurs</a:t>
            </a:r>
            <a:r>
              <a:rPr lang="fr-BE" sz="1600">
                <a:solidFill>
                  <a:srgbClr val="000000"/>
                </a:solidFill>
              </a:rPr>
              <a:t> : - 5 week-ends bien-être avec  </a:t>
            </a:r>
          </a:p>
          <a:p>
            <a:r>
              <a:rPr lang="fr-BE" sz="1600">
                <a:solidFill>
                  <a:srgbClr val="000000"/>
                </a:solidFill>
              </a:rPr>
              <a:t>                     </a:t>
            </a:r>
            <a:r>
              <a:rPr lang="fr-BE" sz="1600" b="1">
                <a:solidFill>
                  <a:srgbClr val="000000"/>
                </a:solidFill>
              </a:rPr>
              <a:t>une visite d'une fromagerie</a:t>
            </a:r>
            <a:r>
              <a:rPr lang="fr-BE" sz="1600">
                <a:solidFill>
                  <a:srgbClr val="000000"/>
                </a:solidFill>
              </a:rPr>
              <a:t> ! </a:t>
            </a:r>
            <a:endParaRPr lang="fr-BE">
              <a:solidFill>
                <a:srgbClr val="000000"/>
              </a:solidFill>
            </a:endParaRPr>
          </a:p>
          <a:p>
            <a:r>
              <a:rPr lang="fr-BE" sz="1600">
                <a:solidFill>
                  <a:srgbClr val="000000"/>
                </a:solidFill>
              </a:rPr>
              <a:t>                  - </a:t>
            </a:r>
            <a:r>
              <a:rPr lang="fr-BE" sz="1600" b="1">
                <a:solidFill>
                  <a:srgbClr val="000000"/>
                </a:solidFill>
              </a:rPr>
              <a:t>100 bons d'achat</a:t>
            </a:r>
            <a:r>
              <a:rPr lang="fr-BE" sz="1600">
                <a:solidFill>
                  <a:srgbClr val="000000"/>
                </a:solidFill>
              </a:rPr>
              <a:t> pour des </a:t>
            </a:r>
            <a:endParaRPr lang="fr-BE">
              <a:solidFill>
                <a:srgbClr val="000000"/>
              </a:solidFill>
            </a:endParaRPr>
          </a:p>
          <a:p>
            <a:r>
              <a:rPr lang="fr-BE" sz="1600">
                <a:solidFill>
                  <a:srgbClr val="000000"/>
                </a:solidFill>
              </a:rPr>
              <a:t>                     fromages wallons !   </a:t>
            </a:r>
          </a:p>
          <a:p>
            <a:pPr marL="285750" indent="-285750">
              <a:buFont typeface="Arial"/>
              <a:buChar char="•"/>
            </a:pPr>
            <a:r>
              <a:rPr lang="fr-BE" sz="1600" u="sng"/>
              <a:t>Décembre :</a:t>
            </a:r>
            <a:r>
              <a:rPr lang="fr-BE" sz="1600"/>
              <a:t> campagne réseaux sociaux : reportages chez des producteurs, recettes, informations</a:t>
            </a:r>
          </a:p>
          <a:p>
            <a:endParaRPr lang="fr-BE" sz="1600"/>
          </a:p>
          <a:p>
            <a:pPr marL="285750" indent="-285750">
              <a:buFont typeface="Arial"/>
              <a:buChar char="•"/>
            </a:pPr>
            <a:r>
              <a:rPr lang="fr-BE" sz="1600"/>
              <a:t>Collaboration avec l'influenceuse Tomate Cerise : reportages chez des producteurs, recettes</a:t>
            </a:r>
          </a:p>
          <a:p>
            <a:pPr marL="285750" indent="-285750">
              <a:buFont typeface="Arial"/>
              <a:buChar char="•"/>
            </a:pPr>
            <a:endParaRPr lang="fr-BE" sz="1600"/>
          </a:p>
          <a:p>
            <a:pPr marL="285750" indent="-285750">
              <a:buFont typeface="Arial"/>
              <a:buChar char="•"/>
            </a:pPr>
            <a:r>
              <a:rPr lang="fr-FR" sz="1600" u="sng"/>
              <a:t>Contenu toute l'année</a:t>
            </a:r>
            <a:r>
              <a:rPr lang="fr-FR" sz="1600"/>
              <a:t> sur Facebook, Instagram </a:t>
            </a:r>
            <a:endParaRPr lang="fr-BE" sz="1600"/>
          </a:p>
          <a:p>
            <a:pPr marL="285750" indent="-285750">
              <a:buFont typeface="Arial"/>
              <a:buChar char="•"/>
            </a:pPr>
            <a:endParaRPr lang="fr-BE" sz="1600"/>
          </a:p>
          <a:p>
            <a:pPr marL="285750" indent="-285750">
              <a:buFont typeface="Arial"/>
              <a:buChar char="•"/>
            </a:pPr>
            <a:r>
              <a:rPr lang="fr-BE" sz="1600"/>
              <a:t>Site Internet </a:t>
            </a:r>
            <a:r>
              <a:rPr lang="fr-BE" sz="1600">
                <a:solidFill>
                  <a:srgbClr val="262626"/>
                </a:solidFill>
                <a:hlinkClick r:id="rId3">
                  <a:extLst>
                    <a:ext uri="{A12FA001-AC4F-418D-AE19-62706E023703}">
                      <ahyp:hlinkClr xmlns:ahyp="http://schemas.microsoft.com/office/drawing/2018/hyperlinkcolor" val="tx"/>
                    </a:ext>
                  </a:extLst>
                </a:hlinkClick>
              </a:rPr>
              <a:t>www.savoirfairedecheznous.be</a:t>
            </a:r>
            <a:r>
              <a:rPr lang="fr-BE" sz="1600">
                <a:solidFill>
                  <a:srgbClr val="262626"/>
                </a:solidFill>
              </a:rPr>
              <a:t> </a:t>
            </a:r>
          </a:p>
          <a:p>
            <a:pPr marL="285750" indent="-285750">
              <a:buFont typeface="Arial"/>
              <a:buChar char="•"/>
            </a:pPr>
            <a:endParaRPr lang="fr-BE" sz="1600">
              <a:solidFill>
                <a:srgbClr val="262626"/>
              </a:solidFill>
            </a:endParaRPr>
          </a:p>
          <a:p>
            <a:pPr marL="285750" indent="-285750">
              <a:buFont typeface="Arial"/>
              <a:buChar char="•"/>
            </a:pPr>
            <a:r>
              <a:rPr lang="fr-BE" sz="1600" b="1">
                <a:solidFill>
                  <a:srgbClr val="262626"/>
                </a:solidFill>
              </a:rPr>
              <a:t>Actions en grandes distributions</a:t>
            </a:r>
            <a:r>
              <a:rPr lang="fr-BE" sz="1600">
                <a:solidFill>
                  <a:srgbClr val="262626"/>
                </a:solidFill>
              </a:rPr>
              <a:t> en collaboration avec le </a:t>
            </a:r>
            <a:r>
              <a:rPr lang="fr-BE" sz="1600" err="1">
                <a:solidFill>
                  <a:srgbClr val="262626"/>
                </a:solidFill>
              </a:rPr>
              <a:t>Vlam</a:t>
            </a:r>
            <a:r>
              <a:rPr lang="fr-BE" sz="1600">
                <a:solidFill>
                  <a:srgbClr val="262626"/>
                </a:solidFill>
              </a:rPr>
              <a:t> pour promouvoir les fromages belges</a:t>
            </a:r>
          </a:p>
          <a:p>
            <a:pPr marL="285750" indent="-285750">
              <a:buFont typeface="Arial"/>
              <a:buChar char="•"/>
            </a:pPr>
            <a:endParaRPr lang="fr-BE" sz="1600">
              <a:solidFill>
                <a:srgbClr val="262626"/>
              </a:solidFill>
            </a:endParaRPr>
          </a:p>
          <a:p>
            <a:pPr marL="285750" indent="-285750">
              <a:buFont typeface="Arial"/>
              <a:buChar char="•"/>
            </a:pPr>
            <a:r>
              <a:rPr lang="fr-BE" sz="1600" b="1">
                <a:solidFill>
                  <a:srgbClr val="262626"/>
                </a:solidFill>
              </a:rPr>
              <a:t>Collaboration avec les grossistes</a:t>
            </a:r>
            <a:r>
              <a:rPr lang="fr-BE" sz="1600">
                <a:solidFill>
                  <a:srgbClr val="262626"/>
                </a:solidFill>
              </a:rPr>
              <a:t> pour promouvoir les fromages wallons auprès des points de vente et des consommateurs</a:t>
            </a:r>
          </a:p>
          <a:p>
            <a:pPr marL="285750" indent="-285750">
              <a:buFont typeface="Arial"/>
              <a:buChar char="•"/>
            </a:pPr>
            <a:r>
              <a:rPr lang="fr-BE" sz="1600" b="1">
                <a:solidFill>
                  <a:srgbClr val="262626"/>
                </a:solidFill>
              </a:rPr>
              <a:t>Dégustations</a:t>
            </a:r>
            <a:r>
              <a:rPr lang="fr-BE" sz="1600">
                <a:solidFill>
                  <a:srgbClr val="262626"/>
                </a:solidFill>
              </a:rPr>
              <a:t> et présence des producteurs aux foires et salons (Libramont, </a:t>
            </a:r>
            <a:r>
              <a:rPr lang="fr-BE" sz="1600" err="1">
                <a:solidFill>
                  <a:srgbClr val="262626"/>
                </a:solidFill>
              </a:rPr>
              <a:t>Battice</a:t>
            </a:r>
            <a:r>
              <a:rPr lang="fr-BE" sz="1600">
                <a:solidFill>
                  <a:srgbClr val="262626"/>
                </a:solidFill>
              </a:rPr>
              <a:t>)</a:t>
            </a:r>
          </a:p>
          <a:p>
            <a:endParaRPr lang="fr-BE" sz="1600">
              <a:solidFill>
                <a:srgbClr val="262626"/>
              </a:solidFill>
            </a:endParaRPr>
          </a:p>
        </p:txBody>
      </p:sp>
      <p:pic>
        <p:nvPicPr>
          <p:cNvPr id="16" name="Picture 8" descr="Comment connecter son compte Instagram à son compte Facebook ?">
            <a:extLst>
              <a:ext uri="{FF2B5EF4-FFF2-40B4-BE49-F238E27FC236}">
                <a16:creationId xmlns:a16="http://schemas.microsoft.com/office/drawing/2014/main" id="{00EDB71F-0F36-42EF-2AFB-B5B078C936B4}"/>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53796" t="15013" r="6115" b="15156"/>
          <a:stretch/>
        </p:blipFill>
        <p:spPr bwMode="auto">
          <a:xfrm>
            <a:off x="5211469" y="4483243"/>
            <a:ext cx="283808" cy="27808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omment connecter son compte Instagram à son compte Facebook ?">
            <a:extLst>
              <a:ext uri="{FF2B5EF4-FFF2-40B4-BE49-F238E27FC236}">
                <a16:creationId xmlns:a16="http://schemas.microsoft.com/office/drawing/2014/main" id="{C58FF9C4-1CB9-78B4-FAEA-387193CDEDEA}"/>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5227" t="15013" r="56068" b="15156"/>
          <a:stretch/>
        </p:blipFill>
        <p:spPr bwMode="auto">
          <a:xfrm>
            <a:off x="5695175" y="4483243"/>
            <a:ext cx="274015" cy="278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4743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AB661-3D2E-EEF3-CF64-62A376F99F08}"/>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8FC72235-34F8-F781-CAFE-64141BC33157}"/>
              </a:ext>
            </a:extLst>
          </p:cNvPr>
          <p:cNvSpPr txBox="1">
            <a:spLocks/>
          </p:cNvSpPr>
          <p:nvPr/>
        </p:nvSpPr>
        <p:spPr>
          <a:xfrm>
            <a:off x="609678" y="427039"/>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ACTIONS</a:t>
            </a:r>
          </a:p>
        </p:txBody>
      </p:sp>
      <p:sp>
        <p:nvSpPr>
          <p:cNvPr id="6" name="Sous-titre 2">
            <a:extLst>
              <a:ext uri="{FF2B5EF4-FFF2-40B4-BE49-F238E27FC236}">
                <a16:creationId xmlns:a16="http://schemas.microsoft.com/office/drawing/2014/main" id="{84A0E8D3-A024-9F40-9A5D-E8A8E6697941}"/>
              </a:ext>
            </a:extLst>
          </p:cNvPr>
          <p:cNvSpPr txBox="1">
            <a:spLocks/>
          </p:cNvSpPr>
          <p:nvPr/>
        </p:nvSpPr>
        <p:spPr>
          <a:xfrm>
            <a:off x="204217" y="2033886"/>
            <a:ext cx="5574791"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BE" sz="2000"/>
          </a:p>
        </p:txBody>
      </p:sp>
      <p:sp>
        <p:nvSpPr>
          <p:cNvPr id="12" name="Titre 1">
            <a:extLst>
              <a:ext uri="{FF2B5EF4-FFF2-40B4-BE49-F238E27FC236}">
                <a16:creationId xmlns:a16="http://schemas.microsoft.com/office/drawing/2014/main" id="{5400C0E6-B752-2561-4BEA-13425CB150CF}"/>
              </a:ext>
            </a:extLst>
          </p:cNvPr>
          <p:cNvSpPr txBox="1">
            <a:spLocks/>
          </p:cNvSpPr>
          <p:nvPr/>
        </p:nvSpPr>
        <p:spPr>
          <a:xfrm>
            <a:off x="1592143" y="5532455"/>
            <a:ext cx="2354955" cy="6627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b="1">
                <a:solidFill>
                  <a:schemeClr val="accent2"/>
                </a:solidFill>
                <a:latin typeface="Nove"/>
              </a:rPr>
              <a:t>REPORTAGE</a:t>
            </a:r>
          </a:p>
          <a:p>
            <a:pPr algn="ctr"/>
            <a:r>
              <a:rPr lang="fr-FR" sz="2400" b="1">
                <a:solidFill>
                  <a:schemeClr val="accent2"/>
                </a:solidFill>
                <a:latin typeface="Nove"/>
              </a:rPr>
              <a:t>PRODUCTEUR</a:t>
            </a:r>
            <a:endParaRPr lang="fr-FR" sz="2400" b="1">
              <a:solidFill>
                <a:schemeClr val="accent2"/>
              </a:solidFill>
              <a:latin typeface="Nove" panose="02000400000000000000" pitchFamily="2" charset="0"/>
            </a:endParaRPr>
          </a:p>
        </p:txBody>
      </p:sp>
      <p:sp>
        <p:nvSpPr>
          <p:cNvPr id="14" name="Titre 1">
            <a:extLst>
              <a:ext uri="{FF2B5EF4-FFF2-40B4-BE49-F238E27FC236}">
                <a16:creationId xmlns:a16="http://schemas.microsoft.com/office/drawing/2014/main" id="{7BDFE50C-0D62-1E45-6E4A-B74A46DF08DF}"/>
              </a:ext>
            </a:extLst>
          </p:cNvPr>
          <p:cNvSpPr txBox="1">
            <a:spLocks/>
          </p:cNvSpPr>
          <p:nvPr/>
        </p:nvSpPr>
        <p:spPr>
          <a:xfrm>
            <a:off x="8657747" y="5377846"/>
            <a:ext cx="2825165" cy="9830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b="1">
                <a:solidFill>
                  <a:schemeClr val="accent2"/>
                </a:solidFill>
                <a:latin typeface="Nove"/>
              </a:rPr>
              <a:t>PRESENCE AUX</a:t>
            </a:r>
          </a:p>
          <a:p>
            <a:pPr algn="ctr"/>
            <a:r>
              <a:rPr lang="fr-FR" sz="2400" b="1">
                <a:solidFill>
                  <a:schemeClr val="accent2"/>
                </a:solidFill>
                <a:latin typeface="Nove"/>
              </a:rPr>
              <a:t>FOIRES</a:t>
            </a:r>
            <a:endParaRPr lang="fr-FR" sz="2400" b="1">
              <a:solidFill>
                <a:schemeClr val="accent2"/>
              </a:solidFill>
              <a:latin typeface="Nove" panose="02000400000000000000" pitchFamily="2" charset="0"/>
            </a:endParaRPr>
          </a:p>
        </p:txBody>
      </p:sp>
      <p:sp>
        <p:nvSpPr>
          <p:cNvPr id="15" name="Titre 1">
            <a:extLst>
              <a:ext uri="{FF2B5EF4-FFF2-40B4-BE49-F238E27FC236}">
                <a16:creationId xmlns:a16="http://schemas.microsoft.com/office/drawing/2014/main" id="{AB8AD099-A520-726C-5BF2-3B9A4FAF969B}"/>
              </a:ext>
            </a:extLst>
          </p:cNvPr>
          <p:cNvSpPr txBox="1">
            <a:spLocks/>
          </p:cNvSpPr>
          <p:nvPr/>
        </p:nvSpPr>
        <p:spPr>
          <a:xfrm>
            <a:off x="4870579" y="5532456"/>
            <a:ext cx="3061737" cy="6627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b="1">
                <a:solidFill>
                  <a:schemeClr val="accent2"/>
                </a:solidFill>
                <a:latin typeface="Nove"/>
              </a:rPr>
              <a:t>CONCOURS</a:t>
            </a:r>
          </a:p>
          <a:p>
            <a:pPr algn="ctr"/>
            <a:r>
              <a:rPr lang="fr-FR" sz="2400" b="1">
                <a:solidFill>
                  <a:schemeClr val="accent2"/>
                </a:solidFill>
                <a:latin typeface="Nove"/>
              </a:rPr>
              <a:t>CONSOMMATEURS</a:t>
            </a:r>
            <a:endParaRPr lang="fr-FR" sz="2400" b="1">
              <a:solidFill>
                <a:schemeClr val="accent2"/>
              </a:solidFill>
              <a:latin typeface="Nove" panose="02000400000000000000" pitchFamily="2" charset="0"/>
            </a:endParaRPr>
          </a:p>
        </p:txBody>
      </p:sp>
      <p:pic>
        <p:nvPicPr>
          <p:cNvPr id="3" name="Image 2" descr="Une image contenant personne, habits, sourire, Visage humain&#10;&#10;Description générée automatiquement">
            <a:extLst>
              <a:ext uri="{FF2B5EF4-FFF2-40B4-BE49-F238E27FC236}">
                <a16:creationId xmlns:a16="http://schemas.microsoft.com/office/drawing/2014/main" id="{32040CFA-7792-9C7F-6A26-0E8482E7DA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95015" y="1568173"/>
            <a:ext cx="2319448" cy="3644349"/>
          </a:xfrm>
          <a:prstGeom prst="rect">
            <a:avLst/>
          </a:prstGeom>
        </p:spPr>
      </p:pic>
      <p:pic>
        <p:nvPicPr>
          <p:cNvPr id="5" name="Image 4" descr="Une image contenant habits, personne, plein air, homme&#10;&#10;Description générée automatiquement">
            <a:extLst>
              <a:ext uri="{FF2B5EF4-FFF2-40B4-BE49-F238E27FC236}">
                <a16:creationId xmlns:a16="http://schemas.microsoft.com/office/drawing/2014/main" id="{CA0B4CE5-C2F7-F0D0-42C3-F326BEF28F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72770" y="1601304"/>
            <a:ext cx="2708202" cy="3644349"/>
          </a:xfrm>
          <a:prstGeom prst="rect">
            <a:avLst/>
          </a:prstGeom>
        </p:spPr>
      </p:pic>
      <p:pic>
        <p:nvPicPr>
          <p:cNvPr id="8" name="Image 7">
            <a:extLst>
              <a:ext uri="{FF2B5EF4-FFF2-40B4-BE49-F238E27FC236}">
                <a16:creationId xmlns:a16="http://schemas.microsoft.com/office/drawing/2014/main" id="{B1F70FB2-2132-8CF6-AF93-B86F61A0078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87461" y="1920391"/>
            <a:ext cx="3624470" cy="3293304"/>
          </a:xfrm>
          <a:prstGeom prst="rect">
            <a:avLst/>
          </a:prstGeom>
        </p:spPr>
      </p:pic>
    </p:spTree>
    <p:extLst>
      <p:ext uri="{BB962C8B-B14F-4D97-AF65-F5344CB8AC3E}">
        <p14:creationId xmlns:p14="http://schemas.microsoft.com/office/powerpoint/2010/main" val="26612052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AB661-3D2E-EEF3-CF64-62A376F99F08}"/>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8FC72235-34F8-F781-CAFE-64141BC33157}"/>
              </a:ext>
            </a:extLst>
          </p:cNvPr>
          <p:cNvSpPr txBox="1">
            <a:spLocks/>
          </p:cNvSpPr>
          <p:nvPr/>
        </p:nvSpPr>
        <p:spPr>
          <a:xfrm>
            <a:off x="609678" y="427039"/>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ACTIONS</a:t>
            </a:r>
          </a:p>
        </p:txBody>
      </p:sp>
      <p:sp>
        <p:nvSpPr>
          <p:cNvPr id="12" name="Titre 1">
            <a:extLst>
              <a:ext uri="{FF2B5EF4-FFF2-40B4-BE49-F238E27FC236}">
                <a16:creationId xmlns:a16="http://schemas.microsoft.com/office/drawing/2014/main" id="{5400C0E6-B752-2561-4BEA-13425CB150CF}"/>
              </a:ext>
            </a:extLst>
          </p:cNvPr>
          <p:cNvSpPr txBox="1">
            <a:spLocks/>
          </p:cNvSpPr>
          <p:nvPr/>
        </p:nvSpPr>
        <p:spPr>
          <a:xfrm>
            <a:off x="2309969" y="5709151"/>
            <a:ext cx="7832520" cy="6627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b="1">
                <a:solidFill>
                  <a:schemeClr val="accent2"/>
                </a:solidFill>
                <a:latin typeface="Nove"/>
              </a:rPr>
              <a:t>CAMPAGNE SUR LES RESEAUX SOCIAUX</a:t>
            </a:r>
          </a:p>
        </p:txBody>
      </p:sp>
      <p:pic>
        <p:nvPicPr>
          <p:cNvPr id="2" name="Image 1" descr="Une image contenant texte, Téléphone mobile, Appareil de communication, multimédia&#10;&#10;Description générée automatiquement">
            <a:extLst>
              <a:ext uri="{FF2B5EF4-FFF2-40B4-BE49-F238E27FC236}">
                <a16:creationId xmlns:a16="http://schemas.microsoft.com/office/drawing/2014/main" id="{8FE4E16F-E020-EB81-2A0A-193C889B9AA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07534" y="1565413"/>
            <a:ext cx="7941366" cy="3970131"/>
          </a:xfrm>
          <a:prstGeom prst="rect">
            <a:avLst/>
          </a:prstGeom>
        </p:spPr>
      </p:pic>
    </p:spTree>
    <p:extLst>
      <p:ext uri="{BB962C8B-B14F-4D97-AF65-F5344CB8AC3E}">
        <p14:creationId xmlns:p14="http://schemas.microsoft.com/office/powerpoint/2010/main" val="42621482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B4B94EBB-B096-2C79-DB0A-64A69F8A87AF}"/>
              </a:ext>
            </a:extLst>
          </p:cNvPr>
          <p:cNvSpPr>
            <a:spLocks noGrp="1"/>
          </p:cNvSpPr>
          <p:nvPr>
            <p:ph type="title"/>
          </p:nvPr>
        </p:nvSpPr>
        <p:spPr>
          <a:xfrm>
            <a:off x="928732" y="2670074"/>
            <a:ext cx="7878937" cy="1517852"/>
          </a:xfrm>
        </p:spPr>
        <p:txBody>
          <a:bodyPr>
            <a:normAutofit fontScale="90000"/>
          </a:bodyPr>
          <a:lstStyle/>
          <a:p>
            <a:r>
              <a:rPr lang="fr-FR" sz="6000">
                <a:solidFill>
                  <a:srgbClr val="7DC991"/>
                </a:solidFill>
                <a:latin typeface="+mn-lt"/>
              </a:rPr>
              <a:t>PROJET DE PLAN D’ACTIONS 2025</a:t>
            </a:r>
          </a:p>
        </p:txBody>
      </p:sp>
    </p:spTree>
    <p:extLst>
      <p:ext uri="{BB962C8B-B14F-4D97-AF65-F5344CB8AC3E}">
        <p14:creationId xmlns:p14="http://schemas.microsoft.com/office/powerpoint/2010/main" val="39013275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au 4">
            <a:extLst>
              <a:ext uri="{FF2B5EF4-FFF2-40B4-BE49-F238E27FC236}">
                <a16:creationId xmlns:a16="http://schemas.microsoft.com/office/drawing/2014/main" id="{278646E3-D75F-5C85-D063-228200D765CA}"/>
              </a:ext>
            </a:extLst>
          </p:cNvPr>
          <p:cNvGraphicFramePr>
            <a:graphicFrameLocks noGrp="1"/>
          </p:cNvGraphicFramePr>
          <p:nvPr>
            <p:ph idx="1"/>
          </p:nvPr>
        </p:nvGraphicFramePr>
        <p:xfrm>
          <a:off x="786448" y="2501900"/>
          <a:ext cx="10619103" cy="2479040"/>
        </p:xfrm>
        <a:graphic>
          <a:graphicData uri="http://schemas.openxmlformats.org/drawingml/2006/table">
            <a:tbl>
              <a:tblPr firstRow="1" bandRow="1">
                <a:tableStyleId>{7E9639D4-E3E2-4D34-9284-5A2195B3D0D7}</a:tableStyleId>
              </a:tblPr>
              <a:tblGrid>
                <a:gridCol w="3008022">
                  <a:extLst>
                    <a:ext uri="{9D8B030D-6E8A-4147-A177-3AD203B41FA5}">
                      <a16:colId xmlns:a16="http://schemas.microsoft.com/office/drawing/2014/main" val="1919575273"/>
                    </a:ext>
                  </a:extLst>
                </a:gridCol>
                <a:gridCol w="5249932">
                  <a:extLst>
                    <a:ext uri="{9D8B030D-6E8A-4147-A177-3AD203B41FA5}">
                      <a16:colId xmlns:a16="http://schemas.microsoft.com/office/drawing/2014/main" val="62404929"/>
                    </a:ext>
                  </a:extLst>
                </a:gridCol>
                <a:gridCol w="2361149">
                  <a:extLst>
                    <a:ext uri="{9D8B030D-6E8A-4147-A177-3AD203B41FA5}">
                      <a16:colId xmlns:a16="http://schemas.microsoft.com/office/drawing/2014/main" val="3581401848"/>
                    </a:ext>
                  </a:extLst>
                </a:gridCol>
              </a:tblGrid>
              <a:tr h="370840">
                <a:tc>
                  <a:txBody>
                    <a:bodyPr/>
                    <a:lstStyle/>
                    <a:p>
                      <a:r>
                        <a:rPr lang="fr-BE" sz="1600"/>
                        <a:t>Actions </a:t>
                      </a:r>
                    </a:p>
                  </a:txBody>
                  <a:tcPr>
                    <a:solidFill>
                      <a:schemeClr val="tx2"/>
                    </a:solidFill>
                  </a:tcPr>
                </a:tc>
                <a:tc>
                  <a:txBody>
                    <a:bodyPr/>
                    <a:lstStyle/>
                    <a:p>
                      <a:r>
                        <a:rPr lang="fr-BE" sz="1600"/>
                        <a:t>Objectifs spécifiques</a:t>
                      </a:r>
                    </a:p>
                  </a:txBody>
                  <a:tcPr>
                    <a:solidFill>
                      <a:schemeClr val="tx2"/>
                    </a:solidFill>
                  </a:tcPr>
                </a:tc>
                <a:tc>
                  <a:txBody>
                    <a:bodyPr/>
                    <a:lstStyle/>
                    <a:p>
                      <a:r>
                        <a:rPr lang="fr-BE" sz="1600"/>
                        <a:t>Budgets prévus*</a:t>
                      </a:r>
                    </a:p>
                  </a:txBody>
                  <a:tcPr>
                    <a:solidFill>
                      <a:schemeClr val="tx2"/>
                    </a:solidFill>
                  </a:tcPr>
                </a:tc>
                <a:extLst>
                  <a:ext uri="{0D108BD9-81ED-4DB2-BD59-A6C34878D82A}">
                    <a16:rowId xmlns:a16="http://schemas.microsoft.com/office/drawing/2014/main" val="2768193028"/>
                  </a:ext>
                </a:extLst>
              </a:tr>
              <a:tr h="370840">
                <a:tc>
                  <a:txBody>
                    <a:bodyPr/>
                    <a:lstStyle/>
                    <a:p>
                      <a:r>
                        <a:rPr lang="fr-BE" sz="1600"/>
                        <a:t>Communication vers le consommateur</a:t>
                      </a:r>
                    </a:p>
                  </a:txBody>
                  <a:tcPr>
                    <a:lnR w="12700" cap="flat" cmpd="sng" algn="ctr">
                      <a:solidFill>
                        <a:schemeClr val="tx1"/>
                      </a:solidFill>
                      <a:prstDash val="solid"/>
                      <a:round/>
                      <a:headEnd type="none" w="med" len="med"/>
                      <a:tailEnd type="none" w="med" len="med"/>
                    </a:lnR>
                  </a:tcPr>
                </a:tc>
                <a:tc>
                  <a:txBody>
                    <a:bodyPr/>
                    <a:lstStyle/>
                    <a:p>
                      <a:r>
                        <a:rPr lang="fr-BE" sz="1600"/>
                        <a:t>Augmenter la conso de produits laitiers locaux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600"/>
                        <a:t>1.100.000 €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32777130"/>
                  </a:ext>
                </a:extLst>
              </a:tr>
              <a:tr h="370840">
                <a:tc>
                  <a:txBody>
                    <a:bodyPr/>
                    <a:lstStyle/>
                    <a:p>
                      <a:r>
                        <a:rPr lang="fr-BE" sz="1600"/>
                        <a:t>Communication « publics spécifiques »</a:t>
                      </a:r>
                    </a:p>
                  </a:txBody>
                  <a:tcPr>
                    <a:lnR w="12700" cap="flat" cmpd="sng" algn="ctr">
                      <a:solidFill>
                        <a:schemeClr val="tx1"/>
                      </a:solidFill>
                      <a:prstDash val="solid"/>
                      <a:round/>
                      <a:headEnd type="none" w="med" len="med"/>
                      <a:tailEnd type="none" w="med" len="med"/>
                    </a:lnR>
                  </a:tcPr>
                </a:tc>
                <a:tc>
                  <a:txBody>
                    <a:bodyPr/>
                    <a:lstStyle/>
                    <a:p>
                      <a:r>
                        <a:rPr lang="fr-BE" sz="1600"/>
                        <a:t>Valoriser l’image des produits laitiers et de la filière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600"/>
                        <a:t>150.000 €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64704822"/>
                  </a:ext>
                </a:extLst>
              </a:tr>
              <a:tr h="370840">
                <a:tc>
                  <a:txBody>
                    <a:bodyPr/>
                    <a:lstStyle/>
                    <a:p>
                      <a:r>
                        <a:rPr lang="fr-BE" sz="1600"/>
                        <a:t>Développement commercial de la filière</a:t>
                      </a:r>
                    </a:p>
                  </a:txBody>
                  <a:tcPr>
                    <a:lnR w="12700" cap="flat" cmpd="sng" algn="ctr">
                      <a:solidFill>
                        <a:schemeClr val="tx1"/>
                      </a:solidFill>
                      <a:prstDash val="solid"/>
                      <a:round/>
                      <a:headEnd type="none" w="med" len="med"/>
                      <a:tailEnd type="none" w="med" len="med"/>
                    </a:lnR>
                  </a:tcPr>
                </a:tc>
                <a:tc>
                  <a:txBody>
                    <a:bodyPr/>
                    <a:lstStyle/>
                    <a:p>
                      <a:r>
                        <a:rPr lang="fr-BE" sz="1600"/>
                        <a:t>Soutenir les producteurs et transformateurs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600"/>
                        <a:t>250.000 €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79964159"/>
                  </a:ext>
                </a:extLst>
              </a:tr>
              <a:tr h="370840">
                <a:tc>
                  <a:txBody>
                    <a:bodyPr/>
                    <a:lstStyle/>
                    <a:p>
                      <a:endParaRPr lang="fr-BE" sz="1600"/>
                    </a:p>
                  </a:txBody>
                  <a:tcPr>
                    <a:lnR w="12700" cap="flat" cmpd="sng" algn="ctr">
                      <a:solidFill>
                        <a:schemeClr val="tx1"/>
                      </a:solidFill>
                      <a:prstDash val="solid"/>
                      <a:round/>
                      <a:headEnd type="none" w="med" len="med"/>
                      <a:tailEnd type="none" w="med" len="med"/>
                    </a:lnR>
                    <a:solidFill>
                      <a:srgbClr val="7CCF92"/>
                    </a:solidFill>
                  </a:tcPr>
                </a:tc>
                <a:tc>
                  <a:txBody>
                    <a:bodyPr/>
                    <a:lstStyle/>
                    <a:p>
                      <a:pPr algn="r"/>
                      <a:r>
                        <a:rPr lang="fr-BE" sz="1600"/>
                        <a:t>TOTAL Général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7CCF92"/>
                    </a:solidFill>
                  </a:tcPr>
                </a:tc>
                <a:tc>
                  <a:txBody>
                    <a:bodyPr/>
                    <a:lstStyle/>
                    <a:p>
                      <a:r>
                        <a:rPr lang="fr-BE" sz="1600"/>
                        <a:t>1.500.000 €</a:t>
                      </a:r>
                    </a:p>
                  </a:txBody>
                  <a:tcPr>
                    <a:lnL w="12700" cap="flat" cmpd="sng" algn="ctr">
                      <a:solidFill>
                        <a:schemeClr val="tx1"/>
                      </a:solidFill>
                      <a:prstDash val="solid"/>
                      <a:round/>
                      <a:headEnd type="none" w="med" len="med"/>
                      <a:tailEnd type="none" w="med" len="med"/>
                    </a:lnL>
                    <a:solidFill>
                      <a:srgbClr val="7CCF92"/>
                    </a:solidFill>
                  </a:tcPr>
                </a:tc>
                <a:extLst>
                  <a:ext uri="{0D108BD9-81ED-4DB2-BD59-A6C34878D82A}">
                    <a16:rowId xmlns:a16="http://schemas.microsoft.com/office/drawing/2014/main" val="481749080"/>
                  </a:ext>
                </a:extLst>
              </a:tr>
            </a:tbl>
          </a:graphicData>
        </a:graphic>
      </p:graphicFrame>
      <p:sp>
        <p:nvSpPr>
          <p:cNvPr id="4" name="ZoneTexte 3">
            <a:extLst>
              <a:ext uri="{FF2B5EF4-FFF2-40B4-BE49-F238E27FC236}">
                <a16:creationId xmlns:a16="http://schemas.microsoft.com/office/drawing/2014/main" id="{E396D4A6-281C-091A-1D2C-89946B86DD2C}"/>
              </a:ext>
            </a:extLst>
          </p:cNvPr>
          <p:cNvSpPr txBox="1"/>
          <p:nvPr/>
        </p:nvSpPr>
        <p:spPr>
          <a:xfrm>
            <a:off x="7592503" y="6025896"/>
            <a:ext cx="3813048" cy="307777"/>
          </a:xfrm>
          <a:prstGeom prst="rect">
            <a:avLst/>
          </a:prstGeom>
          <a:noFill/>
        </p:spPr>
        <p:txBody>
          <a:bodyPr wrap="square" rtlCol="0">
            <a:spAutoFit/>
          </a:bodyPr>
          <a:lstStyle/>
          <a:p>
            <a:pPr algn="r"/>
            <a:r>
              <a:rPr lang="fr-BE" sz="1400"/>
              <a:t>* Budgets prévisionnels – à confirmer </a:t>
            </a:r>
          </a:p>
        </p:txBody>
      </p:sp>
      <p:sp>
        <p:nvSpPr>
          <p:cNvPr id="3" name="Titre 1">
            <a:extLst>
              <a:ext uri="{FF2B5EF4-FFF2-40B4-BE49-F238E27FC236}">
                <a16:creationId xmlns:a16="http://schemas.microsoft.com/office/drawing/2014/main" id="{B9F3D222-4565-EDAF-B9F9-4930784C01BD}"/>
              </a:ext>
            </a:extLst>
          </p:cNvPr>
          <p:cNvSpPr txBox="1">
            <a:spLocks/>
          </p:cNvSpPr>
          <p:nvPr/>
        </p:nvSpPr>
        <p:spPr>
          <a:xfrm>
            <a:off x="609678" y="384509"/>
            <a:ext cx="10972800" cy="60848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2800">
                <a:solidFill>
                  <a:srgbClr val="242852"/>
                </a:solidFill>
                <a:latin typeface="+mn-lt"/>
              </a:rPr>
              <a:t>BUDGET GLOGAL</a:t>
            </a:r>
          </a:p>
        </p:txBody>
      </p:sp>
    </p:spTree>
    <p:extLst>
      <p:ext uri="{BB962C8B-B14F-4D97-AF65-F5344CB8AC3E}">
        <p14:creationId xmlns:p14="http://schemas.microsoft.com/office/powerpoint/2010/main" val="9217594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4">
            <a:extLst>
              <a:ext uri="{FF2B5EF4-FFF2-40B4-BE49-F238E27FC236}">
                <a16:creationId xmlns:a16="http://schemas.microsoft.com/office/drawing/2014/main" id="{959D04B6-764D-E43A-6E8F-E2C7D9CB937E}"/>
              </a:ext>
            </a:extLst>
          </p:cNvPr>
          <p:cNvGraphicFramePr>
            <a:graphicFrameLocks noGrp="1"/>
          </p:cNvGraphicFramePr>
          <p:nvPr>
            <p:ph idx="1"/>
            <p:extLst>
              <p:ext uri="{D42A27DB-BD31-4B8C-83A1-F6EECF244321}">
                <p14:modId xmlns:p14="http://schemas.microsoft.com/office/powerpoint/2010/main" val="3745854304"/>
              </p:ext>
            </p:extLst>
          </p:nvPr>
        </p:nvGraphicFramePr>
        <p:xfrm>
          <a:off x="609678" y="1593690"/>
          <a:ext cx="10625278" cy="4704080"/>
        </p:xfrm>
        <a:graphic>
          <a:graphicData uri="http://schemas.openxmlformats.org/drawingml/2006/table">
            <a:tbl>
              <a:tblPr firstRow="1" bandRow="1">
                <a:tableStyleId>{7E9639D4-E3E2-4D34-9284-5A2195B3D0D7}</a:tableStyleId>
              </a:tblPr>
              <a:tblGrid>
                <a:gridCol w="2380429">
                  <a:extLst>
                    <a:ext uri="{9D8B030D-6E8A-4147-A177-3AD203B41FA5}">
                      <a16:colId xmlns:a16="http://schemas.microsoft.com/office/drawing/2014/main" val="1919575273"/>
                    </a:ext>
                  </a:extLst>
                </a:gridCol>
                <a:gridCol w="3770123">
                  <a:extLst>
                    <a:ext uri="{9D8B030D-6E8A-4147-A177-3AD203B41FA5}">
                      <a16:colId xmlns:a16="http://schemas.microsoft.com/office/drawing/2014/main" val="62404929"/>
                    </a:ext>
                  </a:extLst>
                </a:gridCol>
                <a:gridCol w="2237363">
                  <a:extLst>
                    <a:ext uri="{9D8B030D-6E8A-4147-A177-3AD203B41FA5}">
                      <a16:colId xmlns:a16="http://schemas.microsoft.com/office/drawing/2014/main" val="937258571"/>
                    </a:ext>
                  </a:extLst>
                </a:gridCol>
                <a:gridCol w="2237363">
                  <a:extLst>
                    <a:ext uri="{9D8B030D-6E8A-4147-A177-3AD203B41FA5}">
                      <a16:colId xmlns:a16="http://schemas.microsoft.com/office/drawing/2014/main" val="3581401848"/>
                    </a:ext>
                  </a:extLst>
                </a:gridCol>
              </a:tblGrid>
              <a:tr h="370840">
                <a:tc>
                  <a:txBody>
                    <a:bodyPr/>
                    <a:lstStyle/>
                    <a:p>
                      <a:r>
                        <a:rPr lang="fr-BE" sz="1400">
                          <a:latin typeface="+mn-lt"/>
                        </a:rPr>
                        <a:t>Actions </a:t>
                      </a:r>
                    </a:p>
                  </a:txBody>
                  <a:tcPr>
                    <a:solidFill>
                      <a:schemeClr val="tx2"/>
                    </a:solidFill>
                  </a:tcPr>
                </a:tc>
                <a:tc>
                  <a:txBody>
                    <a:bodyPr/>
                    <a:lstStyle/>
                    <a:p>
                      <a:r>
                        <a:rPr lang="fr-BE" sz="1400">
                          <a:latin typeface="+mn-lt"/>
                        </a:rPr>
                        <a:t>Objectifs spécifiques</a:t>
                      </a:r>
                    </a:p>
                  </a:txBody>
                  <a:tcPr>
                    <a:solidFill>
                      <a:schemeClr val="tx2"/>
                    </a:solidFill>
                  </a:tcPr>
                </a:tc>
                <a:tc>
                  <a:txBody>
                    <a:bodyPr/>
                    <a:lstStyle/>
                    <a:p>
                      <a:r>
                        <a:rPr lang="fr-BE" sz="1400">
                          <a:latin typeface="+mn-lt"/>
                        </a:rPr>
                        <a:t>Campagnes/ actions</a:t>
                      </a:r>
                    </a:p>
                  </a:txBody>
                  <a:tcPr>
                    <a:solidFill>
                      <a:schemeClr val="tx2"/>
                    </a:solidFill>
                  </a:tcPr>
                </a:tc>
                <a:tc>
                  <a:txBody>
                    <a:bodyPr/>
                    <a:lstStyle/>
                    <a:p>
                      <a:r>
                        <a:rPr lang="fr-BE" sz="1400">
                          <a:latin typeface="+mn-lt"/>
                        </a:rPr>
                        <a:t>Budgets prévus*</a:t>
                      </a:r>
                    </a:p>
                  </a:txBody>
                  <a:tcPr>
                    <a:solidFill>
                      <a:schemeClr val="tx2"/>
                    </a:solidFill>
                  </a:tcPr>
                </a:tc>
                <a:extLst>
                  <a:ext uri="{0D108BD9-81ED-4DB2-BD59-A6C34878D82A}">
                    <a16:rowId xmlns:a16="http://schemas.microsoft.com/office/drawing/2014/main" val="2768193028"/>
                  </a:ext>
                </a:extLst>
              </a:tr>
              <a:tr h="370840">
                <a:tc>
                  <a:txBody>
                    <a:bodyPr/>
                    <a:lstStyle/>
                    <a:p>
                      <a:r>
                        <a:rPr lang="fr-BE" sz="1400">
                          <a:latin typeface="+mn-lt"/>
                        </a:rPr>
                        <a:t>Promotion du lait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r-BE" sz="1400">
                          <a:latin typeface="+mn-lt"/>
                        </a:rPr>
                        <a:t>Encourager la consommation et valoriser les atouts de la filière en matière de durabilité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r-BE" sz="1400">
                          <a:latin typeface="+mn-lt"/>
                        </a:rPr>
                        <a:t>« Notre lait à nous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6">
                  <a:txBody>
                    <a:bodyPr/>
                    <a:lstStyle/>
                    <a:p>
                      <a:endParaRPr lang="fr-BE" sz="1400">
                        <a:latin typeface="+mn-lt"/>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4132777130"/>
                  </a:ext>
                </a:extLst>
              </a:tr>
              <a:tr h="370840">
                <a:tc>
                  <a:txBody>
                    <a:bodyPr/>
                    <a:lstStyle/>
                    <a:p>
                      <a:r>
                        <a:rPr lang="fr-BE" sz="1400">
                          <a:latin typeface="+mn-lt"/>
                        </a:rPr>
                        <a:t>Communication sur filière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BE" sz="1400">
                          <a:latin typeface="+mn-lt"/>
                        </a:rPr>
                        <a:t>Valoriser l’image de la filière et des produits sur les réseaux sociaux et dans le cadre d’actions transversales- multiproduits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BE" sz="1400">
                          <a:latin typeface="+mn-lt"/>
                        </a:rPr>
                        <a:t>Circuit court, #jecuisinelocal, collaborations filières, réseaux sociaux,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BE" sz="1400">
                        <a:latin typeface="+mn-lt"/>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9194514"/>
                  </a:ext>
                </a:extLst>
              </a:tr>
              <a:tr h="370840">
                <a:tc>
                  <a:txBody>
                    <a:bodyPr/>
                    <a:lstStyle/>
                    <a:p>
                      <a:r>
                        <a:rPr lang="fr-BE" sz="1400">
                          <a:latin typeface="+mn-lt"/>
                        </a:rPr>
                        <a:t>Yaourt &amp; durabilité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BE" sz="1400">
                          <a:latin typeface="+mn-lt"/>
                        </a:rPr>
                        <a:t>Informer des engagements de la filière en matière de durabilité – soutenir les bonnes pratiques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BE" sz="1400">
                          <a:latin typeface="+mn-lt"/>
                        </a:rPr>
                        <a:t>Visites de fermes, influence, conférence.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BE"/>
                    </a:p>
                  </a:txBody>
                  <a:tcPr/>
                </a:tc>
                <a:extLst>
                  <a:ext uri="{0D108BD9-81ED-4DB2-BD59-A6C34878D82A}">
                    <a16:rowId xmlns:a16="http://schemas.microsoft.com/office/drawing/2014/main" val="2223015046"/>
                  </a:ext>
                </a:extLst>
              </a:tr>
              <a:tr h="370840">
                <a:tc rowSpan="2">
                  <a:txBody>
                    <a:bodyPr/>
                    <a:lstStyle/>
                    <a:p>
                      <a:r>
                        <a:rPr lang="fr-BE" sz="1400">
                          <a:latin typeface="+mn-lt"/>
                        </a:rPr>
                        <a:t>Promotion du fromage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BE" sz="1400">
                          <a:latin typeface="+mn-lt"/>
                        </a:rPr>
                        <a:t>Encourager la consommation des fromages locaux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BE" sz="1400">
                          <a:latin typeface="+mn-lt"/>
                        </a:rPr>
                        <a:t>Nos fromages locaux, des plaisirs irrésistibles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BE" sz="1400">
                        <a:latin typeface="+mn-lt"/>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9964159"/>
                  </a:ext>
                </a:extLst>
              </a:tr>
              <a:tr h="370840">
                <a:tc vMerge="1">
                  <a:txBody>
                    <a:bodyPr/>
                    <a:lstStyle/>
                    <a:p>
                      <a:endParaRPr lang="fr-BE" sz="140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400">
                          <a:latin typeface="+mn-lt"/>
                        </a:rPr>
                        <a:t>Valoriser l’image des producteurs fromagers par des reportages chez les producteurs</a:t>
                      </a:r>
                      <a:endParaRPr lang="fr-BE" sz="140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400">
                          <a:latin typeface="+mn-lt"/>
                        </a:rPr>
                        <a:t>Collaboration avec des influenceurs</a:t>
                      </a:r>
                      <a:endParaRPr lang="fr-BE" sz="140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BE" sz="1400">
                        <a:latin typeface="+mn-lt"/>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099627"/>
                  </a:ext>
                </a:extLst>
              </a:tr>
              <a:tr h="370840">
                <a:tc>
                  <a:txBody>
                    <a:bodyPr/>
                    <a:lstStyle/>
                    <a:p>
                      <a:r>
                        <a:rPr lang="fr-BE" sz="1400">
                          <a:latin typeface="+mn-lt"/>
                        </a:rPr>
                        <a:t>Dégustations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BE" sz="1400">
                          <a:latin typeface="+mn-lt"/>
                        </a:rPr>
                        <a:t>Faire découvrir et apprécier les produits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BE" sz="1400">
                          <a:latin typeface="+mn-lt"/>
                        </a:rPr>
                        <a:t>Collaboration avec des associations sportives et culturelles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BE" sz="1400">
                        <a:latin typeface="+mn-lt"/>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9413704"/>
                  </a:ext>
                </a:extLst>
              </a:tr>
              <a:tr h="370840">
                <a:tc gridSpan="3">
                  <a:txBody>
                    <a:bodyPr/>
                    <a:lstStyle/>
                    <a:p>
                      <a:pPr algn="r"/>
                      <a:r>
                        <a:rPr lang="fr-BE" sz="1400">
                          <a:latin typeface="+mn-lt"/>
                        </a:rPr>
                        <a:t>Sous-total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pPr algn="r"/>
                      <a:r>
                        <a:rPr lang="fr-BE" sz="1400">
                          <a:latin typeface="+mn-lt"/>
                        </a:rPr>
                        <a:t>Sous-total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fr-BE" sz="140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400">
                          <a:latin typeface="+mn-lt"/>
                        </a:rPr>
                        <a:t>1.100.000 €</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49626525"/>
                  </a:ext>
                </a:extLst>
              </a:tr>
            </a:tbl>
          </a:graphicData>
        </a:graphic>
      </p:graphicFrame>
      <p:sp>
        <p:nvSpPr>
          <p:cNvPr id="3" name="Titre 1">
            <a:extLst>
              <a:ext uri="{FF2B5EF4-FFF2-40B4-BE49-F238E27FC236}">
                <a16:creationId xmlns:a16="http://schemas.microsoft.com/office/drawing/2014/main" id="{B9F3D222-4565-EDAF-B9F9-4930784C01BD}"/>
              </a:ext>
            </a:extLst>
          </p:cNvPr>
          <p:cNvSpPr txBox="1">
            <a:spLocks/>
          </p:cNvSpPr>
          <p:nvPr/>
        </p:nvSpPr>
        <p:spPr>
          <a:xfrm>
            <a:off x="609678" y="405774"/>
            <a:ext cx="10972800" cy="58721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2800">
                <a:solidFill>
                  <a:srgbClr val="242852"/>
                </a:solidFill>
                <a:latin typeface="+mn-lt"/>
              </a:rPr>
              <a:t>ACTIONS « CONSOMMATEURS »</a:t>
            </a:r>
          </a:p>
        </p:txBody>
      </p:sp>
    </p:spTree>
    <p:extLst>
      <p:ext uri="{BB962C8B-B14F-4D97-AF65-F5344CB8AC3E}">
        <p14:creationId xmlns:p14="http://schemas.microsoft.com/office/powerpoint/2010/main" val="12560263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4">
            <a:extLst>
              <a:ext uri="{FF2B5EF4-FFF2-40B4-BE49-F238E27FC236}">
                <a16:creationId xmlns:a16="http://schemas.microsoft.com/office/drawing/2014/main" id="{959D04B6-764D-E43A-6E8F-E2C7D9CB937E}"/>
              </a:ext>
            </a:extLst>
          </p:cNvPr>
          <p:cNvGraphicFramePr>
            <a:graphicFrameLocks noGrp="1"/>
          </p:cNvGraphicFramePr>
          <p:nvPr>
            <p:ph idx="1"/>
            <p:extLst>
              <p:ext uri="{D42A27DB-BD31-4B8C-83A1-F6EECF244321}">
                <p14:modId xmlns:p14="http://schemas.microsoft.com/office/powerpoint/2010/main" val="231230257"/>
              </p:ext>
            </p:extLst>
          </p:nvPr>
        </p:nvGraphicFramePr>
        <p:xfrm>
          <a:off x="955576" y="1070492"/>
          <a:ext cx="10449974" cy="2299772"/>
        </p:xfrm>
        <a:graphic>
          <a:graphicData uri="http://schemas.openxmlformats.org/drawingml/2006/table">
            <a:tbl>
              <a:tblPr firstRow="1" bandRow="1">
                <a:tableStyleId>{7E9639D4-E3E2-4D34-9284-5A2195B3D0D7}</a:tableStyleId>
              </a:tblPr>
              <a:tblGrid>
                <a:gridCol w="2421659">
                  <a:extLst>
                    <a:ext uri="{9D8B030D-6E8A-4147-A177-3AD203B41FA5}">
                      <a16:colId xmlns:a16="http://schemas.microsoft.com/office/drawing/2014/main" val="1919575273"/>
                    </a:ext>
                  </a:extLst>
                </a:gridCol>
                <a:gridCol w="4226547">
                  <a:extLst>
                    <a:ext uri="{9D8B030D-6E8A-4147-A177-3AD203B41FA5}">
                      <a16:colId xmlns:a16="http://schemas.microsoft.com/office/drawing/2014/main" val="62404929"/>
                    </a:ext>
                  </a:extLst>
                </a:gridCol>
                <a:gridCol w="1900884">
                  <a:extLst>
                    <a:ext uri="{9D8B030D-6E8A-4147-A177-3AD203B41FA5}">
                      <a16:colId xmlns:a16="http://schemas.microsoft.com/office/drawing/2014/main" val="639543256"/>
                    </a:ext>
                  </a:extLst>
                </a:gridCol>
                <a:gridCol w="1900884">
                  <a:extLst>
                    <a:ext uri="{9D8B030D-6E8A-4147-A177-3AD203B41FA5}">
                      <a16:colId xmlns:a16="http://schemas.microsoft.com/office/drawing/2014/main" val="3581401848"/>
                    </a:ext>
                  </a:extLst>
                </a:gridCol>
              </a:tblGrid>
              <a:tr h="361198">
                <a:tc>
                  <a:txBody>
                    <a:bodyPr/>
                    <a:lstStyle/>
                    <a:p>
                      <a:r>
                        <a:rPr lang="fr-BE" sz="1400"/>
                        <a:t>Actions </a:t>
                      </a:r>
                    </a:p>
                  </a:txBody>
                  <a:tcPr>
                    <a:solidFill>
                      <a:schemeClr val="tx2"/>
                    </a:solidFill>
                  </a:tcPr>
                </a:tc>
                <a:tc>
                  <a:txBody>
                    <a:bodyPr/>
                    <a:lstStyle/>
                    <a:p>
                      <a:r>
                        <a:rPr lang="fr-BE" sz="1400"/>
                        <a:t>Objectifs spécifiques</a:t>
                      </a:r>
                    </a:p>
                  </a:txBody>
                  <a:tcP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400">
                          <a:latin typeface="+mn-lt"/>
                        </a:rPr>
                        <a:t>Campagnes/ actions</a:t>
                      </a:r>
                    </a:p>
                  </a:txBody>
                  <a:tcPr>
                    <a:solidFill>
                      <a:schemeClr val="tx2"/>
                    </a:solidFill>
                  </a:tcPr>
                </a:tc>
                <a:tc>
                  <a:txBody>
                    <a:bodyPr/>
                    <a:lstStyle/>
                    <a:p>
                      <a:r>
                        <a:rPr lang="fr-BE" sz="1400"/>
                        <a:t>Budgets prévus</a:t>
                      </a:r>
                    </a:p>
                  </a:txBody>
                  <a:tcPr>
                    <a:solidFill>
                      <a:schemeClr val="tx2"/>
                    </a:solidFill>
                  </a:tcPr>
                </a:tc>
                <a:extLst>
                  <a:ext uri="{0D108BD9-81ED-4DB2-BD59-A6C34878D82A}">
                    <a16:rowId xmlns:a16="http://schemas.microsoft.com/office/drawing/2014/main" val="2768193028"/>
                  </a:ext>
                </a:extLst>
              </a:tr>
              <a:tr h="688894">
                <a:tc>
                  <a:txBody>
                    <a:bodyPr/>
                    <a:lstStyle/>
                    <a:p>
                      <a:r>
                        <a:rPr lang="fr-BE" sz="1400"/>
                        <a:t>Initiatives durables </a:t>
                      </a:r>
                    </a:p>
                  </a:txBody>
                  <a:tcPr>
                    <a:lnR w="12700" cap="flat" cmpd="sng" algn="ctr">
                      <a:solidFill>
                        <a:schemeClr val="tx1"/>
                      </a:solidFill>
                      <a:prstDash val="solid"/>
                      <a:round/>
                      <a:headEnd type="none" w="med" len="med"/>
                      <a:tailEnd type="none" w="med" len="med"/>
                    </a:lnR>
                  </a:tcPr>
                </a:tc>
                <a:tc>
                  <a:txBody>
                    <a:bodyPr/>
                    <a:lstStyle/>
                    <a:p>
                      <a:r>
                        <a:rPr lang="fr-BE" sz="1400"/>
                        <a:t>Informer des atouts et engagements de la filière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400"/>
                        <a:t>Campagne EMF, collaborations secteurs,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rowSpan="3">
                  <a:txBody>
                    <a:bodyPr/>
                    <a:lstStyle/>
                    <a:p>
                      <a:endParaRPr lang="fr-BE" sz="1400"/>
                    </a:p>
                  </a:txBody>
                  <a:tcPr>
                    <a:lnL w="12700" cap="flat" cmpd="sng" algn="ctr">
                      <a:solidFill>
                        <a:schemeClr val="tx1"/>
                      </a:solidFill>
                      <a:prstDash val="solid"/>
                      <a:round/>
                      <a:headEnd type="none" w="med" len="med"/>
                      <a:tailEnd type="none" w="med" len="med"/>
                    </a:lnL>
                    <a:solidFill>
                      <a:schemeClr val="accent6">
                        <a:lumMod val="40000"/>
                        <a:lumOff val="60000"/>
                      </a:schemeClr>
                    </a:solidFill>
                  </a:tcPr>
                </a:tc>
                <a:extLst>
                  <a:ext uri="{0D108BD9-81ED-4DB2-BD59-A6C34878D82A}">
                    <a16:rowId xmlns:a16="http://schemas.microsoft.com/office/drawing/2014/main" val="4132777130"/>
                  </a:ext>
                </a:extLst>
              </a:tr>
              <a:tr h="688894">
                <a:tc>
                  <a:txBody>
                    <a:bodyPr/>
                    <a:lstStyle/>
                    <a:p>
                      <a:r>
                        <a:rPr lang="fr-BE" sz="1400"/>
                        <a:t>Concours des meilleurs fromages de chez nous</a:t>
                      </a:r>
                    </a:p>
                  </a:txBody>
                  <a:tcPr>
                    <a:lnR w="12700" cap="flat" cmpd="sng" algn="ctr">
                      <a:solidFill>
                        <a:schemeClr val="tx1"/>
                      </a:solidFill>
                      <a:prstDash val="solid"/>
                      <a:round/>
                      <a:headEnd type="none" w="med" len="med"/>
                      <a:tailEnd type="none" w="med" len="med"/>
                    </a:lnR>
                  </a:tcPr>
                </a:tc>
                <a:tc>
                  <a:txBody>
                    <a:bodyPr/>
                    <a:lstStyle/>
                    <a:p>
                      <a:r>
                        <a:rPr lang="fr-BE" sz="1400"/>
                        <a:t>Valoriser le savoir-faire des producteurs fromagers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400"/>
                        <a:t>Concours, conférence de presse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fr-BE" sz="140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64704822"/>
                  </a:ext>
                </a:extLst>
              </a:tr>
              <a:tr h="487966">
                <a:tc>
                  <a:txBody>
                    <a:bodyPr/>
                    <a:lstStyle/>
                    <a:p>
                      <a:r>
                        <a:rPr lang="fr-BE" sz="1400"/>
                        <a:t>Données Observatoire</a:t>
                      </a:r>
                    </a:p>
                  </a:txBody>
                  <a:tcPr>
                    <a:lnR w="12700" cap="flat" cmpd="sng" algn="ctr">
                      <a:solidFill>
                        <a:schemeClr val="tx1"/>
                      </a:solidFill>
                      <a:prstDash val="solid"/>
                      <a:round/>
                      <a:headEnd type="none" w="med" len="med"/>
                      <a:tailEnd type="none" w="med" len="med"/>
                    </a:lnR>
                  </a:tcPr>
                </a:tc>
                <a:tc>
                  <a:txBody>
                    <a:bodyPr/>
                    <a:lstStyle/>
                    <a:p>
                      <a:r>
                        <a:rPr lang="fr-BE" sz="1400"/>
                        <a:t>Communiquer le marché des PL et de la consommation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BE"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fr-BE" sz="140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79964159"/>
                  </a:ext>
                </a:extLst>
              </a:tr>
            </a:tbl>
          </a:graphicData>
        </a:graphic>
      </p:graphicFrame>
      <p:sp>
        <p:nvSpPr>
          <p:cNvPr id="3" name="Titre 1">
            <a:extLst>
              <a:ext uri="{FF2B5EF4-FFF2-40B4-BE49-F238E27FC236}">
                <a16:creationId xmlns:a16="http://schemas.microsoft.com/office/drawing/2014/main" id="{B9F3D222-4565-EDAF-B9F9-4930784C01BD}"/>
              </a:ext>
            </a:extLst>
          </p:cNvPr>
          <p:cNvSpPr txBox="1">
            <a:spLocks/>
          </p:cNvSpPr>
          <p:nvPr/>
        </p:nvSpPr>
        <p:spPr>
          <a:xfrm>
            <a:off x="609598" y="15553"/>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2800">
                <a:solidFill>
                  <a:srgbClr val="242852"/>
                </a:solidFill>
                <a:latin typeface="+mn-lt"/>
              </a:rPr>
              <a:t>ACTIONS « PUBLICS SPECIFIQUES »</a:t>
            </a:r>
          </a:p>
        </p:txBody>
      </p:sp>
      <p:graphicFrame>
        <p:nvGraphicFramePr>
          <p:cNvPr id="5" name="Tableau 4">
            <a:extLst>
              <a:ext uri="{FF2B5EF4-FFF2-40B4-BE49-F238E27FC236}">
                <a16:creationId xmlns:a16="http://schemas.microsoft.com/office/drawing/2014/main" id="{5970CC0A-CD20-12E6-93FA-409C822B84B1}"/>
              </a:ext>
            </a:extLst>
          </p:cNvPr>
          <p:cNvGraphicFramePr>
            <a:graphicFrameLocks/>
          </p:cNvGraphicFramePr>
          <p:nvPr>
            <p:extLst>
              <p:ext uri="{D42A27DB-BD31-4B8C-83A1-F6EECF244321}">
                <p14:modId xmlns:p14="http://schemas.microsoft.com/office/powerpoint/2010/main" val="2277048192"/>
              </p:ext>
            </p:extLst>
          </p:nvPr>
        </p:nvGraphicFramePr>
        <p:xfrm>
          <a:off x="955576" y="3426036"/>
          <a:ext cx="10449974" cy="1344761"/>
        </p:xfrm>
        <a:graphic>
          <a:graphicData uri="http://schemas.openxmlformats.org/drawingml/2006/table">
            <a:tbl>
              <a:tblPr firstRow="1" bandRow="1">
                <a:tableStyleId>{7E9639D4-E3E2-4D34-9284-5A2195B3D0D7}</a:tableStyleId>
              </a:tblPr>
              <a:tblGrid>
                <a:gridCol w="2421659">
                  <a:extLst>
                    <a:ext uri="{9D8B030D-6E8A-4147-A177-3AD203B41FA5}">
                      <a16:colId xmlns:a16="http://schemas.microsoft.com/office/drawing/2014/main" val="1919575273"/>
                    </a:ext>
                  </a:extLst>
                </a:gridCol>
                <a:gridCol w="4226547">
                  <a:extLst>
                    <a:ext uri="{9D8B030D-6E8A-4147-A177-3AD203B41FA5}">
                      <a16:colId xmlns:a16="http://schemas.microsoft.com/office/drawing/2014/main" val="62404929"/>
                    </a:ext>
                  </a:extLst>
                </a:gridCol>
                <a:gridCol w="1900884">
                  <a:extLst>
                    <a:ext uri="{9D8B030D-6E8A-4147-A177-3AD203B41FA5}">
                      <a16:colId xmlns:a16="http://schemas.microsoft.com/office/drawing/2014/main" val="1412626568"/>
                    </a:ext>
                  </a:extLst>
                </a:gridCol>
                <a:gridCol w="1900884">
                  <a:extLst>
                    <a:ext uri="{9D8B030D-6E8A-4147-A177-3AD203B41FA5}">
                      <a16:colId xmlns:a16="http://schemas.microsoft.com/office/drawing/2014/main" val="3581401848"/>
                    </a:ext>
                  </a:extLst>
                </a:gridCol>
              </a:tblGrid>
              <a:tr h="253513">
                <a:tc>
                  <a:txBody>
                    <a:bodyPr/>
                    <a:lstStyle/>
                    <a:p>
                      <a:r>
                        <a:rPr lang="fr-BE" sz="1400"/>
                        <a:t>Actions </a:t>
                      </a:r>
                    </a:p>
                  </a:txBody>
                  <a:tcPr>
                    <a:solidFill>
                      <a:schemeClr val="tx2"/>
                    </a:solidFill>
                  </a:tcPr>
                </a:tc>
                <a:tc>
                  <a:txBody>
                    <a:bodyPr/>
                    <a:lstStyle/>
                    <a:p>
                      <a:r>
                        <a:rPr lang="fr-BE" sz="1400"/>
                        <a:t>Objectifs spécifiques</a:t>
                      </a:r>
                    </a:p>
                  </a:txBody>
                  <a:tcPr>
                    <a:solidFill>
                      <a:schemeClr val="tx2"/>
                    </a:solidFill>
                  </a:tcPr>
                </a:tc>
                <a:tc>
                  <a:txBody>
                    <a:bodyPr/>
                    <a:lstStyle/>
                    <a:p>
                      <a:endParaRPr lang="fr-BE" sz="1400"/>
                    </a:p>
                  </a:txBody>
                  <a:tcPr>
                    <a:solidFill>
                      <a:schemeClr val="tx2"/>
                    </a:solidFill>
                  </a:tcPr>
                </a:tc>
                <a:tc>
                  <a:txBody>
                    <a:bodyPr/>
                    <a:lstStyle/>
                    <a:p>
                      <a:r>
                        <a:rPr lang="fr-BE" sz="1400"/>
                        <a:t>Budgets prévus</a:t>
                      </a:r>
                    </a:p>
                  </a:txBody>
                  <a:tcPr>
                    <a:solidFill>
                      <a:schemeClr val="tx2"/>
                    </a:solidFill>
                  </a:tcPr>
                </a:tc>
                <a:extLst>
                  <a:ext uri="{0D108BD9-81ED-4DB2-BD59-A6C34878D82A}">
                    <a16:rowId xmlns:a16="http://schemas.microsoft.com/office/drawing/2014/main" val="2768193028"/>
                  </a:ext>
                </a:extLst>
              </a:tr>
              <a:tr h="608431">
                <a:tc>
                  <a:txBody>
                    <a:bodyPr/>
                    <a:lstStyle/>
                    <a:p>
                      <a:r>
                        <a:rPr lang="fr-BE" sz="1400"/>
                        <a:t>Information régulière</a:t>
                      </a:r>
                    </a:p>
                  </a:txBody>
                  <a:tcPr>
                    <a:lnR w="12700" cap="flat" cmpd="sng" algn="ctr">
                      <a:solidFill>
                        <a:schemeClr val="tx1"/>
                      </a:solidFill>
                      <a:prstDash val="solid"/>
                      <a:round/>
                      <a:headEnd type="none" w="med" len="med"/>
                      <a:tailEnd type="none" w="med" len="med"/>
                    </a:lnR>
                  </a:tcPr>
                </a:tc>
                <a:tc>
                  <a:txBody>
                    <a:bodyPr/>
                    <a:lstStyle/>
                    <a:p>
                      <a:r>
                        <a:rPr lang="fr-BE" sz="1400"/>
                        <a:t>Informer de la place des produits laitiers dans une alimentation équilibrée et durable + des engagements et atouts de la filière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400"/>
                        <a:t>Food In Action, Union professionnelle, </a:t>
                      </a:r>
                      <a:r>
                        <a:rPr lang="fr-BE" sz="1400" err="1"/>
                        <a:t>Dieteo</a:t>
                      </a:r>
                      <a:endParaRPr lang="fr-BE"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rowSpan="2">
                  <a:txBody>
                    <a:bodyPr/>
                    <a:lstStyle/>
                    <a:p>
                      <a:endParaRPr lang="fr-BE" sz="1400"/>
                    </a:p>
                  </a:txBody>
                  <a:tcPr>
                    <a:lnL w="12700" cap="flat" cmpd="sng" algn="ctr">
                      <a:solidFill>
                        <a:schemeClr val="tx1"/>
                      </a:solidFill>
                      <a:prstDash val="solid"/>
                      <a:round/>
                      <a:headEnd type="none" w="med" len="med"/>
                      <a:tailEnd type="none" w="med" len="med"/>
                    </a:lnL>
                    <a:solidFill>
                      <a:schemeClr val="accent6">
                        <a:lumMod val="40000"/>
                        <a:lumOff val="60000"/>
                      </a:schemeClr>
                    </a:solidFill>
                  </a:tcPr>
                </a:tc>
                <a:extLst>
                  <a:ext uri="{0D108BD9-81ED-4DB2-BD59-A6C34878D82A}">
                    <a16:rowId xmlns:a16="http://schemas.microsoft.com/office/drawing/2014/main" val="4132777130"/>
                  </a:ext>
                </a:extLst>
              </a:tr>
              <a:tr h="308441">
                <a:tc>
                  <a:txBody>
                    <a:bodyPr/>
                    <a:lstStyle/>
                    <a:p>
                      <a:r>
                        <a:rPr lang="fr-BE" sz="1400"/>
                        <a:t>Visite/ workshop</a:t>
                      </a:r>
                    </a:p>
                  </a:txBody>
                  <a:tcPr>
                    <a:lnR w="12700" cap="flat" cmpd="sng" algn="ctr">
                      <a:solidFill>
                        <a:schemeClr val="tx1"/>
                      </a:solidFill>
                      <a:prstDash val="solid"/>
                      <a:round/>
                      <a:headEnd type="none" w="med" len="med"/>
                      <a:tailEnd type="none" w="med" len="med"/>
                    </a:lnR>
                  </a:tcPr>
                </a:tc>
                <a:tc>
                  <a:txBody>
                    <a:bodyPr/>
                    <a:lstStyle/>
                    <a:p>
                      <a:r>
                        <a:rPr lang="fr-BE" sz="1400"/>
                        <a:t>Informer des atouts de la filière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BE"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fr-BE" sz="140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13072889"/>
                  </a:ext>
                </a:extLst>
              </a:tr>
            </a:tbl>
          </a:graphicData>
        </a:graphic>
      </p:graphicFrame>
      <p:graphicFrame>
        <p:nvGraphicFramePr>
          <p:cNvPr id="6" name="Tableau 5">
            <a:extLst>
              <a:ext uri="{FF2B5EF4-FFF2-40B4-BE49-F238E27FC236}">
                <a16:creationId xmlns:a16="http://schemas.microsoft.com/office/drawing/2014/main" id="{F9562708-ABB9-5747-E2EB-B61BDE92D277}"/>
              </a:ext>
            </a:extLst>
          </p:cNvPr>
          <p:cNvGraphicFramePr>
            <a:graphicFrameLocks/>
          </p:cNvGraphicFramePr>
          <p:nvPr>
            <p:extLst>
              <p:ext uri="{D42A27DB-BD31-4B8C-83A1-F6EECF244321}">
                <p14:modId xmlns:p14="http://schemas.microsoft.com/office/powerpoint/2010/main" val="702406511"/>
              </p:ext>
            </p:extLst>
          </p:nvPr>
        </p:nvGraphicFramePr>
        <p:xfrm>
          <a:off x="955576" y="4450764"/>
          <a:ext cx="10449974" cy="1770072"/>
        </p:xfrm>
        <a:graphic>
          <a:graphicData uri="http://schemas.openxmlformats.org/drawingml/2006/table">
            <a:tbl>
              <a:tblPr firstRow="1" bandRow="1">
                <a:tableStyleId>{7E9639D4-E3E2-4D34-9284-5A2195B3D0D7}</a:tableStyleId>
              </a:tblPr>
              <a:tblGrid>
                <a:gridCol w="2421659">
                  <a:extLst>
                    <a:ext uri="{9D8B030D-6E8A-4147-A177-3AD203B41FA5}">
                      <a16:colId xmlns:a16="http://schemas.microsoft.com/office/drawing/2014/main" val="1919575273"/>
                    </a:ext>
                  </a:extLst>
                </a:gridCol>
                <a:gridCol w="4226547">
                  <a:extLst>
                    <a:ext uri="{9D8B030D-6E8A-4147-A177-3AD203B41FA5}">
                      <a16:colId xmlns:a16="http://schemas.microsoft.com/office/drawing/2014/main" val="62404929"/>
                    </a:ext>
                  </a:extLst>
                </a:gridCol>
                <a:gridCol w="1900884">
                  <a:extLst>
                    <a:ext uri="{9D8B030D-6E8A-4147-A177-3AD203B41FA5}">
                      <a16:colId xmlns:a16="http://schemas.microsoft.com/office/drawing/2014/main" val="2104385577"/>
                    </a:ext>
                  </a:extLst>
                </a:gridCol>
                <a:gridCol w="1900884">
                  <a:extLst>
                    <a:ext uri="{9D8B030D-6E8A-4147-A177-3AD203B41FA5}">
                      <a16:colId xmlns:a16="http://schemas.microsoft.com/office/drawing/2014/main" val="3581401848"/>
                    </a:ext>
                  </a:extLst>
                </a:gridCol>
              </a:tblGrid>
              <a:tr h="346184">
                <a:tc>
                  <a:txBody>
                    <a:bodyPr/>
                    <a:lstStyle/>
                    <a:p>
                      <a:r>
                        <a:rPr lang="fr-BE" sz="1400"/>
                        <a:t>Actions </a:t>
                      </a:r>
                    </a:p>
                  </a:txBody>
                  <a:tcPr>
                    <a:solidFill>
                      <a:schemeClr val="tx2"/>
                    </a:solidFill>
                  </a:tcPr>
                </a:tc>
                <a:tc>
                  <a:txBody>
                    <a:bodyPr/>
                    <a:lstStyle/>
                    <a:p>
                      <a:r>
                        <a:rPr lang="fr-BE" sz="1400"/>
                        <a:t>Objectifs spécifiques</a:t>
                      </a:r>
                    </a:p>
                  </a:txBody>
                  <a:tcPr>
                    <a:solidFill>
                      <a:schemeClr val="tx2"/>
                    </a:solidFill>
                  </a:tcPr>
                </a:tc>
                <a:tc>
                  <a:txBody>
                    <a:bodyPr/>
                    <a:lstStyle/>
                    <a:p>
                      <a:endParaRPr lang="fr-BE" sz="1400"/>
                    </a:p>
                  </a:txBody>
                  <a:tcPr>
                    <a:solidFill>
                      <a:schemeClr val="tx2"/>
                    </a:solidFill>
                  </a:tcPr>
                </a:tc>
                <a:tc>
                  <a:txBody>
                    <a:bodyPr/>
                    <a:lstStyle/>
                    <a:p>
                      <a:r>
                        <a:rPr lang="fr-BE" sz="1400"/>
                        <a:t>Budgets prévus</a:t>
                      </a:r>
                    </a:p>
                  </a:txBody>
                  <a:tcPr>
                    <a:solidFill>
                      <a:schemeClr val="tx2"/>
                    </a:solidFill>
                  </a:tcPr>
                </a:tc>
                <a:extLst>
                  <a:ext uri="{0D108BD9-81ED-4DB2-BD59-A6C34878D82A}">
                    <a16:rowId xmlns:a16="http://schemas.microsoft.com/office/drawing/2014/main" val="2768193028"/>
                  </a:ext>
                </a:extLst>
              </a:tr>
              <a:tr h="346184">
                <a:tc>
                  <a:txBody>
                    <a:bodyPr/>
                    <a:lstStyle/>
                    <a:p>
                      <a:r>
                        <a:rPr lang="fr-BE" sz="1400" err="1"/>
                        <a:t>Lait’scapade</a:t>
                      </a:r>
                      <a:r>
                        <a:rPr lang="fr-BE" sz="1400"/>
                        <a:t> @School</a:t>
                      </a:r>
                    </a:p>
                  </a:txBody>
                  <a:tcPr>
                    <a:lnR w="12700" cap="flat" cmpd="sng" algn="ctr">
                      <a:solidFill>
                        <a:schemeClr val="tx1"/>
                      </a:solidFill>
                      <a:prstDash val="solid"/>
                      <a:round/>
                      <a:headEnd type="none" w="med" len="med"/>
                      <a:tailEnd type="none" w="med" len="med"/>
                    </a:lnR>
                  </a:tcPr>
                </a:tc>
                <a:tc>
                  <a:txBody>
                    <a:bodyPr/>
                    <a:lstStyle/>
                    <a:p>
                      <a:r>
                        <a:rPr lang="fr-BE" sz="1400"/>
                        <a:t>Développer l’outil dans un cadre scolaire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40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rowSpan="2">
                  <a:txBody>
                    <a:bodyPr/>
                    <a:lstStyle/>
                    <a:p>
                      <a:endParaRPr lang="fr-BE" sz="1400"/>
                    </a:p>
                  </a:txBody>
                  <a:tcPr>
                    <a:lnL w="12700" cap="flat" cmpd="sng" algn="ctr">
                      <a:solidFill>
                        <a:schemeClr val="tx1"/>
                      </a:solidFill>
                      <a:prstDash val="solid"/>
                      <a:round/>
                      <a:headEnd type="none" w="med" len="med"/>
                      <a:tailEnd type="none" w="med" len="med"/>
                    </a:lnL>
                    <a:solidFill>
                      <a:schemeClr val="accent6">
                        <a:lumMod val="40000"/>
                        <a:lumOff val="60000"/>
                      </a:schemeClr>
                    </a:solidFill>
                  </a:tcPr>
                </a:tc>
                <a:extLst>
                  <a:ext uri="{0D108BD9-81ED-4DB2-BD59-A6C34878D82A}">
                    <a16:rowId xmlns:a16="http://schemas.microsoft.com/office/drawing/2014/main" val="820571167"/>
                  </a:ext>
                </a:extLst>
              </a:tr>
              <a:tr h="682884">
                <a:tc>
                  <a:txBody>
                    <a:bodyPr/>
                    <a:lstStyle/>
                    <a:p>
                      <a:r>
                        <a:rPr lang="fr-BE" sz="1400"/>
                        <a:t>Concours fromages à destination des écoles hôtelières </a:t>
                      </a:r>
                    </a:p>
                  </a:txBody>
                  <a:tcPr>
                    <a:lnR w="12700" cap="flat" cmpd="sng" algn="ctr">
                      <a:solidFill>
                        <a:schemeClr val="tx1"/>
                      </a:solidFill>
                      <a:prstDash val="solid"/>
                      <a:round/>
                      <a:headEnd type="none" w="med" len="med"/>
                      <a:tailEnd type="none" w="med" len="med"/>
                    </a:lnR>
                  </a:tcPr>
                </a:tc>
                <a:tc>
                  <a:txBody>
                    <a:bodyPr/>
                    <a:lstStyle/>
                    <a:p>
                      <a:r>
                        <a:rPr lang="fr-FR" sz="1400"/>
                        <a:t>F</a:t>
                      </a:r>
                      <a:r>
                        <a:rPr lang="fr-BE" sz="1400"/>
                        <a:t>aire connaitre la qualité et la diversité des fromages wallons aux futurs restaurateurs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FR" sz="1400"/>
                        <a:t>Concours </a:t>
                      </a:r>
                      <a:endParaRPr lang="fr-BE"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fr-BE" sz="140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945449398"/>
                  </a:ext>
                </a:extLst>
              </a:tr>
              <a:tr h="346184">
                <a:tc gridSpan="3">
                  <a:txBody>
                    <a:bodyPr/>
                    <a:lstStyle/>
                    <a:p>
                      <a:pPr algn="r"/>
                      <a:r>
                        <a:rPr lang="fr-BE" sz="1400"/>
                        <a:t>Sous-total</a:t>
                      </a:r>
                    </a:p>
                  </a:txBody>
                  <a:tcPr>
                    <a:lnR w="12700" cap="flat" cmpd="sng" algn="ctr">
                      <a:solidFill>
                        <a:schemeClr val="tx1"/>
                      </a:solidFill>
                      <a:prstDash val="solid"/>
                      <a:round/>
                      <a:headEnd type="none" w="med" len="med"/>
                      <a:tailEnd type="none" w="med" len="med"/>
                    </a:lnR>
                  </a:tcPr>
                </a:tc>
                <a:tc hMerge="1">
                  <a:txBody>
                    <a:bodyPr/>
                    <a:lstStyle/>
                    <a:p>
                      <a:pPr algn="r"/>
                      <a:r>
                        <a:rPr lang="fr-BE" sz="1400"/>
                        <a:t>Sous-total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fr-BE"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400"/>
                        <a:t>150.000 €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99180668"/>
                  </a:ext>
                </a:extLst>
              </a:tr>
            </a:tbl>
          </a:graphicData>
        </a:graphic>
      </p:graphicFrame>
      <p:sp>
        <p:nvSpPr>
          <p:cNvPr id="7" name="Titre 1">
            <a:extLst>
              <a:ext uri="{FF2B5EF4-FFF2-40B4-BE49-F238E27FC236}">
                <a16:creationId xmlns:a16="http://schemas.microsoft.com/office/drawing/2014/main" id="{D5098DF1-1B97-14B4-F7AD-FE3390DB2E31}"/>
              </a:ext>
            </a:extLst>
          </p:cNvPr>
          <p:cNvSpPr txBox="1">
            <a:spLocks/>
          </p:cNvSpPr>
          <p:nvPr/>
        </p:nvSpPr>
        <p:spPr>
          <a:xfrm rot="5400000">
            <a:off x="-173676" y="1766711"/>
            <a:ext cx="1115505" cy="1143000"/>
          </a:xfrm>
          <a:prstGeom prst="rect">
            <a:avLst/>
          </a:prstGeom>
        </p:spPr>
        <p:txBody>
          <a:bodyPr vert="vert270"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pPr algn="ctr"/>
            <a:r>
              <a:rPr lang="fr-BE" sz="1600">
                <a:solidFill>
                  <a:srgbClr val="242852"/>
                </a:solidFill>
                <a:latin typeface="+mn-lt"/>
              </a:rPr>
              <a:t>PRESSE</a:t>
            </a:r>
          </a:p>
        </p:txBody>
      </p:sp>
      <p:sp>
        <p:nvSpPr>
          <p:cNvPr id="8" name="Titre 1">
            <a:extLst>
              <a:ext uri="{FF2B5EF4-FFF2-40B4-BE49-F238E27FC236}">
                <a16:creationId xmlns:a16="http://schemas.microsoft.com/office/drawing/2014/main" id="{099CE8CB-43BE-C206-41E6-B9C3C166D13D}"/>
              </a:ext>
            </a:extLst>
          </p:cNvPr>
          <p:cNvSpPr txBox="1">
            <a:spLocks/>
          </p:cNvSpPr>
          <p:nvPr/>
        </p:nvSpPr>
        <p:spPr>
          <a:xfrm rot="5400000">
            <a:off x="-130504" y="3452871"/>
            <a:ext cx="1115505" cy="854499"/>
          </a:xfrm>
          <a:prstGeom prst="rect">
            <a:avLst/>
          </a:prstGeom>
        </p:spPr>
        <p:txBody>
          <a:bodyPr vert="vert270"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1600">
                <a:solidFill>
                  <a:srgbClr val="242852"/>
                </a:solidFill>
                <a:latin typeface="+mn-lt"/>
              </a:rPr>
              <a:t>SANTE</a:t>
            </a:r>
          </a:p>
        </p:txBody>
      </p:sp>
      <p:sp>
        <p:nvSpPr>
          <p:cNvPr id="9" name="Titre 1">
            <a:extLst>
              <a:ext uri="{FF2B5EF4-FFF2-40B4-BE49-F238E27FC236}">
                <a16:creationId xmlns:a16="http://schemas.microsoft.com/office/drawing/2014/main" id="{6D778C66-FB0B-4CEF-D993-727496E720FC}"/>
              </a:ext>
            </a:extLst>
          </p:cNvPr>
          <p:cNvSpPr txBox="1">
            <a:spLocks/>
          </p:cNvSpPr>
          <p:nvPr/>
        </p:nvSpPr>
        <p:spPr>
          <a:xfrm rot="5400000">
            <a:off x="-79966" y="4944241"/>
            <a:ext cx="1115505" cy="955575"/>
          </a:xfrm>
          <a:prstGeom prst="rect">
            <a:avLst/>
          </a:prstGeom>
        </p:spPr>
        <p:txBody>
          <a:bodyPr vert="vert270"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1600">
                <a:solidFill>
                  <a:srgbClr val="242852"/>
                </a:solidFill>
                <a:latin typeface="+mn-lt"/>
              </a:rPr>
              <a:t>ECOLES</a:t>
            </a:r>
          </a:p>
        </p:txBody>
      </p:sp>
    </p:spTree>
    <p:extLst>
      <p:ext uri="{BB962C8B-B14F-4D97-AF65-F5344CB8AC3E}">
        <p14:creationId xmlns:p14="http://schemas.microsoft.com/office/powerpoint/2010/main" val="19477390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9F3D222-4565-EDAF-B9F9-4930784C01BD}"/>
              </a:ext>
            </a:extLst>
          </p:cNvPr>
          <p:cNvSpPr txBox="1">
            <a:spLocks/>
          </p:cNvSpPr>
          <p:nvPr/>
        </p:nvSpPr>
        <p:spPr>
          <a:xfrm>
            <a:off x="609678" y="384509"/>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2800">
                <a:solidFill>
                  <a:srgbClr val="242852"/>
                </a:solidFill>
                <a:latin typeface="+mn-lt"/>
              </a:rPr>
              <a:t>ACTIONS « DEVELOPPEMENT COMMERCIAL »</a:t>
            </a:r>
          </a:p>
        </p:txBody>
      </p:sp>
      <p:graphicFrame>
        <p:nvGraphicFramePr>
          <p:cNvPr id="12" name="Tableau 4">
            <a:extLst>
              <a:ext uri="{FF2B5EF4-FFF2-40B4-BE49-F238E27FC236}">
                <a16:creationId xmlns:a16="http://schemas.microsoft.com/office/drawing/2014/main" id="{278646E3-D75F-5C85-D063-228200D765CA}"/>
              </a:ext>
            </a:extLst>
          </p:cNvPr>
          <p:cNvGraphicFramePr>
            <a:graphicFrameLocks noGrp="1"/>
          </p:cNvGraphicFramePr>
          <p:nvPr>
            <p:ph idx="1"/>
          </p:nvPr>
        </p:nvGraphicFramePr>
        <p:xfrm>
          <a:off x="609678" y="1887509"/>
          <a:ext cx="10619104" cy="3352800"/>
        </p:xfrm>
        <a:graphic>
          <a:graphicData uri="http://schemas.openxmlformats.org/drawingml/2006/table">
            <a:tbl>
              <a:tblPr firstRow="1" bandRow="1">
                <a:tableStyleId>{7E9639D4-E3E2-4D34-9284-5A2195B3D0D7}</a:tableStyleId>
              </a:tblPr>
              <a:tblGrid>
                <a:gridCol w="2460853">
                  <a:extLst>
                    <a:ext uri="{9D8B030D-6E8A-4147-A177-3AD203B41FA5}">
                      <a16:colId xmlns:a16="http://schemas.microsoft.com/office/drawing/2014/main" val="1919575273"/>
                    </a:ext>
                  </a:extLst>
                </a:gridCol>
                <a:gridCol w="4294953">
                  <a:extLst>
                    <a:ext uri="{9D8B030D-6E8A-4147-A177-3AD203B41FA5}">
                      <a16:colId xmlns:a16="http://schemas.microsoft.com/office/drawing/2014/main" val="62404929"/>
                    </a:ext>
                  </a:extLst>
                </a:gridCol>
                <a:gridCol w="1931649">
                  <a:extLst>
                    <a:ext uri="{9D8B030D-6E8A-4147-A177-3AD203B41FA5}">
                      <a16:colId xmlns:a16="http://schemas.microsoft.com/office/drawing/2014/main" val="2722390336"/>
                    </a:ext>
                  </a:extLst>
                </a:gridCol>
                <a:gridCol w="1931649">
                  <a:extLst>
                    <a:ext uri="{9D8B030D-6E8A-4147-A177-3AD203B41FA5}">
                      <a16:colId xmlns:a16="http://schemas.microsoft.com/office/drawing/2014/main" val="3581401848"/>
                    </a:ext>
                  </a:extLst>
                </a:gridCol>
              </a:tblGrid>
              <a:tr h="370840">
                <a:tc>
                  <a:txBody>
                    <a:bodyPr/>
                    <a:lstStyle/>
                    <a:p>
                      <a:r>
                        <a:rPr lang="fr-BE" sz="1400"/>
                        <a:t>Actions </a:t>
                      </a:r>
                    </a:p>
                  </a:txBody>
                  <a:tcPr>
                    <a:solidFill>
                      <a:schemeClr val="tx2"/>
                    </a:solidFill>
                  </a:tcPr>
                </a:tc>
                <a:tc>
                  <a:txBody>
                    <a:bodyPr/>
                    <a:lstStyle/>
                    <a:p>
                      <a:r>
                        <a:rPr lang="fr-BE" sz="1400"/>
                        <a:t>Objectifs spécifiques</a:t>
                      </a:r>
                    </a:p>
                  </a:txBody>
                  <a:tcPr>
                    <a:solidFill>
                      <a:schemeClr val="tx2"/>
                    </a:solidFill>
                  </a:tcPr>
                </a:tc>
                <a:tc>
                  <a:txBody>
                    <a:bodyPr/>
                    <a:lstStyle/>
                    <a:p>
                      <a:endParaRPr lang="fr-BE" sz="1400"/>
                    </a:p>
                  </a:txBody>
                  <a:tcPr>
                    <a:solidFill>
                      <a:schemeClr val="tx2"/>
                    </a:solidFill>
                  </a:tcPr>
                </a:tc>
                <a:tc>
                  <a:txBody>
                    <a:bodyPr/>
                    <a:lstStyle/>
                    <a:p>
                      <a:r>
                        <a:rPr lang="fr-BE" sz="1400"/>
                        <a:t>Budgets prévus</a:t>
                      </a:r>
                    </a:p>
                  </a:txBody>
                  <a:tcPr>
                    <a:solidFill>
                      <a:schemeClr val="tx2"/>
                    </a:solidFill>
                  </a:tcPr>
                </a:tc>
                <a:extLst>
                  <a:ext uri="{0D108BD9-81ED-4DB2-BD59-A6C34878D82A}">
                    <a16:rowId xmlns:a16="http://schemas.microsoft.com/office/drawing/2014/main" val="2768193028"/>
                  </a:ext>
                </a:extLst>
              </a:tr>
              <a:tr h="370840">
                <a:tc>
                  <a:txBody>
                    <a:bodyPr/>
                    <a:lstStyle/>
                    <a:p>
                      <a:r>
                        <a:rPr lang="fr-BE" sz="1400"/>
                        <a:t>Export </a:t>
                      </a:r>
                    </a:p>
                  </a:txBody>
                  <a:tcPr>
                    <a:lnR w="12700" cap="flat" cmpd="sng" algn="ctr">
                      <a:solidFill>
                        <a:schemeClr val="tx1"/>
                      </a:solidFill>
                      <a:prstDash val="solid"/>
                      <a:round/>
                      <a:headEnd type="none" w="med" len="med"/>
                      <a:tailEnd type="none" w="med" len="med"/>
                    </a:lnR>
                  </a:tcPr>
                </a:tc>
                <a:tc>
                  <a:txBody>
                    <a:bodyPr/>
                    <a:lstStyle/>
                    <a:p>
                      <a:r>
                        <a:rPr lang="fr-BE" sz="1400"/>
                        <a:t>Soutenir les entreprises à l’export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400"/>
                        <a:t>Soutien participation salons internat. – VLAM – AWEX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rowSpan="5">
                  <a:txBody>
                    <a:bodyPr/>
                    <a:lstStyle/>
                    <a:p>
                      <a:endParaRPr lang="fr-BE" sz="1400"/>
                    </a:p>
                    <a:p>
                      <a:endParaRPr lang="fr-BE" sz="1400"/>
                    </a:p>
                  </a:txBody>
                  <a:tcPr>
                    <a:lnL w="12700" cap="flat" cmpd="sng" algn="ctr">
                      <a:solidFill>
                        <a:schemeClr val="tx1"/>
                      </a:solidFill>
                      <a:prstDash val="solid"/>
                      <a:round/>
                      <a:headEnd type="none" w="med" len="med"/>
                      <a:tailEnd type="none" w="med" len="med"/>
                    </a:lnL>
                    <a:solidFill>
                      <a:schemeClr val="accent6">
                        <a:lumMod val="40000"/>
                        <a:lumOff val="60000"/>
                      </a:schemeClr>
                    </a:solidFill>
                  </a:tcPr>
                </a:tc>
                <a:extLst>
                  <a:ext uri="{0D108BD9-81ED-4DB2-BD59-A6C34878D82A}">
                    <a16:rowId xmlns:a16="http://schemas.microsoft.com/office/drawing/2014/main" val="4132777130"/>
                  </a:ext>
                </a:extLst>
              </a:tr>
              <a:tr h="370840">
                <a:tc>
                  <a:txBody>
                    <a:bodyPr/>
                    <a:lstStyle/>
                    <a:p>
                      <a:r>
                        <a:rPr lang="fr-BE" sz="1400"/>
                        <a:t>Produits laitiers dans le </a:t>
                      </a:r>
                      <a:r>
                        <a:rPr lang="fr-BE" sz="1400" err="1"/>
                        <a:t>retail</a:t>
                      </a:r>
                      <a:endParaRPr lang="fr-BE" sz="1400"/>
                    </a:p>
                  </a:txBody>
                  <a:tcPr>
                    <a:lnR w="12700" cap="flat" cmpd="sng" algn="ctr">
                      <a:solidFill>
                        <a:schemeClr val="tx1"/>
                      </a:solidFill>
                      <a:prstDash val="solid"/>
                      <a:round/>
                      <a:headEnd type="none" w="med" len="med"/>
                      <a:tailEnd type="none" w="med" len="med"/>
                    </a:lnR>
                  </a:tcPr>
                </a:tc>
                <a:tc>
                  <a:txBody>
                    <a:bodyPr/>
                    <a:lstStyle/>
                    <a:p>
                      <a:r>
                        <a:rPr lang="fr-BE" sz="1400"/>
                        <a:t>Accessibilité des fromages belges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400"/>
                        <a:t>VLAM Fromages GMS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fr-BE" sz="140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64704822"/>
                  </a:ext>
                </a:extLst>
              </a:tr>
              <a:tr h="472440">
                <a:tc>
                  <a:txBody>
                    <a:bodyPr/>
                    <a:lstStyle/>
                    <a:p>
                      <a:r>
                        <a:rPr lang="fr-BE" sz="1400"/>
                        <a:t>Soutien acteurs économiques</a:t>
                      </a:r>
                    </a:p>
                  </a:txBody>
                  <a:tcPr>
                    <a:lnR w="12700" cap="flat" cmpd="sng" algn="ctr">
                      <a:solidFill>
                        <a:schemeClr val="tx1"/>
                      </a:solidFill>
                      <a:prstDash val="solid"/>
                      <a:round/>
                      <a:headEnd type="none" w="med" len="med"/>
                      <a:tailEnd type="none" w="med" len="med"/>
                    </a:lnR>
                  </a:tcPr>
                </a:tc>
                <a:tc>
                  <a:txBody>
                    <a:bodyPr/>
                    <a:lstStyle/>
                    <a:p>
                      <a:r>
                        <a:rPr lang="fr-BE" sz="1400"/>
                        <a:t>Subventions – collaborations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BE"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79964159"/>
                  </a:ext>
                </a:extLst>
              </a:tr>
              <a:tr h="3090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400"/>
                        <a:t>Concours des meilleurs fromages de chez nous</a:t>
                      </a: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400"/>
                        <a:t>Valoriser la qualité des fromages wallons</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400"/>
                        <a:t>Valoriser l’image des producteurs fromagers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BE"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fr-BE" sz="140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69838697"/>
                  </a:ext>
                </a:extLst>
              </a:tr>
              <a:tr h="370840">
                <a:tc>
                  <a:txBody>
                    <a:bodyPr/>
                    <a:lstStyle/>
                    <a:p>
                      <a:r>
                        <a:rPr lang="fr-BE" sz="1400"/>
                        <a:t>Adhésion EMF </a:t>
                      </a:r>
                    </a:p>
                  </a:txBody>
                  <a:tcPr>
                    <a:lnR w="12700" cap="flat" cmpd="sng" algn="ctr">
                      <a:solidFill>
                        <a:schemeClr val="tx1"/>
                      </a:solidFill>
                      <a:prstDash val="solid"/>
                      <a:round/>
                      <a:headEnd type="none" w="med" len="med"/>
                      <a:tailEnd type="none" w="med" len="med"/>
                    </a:lnR>
                  </a:tcPr>
                </a:tc>
                <a:tc>
                  <a:txBody>
                    <a:bodyPr/>
                    <a:lstStyle/>
                    <a:p>
                      <a:r>
                        <a:rPr lang="fr-BE" sz="1400"/>
                        <a:t>Collaboration avec acteurs européens et financement de L’Europe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400"/>
                        <a:t>Programme EMF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fr-BE" sz="140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23345718"/>
                  </a:ext>
                </a:extLst>
              </a:tr>
              <a:tr h="370840">
                <a:tc>
                  <a:txBody>
                    <a:bodyPr/>
                    <a:lstStyle/>
                    <a:p>
                      <a:endParaRPr lang="fr-BE" sz="1400"/>
                    </a:p>
                  </a:txBody>
                  <a:tcPr>
                    <a:lnR w="12700" cap="flat" cmpd="sng" algn="ctr">
                      <a:solidFill>
                        <a:schemeClr val="tx1"/>
                      </a:solidFill>
                      <a:prstDash val="solid"/>
                      <a:round/>
                      <a:headEnd type="none" w="med" len="med"/>
                      <a:tailEnd type="none" w="med" len="med"/>
                    </a:lnR>
                  </a:tcPr>
                </a:tc>
                <a:tc>
                  <a:txBody>
                    <a:bodyPr/>
                    <a:lstStyle/>
                    <a:p>
                      <a:pPr algn="r"/>
                      <a:r>
                        <a:rPr lang="fr-BE" sz="1400"/>
                        <a:t>Sous-total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BE"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400"/>
                        <a:t>250.000 €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81749080"/>
                  </a:ext>
                </a:extLst>
              </a:tr>
            </a:tbl>
          </a:graphicData>
        </a:graphic>
      </p:graphicFrame>
    </p:spTree>
    <p:extLst>
      <p:ext uri="{BB962C8B-B14F-4D97-AF65-F5344CB8AC3E}">
        <p14:creationId xmlns:p14="http://schemas.microsoft.com/office/powerpoint/2010/main" val="12062971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C9D730-DDDF-2634-3451-1BD2CE000204}"/>
              </a:ext>
            </a:extLst>
          </p:cNvPr>
          <p:cNvSpPr>
            <a:spLocks noGrp="1"/>
          </p:cNvSpPr>
          <p:nvPr>
            <p:ph type="title"/>
          </p:nvPr>
        </p:nvSpPr>
        <p:spPr>
          <a:xfrm>
            <a:off x="3665863" y="2770474"/>
            <a:ext cx="6017046" cy="1325563"/>
          </a:xfrm>
        </p:spPr>
        <p:txBody>
          <a:bodyPr/>
          <a:lstStyle/>
          <a:p>
            <a:r>
              <a:rPr lang="fr-FR" dirty="0">
                <a:solidFill>
                  <a:srgbClr val="30AB66"/>
                </a:solidFill>
              </a:rPr>
              <a:t>FILIERE VIANDES</a:t>
            </a:r>
          </a:p>
        </p:txBody>
      </p:sp>
    </p:spTree>
    <p:extLst>
      <p:ext uri="{BB962C8B-B14F-4D97-AF65-F5344CB8AC3E}">
        <p14:creationId xmlns:p14="http://schemas.microsoft.com/office/powerpoint/2010/main" val="26409826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96768-3E1C-06C0-6539-FB9860125FC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CAE39657-447F-A891-B0ED-78F64C17F76C}"/>
              </a:ext>
            </a:extLst>
          </p:cNvPr>
          <p:cNvSpPr>
            <a:spLocks noGrp="1"/>
          </p:cNvSpPr>
          <p:nvPr>
            <p:ph type="title"/>
          </p:nvPr>
        </p:nvSpPr>
        <p:spPr>
          <a:xfrm>
            <a:off x="928732" y="2670074"/>
            <a:ext cx="8465525" cy="1517852"/>
          </a:xfrm>
        </p:spPr>
        <p:txBody>
          <a:bodyPr>
            <a:normAutofit fontScale="90000"/>
          </a:bodyPr>
          <a:lstStyle/>
          <a:p>
            <a:pPr algn="l"/>
            <a:r>
              <a:rPr lang="fr-BE" sz="6700">
                <a:solidFill>
                  <a:srgbClr val="7DC991"/>
                </a:solidFill>
                <a:latin typeface="+mn-lt"/>
              </a:rPr>
              <a:t>PETITS ET </a:t>
            </a:r>
            <a:br>
              <a:rPr lang="fr-BE" sz="6700">
                <a:solidFill>
                  <a:srgbClr val="7DC991"/>
                </a:solidFill>
                <a:latin typeface="+mn-lt"/>
              </a:rPr>
            </a:br>
            <a:r>
              <a:rPr lang="fr-BE" sz="6700">
                <a:solidFill>
                  <a:srgbClr val="7DC991"/>
                </a:solidFill>
                <a:latin typeface="+mn-lt"/>
              </a:rPr>
              <a:t>GROS ELEVAGE</a:t>
            </a:r>
          </a:p>
        </p:txBody>
      </p:sp>
    </p:spTree>
    <p:extLst>
      <p:ext uri="{BB962C8B-B14F-4D97-AF65-F5344CB8AC3E}">
        <p14:creationId xmlns:p14="http://schemas.microsoft.com/office/powerpoint/2010/main" val="31317072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B92F3-59C9-BD6D-7129-2C3314EE62F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4965F3C-BBB0-ED91-B2E1-C712A092239A}"/>
              </a:ext>
            </a:extLst>
          </p:cNvPr>
          <p:cNvSpPr/>
          <p:nvPr/>
        </p:nvSpPr>
        <p:spPr>
          <a:xfrm>
            <a:off x="736422" y="1000041"/>
            <a:ext cx="10120100" cy="5108514"/>
          </a:xfrm>
          <a:prstGeom prst="rect">
            <a:avLst/>
          </a:prstGeom>
        </p:spPr>
        <p:txBody>
          <a:bodyPr wrap="square" lIns="91440" tIns="45720" rIns="91440" bIns="45720" anchor="t">
            <a:spAutoFit/>
          </a:bodyPr>
          <a:lstStyle/>
          <a:p>
            <a:pPr algn="just"/>
            <a:r>
              <a:rPr lang="fr-BE" altLang="ja-JP" sz="1500">
                <a:ea typeface="Tahoma"/>
                <a:cs typeface="Tahoma"/>
              </a:rPr>
              <a:t>Pour atteindre les objectifs et toucher les différents groupes cible adéquats via les bons canaux de communication, diverses actions sont proposées:</a:t>
            </a:r>
            <a:endParaRPr lang="fr-FR"/>
          </a:p>
          <a:p>
            <a:pPr marL="342900" indent="-342900" algn="just">
              <a:lnSpc>
                <a:spcPct val="200000"/>
              </a:lnSpc>
              <a:buFont typeface="+mj-lt"/>
              <a:buAutoNum type="arabicPeriod"/>
            </a:pPr>
            <a:r>
              <a:rPr lang="fr-BE" altLang="ja-JP" sz="1500">
                <a:ea typeface="Tahoma"/>
                <a:cs typeface="Tahoma"/>
              </a:rPr>
              <a:t>Des actions vers les écoles pour sensibiliser les jeunes générations aux </a:t>
            </a:r>
            <a:r>
              <a:rPr lang="fr-BE" altLang="ja-JP" sz="1500">
                <a:highlight>
                  <a:srgbClr val="7CCF92"/>
                </a:highlight>
                <a:ea typeface="Tahoma"/>
                <a:cs typeface="Tahoma"/>
              </a:rPr>
              <a:t>enjeux liés à l’élevage </a:t>
            </a:r>
            <a:r>
              <a:rPr lang="fr-BE" altLang="ja-JP" sz="1500">
                <a:ea typeface="Tahoma"/>
                <a:cs typeface="Tahoma"/>
              </a:rPr>
              <a:t>et les </a:t>
            </a:r>
            <a:r>
              <a:rPr lang="fr-BE" altLang="ja-JP" sz="1500">
                <a:highlight>
                  <a:srgbClr val="7CCF92"/>
                </a:highlight>
                <a:ea typeface="Tahoma"/>
                <a:cs typeface="Tahoma"/>
              </a:rPr>
              <a:t>reconnecter avec la terre/le terroir</a:t>
            </a:r>
            <a:r>
              <a:rPr lang="fr-BE" altLang="ja-JP" sz="1500">
                <a:ea typeface="Tahoma"/>
                <a:cs typeface="Tahoma"/>
              </a:rPr>
              <a:t>;</a:t>
            </a:r>
            <a:endParaRPr lang="fr-BE" altLang="ja-JP" sz="1500">
              <a:ea typeface="Tahoma" panose="020B0604030504040204" pitchFamily="34" charset="0"/>
              <a:cs typeface="Tahoma" panose="020B0604030504040204" pitchFamily="34" charset="0"/>
            </a:endParaRPr>
          </a:p>
          <a:p>
            <a:pPr marL="342900" indent="-342900" algn="just">
              <a:lnSpc>
                <a:spcPct val="200000"/>
              </a:lnSpc>
              <a:buFont typeface="+mj-lt"/>
              <a:buAutoNum type="arabicPeriod"/>
            </a:pPr>
            <a:r>
              <a:rPr lang="fr-BE" altLang="ja-JP" sz="1500">
                <a:ea typeface="Tahoma"/>
                <a:cs typeface="Tahoma"/>
              </a:rPr>
              <a:t>Des actions vers les bouchers, ambassadeurs indispensables pour mettre en avant </a:t>
            </a:r>
            <a:r>
              <a:rPr lang="fr-BE" altLang="ja-JP" sz="1500">
                <a:highlight>
                  <a:srgbClr val="7CCF92"/>
                </a:highlight>
                <a:ea typeface="Tahoma"/>
                <a:cs typeface="Tahoma"/>
              </a:rPr>
              <a:t>le travail de nos éleveurs </a:t>
            </a:r>
            <a:r>
              <a:rPr lang="fr-BE" altLang="ja-JP" sz="1500">
                <a:ea typeface="Tahoma"/>
                <a:cs typeface="Tahoma"/>
              </a:rPr>
              <a:t>et la </a:t>
            </a:r>
            <a:r>
              <a:rPr lang="fr-BE" altLang="ja-JP" sz="1500">
                <a:highlight>
                  <a:srgbClr val="7CCF92"/>
                </a:highlight>
                <a:ea typeface="Tahoma"/>
                <a:cs typeface="Tahoma"/>
              </a:rPr>
              <a:t>qualité de nos produits locaux </a:t>
            </a:r>
            <a:r>
              <a:rPr lang="fr-BE" altLang="ja-JP" sz="1500">
                <a:ea typeface="Tahoma"/>
                <a:cs typeface="Tahoma"/>
              </a:rPr>
              <a:t>grâce à leur savoir-faire;</a:t>
            </a:r>
            <a:endParaRPr lang="fr-BE" altLang="ja-JP" sz="1500">
              <a:highlight>
                <a:srgbClr val="7CCF92"/>
              </a:highlight>
              <a:ea typeface="Tahoma" panose="020B0604030504040204" pitchFamily="34" charset="0"/>
              <a:cs typeface="Tahoma" panose="020B0604030504040204" pitchFamily="34" charset="0"/>
            </a:endParaRPr>
          </a:p>
          <a:p>
            <a:pPr marL="342900" indent="-342900" algn="just">
              <a:lnSpc>
                <a:spcPct val="200000"/>
              </a:lnSpc>
              <a:buFont typeface="+mj-lt"/>
              <a:buAutoNum type="arabicPeriod"/>
            </a:pPr>
            <a:r>
              <a:rPr lang="fr-BE" altLang="ja-JP" sz="1500">
                <a:ea typeface="Tahoma"/>
                <a:cs typeface="Tahoma"/>
              </a:rPr>
              <a:t>Des actions vers les consommateurs pour les sensibiliser à la </a:t>
            </a:r>
            <a:r>
              <a:rPr lang="fr-BE" altLang="ja-JP" sz="1500">
                <a:highlight>
                  <a:srgbClr val="7CCF92"/>
                </a:highlight>
                <a:ea typeface="Tahoma"/>
                <a:cs typeface="Tahoma"/>
              </a:rPr>
              <a:t>consommation locale </a:t>
            </a:r>
            <a:r>
              <a:rPr lang="fr-BE" altLang="ja-JP" sz="1500">
                <a:ea typeface="Tahoma"/>
                <a:cs typeface="Tahoma"/>
              </a:rPr>
              <a:t>et aux valeurs portées par nos producteurs en termes de </a:t>
            </a:r>
            <a:r>
              <a:rPr lang="fr-BE" altLang="ja-JP" sz="1500">
                <a:highlight>
                  <a:srgbClr val="7CCF92"/>
                </a:highlight>
                <a:ea typeface="Tahoma"/>
                <a:cs typeface="Tahoma"/>
              </a:rPr>
              <a:t>durabilité, de bien-être animal et de nutrition</a:t>
            </a:r>
            <a:r>
              <a:rPr lang="fr-BE" altLang="ja-JP" sz="1500">
                <a:ea typeface="Tahoma"/>
                <a:cs typeface="Tahoma"/>
              </a:rPr>
              <a:t>; </a:t>
            </a:r>
            <a:endParaRPr lang="fr-BE" altLang="ja-JP" sz="1500">
              <a:highlight>
                <a:srgbClr val="7CCF92"/>
              </a:highlight>
              <a:ea typeface="Tahoma"/>
              <a:cs typeface="Tahoma"/>
            </a:endParaRPr>
          </a:p>
          <a:p>
            <a:pPr marL="342900" indent="-342900" algn="just">
              <a:lnSpc>
                <a:spcPct val="200000"/>
              </a:lnSpc>
              <a:buFont typeface="+mj-lt"/>
              <a:buAutoNum type="arabicPeriod"/>
            </a:pPr>
            <a:r>
              <a:rPr lang="fr-BE" altLang="ja-JP" sz="1500">
                <a:ea typeface="Tahoma"/>
                <a:cs typeface="Tahoma"/>
              </a:rPr>
              <a:t>La création d’outils pédagogiques afin de </a:t>
            </a:r>
            <a:r>
              <a:rPr lang="fr-BE" altLang="ja-JP" sz="1500">
                <a:highlight>
                  <a:srgbClr val="7CCF92"/>
                </a:highlight>
                <a:ea typeface="Tahoma"/>
                <a:cs typeface="Tahoma"/>
              </a:rPr>
              <a:t>sensibiliser les enfants en leur transmettant des informations objectives;</a:t>
            </a:r>
            <a:endParaRPr lang="fr-BE" altLang="ja-JP" sz="1500">
              <a:highlight>
                <a:srgbClr val="7CCF92"/>
              </a:highlight>
              <a:ea typeface="Tahoma" panose="020B0604030504040204" pitchFamily="34" charset="0"/>
              <a:cs typeface="Tahoma" panose="020B0604030504040204" pitchFamily="34" charset="0"/>
            </a:endParaRPr>
          </a:p>
          <a:p>
            <a:pPr marL="342900" indent="-342900" algn="just">
              <a:lnSpc>
                <a:spcPct val="200000"/>
              </a:lnSpc>
              <a:buFont typeface="+mj-lt"/>
              <a:buAutoNum type="arabicPeriod"/>
            </a:pPr>
            <a:r>
              <a:rPr lang="fr-BE" altLang="ja-JP" sz="1500">
                <a:ea typeface="Tahoma"/>
                <a:cs typeface="Tahoma"/>
              </a:rPr>
              <a:t>Des actions avec les acteurs en GMS pour informer les consommateurs sur </a:t>
            </a:r>
            <a:r>
              <a:rPr lang="fr-BE" altLang="ja-JP" sz="1500">
                <a:highlight>
                  <a:srgbClr val="7CCF92"/>
                </a:highlight>
                <a:ea typeface="Tahoma"/>
                <a:cs typeface="Tahoma"/>
              </a:rPr>
              <a:t>les produits locaux et de saison</a:t>
            </a:r>
            <a:r>
              <a:rPr lang="fr-BE" altLang="ja-JP" sz="1500">
                <a:ea typeface="Tahoma"/>
                <a:cs typeface="Tahoma"/>
              </a:rPr>
              <a:t>;</a:t>
            </a:r>
            <a:endParaRPr lang="fr-BE" altLang="ja-JP" sz="1500">
              <a:highlight>
                <a:srgbClr val="7CCF92"/>
              </a:highlight>
              <a:ea typeface="Tahoma"/>
              <a:cs typeface="Tahoma"/>
            </a:endParaRPr>
          </a:p>
          <a:p>
            <a:pPr marL="342900" indent="-342900" algn="just">
              <a:lnSpc>
                <a:spcPct val="200000"/>
              </a:lnSpc>
              <a:buFont typeface="+mj-lt"/>
              <a:buAutoNum type="arabicPeriod"/>
            </a:pPr>
            <a:r>
              <a:rPr lang="fr-BE" altLang="ja-JP" sz="1500">
                <a:ea typeface="Tahoma"/>
                <a:cs typeface="Tahoma"/>
              </a:rPr>
              <a:t>Un accompagnement et </a:t>
            </a:r>
            <a:r>
              <a:rPr lang="fr-BE" altLang="ja-JP" sz="1500">
                <a:highlight>
                  <a:srgbClr val="7CCF92"/>
                </a:highlight>
                <a:ea typeface="Tahoma"/>
                <a:cs typeface="Tahoma"/>
              </a:rPr>
              <a:t>un soutien aux acteurs </a:t>
            </a:r>
            <a:r>
              <a:rPr lang="fr-BE" altLang="ja-JP" sz="1500">
                <a:ea typeface="Tahoma"/>
                <a:cs typeface="Tahoma"/>
              </a:rPr>
              <a:t>de la filière dans leurs activités propres, notamment via les subventions</a:t>
            </a:r>
          </a:p>
          <a:p>
            <a:pPr marL="342900" indent="-342900" algn="just">
              <a:lnSpc>
                <a:spcPct val="200000"/>
              </a:lnSpc>
              <a:buFont typeface="+mj-lt"/>
              <a:buAutoNum type="arabicPeriod"/>
            </a:pPr>
            <a:r>
              <a:rPr lang="fr-BE" altLang="ja-JP" sz="1500">
                <a:ea typeface="Tahoma"/>
                <a:cs typeface="Tahoma"/>
              </a:rPr>
              <a:t>Des actions vers l’HoReCa en </a:t>
            </a:r>
            <a:r>
              <a:rPr lang="fr-BE" altLang="ja-JP" sz="1500">
                <a:highlight>
                  <a:srgbClr val="7CCF92"/>
                </a:highlight>
                <a:ea typeface="Tahoma"/>
                <a:cs typeface="Tahoma"/>
              </a:rPr>
              <a:t>initiant des relations privilégiées </a:t>
            </a:r>
            <a:r>
              <a:rPr lang="fr-BE" altLang="ja-JP" sz="1500">
                <a:ea typeface="Tahoma"/>
                <a:cs typeface="Tahoma"/>
              </a:rPr>
              <a:t>entre le Chef et l’éleveur </a:t>
            </a:r>
            <a:endParaRPr lang="fr-BE" altLang="ja-JP" sz="1500">
              <a:ea typeface="Tahoma" panose="020B0604030504040204" pitchFamily="34" charset="0"/>
              <a:cs typeface="Tahoma" panose="020B0604030504040204" pitchFamily="34" charset="0"/>
            </a:endParaRPr>
          </a:p>
        </p:txBody>
      </p:sp>
      <p:sp>
        <p:nvSpPr>
          <p:cNvPr id="7" name="Titre 1">
            <a:extLst>
              <a:ext uri="{FF2B5EF4-FFF2-40B4-BE49-F238E27FC236}">
                <a16:creationId xmlns:a16="http://schemas.microsoft.com/office/drawing/2014/main" id="{BD764C54-82FB-370C-0280-7422AD10EFA0}"/>
              </a:ext>
            </a:extLst>
          </p:cNvPr>
          <p:cNvSpPr txBox="1">
            <a:spLocks/>
          </p:cNvSpPr>
          <p:nvPr/>
        </p:nvSpPr>
        <p:spPr>
          <a:xfrm>
            <a:off x="604350" y="427039"/>
            <a:ext cx="10972800" cy="565953"/>
          </a:xfrm>
          <a:prstGeom prst="rect">
            <a:avLst/>
          </a:prstGeom>
        </p:spPr>
        <p:txBody>
          <a:bodyPr vert="horz" lIns="91440" tIns="45720" rIns="91440" bIns="45720" rtlCol="0" anchor="ctr">
            <a:normAutofit lnSpcReduction="10000"/>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STRATEGIE</a:t>
            </a:r>
          </a:p>
        </p:txBody>
      </p:sp>
    </p:spTree>
    <p:extLst>
      <p:ext uri="{BB962C8B-B14F-4D97-AF65-F5344CB8AC3E}">
        <p14:creationId xmlns:p14="http://schemas.microsoft.com/office/powerpoint/2010/main" val="17887368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89327-ED6F-822A-54DF-9ED9DFCD2D8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E1D7BDD-262A-E4F6-07F3-348601B96BB7}"/>
              </a:ext>
            </a:extLst>
          </p:cNvPr>
          <p:cNvSpPr>
            <a:spLocks noGrp="1"/>
          </p:cNvSpPr>
          <p:nvPr>
            <p:ph type="title"/>
          </p:nvPr>
        </p:nvSpPr>
        <p:spPr>
          <a:xfrm>
            <a:off x="928732" y="2670074"/>
            <a:ext cx="8465525" cy="1517852"/>
          </a:xfrm>
        </p:spPr>
        <p:txBody>
          <a:bodyPr>
            <a:normAutofit fontScale="90000"/>
          </a:bodyPr>
          <a:lstStyle/>
          <a:p>
            <a:pPr algn="l"/>
            <a:r>
              <a:rPr lang="fr-BE" sz="6700">
                <a:solidFill>
                  <a:srgbClr val="7DC991"/>
                </a:solidFill>
                <a:latin typeface="+mn-lt"/>
              </a:rPr>
              <a:t>VIANDE DE CHEZ NOUS</a:t>
            </a:r>
          </a:p>
        </p:txBody>
      </p:sp>
    </p:spTree>
    <p:extLst>
      <p:ext uri="{BB962C8B-B14F-4D97-AF65-F5344CB8AC3E}">
        <p14:creationId xmlns:p14="http://schemas.microsoft.com/office/powerpoint/2010/main" val="5311479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FB9F1-9187-E559-926A-BDBF5696BCFB}"/>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828CA96A-6FCC-C7AD-F7BC-2C9B24B03155}"/>
              </a:ext>
            </a:extLst>
          </p:cNvPr>
          <p:cNvSpPr txBox="1">
            <a:spLocks/>
          </p:cNvSpPr>
          <p:nvPr/>
        </p:nvSpPr>
        <p:spPr>
          <a:xfrm>
            <a:off x="609678" y="427039"/>
            <a:ext cx="6134560" cy="472808"/>
          </a:xfrm>
          <a:prstGeom prst="rect">
            <a:avLst/>
          </a:prstGeom>
        </p:spPr>
        <p:txBody>
          <a:bodyPr vert="horz" lIns="91440" tIns="45720" rIns="91440" bIns="45720" rtlCol="0" anchor="ctr">
            <a:normAutofit fontScale="92500" lnSpcReduction="20000"/>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ACTIONS VIANDE DE CHEZ NOUS</a:t>
            </a:r>
          </a:p>
        </p:txBody>
      </p:sp>
      <p:sp>
        <p:nvSpPr>
          <p:cNvPr id="7" name="Sous-titre 2">
            <a:extLst>
              <a:ext uri="{FF2B5EF4-FFF2-40B4-BE49-F238E27FC236}">
                <a16:creationId xmlns:a16="http://schemas.microsoft.com/office/drawing/2014/main" id="{036F6265-0DD1-F759-F244-BC2BA4D6B91C}"/>
              </a:ext>
            </a:extLst>
          </p:cNvPr>
          <p:cNvSpPr txBox="1">
            <a:spLocks/>
          </p:cNvSpPr>
          <p:nvPr/>
        </p:nvSpPr>
        <p:spPr>
          <a:xfrm>
            <a:off x="1111491" y="5153459"/>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sp>
        <p:nvSpPr>
          <p:cNvPr id="8" name="ZoneTexte 7">
            <a:extLst>
              <a:ext uri="{FF2B5EF4-FFF2-40B4-BE49-F238E27FC236}">
                <a16:creationId xmlns:a16="http://schemas.microsoft.com/office/drawing/2014/main" id="{3EDE118D-D3FA-A47C-620D-73ED3873FF4D}"/>
              </a:ext>
            </a:extLst>
          </p:cNvPr>
          <p:cNvSpPr txBox="1"/>
          <p:nvPr/>
        </p:nvSpPr>
        <p:spPr>
          <a:xfrm>
            <a:off x="611606" y="873903"/>
            <a:ext cx="11335555" cy="60939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fr-BE" sz="1500" b="1">
                <a:solidFill>
                  <a:srgbClr val="262626"/>
                </a:solidFill>
              </a:rPr>
              <a:t>Campagne de sensibilisation </a:t>
            </a:r>
            <a:r>
              <a:rPr lang="fr-BE" sz="1500">
                <a:solidFill>
                  <a:srgbClr val="262626"/>
                </a:solidFill>
              </a:rPr>
              <a:t>: diffusion TV des spots de sensibilisation en deux vagues d’une semaine en février et juin 24.</a:t>
            </a:r>
          </a:p>
          <a:p>
            <a:pPr marL="285750" indent="-285750">
              <a:buFont typeface="Arial"/>
              <a:buChar char="•"/>
            </a:pPr>
            <a:endParaRPr lang="fr-BE" sz="1500">
              <a:solidFill>
                <a:srgbClr val="262626"/>
              </a:solidFill>
            </a:endParaRPr>
          </a:p>
          <a:p>
            <a:pPr marL="285750" indent="-285750">
              <a:buFont typeface="Arial"/>
              <a:buChar char="•"/>
            </a:pPr>
            <a:r>
              <a:rPr lang="fr-BE" sz="1500" b="1">
                <a:solidFill>
                  <a:srgbClr val="000000"/>
                </a:solidFill>
              </a:rPr>
              <a:t>Rencontres sur le terrain entre écoles et producteurs </a:t>
            </a:r>
            <a:r>
              <a:rPr lang="fr-BE" sz="1500">
                <a:solidFill>
                  <a:srgbClr val="000000"/>
                </a:solidFill>
              </a:rPr>
              <a:t>: les élèves partent le temps d’une journée découvrir le métier d’éleveur dans différentes spéculations.</a:t>
            </a:r>
          </a:p>
          <a:p>
            <a:r>
              <a:rPr lang="fr-BE" sz="1500">
                <a:solidFill>
                  <a:srgbClr val="000000"/>
                </a:solidFill>
              </a:rPr>
              <a:t>                  </a:t>
            </a:r>
            <a:endParaRPr lang="fr-BE" sz="1500" u="sng">
              <a:solidFill>
                <a:srgbClr val="000000"/>
              </a:solidFill>
            </a:endParaRPr>
          </a:p>
          <a:p>
            <a:pPr marL="285750" indent="-285750">
              <a:buFont typeface="Arial" panose="020B0604020202020204" pitchFamily="34" charset="0"/>
              <a:buChar char="•"/>
            </a:pPr>
            <a:r>
              <a:rPr lang="fr-BE" sz="1500" b="1">
                <a:solidFill>
                  <a:srgbClr val="000000"/>
                </a:solidFill>
              </a:rPr>
              <a:t>Rencontres sur le terrain entre restaurateur et producteurs </a:t>
            </a:r>
            <a:r>
              <a:rPr lang="fr-BE" sz="1500">
                <a:solidFill>
                  <a:srgbClr val="000000"/>
                </a:solidFill>
              </a:rPr>
              <a:t>: les Chefs intéressés par les produits locaux sont invités individuellement à rencontrer nos éleveurs.</a:t>
            </a:r>
          </a:p>
          <a:p>
            <a:endParaRPr lang="fr-BE" sz="1500"/>
          </a:p>
          <a:p>
            <a:pPr marL="285750" indent="-285750">
              <a:buFont typeface="Arial"/>
              <a:buChar char="•"/>
            </a:pPr>
            <a:r>
              <a:rPr lang="fr-BE" sz="1500" b="1"/>
              <a:t>Barbecue annuel Viande de chez nous :</a:t>
            </a:r>
            <a:r>
              <a:rPr lang="fr-BE" sz="1500"/>
              <a:t> une action purement dite de RP, on travaille sur l’image de l’élevage. Les journalistes et les influenceurs sont invités, en famille, à un barbecue convivial composé uniquement de viandes locales (mais aussi de légumes, féculents et boissons locales -&gt; assiette équilibrée) en compagnie des éleveurs dans un cadre champêtre, dans une prairie ou dans une ferme.</a:t>
            </a:r>
          </a:p>
          <a:p>
            <a:pPr marL="285750" indent="-285750">
              <a:buFont typeface="Arial"/>
              <a:buChar char="•"/>
            </a:pPr>
            <a:endParaRPr lang="fr-BE" sz="1500"/>
          </a:p>
          <a:p>
            <a:pPr marL="285750" indent="-285750">
              <a:buFont typeface="Arial"/>
              <a:buChar char="•"/>
            </a:pPr>
            <a:r>
              <a:rPr lang="fr-BE" sz="1500" b="1"/>
              <a:t>Dégustations de viande de chez nous en GMS </a:t>
            </a:r>
            <a:r>
              <a:rPr lang="fr-BE" sz="1500"/>
              <a:t>: essentiellement en moyenne surface, dégustation de bœuf, de porc et de poulet.</a:t>
            </a:r>
            <a:endParaRPr lang="fr-BE" sz="1500" b="1"/>
          </a:p>
          <a:p>
            <a:pPr marL="285750" indent="-285750">
              <a:buFont typeface="Arial"/>
              <a:buChar char="•"/>
            </a:pPr>
            <a:endParaRPr lang="fr-BE" sz="1500"/>
          </a:p>
          <a:p>
            <a:pPr marL="285750" indent="-285750">
              <a:buFont typeface="Arial"/>
              <a:buChar char="•"/>
            </a:pPr>
            <a:r>
              <a:rPr lang="fr-BE" sz="1500" b="1"/>
              <a:t>Production de goodies </a:t>
            </a:r>
            <a:r>
              <a:rPr lang="fr-BE" sz="1500"/>
              <a:t>pour toutes les spéculations sous la dénomination Viande de chez nous.</a:t>
            </a:r>
          </a:p>
          <a:p>
            <a:pPr marL="285750" indent="-285750">
              <a:buFont typeface="Arial"/>
              <a:buChar char="•"/>
            </a:pPr>
            <a:endParaRPr lang="fr-BE" sz="1500"/>
          </a:p>
          <a:p>
            <a:pPr marL="285750" indent="-285750">
              <a:buFont typeface="Arial"/>
              <a:buChar char="•"/>
            </a:pPr>
            <a:r>
              <a:rPr lang="fr-BE" sz="1500" b="1"/>
              <a:t>Charte des bouchers </a:t>
            </a:r>
            <a:r>
              <a:rPr lang="fr-BE" sz="1500"/>
              <a:t>: charte non coercitive par laquelle le boucher s’engage à proposer à sa clientèle un certain pourcentage  de viandes locales contre du matériel de visibilité indiquant le caractère local de ses produits.</a:t>
            </a:r>
            <a:endParaRPr lang="fr-BE" sz="1500">
              <a:solidFill>
                <a:srgbClr val="262626"/>
              </a:solidFill>
            </a:endParaRPr>
          </a:p>
          <a:p>
            <a:endParaRPr lang="fr-BE" sz="1500">
              <a:solidFill>
                <a:srgbClr val="262626"/>
              </a:solidFill>
            </a:endParaRPr>
          </a:p>
          <a:p>
            <a:pPr marL="285750" indent="-285750">
              <a:buFont typeface="Arial"/>
              <a:buChar char="•"/>
            </a:pPr>
            <a:r>
              <a:rPr lang="fr-BE" sz="1500" b="1">
                <a:solidFill>
                  <a:srgbClr val="262626"/>
                </a:solidFill>
              </a:rPr>
              <a:t>Dégustations</a:t>
            </a:r>
            <a:r>
              <a:rPr lang="fr-BE" sz="1500">
                <a:solidFill>
                  <a:srgbClr val="262626"/>
                </a:solidFill>
              </a:rPr>
              <a:t> et interview des producteurs pendant les foires et salons (Libramont, </a:t>
            </a:r>
            <a:r>
              <a:rPr lang="fr-BE" sz="1500" err="1">
                <a:solidFill>
                  <a:srgbClr val="262626"/>
                </a:solidFill>
              </a:rPr>
              <a:t>Battice</a:t>
            </a:r>
            <a:r>
              <a:rPr lang="fr-BE" sz="1500">
                <a:solidFill>
                  <a:srgbClr val="262626"/>
                </a:solidFill>
              </a:rPr>
              <a:t>)</a:t>
            </a:r>
          </a:p>
          <a:p>
            <a:pPr marL="285750" indent="-285750">
              <a:buFont typeface="Arial"/>
              <a:buChar char="•"/>
            </a:pPr>
            <a:endParaRPr lang="fr-BE" sz="1500">
              <a:solidFill>
                <a:srgbClr val="262626"/>
              </a:solidFill>
            </a:endParaRPr>
          </a:p>
          <a:p>
            <a:pPr marL="285750" indent="-285750">
              <a:buFont typeface="Arial"/>
              <a:buChar char="•"/>
            </a:pPr>
            <a:r>
              <a:rPr lang="fr-BE" sz="1500" b="1">
                <a:solidFill>
                  <a:srgbClr val="262626"/>
                </a:solidFill>
              </a:rPr>
              <a:t>Création en cours d’un outil péda </a:t>
            </a:r>
            <a:r>
              <a:rPr lang="fr-BE" sz="1500">
                <a:solidFill>
                  <a:srgbClr val="262626"/>
                </a:solidFill>
              </a:rPr>
              <a:t>avec valorisation en 2025 + </a:t>
            </a:r>
            <a:r>
              <a:rPr lang="fr-BE" sz="1500" b="1">
                <a:solidFill>
                  <a:srgbClr val="262626"/>
                </a:solidFill>
              </a:rPr>
              <a:t>impression des outils péda </a:t>
            </a:r>
            <a:r>
              <a:rPr lang="fr-BE" sz="1500">
                <a:solidFill>
                  <a:srgbClr val="262626"/>
                </a:solidFill>
              </a:rPr>
              <a:t>par spéculation mis à disposition des éleveurs, des enseignants.</a:t>
            </a:r>
          </a:p>
          <a:p>
            <a:pPr marL="285750" indent="-285750">
              <a:buFont typeface="Arial"/>
              <a:buChar char="•"/>
            </a:pPr>
            <a:endParaRPr lang="fr-BE" sz="1500">
              <a:solidFill>
                <a:srgbClr val="262626"/>
              </a:solidFill>
            </a:endParaRPr>
          </a:p>
          <a:p>
            <a:pPr marL="285750" indent="-285750">
              <a:buFont typeface="Arial"/>
              <a:buChar char="•"/>
            </a:pPr>
            <a:r>
              <a:rPr lang="fr-BE" sz="1500">
                <a:solidFill>
                  <a:srgbClr val="262626"/>
                </a:solidFill>
              </a:rPr>
              <a:t>Action continue sur les </a:t>
            </a:r>
            <a:r>
              <a:rPr lang="fr-BE" sz="1500" b="1">
                <a:solidFill>
                  <a:srgbClr val="262626"/>
                </a:solidFill>
              </a:rPr>
              <a:t>RS</a:t>
            </a:r>
            <a:r>
              <a:rPr lang="fr-BE" sz="1500">
                <a:solidFill>
                  <a:srgbClr val="262626"/>
                </a:solidFill>
              </a:rPr>
              <a:t> via les pages Viande de chez nous, l'</a:t>
            </a:r>
            <a:r>
              <a:rPr lang="fr-BE" sz="1500" err="1">
                <a:solidFill>
                  <a:srgbClr val="262626"/>
                </a:solidFill>
              </a:rPr>
              <a:t>Apaq</a:t>
            </a:r>
            <a:r>
              <a:rPr lang="fr-BE" sz="1500">
                <a:solidFill>
                  <a:srgbClr val="262626"/>
                </a:solidFill>
              </a:rPr>
              <a:t>-W et Je cuisine local.</a:t>
            </a:r>
          </a:p>
          <a:p>
            <a:endParaRPr lang="fr-BE" sz="1500">
              <a:solidFill>
                <a:srgbClr val="262626"/>
              </a:solidFill>
            </a:endParaRPr>
          </a:p>
        </p:txBody>
      </p:sp>
    </p:spTree>
    <p:extLst>
      <p:ext uri="{BB962C8B-B14F-4D97-AF65-F5344CB8AC3E}">
        <p14:creationId xmlns:p14="http://schemas.microsoft.com/office/powerpoint/2010/main" val="37917548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90D42-8ACE-0CC6-8AA0-26A016248B2B}"/>
            </a:ext>
          </a:extLst>
        </p:cNvPr>
        <p:cNvGrpSpPr/>
        <p:nvPr/>
      </p:nvGrpSpPr>
      <p:grpSpPr>
        <a:xfrm>
          <a:off x="0" y="0"/>
          <a:ext cx="0" cy="0"/>
          <a:chOff x="0" y="0"/>
          <a:chExt cx="0" cy="0"/>
        </a:xfrm>
      </p:grpSpPr>
      <p:sp>
        <p:nvSpPr>
          <p:cNvPr id="7" name="Sous-titre 2">
            <a:extLst>
              <a:ext uri="{FF2B5EF4-FFF2-40B4-BE49-F238E27FC236}">
                <a16:creationId xmlns:a16="http://schemas.microsoft.com/office/drawing/2014/main" id="{5B99A7F8-6383-D205-B286-2253F01A8D20}"/>
              </a:ext>
            </a:extLst>
          </p:cNvPr>
          <p:cNvSpPr txBox="1">
            <a:spLocks/>
          </p:cNvSpPr>
          <p:nvPr/>
        </p:nvSpPr>
        <p:spPr>
          <a:xfrm>
            <a:off x="1441997" y="4409820"/>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pic>
        <p:nvPicPr>
          <p:cNvPr id="9" name="Image 8" descr="Une image contenant habits, personne, plein air, ciel&#10;&#10;Description générée automatiquement">
            <a:extLst>
              <a:ext uri="{FF2B5EF4-FFF2-40B4-BE49-F238E27FC236}">
                <a16:creationId xmlns:a16="http://schemas.microsoft.com/office/drawing/2014/main" id="{45D51DDA-8958-BFED-7195-5EEFBF5C210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6490" y="878796"/>
            <a:ext cx="1611135" cy="1611135"/>
          </a:xfrm>
          <a:prstGeom prst="rect">
            <a:avLst/>
          </a:prstGeom>
        </p:spPr>
      </p:pic>
      <p:pic>
        <p:nvPicPr>
          <p:cNvPr id="11" name="Image 10" descr="Une image contenant habits, jeans, personne, chaussures&#10;&#10;Description générée automatiquement">
            <a:extLst>
              <a:ext uri="{FF2B5EF4-FFF2-40B4-BE49-F238E27FC236}">
                <a16:creationId xmlns:a16="http://schemas.microsoft.com/office/drawing/2014/main" id="{A0C07082-2ECC-3E53-CB2A-5EB8CFA4BF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13342" y="2650854"/>
            <a:ext cx="1789312" cy="1724459"/>
          </a:xfrm>
          <a:prstGeom prst="rect">
            <a:avLst/>
          </a:prstGeom>
        </p:spPr>
      </p:pic>
      <p:pic>
        <p:nvPicPr>
          <p:cNvPr id="14" name="Image 13" descr="Une image contenant habits, personne, homme, sol&#10;&#10;Description générée automatiquement">
            <a:extLst>
              <a:ext uri="{FF2B5EF4-FFF2-40B4-BE49-F238E27FC236}">
                <a16:creationId xmlns:a16="http://schemas.microsoft.com/office/drawing/2014/main" id="{2A600DB3-B83C-5998-2130-58B0E3565DD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80916" y="896049"/>
            <a:ext cx="1789312" cy="1718760"/>
          </a:xfrm>
          <a:prstGeom prst="rect">
            <a:avLst/>
          </a:prstGeom>
        </p:spPr>
      </p:pic>
      <p:pic>
        <p:nvPicPr>
          <p:cNvPr id="16" name="Image 15" descr="Une image contenant meubles, bâtiment, table, nappe de table&#10;&#10;Description générée automatiquement">
            <a:extLst>
              <a:ext uri="{FF2B5EF4-FFF2-40B4-BE49-F238E27FC236}">
                <a16:creationId xmlns:a16="http://schemas.microsoft.com/office/drawing/2014/main" id="{5D072864-EDAE-196B-F14B-131119DDBF3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11123" y="896049"/>
            <a:ext cx="1724613" cy="1724613"/>
          </a:xfrm>
          <a:prstGeom prst="rect">
            <a:avLst/>
          </a:prstGeom>
        </p:spPr>
      </p:pic>
      <p:pic>
        <p:nvPicPr>
          <p:cNvPr id="19" name="Image 18" descr="Une image contenant habits, personne, nourriture, homme&#10;&#10;Description générée automatiquement">
            <a:extLst>
              <a:ext uri="{FF2B5EF4-FFF2-40B4-BE49-F238E27FC236}">
                <a16:creationId xmlns:a16="http://schemas.microsoft.com/office/drawing/2014/main" id="{32B94B1A-1070-A2FB-01D8-D20F377230A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11122" y="2650854"/>
            <a:ext cx="1724459" cy="1724459"/>
          </a:xfrm>
          <a:prstGeom prst="rect">
            <a:avLst/>
          </a:prstGeom>
        </p:spPr>
      </p:pic>
      <p:pic>
        <p:nvPicPr>
          <p:cNvPr id="21" name="Image 20" descr="Une image contenant plat, nourriture, Graisse animale, Cuisine&#10;&#10;Description générée automatiquement">
            <a:extLst>
              <a:ext uri="{FF2B5EF4-FFF2-40B4-BE49-F238E27FC236}">
                <a16:creationId xmlns:a16="http://schemas.microsoft.com/office/drawing/2014/main" id="{A4C26CB4-E36A-8055-12FA-050398E661D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28376" y="4397621"/>
            <a:ext cx="1724458" cy="1724458"/>
          </a:xfrm>
          <a:prstGeom prst="rect">
            <a:avLst/>
          </a:prstGeom>
        </p:spPr>
      </p:pic>
      <p:pic>
        <p:nvPicPr>
          <p:cNvPr id="23" name="Image 22" descr="Une image contenant plein air, arbre, habits, personne&#10;&#10;Description générée automatiquement">
            <a:extLst>
              <a:ext uri="{FF2B5EF4-FFF2-40B4-BE49-F238E27FC236}">
                <a16:creationId xmlns:a16="http://schemas.microsoft.com/office/drawing/2014/main" id="{D4C8136A-281D-3157-AE43-8BD88536A5B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6491" y="2637915"/>
            <a:ext cx="1619534" cy="1547601"/>
          </a:xfrm>
          <a:prstGeom prst="rect">
            <a:avLst/>
          </a:prstGeom>
        </p:spPr>
      </p:pic>
      <p:pic>
        <p:nvPicPr>
          <p:cNvPr id="27" name="Image 26" descr="Une image contenant habits, chaussures, personne, homme&#10;&#10;Description générée automatiquement">
            <a:extLst>
              <a:ext uri="{FF2B5EF4-FFF2-40B4-BE49-F238E27FC236}">
                <a16:creationId xmlns:a16="http://schemas.microsoft.com/office/drawing/2014/main" id="{FE6D90A4-2720-967B-161E-851726C3595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415262" y="913302"/>
            <a:ext cx="1485808" cy="3258351"/>
          </a:xfrm>
          <a:prstGeom prst="rect">
            <a:avLst/>
          </a:prstGeom>
        </p:spPr>
      </p:pic>
      <p:pic>
        <p:nvPicPr>
          <p:cNvPr id="29" name="Image 28" descr="Une image contenant habits, personne, homme, bâtiment&#10;&#10;Description générée automatiquement">
            <a:extLst>
              <a:ext uri="{FF2B5EF4-FFF2-40B4-BE49-F238E27FC236}">
                <a16:creationId xmlns:a16="http://schemas.microsoft.com/office/drawing/2014/main" id="{962B8A0F-6326-D82F-61B6-D90AD220CDC8}"/>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28299" y="4272125"/>
            <a:ext cx="3882702" cy="1770512"/>
          </a:xfrm>
          <a:prstGeom prst="rect">
            <a:avLst/>
          </a:prstGeom>
        </p:spPr>
      </p:pic>
      <p:pic>
        <p:nvPicPr>
          <p:cNvPr id="33" name="Image 32" descr="Une image contenant viande, Séchage, intérieur, nourriture&#10;&#10;Description générée automatiquement">
            <a:extLst>
              <a:ext uri="{FF2B5EF4-FFF2-40B4-BE49-F238E27FC236}">
                <a16:creationId xmlns:a16="http://schemas.microsoft.com/office/drawing/2014/main" id="{DE79E9E2-672E-362F-7E2F-6C50447B9C8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970307" y="913302"/>
            <a:ext cx="1557556" cy="3258352"/>
          </a:xfrm>
          <a:prstGeom prst="rect">
            <a:avLst/>
          </a:prstGeom>
        </p:spPr>
      </p:pic>
      <p:pic>
        <p:nvPicPr>
          <p:cNvPr id="35" name="Image 34" descr="Une image contenant habits, personne, plein air, herbe&#10;&#10;Description générée automatiquement">
            <a:extLst>
              <a:ext uri="{FF2B5EF4-FFF2-40B4-BE49-F238E27FC236}">
                <a16:creationId xmlns:a16="http://schemas.microsoft.com/office/drawing/2014/main" id="{8AE9DBAC-FE71-BCA0-D8F3-36411B292F4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381351" y="4428142"/>
            <a:ext cx="1742973" cy="1665631"/>
          </a:xfrm>
          <a:prstGeom prst="rect">
            <a:avLst/>
          </a:prstGeom>
        </p:spPr>
      </p:pic>
      <p:pic>
        <p:nvPicPr>
          <p:cNvPr id="37" name="Image 36" descr="Une image contenant personne, habits, intérieur, mur&#10;&#10;Description générée automatiquement">
            <a:extLst>
              <a:ext uri="{FF2B5EF4-FFF2-40B4-BE49-F238E27FC236}">
                <a16:creationId xmlns:a16="http://schemas.microsoft.com/office/drawing/2014/main" id="{123A9AA0-E9E7-B181-4851-8B52564890F7}"/>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248144" y="896050"/>
            <a:ext cx="1647036" cy="1681484"/>
          </a:xfrm>
          <a:prstGeom prst="rect">
            <a:avLst/>
          </a:prstGeom>
        </p:spPr>
      </p:pic>
      <p:pic>
        <p:nvPicPr>
          <p:cNvPr id="39" name="Image 38" descr="Une image contenant habits, personne, chaussures, sourire&#10;&#10;Description générée automatiquement">
            <a:extLst>
              <a:ext uri="{FF2B5EF4-FFF2-40B4-BE49-F238E27FC236}">
                <a16:creationId xmlns:a16="http://schemas.microsoft.com/office/drawing/2014/main" id="{9F5D5847-4604-F39B-A9B7-2C773E7620A6}"/>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48144" y="2647184"/>
            <a:ext cx="1665631" cy="1665631"/>
          </a:xfrm>
          <a:prstGeom prst="rect">
            <a:avLst/>
          </a:prstGeom>
        </p:spPr>
      </p:pic>
      <p:pic>
        <p:nvPicPr>
          <p:cNvPr id="41" name="Image 40" descr="Une image contenant habits, chaussures, homme, personne&#10;&#10;Description générée automatiquement">
            <a:extLst>
              <a:ext uri="{FF2B5EF4-FFF2-40B4-BE49-F238E27FC236}">
                <a16:creationId xmlns:a16="http://schemas.microsoft.com/office/drawing/2014/main" id="{FDEE34D2-4BFF-79A0-FE9B-871C2F1B3D87}"/>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633795" y="4271064"/>
            <a:ext cx="899662" cy="2036242"/>
          </a:xfrm>
          <a:prstGeom prst="rect">
            <a:avLst/>
          </a:prstGeom>
        </p:spPr>
      </p:pic>
      <p:pic>
        <p:nvPicPr>
          <p:cNvPr id="42" name="Image 41">
            <a:extLst>
              <a:ext uri="{FF2B5EF4-FFF2-40B4-BE49-F238E27FC236}">
                <a16:creationId xmlns:a16="http://schemas.microsoft.com/office/drawing/2014/main" id="{EBEA1583-7F10-33C5-1EFA-5C5ACBAEB170}"/>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l="33348" t="11649" r="25670" b="8075"/>
          <a:stretch/>
        </p:blipFill>
        <p:spPr>
          <a:xfrm>
            <a:off x="9398637" y="4453455"/>
            <a:ext cx="1512412" cy="1665631"/>
          </a:xfrm>
          <a:prstGeom prst="rect">
            <a:avLst/>
          </a:prstGeom>
        </p:spPr>
      </p:pic>
    </p:spTree>
    <p:extLst>
      <p:ext uri="{BB962C8B-B14F-4D97-AF65-F5344CB8AC3E}">
        <p14:creationId xmlns:p14="http://schemas.microsoft.com/office/powerpoint/2010/main" val="30069639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DF096-2F5A-3487-B658-050F8F2965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0A921180-9293-85EF-6EDF-C04419BAFFE8}"/>
              </a:ext>
            </a:extLst>
          </p:cNvPr>
          <p:cNvSpPr>
            <a:spLocks noGrp="1"/>
          </p:cNvSpPr>
          <p:nvPr>
            <p:ph type="title"/>
          </p:nvPr>
        </p:nvSpPr>
        <p:spPr>
          <a:xfrm>
            <a:off x="928732" y="2670074"/>
            <a:ext cx="8465525" cy="1517852"/>
          </a:xfrm>
        </p:spPr>
        <p:txBody>
          <a:bodyPr>
            <a:normAutofit/>
          </a:bodyPr>
          <a:lstStyle/>
          <a:p>
            <a:pPr algn="l"/>
            <a:r>
              <a:rPr lang="fr-BE" sz="6700">
                <a:solidFill>
                  <a:srgbClr val="7DC991"/>
                </a:solidFill>
                <a:latin typeface="+mn-lt"/>
              </a:rPr>
              <a:t>VIANDE BOVINE</a:t>
            </a:r>
          </a:p>
        </p:txBody>
      </p:sp>
    </p:spTree>
    <p:extLst>
      <p:ext uri="{BB962C8B-B14F-4D97-AF65-F5344CB8AC3E}">
        <p14:creationId xmlns:p14="http://schemas.microsoft.com/office/powerpoint/2010/main" val="31444339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DAC7E-7757-299B-D9E9-CFC55522011C}"/>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7B3BB0FB-0435-1E24-4902-64188B552030}"/>
              </a:ext>
            </a:extLst>
          </p:cNvPr>
          <p:cNvSpPr txBox="1">
            <a:spLocks/>
          </p:cNvSpPr>
          <p:nvPr/>
        </p:nvSpPr>
        <p:spPr>
          <a:xfrm>
            <a:off x="609678" y="427039"/>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ACTIONS SECTEUR BOVIN</a:t>
            </a:r>
          </a:p>
        </p:txBody>
      </p:sp>
      <p:sp>
        <p:nvSpPr>
          <p:cNvPr id="7" name="Sous-titre 2">
            <a:extLst>
              <a:ext uri="{FF2B5EF4-FFF2-40B4-BE49-F238E27FC236}">
                <a16:creationId xmlns:a16="http://schemas.microsoft.com/office/drawing/2014/main" id="{8A281CC2-37D3-4BBF-35FD-40CCC7A23C20}"/>
              </a:ext>
            </a:extLst>
          </p:cNvPr>
          <p:cNvSpPr txBox="1">
            <a:spLocks/>
          </p:cNvSpPr>
          <p:nvPr/>
        </p:nvSpPr>
        <p:spPr>
          <a:xfrm>
            <a:off x="1111491" y="5153459"/>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sp>
        <p:nvSpPr>
          <p:cNvPr id="8" name="ZoneTexte 7">
            <a:extLst>
              <a:ext uri="{FF2B5EF4-FFF2-40B4-BE49-F238E27FC236}">
                <a16:creationId xmlns:a16="http://schemas.microsoft.com/office/drawing/2014/main" id="{0C73BAAB-26CA-51F0-39EF-8B9204F214BA}"/>
              </a:ext>
            </a:extLst>
          </p:cNvPr>
          <p:cNvSpPr txBox="1"/>
          <p:nvPr/>
        </p:nvSpPr>
        <p:spPr>
          <a:xfrm>
            <a:off x="611606" y="1224735"/>
            <a:ext cx="11335555" cy="54014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BE" sz="1500" b="1">
              <a:solidFill>
                <a:srgbClr val="262626"/>
              </a:solidFill>
            </a:endParaRPr>
          </a:p>
          <a:p>
            <a:r>
              <a:rPr lang="fr-BE" sz="1500" b="1" u="sng">
                <a:solidFill>
                  <a:srgbClr val="262626"/>
                </a:solidFill>
              </a:rPr>
              <a:t>Sensibilisation des jeunes </a:t>
            </a:r>
          </a:p>
          <a:p>
            <a:pPr marL="285750" indent="-285750">
              <a:buFont typeface="Arial"/>
              <a:buChar char="•"/>
            </a:pPr>
            <a:r>
              <a:rPr lang="fr-BE" sz="1500" b="1">
                <a:solidFill>
                  <a:srgbClr val="262626"/>
                </a:solidFill>
              </a:rPr>
              <a:t>Concours </a:t>
            </a:r>
            <a:r>
              <a:rPr lang="fr-BE" sz="1500" b="1" err="1">
                <a:solidFill>
                  <a:srgbClr val="262626"/>
                </a:solidFill>
              </a:rPr>
              <a:t>BeBoeuf</a:t>
            </a:r>
            <a:r>
              <a:rPr lang="fr-BE" sz="1500" b="1">
                <a:solidFill>
                  <a:srgbClr val="262626"/>
                </a:solidFill>
              </a:rPr>
              <a:t> 2024 </a:t>
            </a:r>
            <a:r>
              <a:rPr lang="fr-BE" sz="1500">
                <a:solidFill>
                  <a:srgbClr val="262626"/>
                </a:solidFill>
              </a:rPr>
              <a:t>:  4ème édition du concours inter écoles hôtelière. Les écoles qui ont été sélectionnées sur base d’une revisite de recette classique de la gastro, en demi-finale, ils la réalisent et en finale, l’épreuve est celle du frigo, avec uniquement des ingrédients surprises. Pour les coacher, chaque classe participante participe à un atelier donné par un Chef dans leur établissement respectif. </a:t>
            </a:r>
          </a:p>
          <a:p>
            <a:endParaRPr lang="fr-BE" sz="1500">
              <a:solidFill>
                <a:srgbClr val="262626"/>
              </a:solidFill>
            </a:endParaRPr>
          </a:p>
          <a:p>
            <a:pPr marL="285750" indent="-285750">
              <a:buFont typeface="Arial"/>
              <a:buChar char="•"/>
            </a:pPr>
            <a:r>
              <a:rPr lang="fr-BE" sz="1500" b="1">
                <a:solidFill>
                  <a:srgbClr val="262626"/>
                </a:solidFill>
              </a:rPr>
              <a:t>Media training </a:t>
            </a:r>
            <a:r>
              <a:rPr lang="fr-BE" sz="1500">
                <a:solidFill>
                  <a:srgbClr val="262626"/>
                </a:solidFill>
              </a:rPr>
              <a:t>: atelier sur les RS et les médias avec les jeunes éleveurs qui font partie de l’école :  The </a:t>
            </a:r>
            <a:r>
              <a:rPr lang="fr-BE" sz="1500" err="1">
                <a:solidFill>
                  <a:srgbClr val="262626"/>
                </a:solidFill>
              </a:rPr>
              <a:t>European</a:t>
            </a:r>
            <a:r>
              <a:rPr lang="fr-BE" sz="1500">
                <a:solidFill>
                  <a:srgbClr val="262626"/>
                </a:solidFill>
              </a:rPr>
              <a:t> Young Breeders à </a:t>
            </a:r>
            <a:r>
              <a:rPr lang="fr-BE" sz="1500" err="1">
                <a:solidFill>
                  <a:srgbClr val="262626"/>
                </a:solidFill>
              </a:rPr>
              <a:t>Battice</a:t>
            </a:r>
            <a:endParaRPr lang="fr-BE" sz="1500">
              <a:solidFill>
                <a:srgbClr val="262626"/>
              </a:solidFill>
            </a:endParaRPr>
          </a:p>
          <a:p>
            <a:pPr marL="285750" indent="-285750">
              <a:buFont typeface="Arial"/>
              <a:buChar char="•"/>
            </a:pPr>
            <a:endParaRPr lang="fr-BE" sz="1500">
              <a:solidFill>
                <a:srgbClr val="262626"/>
              </a:solidFill>
            </a:endParaRPr>
          </a:p>
          <a:p>
            <a:r>
              <a:rPr lang="fr-BE" sz="1500" b="1" u="sng">
                <a:solidFill>
                  <a:srgbClr val="262626"/>
                </a:solidFill>
              </a:rPr>
              <a:t>La consommation de viande rouge et le sport - </a:t>
            </a:r>
            <a:r>
              <a:rPr lang="fr-BE" sz="1500" b="1" u="sng" err="1">
                <a:solidFill>
                  <a:srgbClr val="000000"/>
                </a:solidFill>
              </a:rPr>
              <a:t>Openlakes</a:t>
            </a:r>
            <a:r>
              <a:rPr lang="fr-BE" sz="1500" b="1">
                <a:solidFill>
                  <a:srgbClr val="000000"/>
                </a:solidFill>
              </a:rPr>
              <a:t> </a:t>
            </a:r>
            <a:r>
              <a:rPr lang="fr-BE" sz="1500">
                <a:solidFill>
                  <a:srgbClr val="000000"/>
                </a:solidFill>
              </a:rPr>
              <a:t>: Triathlon aux Lacs de l’Eau d’Heure. La consommation de viande rouge liée au sport =&gt; nutrition. Dégustation de bœuf wallon réalisée par une Table de terroir, en compagnie d’un éleveur bovin et de notre ambassadeur </a:t>
            </a:r>
            <a:r>
              <a:rPr lang="fr-BE" sz="1500" err="1">
                <a:solidFill>
                  <a:srgbClr val="000000"/>
                </a:solidFill>
              </a:rPr>
              <a:t>Eric</a:t>
            </a:r>
            <a:r>
              <a:rPr lang="fr-BE" sz="1500">
                <a:solidFill>
                  <a:srgbClr val="000000"/>
                </a:solidFill>
              </a:rPr>
              <a:t> </a:t>
            </a:r>
            <a:r>
              <a:rPr lang="fr-BE" sz="1500" err="1">
                <a:solidFill>
                  <a:srgbClr val="000000"/>
                </a:solidFill>
              </a:rPr>
              <a:t>Boschman</a:t>
            </a:r>
            <a:r>
              <a:rPr lang="fr-BE" sz="1500">
                <a:solidFill>
                  <a:srgbClr val="000000"/>
                </a:solidFill>
              </a:rPr>
              <a:t> pour faire passer nos messages. En partenariat avec le secteur lait. </a:t>
            </a:r>
          </a:p>
          <a:p>
            <a:r>
              <a:rPr lang="fr-BE" sz="1500">
                <a:solidFill>
                  <a:srgbClr val="000000"/>
                </a:solidFill>
              </a:rPr>
              <a:t>                  </a:t>
            </a:r>
            <a:endParaRPr lang="fr-BE" sz="1500" u="sng">
              <a:solidFill>
                <a:srgbClr val="000000"/>
              </a:solidFill>
            </a:endParaRPr>
          </a:p>
          <a:p>
            <a:r>
              <a:rPr lang="fr-BE" sz="1500" b="1" u="sng"/>
              <a:t>Brochures </a:t>
            </a:r>
            <a:r>
              <a:rPr lang="fr-BE" sz="1500"/>
              <a:t>: Revisite de la brochure sur le bœuf. Adaptation des chiffres et changement des recettes. Réimpression 1.000 ex.</a:t>
            </a:r>
          </a:p>
          <a:p>
            <a:endParaRPr lang="fr-BE" sz="1500">
              <a:solidFill>
                <a:srgbClr val="262626"/>
              </a:solidFill>
            </a:endParaRPr>
          </a:p>
          <a:p>
            <a:r>
              <a:rPr lang="fr-BE" sz="1500" b="1" u="sng">
                <a:solidFill>
                  <a:srgbClr val="262626"/>
                </a:solidFill>
              </a:rPr>
              <a:t>Goodies </a:t>
            </a:r>
            <a:r>
              <a:rPr lang="fr-BE" sz="1500" b="1">
                <a:solidFill>
                  <a:srgbClr val="262626"/>
                </a:solidFill>
              </a:rPr>
              <a:t>: </a:t>
            </a:r>
            <a:r>
              <a:rPr lang="fr-BE" sz="1500">
                <a:solidFill>
                  <a:srgbClr val="262626"/>
                </a:solidFill>
              </a:rPr>
              <a:t>Latte illustrée pour monter que nos vaches restent le ¾ de l’année à l’extérieur </a:t>
            </a:r>
          </a:p>
          <a:p>
            <a:pPr marL="285750" indent="-285750">
              <a:buFont typeface="Symbol" pitchFamily="2" charset="2"/>
              <a:buChar char="Þ"/>
            </a:pPr>
            <a:r>
              <a:rPr lang="fr-BE" sz="1500">
                <a:solidFill>
                  <a:srgbClr val="262626"/>
                </a:solidFill>
              </a:rPr>
              <a:t>Lien avec le sol, la prairie</a:t>
            </a:r>
          </a:p>
          <a:p>
            <a:pPr marL="285750" indent="-285750">
              <a:buFont typeface="Symbol" pitchFamily="2" charset="2"/>
              <a:buChar char="Þ"/>
            </a:pPr>
            <a:r>
              <a:rPr lang="fr-BE" sz="1500">
                <a:solidFill>
                  <a:srgbClr val="262626"/>
                </a:solidFill>
              </a:rPr>
              <a:t>Lien avec l’agriculture familiale</a:t>
            </a:r>
          </a:p>
          <a:p>
            <a:pPr marL="285750" indent="-285750">
              <a:buFont typeface="Symbol" pitchFamily="2" charset="2"/>
              <a:buChar char="Þ"/>
            </a:pPr>
            <a:endParaRPr lang="fr-BE" sz="1500">
              <a:solidFill>
                <a:srgbClr val="262626"/>
              </a:solidFill>
            </a:endParaRPr>
          </a:p>
          <a:p>
            <a:r>
              <a:rPr lang="fr-BE" sz="1500" b="1">
                <a:solidFill>
                  <a:srgbClr val="262626"/>
                </a:solidFill>
              </a:rPr>
              <a:t>(</a:t>
            </a:r>
            <a:r>
              <a:rPr lang="fr-BE" sz="1500" b="1" u="sng">
                <a:solidFill>
                  <a:srgbClr val="262626"/>
                </a:solidFill>
              </a:rPr>
              <a:t>En cours) Production de vidéos astuce sur la cuisson des viandes </a:t>
            </a:r>
            <a:endParaRPr lang="fr-BE" sz="1500" b="1">
              <a:solidFill>
                <a:srgbClr val="262626"/>
              </a:solidFill>
            </a:endParaRPr>
          </a:p>
          <a:p>
            <a:r>
              <a:rPr lang="fr-BE" sz="1500">
                <a:solidFill>
                  <a:srgbClr val="262626"/>
                </a:solidFill>
              </a:rPr>
              <a:t>8 vidéos de 1min et 16 photos morceaux de viande crue et cuite. Les vidéos seront distribuées via les RS et une campagne </a:t>
            </a:r>
            <a:r>
              <a:rPr lang="fr-BE" sz="1500" err="1">
                <a:solidFill>
                  <a:srgbClr val="262626"/>
                </a:solidFill>
              </a:rPr>
              <a:t>Youtube</a:t>
            </a:r>
            <a:r>
              <a:rPr lang="fr-BE" sz="1500">
                <a:solidFill>
                  <a:srgbClr val="262626"/>
                </a:solidFill>
              </a:rPr>
              <a:t> qui commencera début décembre et se terminera fin janvier.</a:t>
            </a:r>
          </a:p>
          <a:p>
            <a:endParaRPr lang="fr-BE" sz="1500">
              <a:solidFill>
                <a:srgbClr val="262626"/>
              </a:solidFill>
            </a:endParaRPr>
          </a:p>
        </p:txBody>
      </p:sp>
    </p:spTree>
    <p:extLst>
      <p:ext uri="{BB962C8B-B14F-4D97-AF65-F5344CB8AC3E}">
        <p14:creationId xmlns:p14="http://schemas.microsoft.com/office/powerpoint/2010/main" val="31785728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56A5-E3AA-87AA-6EB8-92F8C543672B}"/>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B6A0F386-0603-0C09-D351-0B0AD9135767}"/>
              </a:ext>
            </a:extLst>
          </p:cNvPr>
          <p:cNvSpPr txBox="1">
            <a:spLocks/>
          </p:cNvSpPr>
          <p:nvPr/>
        </p:nvSpPr>
        <p:spPr>
          <a:xfrm>
            <a:off x="609678" y="427039"/>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ACTIONS SECTEUR BOVIN</a:t>
            </a:r>
          </a:p>
        </p:txBody>
      </p:sp>
      <p:sp>
        <p:nvSpPr>
          <p:cNvPr id="7" name="Sous-titre 2">
            <a:extLst>
              <a:ext uri="{FF2B5EF4-FFF2-40B4-BE49-F238E27FC236}">
                <a16:creationId xmlns:a16="http://schemas.microsoft.com/office/drawing/2014/main" id="{A6810BD1-7C07-6E01-2138-808ECAF66033}"/>
              </a:ext>
            </a:extLst>
          </p:cNvPr>
          <p:cNvSpPr txBox="1">
            <a:spLocks/>
          </p:cNvSpPr>
          <p:nvPr/>
        </p:nvSpPr>
        <p:spPr>
          <a:xfrm>
            <a:off x="1111491" y="5153459"/>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sp>
        <p:nvSpPr>
          <p:cNvPr id="8" name="ZoneTexte 7">
            <a:extLst>
              <a:ext uri="{FF2B5EF4-FFF2-40B4-BE49-F238E27FC236}">
                <a16:creationId xmlns:a16="http://schemas.microsoft.com/office/drawing/2014/main" id="{0C1802E9-0537-0466-89B8-3964680B13D7}"/>
              </a:ext>
            </a:extLst>
          </p:cNvPr>
          <p:cNvSpPr txBox="1"/>
          <p:nvPr/>
        </p:nvSpPr>
        <p:spPr>
          <a:xfrm>
            <a:off x="611606" y="1175727"/>
            <a:ext cx="11335555"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BE" sz="1600" b="1">
              <a:solidFill>
                <a:srgbClr val="262626"/>
              </a:solidFill>
            </a:endParaRPr>
          </a:p>
          <a:p>
            <a:endParaRPr lang="fr-BE" sz="1600" b="1">
              <a:solidFill>
                <a:srgbClr val="262626"/>
              </a:solidFill>
            </a:endParaRPr>
          </a:p>
          <a:p>
            <a:r>
              <a:rPr lang="fr-BE" sz="1600" b="1" u="sng">
                <a:solidFill>
                  <a:srgbClr val="262626"/>
                </a:solidFill>
              </a:rPr>
              <a:t>Promotion nationale</a:t>
            </a:r>
            <a:endParaRPr lang="fr-BE" sz="1600" u="sng">
              <a:solidFill>
                <a:srgbClr val="262626"/>
              </a:solidFill>
            </a:endParaRPr>
          </a:p>
          <a:p>
            <a:pPr marL="285750" indent="-285750">
              <a:buFont typeface="Arial"/>
              <a:buChar char="•"/>
            </a:pPr>
            <a:r>
              <a:rPr lang="fr-BE" sz="1600">
                <a:solidFill>
                  <a:srgbClr val="262626"/>
                </a:solidFill>
              </a:rPr>
              <a:t>Partenariat avec le VLAM</a:t>
            </a:r>
          </a:p>
          <a:p>
            <a:pPr marL="285750" indent="-285750">
              <a:buFont typeface="Symbol" pitchFamily="2" charset="2"/>
              <a:buChar char="Þ"/>
            </a:pPr>
            <a:r>
              <a:rPr lang="fr-BE" sz="1600">
                <a:solidFill>
                  <a:srgbClr val="262626"/>
                </a:solidFill>
              </a:rPr>
              <a:t>Campagne carbonnade (article, </a:t>
            </a:r>
            <a:r>
              <a:rPr lang="fr-BE" sz="1600" err="1">
                <a:solidFill>
                  <a:srgbClr val="262626"/>
                </a:solidFill>
              </a:rPr>
              <a:t>comm</a:t>
            </a:r>
            <a:r>
              <a:rPr lang="fr-BE" sz="1600">
                <a:solidFill>
                  <a:srgbClr val="262626"/>
                </a:solidFill>
              </a:rPr>
              <a:t> via les boucheries, la GMS et RS)</a:t>
            </a:r>
          </a:p>
          <a:p>
            <a:pPr marL="285750" indent="-285750">
              <a:buFont typeface="Symbol" pitchFamily="2" charset="2"/>
              <a:buChar char="Þ"/>
            </a:pPr>
            <a:r>
              <a:rPr lang="fr-BE" sz="1600">
                <a:solidFill>
                  <a:srgbClr val="262626"/>
                </a:solidFill>
              </a:rPr>
              <a:t>Campagne steak-frite-salade (campagne radio et RS)</a:t>
            </a:r>
          </a:p>
          <a:p>
            <a:pPr marL="285750" indent="-285750">
              <a:buFont typeface="Symbol" pitchFamily="2" charset="2"/>
              <a:buChar char="Þ"/>
            </a:pPr>
            <a:r>
              <a:rPr lang="fr-BE" sz="1600">
                <a:solidFill>
                  <a:srgbClr val="262626"/>
                </a:solidFill>
              </a:rPr>
              <a:t>Soutien à </a:t>
            </a:r>
            <a:r>
              <a:rPr lang="fr-BE" sz="1600" err="1">
                <a:solidFill>
                  <a:srgbClr val="262626"/>
                </a:solidFill>
              </a:rPr>
              <a:t>Belbeef</a:t>
            </a:r>
            <a:endParaRPr lang="fr-BE" sz="1600">
              <a:solidFill>
                <a:srgbClr val="262626"/>
              </a:solidFill>
            </a:endParaRPr>
          </a:p>
          <a:p>
            <a:endParaRPr lang="fr-BE" sz="1600">
              <a:solidFill>
                <a:srgbClr val="262626"/>
              </a:solidFill>
            </a:endParaRPr>
          </a:p>
          <a:p>
            <a:r>
              <a:rPr lang="fr-BE" sz="1600" b="1" u="sng">
                <a:solidFill>
                  <a:srgbClr val="262626"/>
                </a:solidFill>
              </a:rPr>
              <a:t>Soutien sectoriel</a:t>
            </a:r>
            <a:endParaRPr lang="fr-BE" sz="1600" b="1">
              <a:solidFill>
                <a:srgbClr val="262626"/>
              </a:solidFill>
            </a:endParaRPr>
          </a:p>
          <a:p>
            <a:pPr marL="285750" indent="-285750">
              <a:buFont typeface="Arial" panose="020B0604020202020204" pitchFamily="34" charset="0"/>
              <a:buChar char="•"/>
            </a:pPr>
            <a:r>
              <a:rPr lang="fr-BE" sz="1600">
                <a:solidFill>
                  <a:srgbClr val="262626"/>
                </a:solidFill>
              </a:rPr>
              <a:t>Aide financière à la mise en place des plans d’actions des associations, regroupements, coopératives qui ont déposé un dossier de candidature et qui ont été sélectionnés par un jury comme ayant proposé des actions complémentaires à celles de l’Agence.</a:t>
            </a:r>
          </a:p>
          <a:p>
            <a:endParaRPr lang="fr-BE" sz="1600">
              <a:solidFill>
                <a:srgbClr val="262626"/>
              </a:solidFill>
            </a:endParaRPr>
          </a:p>
        </p:txBody>
      </p:sp>
    </p:spTree>
    <p:extLst>
      <p:ext uri="{BB962C8B-B14F-4D97-AF65-F5344CB8AC3E}">
        <p14:creationId xmlns:p14="http://schemas.microsoft.com/office/powerpoint/2010/main" val="11548045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7F95B-4EB6-5954-A65F-B8693ADEC320}"/>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3DE8E052-D454-309A-BEF7-783A0F0B0995}"/>
              </a:ext>
            </a:extLst>
          </p:cNvPr>
          <p:cNvSpPr txBox="1">
            <a:spLocks/>
          </p:cNvSpPr>
          <p:nvPr/>
        </p:nvSpPr>
        <p:spPr>
          <a:xfrm>
            <a:off x="609678" y="427039"/>
            <a:ext cx="6015210" cy="509531"/>
          </a:xfrm>
          <a:prstGeom prst="rect">
            <a:avLst/>
          </a:prstGeom>
        </p:spPr>
        <p:txBody>
          <a:bodyPr vert="horz" lIns="91440" tIns="45720" rIns="91440" bIns="45720" rtlCol="0" anchor="ctr">
            <a:normAutofit fontScale="92500" lnSpcReduction="10000"/>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ACTIONS SECTEUR BOVIN</a:t>
            </a:r>
          </a:p>
        </p:txBody>
      </p:sp>
      <p:sp>
        <p:nvSpPr>
          <p:cNvPr id="7" name="Sous-titre 2">
            <a:extLst>
              <a:ext uri="{FF2B5EF4-FFF2-40B4-BE49-F238E27FC236}">
                <a16:creationId xmlns:a16="http://schemas.microsoft.com/office/drawing/2014/main" id="{4D7F9507-CC0B-2A60-72D9-EA79EA21CE96}"/>
              </a:ext>
            </a:extLst>
          </p:cNvPr>
          <p:cNvSpPr txBox="1">
            <a:spLocks/>
          </p:cNvSpPr>
          <p:nvPr/>
        </p:nvSpPr>
        <p:spPr>
          <a:xfrm>
            <a:off x="1111491" y="5153459"/>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pic>
        <p:nvPicPr>
          <p:cNvPr id="3" name="Image 2" descr="Une image contenant habits, homme, personne, chaussures&#10;&#10;Description générée automatiquement">
            <a:extLst>
              <a:ext uri="{FF2B5EF4-FFF2-40B4-BE49-F238E27FC236}">
                <a16:creationId xmlns:a16="http://schemas.microsoft.com/office/drawing/2014/main" id="{55212547-0B14-372D-E783-49A1B4E58B0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9741" y="1466521"/>
            <a:ext cx="1740259" cy="1740259"/>
          </a:xfrm>
          <a:prstGeom prst="rect">
            <a:avLst/>
          </a:prstGeom>
        </p:spPr>
      </p:pic>
      <p:pic>
        <p:nvPicPr>
          <p:cNvPr id="5" name="Image 4" descr="Une image contenant habits, personne, nourriture, repas&#10;&#10;Description générée automatiquement">
            <a:extLst>
              <a:ext uri="{FF2B5EF4-FFF2-40B4-BE49-F238E27FC236}">
                <a16:creationId xmlns:a16="http://schemas.microsoft.com/office/drawing/2014/main" id="{ACD40C3C-26D0-F90E-65F4-622BD4FCE2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5460" y="3280256"/>
            <a:ext cx="1704540" cy="1704540"/>
          </a:xfrm>
          <a:prstGeom prst="rect">
            <a:avLst/>
          </a:prstGeom>
        </p:spPr>
      </p:pic>
      <p:pic>
        <p:nvPicPr>
          <p:cNvPr id="8" name="Image 7" descr="Une image contenant nourriture, assiette, plat, Cuisine&#10;&#10;Description générée automatiquement">
            <a:extLst>
              <a:ext uri="{FF2B5EF4-FFF2-40B4-BE49-F238E27FC236}">
                <a16:creationId xmlns:a16="http://schemas.microsoft.com/office/drawing/2014/main" id="{9226C886-9481-DD72-6E3A-F95560A00CF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9741" y="5049941"/>
            <a:ext cx="1740259" cy="1740259"/>
          </a:xfrm>
          <a:prstGeom prst="rect">
            <a:avLst/>
          </a:prstGeom>
        </p:spPr>
      </p:pic>
      <p:pic>
        <p:nvPicPr>
          <p:cNvPr id="12" name="Image 11" descr="Une image contenant intérieur, habits, homme, personne&#10;&#10;Description générée automatiquement">
            <a:extLst>
              <a:ext uri="{FF2B5EF4-FFF2-40B4-BE49-F238E27FC236}">
                <a16:creationId xmlns:a16="http://schemas.microsoft.com/office/drawing/2014/main" id="{4057BF7E-175B-2758-27F7-FA959B35210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32496" y="5081369"/>
            <a:ext cx="1740258" cy="1740258"/>
          </a:xfrm>
          <a:prstGeom prst="rect">
            <a:avLst/>
          </a:prstGeom>
        </p:spPr>
      </p:pic>
      <p:pic>
        <p:nvPicPr>
          <p:cNvPr id="18" name="Image 17" descr="Une image contenant texte, intérieur, meubles, Appareil de présentation&#10;&#10;Description générée automatiquement">
            <a:extLst>
              <a:ext uri="{FF2B5EF4-FFF2-40B4-BE49-F238E27FC236}">
                <a16:creationId xmlns:a16="http://schemas.microsoft.com/office/drawing/2014/main" id="{8613AC4A-FD8F-4232-6750-CC2751ECE78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32496" y="3259445"/>
            <a:ext cx="1778016" cy="1778016"/>
          </a:xfrm>
          <a:prstGeom prst="rect">
            <a:avLst/>
          </a:prstGeom>
        </p:spPr>
      </p:pic>
      <p:pic>
        <p:nvPicPr>
          <p:cNvPr id="22" name="Image 21" descr="Une image contenant habits, intérieur, homme, mur&#10;&#10;Description générée automatiquement">
            <a:extLst>
              <a:ext uri="{FF2B5EF4-FFF2-40B4-BE49-F238E27FC236}">
                <a16:creationId xmlns:a16="http://schemas.microsoft.com/office/drawing/2014/main" id="{3DA8663E-28AB-5FDC-A61F-1C9CF5F5E04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215245" y="1454040"/>
            <a:ext cx="1740260" cy="1740260"/>
          </a:xfrm>
          <a:prstGeom prst="rect">
            <a:avLst/>
          </a:prstGeom>
        </p:spPr>
      </p:pic>
      <p:pic>
        <p:nvPicPr>
          <p:cNvPr id="25" name="Image 24" descr="Une image contenant habits, homme, personne, chaussures&#10;&#10;Description générée automatiquement">
            <a:extLst>
              <a:ext uri="{FF2B5EF4-FFF2-40B4-BE49-F238E27FC236}">
                <a16:creationId xmlns:a16="http://schemas.microsoft.com/office/drawing/2014/main" id="{580A8F9C-F205-B3C3-CE14-DC5CE6EAC4C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045018" y="1450145"/>
            <a:ext cx="1778017" cy="1778017"/>
          </a:xfrm>
          <a:prstGeom prst="rect">
            <a:avLst/>
          </a:prstGeom>
        </p:spPr>
      </p:pic>
      <p:pic>
        <p:nvPicPr>
          <p:cNvPr id="28" name="Image 27" descr="Une image contenant nourriture, assiette, vaisselle, Plats et corbeilles&#10;&#10;Description générée automatiquement">
            <a:extLst>
              <a:ext uri="{FF2B5EF4-FFF2-40B4-BE49-F238E27FC236}">
                <a16:creationId xmlns:a16="http://schemas.microsoft.com/office/drawing/2014/main" id="{B202E99F-DF94-6559-73F0-57BDA759127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026905" y="3241548"/>
            <a:ext cx="1790496" cy="1790496"/>
          </a:xfrm>
          <a:prstGeom prst="rect">
            <a:avLst/>
          </a:prstGeom>
        </p:spPr>
      </p:pic>
      <p:pic>
        <p:nvPicPr>
          <p:cNvPr id="34" name="Image 33" descr="Une image contenant assiette, nourriture, Art culinaire, Plat&#10;&#10;Description générée automatiquement">
            <a:extLst>
              <a:ext uri="{FF2B5EF4-FFF2-40B4-BE49-F238E27FC236}">
                <a16:creationId xmlns:a16="http://schemas.microsoft.com/office/drawing/2014/main" id="{87018ADC-D5C0-384B-83B3-10ABB350AA6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015046" y="5065602"/>
            <a:ext cx="1778016" cy="1778016"/>
          </a:xfrm>
          <a:prstGeom prst="rect">
            <a:avLst/>
          </a:prstGeom>
        </p:spPr>
      </p:pic>
      <p:pic>
        <p:nvPicPr>
          <p:cNvPr id="38" name="Image 37" descr="Une image contenant texte, viande, steak, nourriture&#10;&#10;Description générée automatiquement">
            <a:extLst>
              <a:ext uri="{FF2B5EF4-FFF2-40B4-BE49-F238E27FC236}">
                <a16:creationId xmlns:a16="http://schemas.microsoft.com/office/drawing/2014/main" id="{60B96D02-132C-7E4A-A02F-DAE256B26492}"/>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865558" y="1431863"/>
            <a:ext cx="1988621" cy="2777828"/>
          </a:xfrm>
          <a:prstGeom prst="rect">
            <a:avLst/>
          </a:prstGeom>
        </p:spPr>
      </p:pic>
      <p:pic>
        <p:nvPicPr>
          <p:cNvPr id="43" name="Image 42" descr="Une image contenant texte, repas, légume, menu&#10;&#10;Description générée automatiquement">
            <a:extLst>
              <a:ext uri="{FF2B5EF4-FFF2-40B4-BE49-F238E27FC236}">
                <a16:creationId xmlns:a16="http://schemas.microsoft.com/office/drawing/2014/main" id="{8492D2F1-96D8-5C98-7125-0F7AE924168C}"/>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865558" y="4295300"/>
            <a:ext cx="3982895" cy="2531623"/>
          </a:xfrm>
          <a:prstGeom prst="rect">
            <a:avLst/>
          </a:prstGeom>
        </p:spPr>
      </p:pic>
      <p:pic>
        <p:nvPicPr>
          <p:cNvPr id="45" name="Image 44" descr="Une image contenant ciel, plein air, personne, roue&#10;&#10;Description générée automatiquement">
            <a:extLst>
              <a:ext uri="{FF2B5EF4-FFF2-40B4-BE49-F238E27FC236}">
                <a16:creationId xmlns:a16="http://schemas.microsoft.com/office/drawing/2014/main" id="{BF498998-19AE-D7F5-FA53-B3C6F74C8868}"/>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890406" y="4034244"/>
            <a:ext cx="2223243" cy="2223243"/>
          </a:xfrm>
          <a:prstGeom prst="rect">
            <a:avLst/>
          </a:prstGeom>
        </p:spPr>
      </p:pic>
      <p:pic>
        <p:nvPicPr>
          <p:cNvPr id="47" name="Image 46" descr="Une image contenant personne, habits, ciel, plein air&#10;&#10;Description générée automatiquement">
            <a:extLst>
              <a:ext uri="{FF2B5EF4-FFF2-40B4-BE49-F238E27FC236}">
                <a16:creationId xmlns:a16="http://schemas.microsoft.com/office/drawing/2014/main" id="{1D89F474-83C3-86E7-0349-432FF1BBAF1A}"/>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896132" y="1392786"/>
            <a:ext cx="2787333" cy="2787333"/>
          </a:xfrm>
          <a:prstGeom prst="rect">
            <a:avLst/>
          </a:prstGeom>
        </p:spPr>
      </p:pic>
    </p:spTree>
    <p:extLst>
      <p:ext uri="{BB962C8B-B14F-4D97-AF65-F5344CB8AC3E}">
        <p14:creationId xmlns:p14="http://schemas.microsoft.com/office/powerpoint/2010/main" val="33136146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62C93-57F1-A52D-CB24-9210885EC0BB}"/>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099CFF41-3650-5BDE-8BEC-431FD7123F45}"/>
              </a:ext>
            </a:extLst>
          </p:cNvPr>
          <p:cNvSpPr>
            <a:spLocks noGrp="1"/>
          </p:cNvSpPr>
          <p:nvPr>
            <p:ph type="title"/>
          </p:nvPr>
        </p:nvSpPr>
        <p:spPr>
          <a:xfrm>
            <a:off x="928732" y="2670074"/>
            <a:ext cx="8465525" cy="1517852"/>
          </a:xfrm>
        </p:spPr>
        <p:txBody>
          <a:bodyPr>
            <a:normAutofit/>
          </a:bodyPr>
          <a:lstStyle/>
          <a:p>
            <a:pPr algn="l"/>
            <a:r>
              <a:rPr lang="fr-BE" sz="6700">
                <a:solidFill>
                  <a:srgbClr val="7DC991"/>
                </a:solidFill>
                <a:latin typeface="+mn-lt"/>
              </a:rPr>
              <a:t>VIANDE PORCINE</a:t>
            </a:r>
          </a:p>
        </p:txBody>
      </p:sp>
    </p:spTree>
    <p:extLst>
      <p:ext uri="{BB962C8B-B14F-4D97-AF65-F5344CB8AC3E}">
        <p14:creationId xmlns:p14="http://schemas.microsoft.com/office/powerpoint/2010/main" val="26788858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56A5-E3AA-87AA-6EB8-92F8C543672B}"/>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B6A0F386-0603-0C09-D351-0B0AD9135767}"/>
              </a:ext>
            </a:extLst>
          </p:cNvPr>
          <p:cNvSpPr txBox="1">
            <a:spLocks/>
          </p:cNvSpPr>
          <p:nvPr/>
        </p:nvSpPr>
        <p:spPr>
          <a:xfrm>
            <a:off x="609678" y="427039"/>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ACTIONS SECTEUR PORCIN</a:t>
            </a:r>
          </a:p>
        </p:txBody>
      </p:sp>
      <p:sp>
        <p:nvSpPr>
          <p:cNvPr id="7" name="Sous-titre 2">
            <a:extLst>
              <a:ext uri="{FF2B5EF4-FFF2-40B4-BE49-F238E27FC236}">
                <a16:creationId xmlns:a16="http://schemas.microsoft.com/office/drawing/2014/main" id="{A6810BD1-7C07-6E01-2138-808ECAF66033}"/>
              </a:ext>
            </a:extLst>
          </p:cNvPr>
          <p:cNvSpPr txBox="1">
            <a:spLocks/>
          </p:cNvSpPr>
          <p:nvPr/>
        </p:nvSpPr>
        <p:spPr>
          <a:xfrm>
            <a:off x="1111491" y="5153459"/>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sp>
        <p:nvSpPr>
          <p:cNvPr id="8" name="ZoneTexte 7">
            <a:extLst>
              <a:ext uri="{FF2B5EF4-FFF2-40B4-BE49-F238E27FC236}">
                <a16:creationId xmlns:a16="http://schemas.microsoft.com/office/drawing/2014/main" id="{0C1802E9-0537-0466-89B8-3964680B13D7}"/>
              </a:ext>
            </a:extLst>
          </p:cNvPr>
          <p:cNvSpPr txBox="1"/>
          <p:nvPr/>
        </p:nvSpPr>
        <p:spPr>
          <a:xfrm>
            <a:off x="611606" y="927249"/>
            <a:ext cx="11335555" cy="62940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BE" sz="1600" b="1">
              <a:solidFill>
                <a:srgbClr val="262626"/>
              </a:solidFill>
            </a:endParaRPr>
          </a:p>
          <a:p>
            <a:endParaRPr lang="fr-BE" sz="1600" b="1">
              <a:solidFill>
                <a:srgbClr val="262626"/>
              </a:solidFill>
            </a:endParaRPr>
          </a:p>
          <a:p>
            <a:r>
              <a:rPr lang="fr-BE" sz="1500" b="1" u="sng">
                <a:solidFill>
                  <a:srgbClr val="000000"/>
                </a:solidFill>
              </a:rPr>
              <a:t>Brochures </a:t>
            </a:r>
            <a:r>
              <a:rPr lang="fr-BE" sz="1500">
                <a:solidFill>
                  <a:srgbClr val="000000"/>
                </a:solidFill>
              </a:rPr>
              <a:t>: Revisite de la brochure sur le porc. Adaptation des chiffres et changement des recettes. Réimpression 1.000 ex.</a:t>
            </a:r>
            <a:endParaRPr lang="en-US" sz="1500">
              <a:solidFill>
                <a:srgbClr val="000000"/>
              </a:solidFill>
            </a:endParaRPr>
          </a:p>
          <a:p>
            <a:endParaRPr lang="fr-BE" sz="1500">
              <a:solidFill>
                <a:srgbClr val="000000"/>
              </a:solidFill>
            </a:endParaRPr>
          </a:p>
          <a:p>
            <a:r>
              <a:rPr lang="fr-BE" sz="1500" b="1" u="sng">
                <a:solidFill>
                  <a:srgbClr val="262626"/>
                </a:solidFill>
              </a:rPr>
              <a:t>Goodies </a:t>
            </a:r>
            <a:r>
              <a:rPr lang="fr-BE" sz="1500" b="1">
                <a:solidFill>
                  <a:srgbClr val="262626"/>
                </a:solidFill>
              </a:rPr>
              <a:t>: </a:t>
            </a:r>
            <a:r>
              <a:rPr lang="fr-BE" sz="1500">
                <a:solidFill>
                  <a:srgbClr val="262626"/>
                </a:solidFill>
              </a:rPr>
              <a:t>Latte illustrée pour monter que nos porcs restent le ¾ de l’année à l’extérieur </a:t>
            </a:r>
            <a:endParaRPr lang="en-US" sz="1500">
              <a:solidFill>
                <a:srgbClr val="000000"/>
              </a:solidFill>
            </a:endParaRPr>
          </a:p>
          <a:p>
            <a:pPr marL="285750" indent="-285750">
              <a:buFont typeface="Calibri"/>
              <a:buChar char="-"/>
            </a:pPr>
            <a:r>
              <a:rPr lang="fr-BE" sz="1500">
                <a:solidFill>
                  <a:srgbClr val="262626"/>
                </a:solidFill>
              </a:rPr>
              <a:t>Lien avec le sol, la prairie</a:t>
            </a:r>
            <a:endParaRPr lang="en-US" sz="1500">
              <a:solidFill>
                <a:srgbClr val="000000"/>
              </a:solidFill>
            </a:endParaRPr>
          </a:p>
          <a:p>
            <a:pPr marL="285750" indent="-285750">
              <a:buFont typeface="Calibri"/>
              <a:buChar char="-"/>
            </a:pPr>
            <a:r>
              <a:rPr lang="fr-BE" sz="1500">
                <a:solidFill>
                  <a:srgbClr val="262626"/>
                </a:solidFill>
              </a:rPr>
              <a:t>Lien avec l’agriculture familiale</a:t>
            </a:r>
            <a:endParaRPr lang="fr-BE"/>
          </a:p>
          <a:p>
            <a:pPr marL="285750" indent="-285750">
              <a:buFont typeface="Calibri" pitchFamily="2" charset="2"/>
              <a:buChar char="-"/>
            </a:pPr>
            <a:endParaRPr lang="fr-BE" sz="1600">
              <a:solidFill>
                <a:srgbClr val="262626"/>
              </a:solidFill>
            </a:endParaRPr>
          </a:p>
          <a:p>
            <a:r>
              <a:rPr lang="fr-BE" sz="1500" b="1">
                <a:solidFill>
                  <a:srgbClr val="262626"/>
                </a:solidFill>
              </a:rPr>
              <a:t>(</a:t>
            </a:r>
            <a:r>
              <a:rPr lang="fr-BE" sz="1500" b="1" u="sng">
                <a:solidFill>
                  <a:srgbClr val="262626"/>
                </a:solidFill>
              </a:rPr>
              <a:t>En cours) Production de vidéos astuce sur la cuisson des viandes </a:t>
            </a:r>
            <a:endParaRPr lang="fr-BE" sz="1500">
              <a:solidFill>
                <a:srgbClr val="000000"/>
              </a:solidFill>
            </a:endParaRPr>
          </a:p>
          <a:p>
            <a:r>
              <a:rPr lang="fr-BE" sz="1500">
                <a:solidFill>
                  <a:srgbClr val="262626"/>
                </a:solidFill>
              </a:rPr>
              <a:t>5 vidéos de 1min et 10 photos morceaux de viande crue et cuite. Les vidéos seront distribuées via les RS et une campagne </a:t>
            </a:r>
            <a:r>
              <a:rPr lang="fr-BE" sz="1500" err="1">
                <a:solidFill>
                  <a:srgbClr val="262626"/>
                </a:solidFill>
              </a:rPr>
              <a:t>Youtube</a:t>
            </a:r>
            <a:r>
              <a:rPr lang="fr-BE" sz="1500">
                <a:solidFill>
                  <a:srgbClr val="262626"/>
                </a:solidFill>
              </a:rPr>
              <a:t> qui commencera début décembre et se terminera fin janvier.</a:t>
            </a:r>
            <a:endParaRPr lang="fr-BE"/>
          </a:p>
          <a:p>
            <a:endParaRPr lang="fr-BE" sz="1500">
              <a:solidFill>
                <a:srgbClr val="262626"/>
              </a:solidFill>
            </a:endParaRPr>
          </a:p>
          <a:p>
            <a:r>
              <a:rPr lang="fr-BE" sz="1500">
                <a:solidFill>
                  <a:srgbClr val="262626"/>
                </a:solidFill>
              </a:rPr>
              <a:t>(En cours) Production de 3 capsules portraits de producteur</a:t>
            </a:r>
          </a:p>
          <a:p>
            <a:pPr marL="285750" indent="-285750">
              <a:buFont typeface="Calibri"/>
              <a:buChar char="-"/>
            </a:pPr>
            <a:r>
              <a:rPr lang="fr-BE" sz="1500">
                <a:solidFill>
                  <a:srgbClr val="262626"/>
                </a:solidFill>
              </a:rPr>
              <a:t>Portrait famille (plusieurs générations)</a:t>
            </a:r>
          </a:p>
          <a:p>
            <a:pPr marL="285750" indent="-285750">
              <a:buFont typeface="Calibri"/>
              <a:buChar char="-"/>
            </a:pPr>
            <a:r>
              <a:rPr lang="fr-BE" sz="1500">
                <a:solidFill>
                  <a:srgbClr val="262626"/>
                </a:solidFill>
              </a:rPr>
              <a:t>Portrait éleveur-boucher</a:t>
            </a:r>
          </a:p>
          <a:p>
            <a:pPr marL="285750" indent="-285750">
              <a:buFont typeface="Calibri"/>
              <a:buChar char="-"/>
            </a:pPr>
            <a:r>
              <a:rPr lang="fr-BE" sz="1500">
                <a:solidFill>
                  <a:srgbClr val="262626"/>
                </a:solidFill>
              </a:rPr>
              <a:t>Portrait éleveur de piétrain</a:t>
            </a:r>
          </a:p>
          <a:p>
            <a:endParaRPr lang="fr-BE" sz="1600">
              <a:solidFill>
                <a:srgbClr val="262626"/>
              </a:solidFill>
            </a:endParaRPr>
          </a:p>
          <a:p>
            <a:r>
              <a:rPr lang="fr-BE" sz="1600" b="1" u="sng">
                <a:solidFill>
                  <a:srgbClr val="262626"/>
                </a:solidFill>
              </a:rPr>
              <a:t>Soutien sectoriel</a:t>
            </a:r>
            <a:endParaRPr lang="fr-BE" sz="1600" b="1">
              <a:solidFill>
                <a:srgbClr val="262626"/>
              </a:solidFill>
            </a:endParaRPr>
          </a:p>
          <a:p>
            <a:pPr marL="285750" indent="-285750">
              <a:buFont typeface="Calibri" panose="020B0604020202020204" pitchFamily="34" charset="0"/>
              <a:buChar char="-"/>
            </a:pPr>
            <a:r>
              <a:rPr lang="fr-BE" sz="1600">
                <a:solidFill>
                  <a:srgbClr val="262626"/>
                </a:solidFill>
              </a:rPr>
              <a:t>Aide financière à la mise en place des plans d’actions des associations, regroupements, coopératives qui ont déposé un dossier de candidature et qui ont été sélectionnés par un jury comme ayant proposé des actions complémentaires à celles de l’Agence.</a:t>
            </a:r>
          </a:p>
          <a:p>
            <a:pPr marL="285750" indent="-285750">
              <a:buFont typeface="Calibri" panose="020B0604020202020204" pitchFamily="34" charset="0"/>
              <a:buChar char="-"/>
            </a:pPr>
            <a:endParaRPr lang="fr-BE" sz="1600">
              <a:solidFill>
                <a:srgbClr val="262626"/>
              </a:solidFill>
            </a:endParaRPr>
          </a:p>
          <a:p>
            <a:r>
              <a:rPr lang="fr-BE" sz="1600" b="1" u="sng">
                <a:solidFill>
                  <a:srgbClr val="262626"/>
                </a:solidFill>
              </a:rPr>
              <a:t>Soutien aux producteurs</a:t>
            </a:r>
          </a:p>
          <a:p>
            <a:r>
              <a:rPr lang="fr-BE" sz="1600">
                <a:solidFill>
                  <a:srgbClr val="262626"/>
                </a:solidFill>
              </a:rPr>
              <a:t>Une enveloppe budgétaire est prévue pour aider les éleveurs dans leurs dégustations lors de manifestations, événements, marchés locaux.</a:t>
            </a:r>
          </a:p>
          <a:p>
            <a:endParaRPr lang="fr-BE" sz="1600">
              <a:solidFill>
                <a:srgbClr val="262626"/>
              </a:solidFill>
            </a:endParaRPr>
          </a:p>
          <a:p>
            <a:endParaRPr lang="fr-BE" sz="1600">
              <a:solidFill>
                <a:srgbClr val="262626"/>
              </a:solidFill>
            </a:endParaRPr>
          </a:p>
        </p:txBody>
      </p:sp>
    </p:spTree>
    <p:extLst>
      <p:ext uri="{BB962C8B-B14F-4D97-AF65-F5344CB8AC3E}">
        <p14:creationId xmlns:p14="http://schemas.microsoft.com/office/powerpoint/2010/main" val="22287884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56A5-E3AA-87AA-6EB8-92F8C543672B}"/>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B6A0F386-0603-0C09-D351-0B0AD9135767}"/>
              </a:ext>
            </a:extLst>
          </p:cNvPr>
          <p:cNvSpPr txBox="1">
            <a:spLocks/>
          </p:cNvSpPr>
          <p:nvPr/>
        </p:nvSpPr>
        <p:spPr>
          <a:xfrm>
            <a:off x="609678" y="427039"/>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ACTIONS SECTEUR PORCIN</a:t>
            </a:r>
          </a:p>
        </p:txBody>
      </p:sp>
      <p:sp>
        <p:nvSpPr>
          <p:cNvPr id="7" name="Sous-titre 2">
            <a:extLst>
              <a:ext uri="{FF2B5EF4-FFF2-40B4-BE49-F238E27FC236}">
                <a16:creationId xmlns:a16="http://schemas.microsoft.com/office/drawing/2014/main" id="{A6810BD1-7C07-6E01-2138-808ECAF66033}"/>
              </a:ext>
            </a:extLst>
          </p:cNvPr>
          <p:cNvSpPr txBox="1">
            <a:spLocks/>
          </p:cNvSpPr>
          <p:nvPr/>
        </p:nvSpPr>
        <p:spPr>
          <a:xfrm>
            <a:off x="1111491" y="5153459"/>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pic>
        <p:nvPicPr>
          <p:cNvPr id="3" name="Image 2" descr="Une image contenant texte, instrument de mesure rigide, crayon&#10;&#10;Description générée automatiquement">
            <a:extLst>
              <a:ext uri="{FF2B5EF4-FFF2-40B4-BE49-F238E27FC236}">
                <a16:creationId xmlns:a16="http://schemas.microsoft.com/office/drawing/2014/main" id="{255B858D-9344-8355-BC27-1955D863DBBD}"/>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rcRect t="41812" b="47991"/>
          <a:stretch/>
        </p:blipFill>
        <p:spPr>
          <a:xfrm>
            <a:off x="607412" y="5791387"/>
            <a:ext cx="7522236" cy="822162"/>
          </a:xfrm>
          <a:prstGeom prst="rect">
            <a:avLst/>
          </a:prstGeom>
        </p:spPr>
      </p:pic>
      <p:grpSp>
        <p:nvGrpSpPr>
          <p:cNvPr id="11" name="Groupe 10">
            <a:extLst>
              <a:ext uri="{FF2B5EF4-FFF2-40B4-BE49-F238E27FC236}">
                <a16:creationId xmlns:a16="http://schemas.microsoft.com/office/drawing/2014/main" id="{8987C53F-0516-A2CA-92D8-70D260DE3BF6}"/>
              </a:ext>
            </a:extLst>
          </p:cNvPr>
          <p:cNvGrpSpPr/>
          <p:nvPr/>
        </p:nvGrpSpPr>
        <p:grpSpPr>
          <a:xfrm>
            <a:off x="8671798" y="159212"/>
            <a:ext cx="2584806" cy="6039204"/>
            <a:chOff x="9002477" y="159212"/>
            <a:chExt cx="2584806" cy="6039204"/>
          </a:xfrm>
        </p:grpSpPr>
        <p:pic>
          <p:nvPicPr>
            <p:cNvPr id="5" name="Image 4" descr="Une image contenant texte, sol, table&#10;&#10;Description générée automatiquement">
              <a:extLst>
                <a:ext uri="{FF2B5EF4-FFF2-40B4-BE49-F238E27FC236}">
                  <a16:creationId xmlns:a16="http://schemas.microsoft.com/office/drawing/2014/main" id="{DCA97720-1BFE-C2BD-FD94-F7AF9E5DCD3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9484" y="4225842"/>
              <a:ext cx="2567799" cy="1972574"/>
            </a:xfrm>
            <a:prstGeom prst="rect">
              <a:avLst/>
            </a:prstGeom>
          </p:spPr>
        </p:pic>
        <p:pic>
          <p:nvPicPr>
            <p:cNvPr id="6" name="Image 5" descr="Une image contenant plein air, ciel, bâtiment, chaussures&#10;&#10;Description générée automatiquement">
              <a:extLst>
                <a:ext uri="{FF2B5EF4-FFF2-40B4-BE49-F238E27FC236}">
                  <a16:creationId xmlns:a16="http://schemas.microsoft.com/office/drawing/2014/main" id="{048DC3BF-6C47-9DEF-4E54-FC8545483DB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003102" y="2197674"/>
              <a:ext cx="2582172" cy="1972576"/>
            </a:xfrm>
            <a:prstGeom prst="rect">
              <a:avLst/>
            </a:prstGeom>
          </p:spPr>
        </p:pic>
        <p:pic>
          <p:nvPicPr>
            <p:cNvPr id="9" name="Image 8">
              <a:extLst>
                <a:ext uri="{FF2B5EF4-FFF2-40B4-BE49-F238E27FC236}">
                  <a16:creationId xmlns:a16="http://schemas.microsoft.com/office/drawing/2014/main" id="{3D1B004D-298A-CC9B-1BDE-3FEBB4A8618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002477" y="159212"/>
              <a:ext cx="2582176" cy="1986954"/>
            </a:xfrm>
            <a:prstGeom prst="rect">
              <a:avLst/>
            </a:prstGeom>
          </p:spPr>
        </p:pic>
      </p:grpSp>
      <p:pic>
        <p:nvPicPr>
          <p:cNvPr id="10" name="Image 9" descr="Une image contenant texte, capture d’écran, logiciel, Logiciel multimédia&#10;&#10;Description générée automatiquement">
            <a:extLst>
              <a:ext uri="{FF2B5EF4-FFF2-40B4-BE49-F238E27FC236}">
                <a16:creationId xmlns:a16="http://schemas.microsoft.com/office/drawing/2014/main" id="{A54D4D89-5406-12F8-5055-1AEB2687DCFA}"/>
              </a:ext>
            </a:extLst>
          </p:cNvPr>
          <p:cNvPicPr>
            <a:picLocks noChangeAspect="1"/>
          </p:cNvPicPr>
          <p:nvPr/>
        </p:nvPicPr>
        <p:blipFill>
          <a:blip r:embed="rId7" cstate="email">
            <a:extLst>
              <a:ext uri="{28A0092B-C50C-407E-A947-70E740481C1C}">
                <a14:useLocalDpi xmlns:a14="http://schemas.microsoft.com/office/drawing/2010/main"/>
              </a:ext>
            </a:extLst>
          </a:blip>
          <a:srcRect l="33548" t="11765" r="38110" b="19748"/>
          <a:stretch/>
        </p:blipFill>
        <p:spPr>
          <a:xfrm>
            <a:off x="2530415" y="1338768"/>
            <a:ext cx="3182326" cy="4263261"/>
          </a:xfrm>
          <a:prstGeom prst="rect">
            <a:avLst/>
          </a:prstGeom>
        </p:spPr>
      </p:pic>
    </p:spTree>
    <p:extLst>
      <p:ext uri="{BB962C8B-B14F-4D97-AF65-F5344CB8AC3E}">
        <p14:creationId xmlns:p14="http://schemas.microsoft.com/office/powerpoint/2010/main" val="4338907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31CCC-D74B-BB08-4BEF-278056A151A7}"/>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8AB4412C-8C68-7AF5-2525-914E62A9183D}"/>
              </a:ext>
            </a:extLst>
          </p:cNvPr>
          <p:cNvSpPr>
            <a:spLocks noGrp="1"/>
          </p:cNvSpPr>
          <p:nvPr>
            <p:ph type="title"/>
          </p:nvPr>
        </p:nvSpPr>
        <p:spPr>
          <a:xfrm>
            <a:off x="928732" y="2670074"/>
            <a:ext cx="8465525" cy="1517852"/>
          </a:xfrm>
        </p:spPr>
        <p:txBody>
          <a:bodyPr>
            <a:normAutofit/>
          </a:bodyPr>
          <a:lstStyle/>
          <a:p>
            <a:pPr algn="l"/>
            <a:r>
              <a:rPr lang="fr-BE" sz="6700">
                <a:solidFill>
                  <a:srgbClr val="7DC991"/>
                </a:solidFill>
                <a:latin typeface="+mn-lt"/>
              </a:rPr>
              <a:t>VIANDE OVINE</a:t>
            </a:r>
          </a:p>
        </p:txBody>
      </p:sp>
    </p:spTree>
    <p:extLst>
      <p:ext uri="{BB962C8B-B14F-4D97-AF65-F5344CB8AC3E}">
        <p14:creationId xmlns:p14="http://schemas.microsoft.com/office/powerpoint/2010/main" val="26843946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56A5-E3AA-87AA-6EB8-92F8C543672B}"/>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B6A0F386-0603-0C09-D351-0B0AD9135767}"/>
              </a:ext>
            </a:extLst>
          </p:cNvPr>
          <p:cNvSpPr txBox="1">
            <a:spLocks/>
          </p:cNvSpPr>
          <p:nvPr/>
        </p:nvSpPr>
        <p:spPr>
          <a:xfrm>
            <a:off x="609678" y="427039"/>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ACTIONS SECTEUR OVIN</a:t>
            </a:r>
          </a:p>
        </p:txBody>
      </p:sp>
      <p:sp>
        <p:nvSpPr>
          <p:cNvPr id="7" name="Sous-titre 2">
            <a:extLst>
              <a:ext uri="{FF2B5EF4-FFF2-40B4-BE49-F238E27FC236}">
                <a16:creationId xmlns:a16="http://schemas.microsoft.com/office/drawing/2014/main" id="{A6810BD1-7C07-6E01-2138-808ECAF66033}"/>
              </a:ext>
            </a:extLst>
          </p:cNvPr>
          <p:cNvSpPr txBox="1">
            <a:spLocks/>
          </p:cNvSpPr>
          <p:nvPr/>
        </p:nvSpPr>
        <p:spPr>
          <a:xfrm>
            <a:off x="1111491" y="5153459"/>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sp>
        <p:nvSpPr>
          <p:cNvPr id="8" name="ZoneTexte 7">
            <a:extLst>
              <a:ext uri="{FF2B5EF4-FFF2-40B4-BE49-F238E27FC236}">
                <a16:creationId xmlns:a16="http://schemas.microsoft.com/office/drawing/2014/main" id="{0C1802E9-0537-0466-89B8-3964680B13D7}"/>
              </a:ext>
            </a:extLst>
          </p:cNvPr>
          <p:cNvSpPr txBox="1"/>
          <p:nvPr/>
        </p:nvSpPr>
        <p:spPr>
          <a:xfrm>
            <a:off x="611606" y="1241988"/>
            <a:ext cx="11335555" cy="4185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BE" sz="1600" b="1">
              <a:solidFill>
                <a:srgbClr val="262626"/>
              </a:solidFill>
            </a:endParaRPr>
          </a:p>
          <a:p>
            <a:endParaRPr lang="fr-BE" sz="1600" b="1">
              <a:solidFill>
                <a:srgbClr val="262626"/>
              </a:solidFill>
            </a:endParaRPr>
          </a:p>
          <a:p>
            <a:r>
              <a:rPr lang="fr-BE" sz="1500" b="1" u="sng">
                <a:solidFill>
                  <a:srgbClr val="000000"/>
                </a:solidFill>
              </a:rPr>
              <a:t>Brochures </a:t>
            </a:r>
            <a:r>
              <a:rPr lang="fr-BE" sz="1500">
                <a:solidFill>
                  <a:srgbClr val="000000"/>
                </a:solidFill>
              </a:rPr>
              <a:t>: Revisite de la brochure sur le mouton. Adaptation des chiffres et changement des recettes. Réimpression 1.000 ex.</a:t>
            </a:r>
            <a:endParaRPr lang="en-US" sz="1500">
              <a:solidFill>
                <a:srgbClr val="000000"/>
              </a:solidFill>
            </a:endParaRPr>
          </a:p>
          <a:p>
            <a:pPr marL="285750" indent="-285750">
              <a:buFont typeface="Arial" pitchFamily="2" charset="2"/>
              <a:buChar char="•"/>
            </a:pPr>
            <a:endParaRPr lang="fr-BE" sz="1600">
              <a:solidFill>
                <a:srgbClr val="262626"/>
              </a:solidFill>
            </a:endParaRPr>
          </a:p>
          <a:p>
            <a:r>
              <a:rPr lang="fr-BE" sz="1500" b="1">
                <a:solidFill>
                  <a:srgbClr val="262626"/>
                </a:solidFill>
              </a:rPr>
              <a:t>(</a:t>
            </a:r>
            <a:r>
              <a:rPr lang="fr-BE" sz="1500" b="1" u="sng">
                <a:solidFill>
                  <a:srgbClr val="262626"/>
                </a:solidFill>
              </a:rPr>
              <a:t>En cours) Production de vidéos astuce sur la cuisson des viandes </a:t>
            </a:r>
            <a:endParaRPr lang="fr-BE" sz="1500">
              <a:solidFill>
                <a:srgbClr val="000000"/>
              </a:solidFill>
            </a:endParaRPr>
          </a:p>
          <a:p>
            <a:r>
              <a:rPr lang="fr-BE" sz="1500">
                <a:solidFill>
                  <a:srgbClr val="262626"/>
                </a:solidFill>
              </a:rPr>
              <a:t>3 vidéos de 1min et 6 photos morceaux de viande crue et cuite. Les vidéos seront distribuées via les RS et une campagne </a:t>
            </a:r>
            <a:r>
              <a:rPr lang="fr-BE" sz="1500" err="1">
                <a:solidFill>
                  <a:srgbClr val="262626"/>
                </a:solidFill>
              </a:rPr>
              <a:t>Youtube</a:t>
            </a:r>
            <a:r>
              <a:rPr lang="fr-BE" sz="1500">
                <a:solidFill>
                  <a:srgbClr val="262626"/>
                </a:solidFill>
              </a:rPr>
              <a:t> qui commencera début décembre et se terminera fin janvier.</a:t>
            </a:r>
            <a:endParaRPr lang="fr-BE"/>
          </a:p>
          <a:p>
            <a:endParaRPr lang="fr-BE" sz="1500">
              <a:solidFill>
                <a:srgbClr val="262626"/>
              </a:solidFill>
            </a:endParaRPr>
          </a:p>
          <a:p>
            <a:r>
              <a:rPr lang="fr-BE" sz="1500" b="1">
                <a:solidFill>
                  <a:srgbClr val="262626"/>
                </a:solidFill>
              </a:rPr>
              <a:t>(</a:t>
            </a:r>
            <a:r>
              <a:rPr lang="fr-BE" sz="1500" b="1" u="sng">
                <a:solidFill>
                  <a:srgbClr val="262626"/>
                </a:solidFill>
              </a:rPr>
              <a:t>En cours) Impression des brochures pédagogiques</a:t>
            </a:r>
            <a:endParaRPr lang="fr-BE">
              <a:solidFill>
                <a:srgbClr val="000000"/>
              </a:solidFill>
            </a:endParaRPr>
          </a:p>
          <a:p>
            <a:r>
              <a:rPr lang="fr-BE" sz="1600"/>
              <a:t>Mise à disposition des éleveurs</a:t>
            </a:r>
          </a:p>
          <a:p>
            <a:endParaRPr lang="fr-BE" sz="1600">
              <a:solidFill>
                <a:srgbClr val="262626"/>
              </a:solidFill>
            </a:endParaRPr>
          </a:p>
          <a:p>
            <a:r>
              <a:rPr lang="fr-BE" sz="1600" b="1" u="sng">
                <a:solidFill>
                  <a:srgbClr val="262626"/>
                </a:solidFill>
              </a:rPr>
              <a:t>Soutien sectoriel</a:t>
            </a:r>
            <a:endParaRPr lang="fr-BE" sz="1600" b="1">
              <a:solidFill>
                <a:srgbClr val="262626"/>
              </a:solidFill>
            </a:endParaRPr>
          </a:p>
          <a:p>
            <a:r>
              <a:rPr lang="fr-BE" sz="1600">
                <a:solidFill>
                  <a:srgbClr val="262626"/>
                </a:solidFill>
              </a:rPr>
              <a:t>Aide financière à la mise en place des plans d’actions des associations, regroupements, coopératives qui ont déposé un dossier de candidature et qui ont été sélectionnés par un jury comme ayant proposé des actions complémentaires à celles de l’Agence.</a:t>
            </a:r>
          </a:p>
          <a:p>
            <a:pPr marL="285750" indent="-285750">
              <a:buFont typeface="Arial" panose="020B0604020202020204" pitchFamily="34" charset="0"/>
              <a:buChar char="•"/>
            </a:pPr>
            <a:endParaRPr lang="fr-BE" sz="1600">
              <a:solidFill>
                <a:srgbClr val="262626"/>
              </a:solidFill>
            </a:endParaRPr>
          </a:p>
          <a:p>
            <a:endParaRPr lang="fr-BE" sz="1600" b="1" u="sng">
              <a:solidFill>
                <a:srgbClr val="262626"/>
              </a:solidFill>
            </a:endParaRPr>
          </a:p>
          <a:p>
            <a:endParaRPr lang="fr-BE" sz="1600">
              <a:solidFill>
                <a:srgbClr val="262626"/>
              </a:solidFill>
            </a:endParaRPr>
          </a:p>
        </p:txBody>
      </p:sp>
    </p:spTree>
    <p:extLst>
      <p:ext uri="{BB962C8B-B14F-4D97-AF65-F5344CB8AC3E}">
        <p14:creationId xmlns:p14="http://schemas.microsoft.com/office/powerpoint/2010/main" val="5015067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56A5-E3AA-87AA-6EB8-92F8C543672B}"/>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B6A0F386-0603-0C09-D351-0B0AD9135767}"/>
              </a:ext>
            </a:extLst>
          </p:cNvPr>
          <p:cNvSpPr txBox="1">
            <a:spLocks/>
          </p:cNvSpPr>
          <p:nvPr/>
        </p:nvSpPr>
        <p:spPr>
          <a:xfrm>
            <a:off x="609678" y="427039"/>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ACTIONS SECTEUR OVIN</a:t>
            </a:r>
          </a:p>
        </p:txBody>
      </p:sp>
      <p:sp>
        <p:nvSpPr>
          <p:cNvPr id="7" name="Sous-titre 2">
            <a:extLst>
              <a:ext uri="{FF2B5EF4-FFF2-40B4-BE49-F238E27FC236}">
                <a16:creationId xmlns:a16="http://schemas.microsoft.com/office/drawing/2014/main" id="{A6810BD1-7C07-6E01-2138-808ECAF66033}"/>
              </a:ext>
            </a:extLst>
          </p:cNvPr>
          <p:cNvSpPr txBox="1">
            <a:spLocks/>
          </p:cNvSpPr>
          <p:nvPr/>
        </p:nvSpPr>
        <p:spPr>
          <a:xfrm>
            <a:off x="1111491" y="5153459"/>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pic>
        <p:nvPicPr>
          <p:cNvPr id="2" name="Image 1" descr="Une image contenant texte, capture d’écran, logiciel, Logiciel multimédia&#10;&#10;Description générée automatiquement">
            <a:extLst>
              <a:ext uri="{FF2B5EF4-FFF2-40B4-BE49-F238E27FC236}">
                <a16:creationId xmlns:a16="http://schemas.microsoft.com/office/drawing/2014/main" id="{C3B730E5-DC8E-D57A-8628-0CCD953937D8}"/>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rcRect l="32706" t="10853" r="31693" b="6460"/>
          <a:stretch/>
        </p:blipFill>
        <p:spPr>
          <a:xfrm>
            <a:off x="1113186" y="1568806"/>
            <a:ext cx="3803252" cy="4935966"/>
          </a:xfrm>
          <a:prstGeom prst="rect">
            <a:avLst/>
          </a:prstGeom>
        </p:spPr>
      </p:pic>
      <p:pic>
        <p:nvPicPr>
          <p:cNvPr id="3" name="Image 2" descr="Une image contenant écriture manuscrite, texte, art&#10;&#10;Description générée automatiquement">
            <a:extLst>
              <a:ext uri="{FF2B5EF4-FFF2-40B4-BE49-F238E27FC236}">
                <a16:creationId xmlns:a16="http://schemas.microsoft.com/office/drawing/2014/main" id="{B263C5E8-A1B1-D0F5-741A-3C34A4CF191D}"/>
              </a:ext>
            </a:extLst>
          </p:cNvPr>
          <p:cNvPicPr>
            <a:picLocks noChangeAspect="1"/>
          </p:cNvPicPr>
          <p:nvPr/>
        </p:nvPicPr>
        <p:blipFill>
          <a:blip r:embed="rId4"/>
          <a:stretch>
            <a:fillRect/>
          </a:stretch>
        </p:blipFill>
        <p:spPr>
          <a:xfrm>
            <a:off x="4929816" y="3655533"/>
            <a:ext cx="1512857" cy="2839349"/>
          </a:xfrm>
          <a:prstGeom prst="rect">
            <a:avLst/>
          </a:prstGeom>
        </p:spPr>
      </p:pic>
      <p:pic>
        <p:nvPicPr>
          <p:cNvPr id="4" name="Image 3" descr="Une image contenant texte, capture d’écran, logiciel, Icône d’ordinateur&#10;&#10;Description générée automatiquement">
            <a:extLst>
              <a:ext uri="{FF2B5EF4-FFF2-40B4-BE49-F238E27FC236}">
                <a16:creationId xmlns:a16="http://schemas.microsoft.com/office/drawing/2014/main" id="{13FAE353-ACD5-49EA-548E-C0DD0DB9D6C8}"/>
              </a:ext>
            </a:extLst>
          </p:cNvPr>
          <p:cNvPicPr>
            <a:picLocks noChangeAspect="1"/>
          </p:cNvPicPr>
          <p:nvPr/>
        </p:nvPicPr>
        <p:blipFill>
          <a:blip r:embed="rId5" cstate="email">
            <a:extLst>
              <a:ext uri="{28A0092B-C50C-407E-A947-70E740481C1C}">
                <a14:useLocalDpi xmlns:a14="http://schemas.microsoft.com/office/drawing/2010/main"/>
              </a:ext>
            </a:extLst>
          </a:blip>
          <a:srcRect t="8613" r="1181" b="5866"/>
          <a:stretch/>
        </p:blipFill>
        <p:spPr>
          <a:xfrm>
            <a:off x="5319623" y="303597"/>
            <a:ext cx="5779534" cy="2828512"/>
          </a:xfrm>
          <a:prstGeom prst="rect">
            <a:avLst/>
          </a:prstGeom>
        </p:spPr>
      </p:pic>
    </p:spTree>
    <p:extLst>
      <p:ext uri="{BB962C8B-B14F-4D97-AF65-F5344CB8AC3E}">
        <p14:creationId xmlns:p14="http://schemas.microsoft.com/office/powerpoint/2010/main" val="23171454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F4584-B096-96E8-95BC-9A9F3319F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A16F43B6-E984-B1ED-A843-5C3480899385}"/>
              </a:ext>
            </a:extLst>
          </p:cNvPr>
          <p:cNvSpPr>
            <a:spLocks noGrp="1"/>
          </p:cNvSpPr>
          <p:nvPr>
            <p:ph type="title"/>
          </p:nvPr>
        </p:nvSpPr>
        <p:spPr>
          <a:xfrm>
            <a:off x="928732" y="2670074"/>
            <a:ext cx="8465525" cy="1517852"/>
          </a:xfrm>
        </p:spPr>
        <p:txBody>
          <a:bodyPr>
            <a:normAutofit fontScale="90000"/>
          </a:bodyPr>
          <a:lstStyle/>
          <a:p>
            <a:pPr algn="l"/>
            <a:r>
              <a:rPr lang="fr-BE" sz="6700">
                <a:solidFill>
                  <a:srgbClr val="7DC991"/>
                </a:solidFill>
                <a:latin typeface="+mn-lt"/>
              </a:rPr>
              <a:t>VOLAILLE (POULET, ŒUF, CANARD)</a:t>
            </a:r>
          </a:p>
        </p:txBody>
      </p:sp>
    </p:spTree>
    <p:extLst>
      <p:ext uri="{BB962C8B-B14F-4D97-AF65-F5344CB8AC3E}">
        <p14:creationId xmlns:p14="http://schemas.microsoft.com/office/powerpoint/2010/main" val="11992873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56A5-E3AA-87AA-6EB8-92F8C543672B}"/>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B6A0F386-0603-0C09-D351-0B0AD9135767}"/>
              </a:ext>
            </a:extLst>
          </p:cNvPr>
          <p:cNvSpPr txBox="1">
            <a:spLocks/>
          </p:cNvSpPr>
          <p:nvPr/>
        </p:nvSpPr>
        <p:spPr>
          <a:xfrm>
            <a:off x="609678" y="427039"/>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ACTIONS SECTEUR VOLAILLE</a:t>
            </a:r>
          </a:p>
        </p:txBody>
      </p:sp>
      <p:sp>
        <p:nvSpPr>
          <p:cNvPr id="7" name="Sous-titre 2">
            <a:extLst>
              <a:ext uri="{FF2B5EF4-FFF2-40B4-BE49-F238E27FC236}">
                <a16:creationId xmlns:a16="http://schemas.microsoft.com/office/drawing/2014/main" id="{A6810BD1-7C07-6E01-2138-808ECAF66033}"/>
              </a:ext>
            </a:extLst>
          </p:cNvPr>
          <p:cNvSpPr txBox="1">
            <a:spLocks/>
          </p:cNvSpPr>
          <p:nvPr/>
        </p:nvSpPr>
        <p:spPr>
          <a:xfrm>
            <a:off x="1111491" y="5153459"/>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sp>
        <p:nvSpPr>
          <p:cNvPr id="8" name="ZoneTexte 7">
            <a:extLst>
              <a:ext uri="{FF2B5EF4-FFF2-40B4-BE49-F238E27FC236}">
                <a16:creationId xmlns:a16="http://schemas.microsoft.com/office/drawing/2014/main" id="{0C1802E9-0537-0466-89B8-3964680B13D7}"/>
              </a:ext>
            </a:extLst>
          </p:cNvPr>
          <p:cNvSpPr txBox="1"/>
          <p:nvPr/>
        </p:nvSpPr>
        <p:spPr>
          <a:xfrm>
            <a:off x="611606" y="1241988"/>
            <a:ext cx="11335555" cy="53091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BE" sz="1600" b="1">
              <a:solidFill>
                <a:srgbClr val="262626"/>
              </a:solidFill>
            </a:endParaRPr>
          </a:p>
          <a:p>
            <a:endParaRPr lang="fr-BE" sz="1600" b="1">
              <a:solidFill>
                <a:srgbClr val="262626"/>
              </a:solidFill>
            </a:endParaRPr>
          </a:p>
          <a:p>
            <a:r>
              <a:rPr lang="fr-BE" sz="1500" b="1" u="sng">
                <a:solidFill>
                  <a:srgbClr val="000000"/>
                </a:solidFill>
              </a:rPr>
              <a:t>Brochures </a:t>
            </a:r>
            <a:r>
              <a:rPr lang="fr-BE" sz="1500">
                <a:solidFill>
                  <a:srgbClr val="000000"/>
                </a:solidFill>
              </a:rPr>
              <a:t>: </a:t>
            </a:r>
            <a:endParaRPr lang="en-US" sz="1500">
              <a:solidFill>
                <a:srgbClr val="000000"/>
              </a:solidFill>
            </a:endParaRPr>
          </a:p>
          <a:p>
            <a:pPr marL="285750" indent="-285750">
              <a:buFont typeface="Calibri"/>
              <a:buChar char="-"/>
            </a:pPr>
            <a:r>
              <a:rPr lang="fr-BE" sz="1500">
                <a:solidFill>
                  <a:srgbClr val="000000"/>
                </a:solidFill>
              </a:rPr>
              <a:t>Revisite de la brochure sur la volaille avec ajout sur les dindes. Adaptation des chiffres et changement des recettes. </a:t>
            </a:r>
            <a:endParaRPr lang="en-US" sz="1500">
              <a:solidFill>
                <a:srgbClr val="000000"/>
              </a:solidFill>
            </a:endParaRPr>
          </a:p>
          <a:p>
            <a:r>
              <a:rPr lang="fr-BE" sz="1500">
                <a:solidFill>
                  <a:srgbClr val="000000"/>
                </a:solidFill>
              </a:rPr>
              <a:t>Réimpression 1.000 ex. </a:t>
            </a:r>
            <a:endParaRPr lang="en-US" sz="1500">
              <a:solidFill>
                <a:srgbClr val="000000"/>
              </a:solidFill>
            </a:endParaRPr>
          </a:p>
          <a:p>
            <a:pPr marL="285750" indent="-285750">
              <a:buFont typeface="Arial"/>
              <a:buChar char="•"/>
            </a:pPr>
            <a:r>
              <a:rPr lang="fr-BE" sz="1500">
                <a:solidFill>
                  <a:srgbClr val="000000"/>
                </a:solidFill>
              </a:rPr>
              <a:t>Revisite de la brochure </a:t>
            </a:r>
            <a:r>
              <a:rPr lang="fr-BE" sz="1500" err="1">
                <a:solidFill>
                  <a:srgbClr val="000000"/>
                </a:solidFill>
              </a:rPr>
              <a:t>oeufs</a:t>
            </a:r>
            <a:r>
              <a:rPr lang="fr-BE" sz="1500">
                <a:solidFill>
                  <a:srgbClr val="000000"/>
                </a:solidFill>
              </a:rPr>
              <a:t> avec ajout sur les </a:t>
            </a:r>
            <a:r>
              <a:rPr lang="fr-BE" sz="1500" err="1">
                <a:solidFill>
                  <a:srgbClr val="000000"/>
                </a:solidFill>
              </a:rPr>
              <a:t>oeufs</a:t>
            </a:r>
            <a:r>
              <a:rPr lang="fr-BE" sz="1500">
                <a:solidFill>
                  <a:srgbClr val="000000"/>
                </a:solidFill>
              </a:rPr>
              <a:t> de caille. Adaptation des chiffres et changement des recettes. </a:t>
            </a:r>
          </a:p>
          <a:p>
            <a:r>
              <a:rPr lang="fr-BE" sz="1500">
                <a:solidFill>
                  <a:srgbClr val="000000"/>
                </a:solidFill>
              </a:rPr>
              <a:t>Réimpression 1.000 ex. </a:t>
            </a:r>
            <a:endParaRPr lang="fr-BE"/>
          </a:p>
          <a:p>
            <a:pPr marL="285750" indent="-285750">
              <a:buFont typeface="Calibri"/>
              <a:buChar char="-"/>
            </a:pPr>
            <a:endParaRPr lang="fr-BE" sz="1500">
              <a:solidFill>
                <a:srgbClr val="000000"/>
              </a:solidFill>
            </a:endParaRPr>
          </a:p>
          <a:p>
            <a:r>
              <a:rPr lang="fr-BE" sz="1500" b="1">
                <a:solidFill>
                  <a:srgbClr val="262626"/>
                </a:solidFill>
              </a:rPr>
              <a:t>(</a:t>
            </a:r>
            <a:r>
              <a:rPr lang="fr-BE" sz="1500" b="1" u="sng">
                <a:solidFill>
                  <a:srgbClr val="262626"/>
                </a:solidFill>
              </a:rPr>
              <a:t>En cours) Production de vidéos astuce sur la cuisson des viandes </a:t>
            </a:r>
            <a:endParaRPr lang="fr-BE" sz="1500">
              <a:solidFill>
                <a:srgbClr val="000000"/>
              </a:solidFill>
            </a:endParaRPr>
          </a:p>
          <a:p>
            <a:r>
              <a:rPr lang="fr-BE" sz="1500">
                <a:solidFill>
                  <a:srgbClr val="262626"/>
                </a:solidFill>
              </a:rPr>
              <a:t>3 vidéos sur la volaille, 3 vidéos sur le canard et 4 vidéos sur les </a:t>
            </a:r>
            <a:r>
              <a:rPr lang="fr-BE" sz="1500" err="1">
                <a:solidFill>
                  <a:srgbClr val="262626"/>
                </a:solidFill>
              </a:rPr>
              <a:t>oeufs</a:t>
            </a:r>
            <a:r>
              <a:rPr lang="fr-BE" sz="1500">
                <a:solidFill>
                  <a:srgbClr val="262626"/>
                </a:solidFill>
              </a:rPr>
              <a:t>, de 1min et 20 photos morceaux de viande crue et cuite. Les vidéos seront distribuées via les RS et une campagne </a:t>
            </a:r>
            <a:r>
              <a:rPr lang="fr-BE" sz="1500" err="1">
                <a:solidFill>
                  <a:srgbClr val="262626"/>
                </a:solidFill>
              </a:rPr>
              <a:t>Youtube</a:t>
            </a:r>
            <a:r>
              <a:rPr lang="fr-BE" sz="1500">
                <a:solidFill>
                  <a:srgbClr val="262626"/>
                </a:solidFill>
              </a:rPr>
              <a:t> qui commencera début décembre et se terminera fin janvier.</a:t>
            </a:r>
            <a:endParaRPr lang="fr-BE"/>
          </a:p>
          <a:p>
            <a:endParaRPr lang="fr-BE" sz="1500">
              <a:solidFill>
                <a:srgbClr val="262626"/>
              </a:solidFill>
            </a:endParaRPr>
          </a:p>
          <a:p>
            <a:r>
              <a:rPr lang="fr-BE" sz="1500" b="1">
                <a:solidFill>
                  <a:srgbClr val="262626"/>
                </a:solidFill>
              </a:rPr>
              <a:t>(</a:t>
            </a:r>
            <a:r>
              <a:rPr lang="fr-BE" sz="1500" b="1" u="sng">
                <a:solidFill>
                  <a:srgbClr val="262626"/>
                </a:solidFill>
              </a:rPr>
              <a:t>En cours) publication foie gras</a:t>
            </a:r>
            <a:endParaRPr lang="fr-BE">
              <a:solidFill>
                <a:srgbClr val="000000"/>
              </a:solidFill>
            </a:endParaRPr>
          </a:p>
          <a:p>
            <a:r>
              <a:rPr lang="fr-BE" sz="1600">
                <a:solidFill>
                  <a:srgbClr val="000000"/>
                </a:solidFill>
              </a:rPr>
              <a:t>Période de fin d'année, mise en avant du foie gras. Publication d'une recette réalisée par Julien </a:t>
            </a:r>
            <a:r>
              <a:rPr lang="fr-BE" sz="1600" err="1">
                <a:solidFill>
                  <a:srgbClr val="000000"/>
                </a:solidFill>
              </a:rPr>
              <a:t>Lapraille</a:t>
            </a:r>
            <a:r>
              <a:rPr lang="fr-BE" sz="1600">
                <a:solidFill>
                  <a:srgbClr val="000000"/>
                </a:solidFill>
              </a:rPr>
              <a:t> dans deux hebdomadaires + vidéo réalisée par </a:t>
            </a:r>
            <a:r>
              <a:rPr lang="fr-BE" sz="1600" err="1">
                <a:solidFill>
                  <a:srgbClr val="000000"/>
                </a:solidFill>
              </a:rPr>
              <a:t>Mooviz</a:t>
            </a:r>
            <a:r>
              <a:rPr lang="fr-BE" sz="1600">
                <a:solidFill>
                  <a:srgbClr val="000000"/>
                </a:solidFill>
              </a:rPr>
              <a:t> à faire tourner sur les RS.</a:t>
            </a:r>
          </a:p>
          <a:p>
            <a:endParaRPr lang="fr-BE" sz="1600">
              <a:solidFill>
                <a:srgbClr val="000000"/>
              </a:solidFill>
            </a:endParaRPr>
          </a:p>
          <a:p>
            <a:r>
              <a:rPr lang="fr-BE" sz="1500" b="1" u="sng">
                <a:solidFill>
                  <a:srgbClr val="262626"/>
                </a:solidFill>
              </a:rPr>
              <a:t>Goodies </a:t>
            </a:r>
            <a:r>
              <a:rPr lang="fr-BE" sz="1500" b="1">
                <a:solidFill>
                  <a:srgbClr val="262626"/>
                </a:solidFill>
              </a:rPr>
              <a:t>: Production de </a:t>
            </a:r>
            <a:r>
              <a:rPr lang="fr-BE" sz="1500" b="1" err="1">
                <a:solidFill>
                  <a:srgbClr val="262626"/>
                </a:solidFill>
              </a:rPr>
              <a:t>bics</a:t>
            </a:r>
            <a:r>
              <a:rPr lang="fr-BE" sz="1500" b="1">
                <a:solidFill>
                  <a:srgbClr val="262626"/>
                </a:solidFill>
              </a:rPr>
              <a:t> – 10.000 ex.</a:t>
            </a:r>
            <a:endParaRPr lang="fr-BE" sz="1500">
              <a:solidFill>
                <a:srgbClr val="262626"/>
              </a:solidFill>
            </a:endParaRPr>
          </a:p>
          <a:p>
            <a:endParaRPr lang="fr-BE" sz="1500">
              <a:solidFill>
                <a:srgbClr val="000000"/>
              </a:solidFill>
            </a:endParaRPr>
          </a:p>
          <a:p>
            <a:r>
              <a:rPr lang="fr-BE" sz="1600" b="1" u="sng">
                <a:solidFill>
                  <a:srgbClr val="262626"/>
                </a:solidFill>
              </a:rPr>
              <a:t>Outil pédagogique</a:t>
            </a:r>
            <a:endParaRPr lang="fr-BE" sz="1600" b="1">
              <a:solidFill>
                <a:srgbClr val="262626"/>
              </a:solidFill>
            </a:endParaRPr>
          </a:p>
          <a:p>
            <a:r>
              <a:rPr lang="fr-BE" sz="1600">
                <a:solidFill>
                  <a:srgbClr val="262626"/>
                </a:solidFill>
              </a:rPr>
              <a:t>Le matériel sur les </a:t>
            </a:r>
            <a:r>
              <a:rPr lang="fr-BE" sz="1600" err="1">
                <a:solidFill>
                  <a:srgbClr val="262626"/>
                </a:solidFill>
              </a:rPr>
              <a:t>oeufs</a:t>
            </a:r>
            <a:r>
              <a:rPr lang="fr-BE" sz="1600">
                <a:solidFill>
                  <a:srgbClr val="262626"/>
                </a:solidFill>
              </a:rPr>
              <a:t> devra être prêt à être utilisé pour 2025. En cours de sondage auprès des enseignants et fermes péda.</a:t>
            </a:r>
          </a:p>
          <a:p>
            <a:endParaRPr lang="fr-BE" sz="1600" b="1" u="sng">
              <a:solidFill>
                <a:srgbClr val="262626"/>
              </a:solidFill>
            </a:endParaRPr>
          </a:p>
          <a:p>
            <a:endParaRPr lang="fr-BE" sz="1600">
              <a:solidFill>
                <a:srgbClr val="262626"/>
              </a:solidFill>
            </a:endParaRPr>
          </a:p>
        </p:txBody>
      </p:sp>
    </p:spTree>
    <p:extLst>
      <p:ext uri="{BB962C8B-B14F-4D97-AF65-F5344CB8AC3E}">
        <p14:creationId xmlns:p14="http://schemas.microsoft.com/office/powerpoint/2010/main" val="1692158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56A5-E3AA-87AA-6EB8-92F8C543672B}"/>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B6A0F386-0603-0C09-D351-0B0AD9135767}"/>
              </a:ext>
            </a:extLst>
          </p:cNvPr>
          <p:cNvSpPr txBox="1">
            <a:spLocks/>
          </p:cNvSpPr>
          <p:nvPr/>
        </p:nvSpPr>
        <p:spPr>
          <a:xfrm>
            <a:off x="609678" y="427039"/>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ACTIONS SECTEUR VOLAILLE</a:t>
            </a:r>
          </a:p>
        </p:txBody>
      </p:sp>
      <p:sp>
        <p:nvSpPr>
          <p:cNvPr id="7" name="Sous-titre 2">
            <a:extLst>
              <a:ext uri="{FF2B5EF4-FFF2-40B4-BE49-F238E27FC236}">
                <a16:creationId xmlns:a16="http://schemas.microsoft.com/office/drawing/2014/main" id="{A6810BD1-7C07-6E01-2138-808ECAF66033}"/>
              </a:ext>
            </a:extLst>
          </p:cNvPr>
          <p:cNvSpPr txBox="1">
            <a:spLocks/>
          </p:cNvSpPr>
          <p:nvPr/>
        </p:nvSpPr>
        <p:spPr>
          <a:xfrm>
            <a:off x="1111491" y="5153459"/>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pic>
        <p:nvPicPr>
          <p:cNvPr id="2" name="Image 1" descr="Une image contenant fournitures de bureau, outil d’écriture, Article de bureau, stylos et plumes&#10;&#10;Description générée automatiquement">
            <a:extLst>
              <a:ext uri="{FF2B5EF4-FFF2-40B4-BE49-F238E27FC236}">
                <a16:creationId xmlns:a16="http://schemas.microsoft.com/office/drawing/2014/main" id="{918C0E70-EC7B-ED85-759E-4726051DD204}"/>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rcRect l="5387" t="49158" r="4377" b="39394"/>
          <a:stretch/>
        </p:blipFill>
        <p:spPr>
          <a:xfrm rot="-8640000" flipV="1">
            <a:off x="840821" y="3540964"/>
            <a:ext cx="4710548" cy="595741"/>
          </a:xfrm>
          <a:prstGeom prst="rect">
            <a:avLst/>
          </a:prstGeom>
        </p:spPr>
      </p:pic>
      <p:pic>
        <p:nvPicPr>
          <p:cNvPr id="3" name="Image 2" descr="Une image contenant texte, capture d’écran, logiciel, Logiciel multimédia&#10;&#10;Description générée automatiquement">
            <a:extLst>
              <a:ext uri="{FF2B5EF4-FFF2-40B4-BE49-F238E27FC236}">
                <a16:creationId xmlns:a16="http://schemas.microsoft.com/office/drawing/2014/main" id="{7504DC2F-F59B-A3A6-F57D-0DB88BAC5432}"/>
              </a:ext>
            </a:extLst>
          </p:cNvPr>
          <p:cNvPicPr>
            <a:picLocks noChangeAspect="1"/>
          </p:cNvPicPr>
          <p:nvPr/>
        </p:nvPicPr>
        <p:blipFill>
          <a:blip r:embed="rId4"/>
          <a:srcRect l="33508" t="11344" r="37500" b="20147"/>
          <a:stretch/>
        </p:blipFill>
        <p:spPr>
          <a:xfrm>
            <a:off x="5609316" y="1568805"/>
            <a:ext cx="3764731" cy="5055502"/>
          </a:xfrm>
          <a:prstGeom prst="rect">
            <a:avLst/>
          </a:prstGeom>
        </p:spPr>
      </p:pic>
    </p:spTree>
    <p:extLst>
      <p:ext uri="{BB962C8B-B14F-4D97-AF65-F5344CB8AC3E}">
        <p14:creationId xmlns:p14="http://schemas.microsoft.com/office/powerpoint/2010/main" val="6691021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D0299-9564-5CB4-D568-8BA6A155B321}"/>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B5B1939-5329-2B0B-6CBE-42A0C7AD9824}"/>
              </a:ext>
            </a:extLst>
          </p:cNvPr>
          <p:cNvSpPr>
            <a:spLocks noGrp="1"/>
          </p:cNvSpPr>
          <p:nvPr>
            <p:ph type="title"/>
          </p:nvPr>
        </p:nvSpPr>
        <p:spPr>
          <a:xfrm>
            <a:off x="928732" y="2670074"/>
            <a:ext cx="5867381" cy="1517852"/>
          </a:xfrm>
        </p:spPr>
        <p:txBody>
          <a:bodyPr>
            <a:normAutofit fontScale="90000"/>
          </a:bodyPr>
          <a:lstStyle/>
          <a:p>
            <a:pPr algn="l"/>
            <a:r>
              <a:rPr lang="fr-BE" sz="6700">
                <a:solidFill>
                  <a:srgbClr val="7DC991"/>
                </a:solidFill>
                <a:latin typeface="+mn-lt"/>
              </a:rPr>
              <a:t>PROPOSITIONS ACTIONS 2025</a:t>
            </a:r>
          </a:p>
        </p:txBody>
      </p:sp>
    </p:spTree>
    <p:extLst>
      <p:ext uri="{BB962C8B-B14F-4D97-AF65-F5344CB8AC3E}">
        <p14:creationId xmlns:p14="http://schemas.microsoft.com/office/powerpoint/2010/main" val="6020869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D4F7A-6036-0058-CE8F-202F08E14F27}"/>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B1A6A9D4-A968-0C38-6667-EE36FA0814B3}"/>
              </a:ext>
            </a:extLst>
          </p:cNvPr>
          <p:cNvSpPr txBox="1">
            <a:spLocks/>
          </p:cNvSpPr>
          <p:nvPr/>
        </p:nvSpPr>
        <p:spPr>
          <a:xfrm>
            <a:off x="609678" y="427039"/>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2025?</a:t>
            </a:r>
          </a:p>
        </p:txBody>
      </p:sp>
      <p:sp>
        <p:nvSpPr>
          <p:cNvPr id="7" name="Sous-titre 2">
            <a:extLst>
              <a:ext uri="{FF2B5EF4-FFF2-40B4-BE49-F238E27FC236}">
                <a16:creationId xmlns:a16="http://schemas.microsoft.com/office/drawing/2014/main" id="{32ADD52D-FF05-11F7-E094-7E26D2706B59}"/>
              </a:ext>
            </a:extLst>
          </p:cNvPr>
          <p:cNvSpPr txBox="1">
            <a:spLocks/>
          </p:cNvSpPr>
          <p:nvPr/>
        </p:nvSpPr>
        <p:spPr>
          <a:xfrm>
            <a:off x="1111491" y="5153459"/>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sp>
        <p:nvSpPr>
          <p:cNvPr id="8" name="ZoneTexte 7">
            <a:extLst>
              <a:ext uri="{FF2B5EF4-FFF2-40B4-BE49-F238E27FC236}">
                <a16:creationId xmlns:a16="http://schemas.microsoft.com/office/drawing/2014/main" id="{440F9C95-58D0-AA62-1519-9E484C5DF100}"/>
              </a:ext>
            </a:extLst>
          </p:cNvPr>
          <p:cNvSpPr txBox="1"/>
          <p:nvPr/>
        </p:nvSpPr>
        <p:spPr>
          <a:xfrm>
            <a:off x="611606" y="1241988"/>
            <a:ext cx="11335555"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BE" sz="1600" b="1">
              <a:solidFill>
                <a:srgbClr val="262626"/>
              </a:solidFill>
            </a:endParaRPr>
          </a:p>
          <a:p>
            <a:r>
              <a:rPr lang="nl-BE" sz="1500" b="1" u="sng">
                <a:solidFill>
                  <a:srgbClr val="000000"/>
                </a:solidFill>
              </a:rPr>
              <a:t>Viande de chez nous</a:t>
            </a:r>
            <a:endParaRPr lang="en-US" sz="1500">
              <a:solidFill>
                <a:srgbClr val="000000"/>
              </a:solidFill>
            </a:endParaRPr>
          </a:p>
          <a:p>
            <a:pPr marL="285750" indent="-285750">
              <a:buFont typeface="Arial" pitchFamily="2" charset="2"/>
              <a:buChar char="•"/>
            </a:pPr>
            <a:endParaRPr lang="fr-BE" sz="1600">
              <a:solidFill>
                <a:srgbClr val="262626"/>
              </a:solidFill>
            </a:endParaRPr>
          </a:p>
          <a:p>
            <a:pPr marL="285750" indent="-285750">
              <a:buFont typeface="Arial"/>
              <a:buChar char="•"/>
            </a:pPr>
            <a:r>
              <a:rPr lang="fr-BE" sz="1600">
                <a:solidFill>
                  <a:srgbClr val="000000"/>
                </a:solidFill>
              </a:rPr>
              <a:t>Rencontres sur le terrain entre écoles et producteurs                </a:t>
            </a:r>
            <a:endParaRPr lang="fr-BE" sz="1600" u="sng">
              <a:solidFill>
                <a:srgbClr val="000000"/>
              </a:solidFill>
            </a:endParaRPr>
          </a:p>
          <a:p>
            <a:pPr marL="285750" indent="-285750">
              <a:buFont typeface="Arial" panose="020B0604020202020204" pitchFamily="34" charset="0"/>
              <a:buChar char="•"/>
            </a:pPr>
            <a:r>
              <a:rPr lang="fr-BE" sz="1600">
                <a:solidFill>
                  <a:srgbClr val="000000"/>
                </a:solidFill>
              </a:rPr>
              <a:t>Rencontres sur le terrain entre restaurateur et producteurs</a:t>
            </a:r>
            <a:endParaRPr lang="fr-BE" sz="1600"/>
          </a:p>
          <a:p>
            <a:pPr marL="285750" indent="-285750">
              <a:buFont typeface="Arial"/>
              <a:buChar char="•"/>
            </a:pPr>
            <a:r>
              <a:rPr lang="fr-BE" sz="1600"/>
              <a:t>Barbecue annuel Viande de chez nous</a:t>
            </a:r>
          </a:p>
          <a:p>
            <a:pPr marL="285750" indent="-285750">
              <a:buFont typeface="Arial"/>
              <a:buChar char="•"/>
            </a:pPr>
            <a:r>
              <a:rPr lang="fr-BE" sz="1600"/>
              <a:t>Dégustations de viande de chez nous en GMS</a:t>
            </a:r>
          </a:p>
          <a:p>
            <a:pPr marL="285750" indent="-285750">
              <a:buFont typeface="Arial"/>
              <a:buChar char="•"/>
            </a:pPr>
            <a:r>
              <a:rPr lang="fr-BE" sz="1600"/>
              <a:t>Diffusion des spots de sensibilisation en digital</a:t>
            </a:r>
            <a:endParaRPr lang="fr-BE" sz="1600">
              <a:solidFill>
                <a:srgbClr val="262626"/>
              </a:solidFill>
            </a:endParaRPr>
          </a:p>
          <a:p>
            <a:pPr marL="285750" indent="-285750">
              <a:buFont typeface="Arial"/>
              <a:buChar char="•"/>
            </a:pPr>
            <a:r>
              <a:rPr lang="fr-BE" sz="1600">
                <a:solidFill>
                  <a:srgbClr val="262626"/>
                </a:solidFill>
              </a:rPr>
              <a:t>Dégustations et interview des producteurs pendant les foires et salons (Libramont, </a:t>
            </a:r>
            <a:r>
              <a:rPr lang="fr-BE" sz="1600" err="1">
                <a:solidFill>
                  <a:srgbClr val="262626"/>
                </a:solidFill>
              </a:rPr>
              <a:t>Battice</a:t>
            </a:r>
            <a:r>
              <a:rPr lang="fr-BE" sz="1600">
                <a:solidFill>
                  <a:srgbClr val="262626"/>
                </a:solidFill>
              </a:rPr>
              <a:t>)</a:t>
            </a:r>
          </a:p>
          <a:p>
            <a:pPr marL="285750" indent="-285750">
              <a:buFont typeface="Arial"/>
              <a:buChar char="•"/>
            </a:pPr>
            <a:r>
              <a:rPr lang="fr-BE" sz="1600">
                <a:solidFill>
                  <a:srgbClr val="262626"/>
                </a:solidFill>
              </a:rPr>
              <a:t>Mise en place de l’outil péda</a:t>
            </a:r>
          </a:p>
          <a:p>
            <a:pPr marL="285750" indent="-285750">
              <a:buFont typeface="Arial"/>
              <a:buChar char="•"/>
            </a:pPr>
            <a:endParaRPr lang="fr-BE" sz="1600">
              <a:solidFill>
                <a:srgbClr val="262626"/>
              </a:solidFill>
            </a:endParaRPr>
          </a:p>
          <a:p>
            <a:r>
              <a:rPr lang="fr-BE" sz="1500" b="1" u="sng">
                <a:solidFill>
                  <a:srgbClr val="262626"/>
                </a:solidFill>
              </a:rPr>
              <a:t>Bovin</a:t>
            </a:r>
          </a:p>
          <a:p>
            <a:pPr marL="285750" indent="-285750">
              <a:buFont typeface="Arial" panose="020B0604020202020204" pitchFamily="34" charset="0"/>
              <a:buChar char="•"/>
            </a:pPr>
            <a:r>
              <a:rPr lang="fr-BE" b="1">
                <a:solidFill>
                  <a:srgbClr val="262626"/>
                </a:solidFill>
              </a:rPr>
              <a:t>Campagne européenne sur la durabilité</a:t>
            </a:r>
            <a:r>
              <a:rPr lang="fr-BE" sz="1600" b="1">
                <a:solidFill>
                  <a:srgbClr val="262626"/>
                </a:solidFill>
              </a:rPr>
              <a:t> </a:t>
            </a:r>
            <a:r>
              <a:rPr lang="fr-BE" sz="1600">
                <a:solidFill>
                  <a:srgbClr val="262626"/>
                </a:solidFill>
              </a:rPr>
              <a:t>en partenariat avec PROVACUNO, interprofessionnelle espagnole</a:t>
            </a:r>
          </a:p>
          <a:p>
            <a:pPr marL="285750" indent="-285750">
              <a:buFont typeface="Arial" panose="020B0604020202020204" pitchFamily="34" charset="0"/>
              <a:buChar char="•"/>
            </a:pPr>
            <a:r>
              <a:rPr lang="fr-BE" sz="1600">
                <a:solidFill>
                  <a:srgbClr val="262626"/>
                </a:solidFill>
              </a:rPr>
              <a:t>Promotion nationale : Partenariat avec le </a:t>
            </a:r>
            <a:r>
              <a:rPr lang="fr-BE" b="1">
                <a:solidFill>
                  <a:srgbClr val="262626"/>
                </a:solidFill>
              </a:rPr>
              <a:t>VLAM</a:t>
            </a:r>
            <a:endParaRPr lang="fr-BE" sz="1600">
              <a:solidFill>
                <a:srgbClr val="262626"/>
              </a:solidFill>
            </a:endParaRPr>
          </a:p>
          <a:p>
            <a:pPr marL="285750" indent="-285750">
              <a:buFont typeface="Arial,Sans-Serif"/>
              <a:buChar char="•"/>
            </a:pPr>
            <a:r>
              <a:rPr lang="fr-BE" sz="1500">
                <a:solidFill>
                  <a:srgbClr val="262626"/>
                </a:solidFill>
              </a:rPr>
              <a:t>Concours </a:t>
            </a:r>
            <a:r>
              <a:rPr lang="fr-BE" sz="1500" err="1">
                <a:solidFill>
                  <a:srgbClr val="262626"/>
                </a:solidFill>
              </a:rPr>
              <a:t>BeBoeuf</a:t>
            </a:r>
            <a:r>
              <a:rPr lang="fr-BE" sz="1500">
                <a:solidFill>
                  <a:srgbClr val="262626"/>
                </a:solidFill>
              </a:rPr>
              <a:t> 2025</a:t>
            </a:r>
          </a:p>
          <a:p>
            <a:pPr marL="285750" indent="-285750">
              <a:buFont typeface="Arial,Sans-Serif"/>
              <a:buChar char="•"/>
            </a:pPr>
            <a:r>
              <a:rPr lang="fr-BE" sz="1500">
                <a:solidFill>
                  <a:srgbClr val="262626"/>
                </a:solidFill>
              </a:rPr>
              <a:t>Media training</a:t>
            </a:r>
            <a:endParaRPr lang="fr-BE" sz="1500">
              <a:solidFill>
                <a:srgbClr val="000000"/>
              </a:solidFill>
            </a:endParaRPr>
          </a:p>
          <a:p>
            <a:pPr marL="285750" indent="-285750">
              <a:buFont typeface="Arial,Sans-Serif"/>
              <a:buChar char="•"/>
            </a:pPr>
            <a:r>
              <a:rPr lang="fr-BE" sz="1500">
                <a:solidFill>
                  <a:srgbClr val="262626"/>
                </a:solidFill>
              </a:rPr>
              <a:t>Impression brochure</a:t>
            </a:r>
          </a:p>
          <a:p>
            <a:pPr marL="285750" indent="-285750">
              <a:buFont typeface="Arial,Sans-Serif"/>
              <a:buChar char="•"/>
            </a:pPr>
            <a:r>
              <a:rPr lang="fr-BE" sz="1500">
                <a:solidFill>
                  <a:srgbClr val="262626"/>
                </a:solidFill>
              </a:rPr>
              <a:t>Participation événements (conférence, événement sportif, ...)</a:t>
            </a:r>
          </a:p>
          <a:p>
            <a:pPr marL="285750" indent="-285750">
              <a:buFont typeface="Arial" panose="020B0604020202020204" pitchFamily="34" charset="0"/>
              <a:buChar char="•"/>
            </a:pPr>
            <a:r>
              <a:rPr lang="fr-BE" sz="1500">
                <a:solidFill>
                  <a:srgbClr val="262626"/>
                </a:solidFill>
              </a:rPr>
              <a:t>Soutien sectoriel</a:t>
            </a:r>
            <a:endParaRPr lang="fr-BE" sz="1500">
              <a:solidFill>
                <a:srgbClr val="000000"/>
              </a:solidFill>
            </a:endParaRPr>
          </a:p>
          <a:p>
            <a:endParaRPr lang="en-US" sz="1600">
              <a:solidFill>
                <a:srgbClr val="000000"/>
              </a:solidFill>
            </a:endParaRPr>
          </a:p>
          <a:p>
            <a:endParaRPr lang="fr-BE" sz="1600">
              <a:solidFill>
                <a:srgbClr val="000000"/>
              </a:solidFill>
            </a:endParaRPr>
          </a:p>
          <a:p>
            <a:endParaRPr lang="fr-BE" sz="1500" b="1" u="sng">
              <a:solidFill>
                <a:srgbClr val="262626"/>
              </a:solidFill>
            </a:endParaRPr>
          </a:p>
          <a:p>
            <a:endParaRPr lang="fr-BE" sz="1600" b="1" u="sng">
              <a:solidFill>
                <a:srgbClr val="262626"/>
              </a:solidFill>
            </a:endParaRPr>
          </a:p>
          <a:p>
            <a:endParaRPr lang="fr-BE" sz="1600">
              <a:solidFill>
                <a:srgbClr val="262626"/>
              </a:solidFill>
            </a:endParaRPr>
          </a:p>
        </p:txBody>
      </p:sp>
    </p:spTree>
    <p:extLst>
      <p:ext uri="{BB962C8B-B14F-4D97-AF65-F5344CB8AC3E}">
        <p14:creationId xmlns:p14="http://schemas.microsoft.com/office/powerpoint/2010/main" val="16189381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066C4-56DF-DC33-E6DF-3339DB4ADEAF}"/>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BA880AD6-A6B5-A00C-E83E-CF25E7155734}"/>
              </a:ext>
            </a:extLst>
          </p:cNvPr>
          <p:cNvSpPr txBox="1">
            <a:spLocks/>
          </p:cNvSpPr>
          <p:nvPr/>
        </p:nvSpPr>
        <p:spPr>
          <a:xfrm>
            <a:off x="609678" y="427039"/>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3200">
                <a:solidFill>
                  <a:srgbClr val="242852"/>
                </a:solidFill>
                <a:latin typeface="+mn-lt"/>
              </a:rPr>
              <a:t>2025?</a:t>
            </a:r>
          </a:p>
        </p:txBody>
      </p:sp>
      <p:sp>
        <p:nvSpPr>
          <p:cNvPr id="7" name="Sous-titre 2">
            <a:extLst>
              <a:ext uri="{FF2B5EF4-FFF2-40B4-BE49-F238E27FC236}">
                <a16:creationId xmlns:a16="http://schemas.microsoft.com/office/drawing/2014/main" id="{28F63337-DD85-5E11-F3BF-04E7D0335EDB}"/>
              </a:ext>
            </a:extLst>
          </p:cNvPr>
          <p:cNvSpPr txBox="1">
            <a:spLocks/>
          </p:cNvSpPr>
          <p:nvPr/>
        </p:nvSpPr>
        <p:spPr>
          <a:xfrm>
            <a:off x="1111491" y="5153459"/>
            <a:ext cx="6022925" cy="538893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000"/>
          </a:p>
          <a:p>
            <a:endParaRPr lang="fr-FR">
              <a:cs typeface="Calibri"/>
            </a:endParaRPr>
          </a:p>
        </p:txBody>
      </p:sp>
      <p:sp>
        <p:nvSpPr>
          <p:cNvPr id="8" name="ZoneTexte 7">
            <a:extLst>
              <a:ext uri="{FF2B5EF4-FFF2-40B4-BE49-F238E27FC236}">
                <a16:creationId xmlns:a16="http://schemas.microsoft.com/office/drawing/2014/main" id="{ED4CF90C-5093-60E6-1C28-044F8077BE32}"/>
              </a:ext>
            </a:extLst>
          </p:cNvPr>
          <p:cNvSpPr txBox="1"/>
          <p:nvPr/>
        </p:nvSpPr>
        <p:spPr>
          <a:xfrm>
            <a:off x="611606" y="1241988"/>
            <a:ext cx="11335555" cy="58477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BE" sz="1600" b="1">
              <a:solidFill>
                <a:srgbClr val="262626"/>
              </a:solidFill>
            </a:endParaRPr>
          </a:p>
          <a:p>
            <a:r>
              <a:rPr lang="nl-BE" sz="1500" b="1" u="sng" err="1">
                <a:solidFill>
                  <a:srgbClr val="000000"/>
                </a:solidFill>
              </a:rPr>
              <a:t>Porcin</a:t>
            </a:r>
            <a:endParaRPr lang="en-US" sz="1500" err="1">
              <a:solidFill>
                <a:srgbClr val="000000"/>
              </a:solidFill>
            </a:endParaRPr>
          </a:p>
          <a:p>
            <a:pPr marL="285750" indent="-285750">
              <a:buFont typeface="Arial"/>
              <a:buChar char="•"/>
            </a:pPr>
            <a:r>
              <a:rPr lang="fr-BE" sz="1600">
                <a:solidFill>
                  <a:srgbClr val="262626"/>
                </a:solidFill>
              </a:rPr>
              <a:t>Soutien sectoriel</a:t>
            </a:r>
            <a:endParaRPr lang="fr-BE" sz="1600">
              <a:solidFill>
                <a:srgbClr val="000000"/>
              </a:solidFill>
            </a:endParaRPr>
          </a:p>
          <a:p>
            <a:pPr marL="285750" indent="-285750">
              <a:buFont typeface="Arial"/>
              <a:buChar char="•"/>
            </a:pPr>
            <a:r>
              <a:rPr lang="fr-BE" sz="1600">
                <a:solidFill>
                  <a:srgbClr val="262626"/>
                </a:solidFill>
              </a:rPr>
              <a:t>Soutien aux producteurs</a:t>
            </a:r>
            <a:endParaRPr lang="en-US" sz="1600"/>
          </a:p>
          <a:p>
            <a:pPr marL="285750" indent="-285750">
              <a:buFont typeface="Arial"/>
              <a:buChar char="•"/>
            </a:pPr>
            <a:r>
              <a:rPr lang="fr-BE" sz="1600">
                <a:solidFill>
                  <a:srgbClr val="262626"/>
                </a:solidFill>
              </a:rPr>
              <a:t>Diffusion des portraits producteur via plateforme digitale de médias </a:t>
            </a:r>
          </a:p>
          <a:p>
            <a:pPr marL="285750" indent="-285750">
              <a:buFont typeface="Arial"/>
              <a:buChar char="•"/>
            </a:pPr>
            <a:r>
              <a:rPr lang="fr-BE" sz="1600">
                <a:solidFill>
                  <a:srgbClr val="262626"/>
                </a:solidFill>
              </a:rPr>
              <a:t>Impression nouvelle brochure</a:t>
            </a:r>
          </a:p>
          <a:p>
            <a:pPr marL="285750" indent="-285750">
              <a:buFont typeface="Arial"/>
              <a:buChar char="•"/>
            </a:pPr>
            <a:r>
              <a:rPr lang="fr-BE" sz="1600">
                <a:solidFill>
                  <a:srgbClr val="262626"/>
                </a:solidFill>
              </a:rPr>
              <a:t>Création/production de recettes</a:t>
            </a:r>
          </a:p>
          <a:p>
            <a:endParaRPr lang="fr-BE" sz="1600">
              <a:solidFill>
                <a:srgbClr val="262626"/>
              </a:solidFill>
            </a:endParaRPr>
          </a:p>
          <a:p>
            <a:r>
              <a:rPr lang="fr-BE" sz="1500" b="1" u="sng">
                <a:solidFill>
                  <a:srgbClr val="262626"/>
                </a:solidFill>
              </a:rPr>
              <a:t>Ovin</a:t>
            </a:r>
          </a:p>
          <a:p>
            <a:pPr marL="285750" indent="-285750">
              <a:buFont typeface="Arial" panose="020B0604020202020204" pitchFamily="34" charset="0"/>
              <a:buChar char="•"/>
            </a:pPr>
            <a:r>
              <a:rPr lang="nl-BE" sz="1500">
                <a:solidFill>
                  <a:srgbClr val="262626"/>
                </a:solidFill>
              </a:rPr>
              <a:t>Site Web</a:t>
            </a:r>
          </a:p>
          <a:p>
            <a:pPr marL="285750" indent="-285750">
              <a:buFont typeface="Arial" panose="020B0604020202020204" pitchFamily="34" charset="0"/>
              <a:buChar char="•"/>
            </a:pPr>
            <a:r>
              <a:rPr lang="fr-BE" sz="1600">
                <a:solidFill>
                  <a:srgbClr val="262626"/>
                </a:solidFill>
              </a:rPr>
              <a:t>Création/production de recettes pour campagne "non festive"</a:t>
            </a:r>
          </a:p>
          <a:p>
            <a:pPr marL="285750" indent="-285750">
              <a:buFont typeface="Arial" panose="020B0604020202020204" pitchFamily="34" charset="0"/>
              <a:buChar char="•"/>
            </a:pPr>
            <a:r>
              <a:rPr lang="fr-BE" sz="1600">
                <a:solidFill>
                  <a:srgbClr val="262626"/>
                </a:solidFill>
              </a:rPr>
              <a:t>Distribution brochure péda</a:t>
            </a:r>
          </a:p>
          <a:p>
            <a:endParaRPr lang="nl-BE" sz="1500" b="1">
              <a:solidFill>
                <a:srgbClr val="262626"/>
              </a:solidFill>
            </a:endParaRPr>
          </a:p>
          <a:p>
            <a:r>
              <a:rPr lang="nl-BE" sz="1600" b="1" u="sng" err="1">
                <a:solidFill>
                  <a:srgbClr val="262626"/>
                </a:solidFill>
              </a:rPr>
              <a:t>Volaille</a:t>
            </a:r>
            <a:endParaRPr lang="nl-BE" sz="1600" b="1" u="sng">
              <a:solidFill>
                <a:srgbClr val="262626"/>
              </a:solidFill>
            </a:endParaRPr>
          </a:p>
          <a:p>
            <a:pPr marL="285750" indent="-285750">
              <a:buFont typeface="Arial"/>
              <a:buChar char="•"/>
            </a:pPr>
            <a:r>
              <a:rPr lang="en-US" sz="1500">
                <a:solidFill>
                  <a:srgbClr val="000000"/>
                </a:solidFill>
              </a:rPr>
              <a:t>Foie gras concours</a:t>
            </a:r>
          </a:p>
          <a:p>
            <a:pPr marL="285750" indent="-285750">
              <a:buFont typeface="Arial"/>
              <a:buChar char="•"/>
            </a:pPr>
            <a:r>
              <a:rPr lang="en-US" sz="1500">
                <a:solidFill>
                  <a:srgbClr val="000000"/>
                </a:solidFill>
              </a:rPr>
              <a:t>Diffusion </a:t>
            </a:r>
            <a:r>
              <a:rPr lang="en-US" sz="1500" err="1">
                <a:solidFill>
                  <a:srgbClr val="000000"/>
                </a:solidFill>
              </a:rPr>
              <a:t>outil</a:t>
            </a:r>
            <a:r>
              <a:rPr lang="en-US" sz="1500">
                <a:solidFill>
                  <a:srgbClr val="000000"/>
                </a:solidFill>
              </a:rPr>
              <a:t> </a:t>
            </a:r>
            <a:r>
              <a:rPr lang="en-US" sz="1500" err="1">
                <a:solidFill>
                  <a:srgbClr val="000000"/>
                </a:solidFill>
              </a:rPr>
              <a:t>péda</a:t>
            </a:r>
            <a:r>
              <a:rPr lang="en-US" sz="1500">
                <a:solidFill>
                  <a:srgbClr val="000000"/>
                </a:solidFill>
              </a:rPr>
              <a:t> sur </a:t>
            </a:r>
            <a:r>
              <a:rPr lang="en-US" sz="1500" err="1">
                <a:solidFill>
                  <a:srgbClr val="000000"/>
                </a:solidFill>
              </a:rPr>
              <a:t>l'oeuf</a:t>
            </a:r>
            <a:endParaRPr lang="en-US" sz="1500">
              <a:solidFill>
                <a:srgbClr val="000000"/>
              </a:solidFill>
            </a:endParaRPr>
          </a:p>
          <a:p>
            <a:pPr marL="285750" indent="-285750">
              <a:buFont typeface="Arial"/>
              <a:buChar char="•"/>
            </a:pPr>
            <a:r>
              <a:rPr lang="en-US" sz="1500">
                <a:solidFill>
                  <a:srgbClr val="000000"/>
                </a:solidFill>
              </a:rPr>
              <a:t>Production de goodies</a:t>
            </a:r>
          </a:p>
          <a:p>
            <a:pPr marL="285750" indent="-285750">
              <a:buFont typeface="Arial"/>
              <a:buChar char="•"/>
            </a:pPr>
            <a:r>
              <a:rPr lang="en-US" sz="1500">
                <a:solidFill>
                  <a:srgbClr val="000000"/>
                </a:solidFill>
              </a:rPr>
              <a:t>Impression brochure lapin VLAM</a:t>
            </a:r>
          </a:p>
          <a:p>
            <a:endParaRPr lang="en-US" sz="1500">
              <a:solidFill>
                <a:srgbClr val="000000"/>
              </a:solidFill>
            </a:endParaRPr>
          </a:p>
          <a:p>
            <a:pPr marL="285750" indent="-285750">
              <a:buFont typeface="Arial"/>
              <a:buChar char="•"/>
            </a:pPr>
            <a:endParaRPr lang="en-US" sz="1600">
              <a:solidFill>
                <a:srgbClr val="000000"/>
              </a:solidFill>
            </a:endParaRPr>
          </a:p>
          <a:p>
            <a:endParaRPr lang="fr-BE" sz="1600">
              <a:solidFill>
                <a:srgbClr val="000000"/>
              </a:solidFill>
            </a:endParaRPr>
          </a:p>
          <a:p>
            <a:endParaRPr lang="fr-BE" sz="1500" b="1" u="sng">
              <a:solidFill>
                <a:srgbClr val="262626"/>
              </a:solidFill>
            </a:endParaRPr>
          </a:p>
          <a:p>
            <a:endParaRPr lang="fr-BE" sz="1600" b="1" u="sng">
              <a:solidFill>
                <a:srgbClr val="262626"/>
              </a:solidFill>
            </a:endParaRPr>
          </a:p>
          <a:p>
            <a:endParaRPr lang="fr-BE" sz="1600">
              <a:solidFill>
                <a:srgbClr val="262626"/>
              </a:solidFill>
            </a:endParaRPr>
          </a:p>
        </p:txBody>
      </p:sp>
    </p:spTree>
    <p:extLst>
      <p:ext uri="{BB962C8B-B14F-4D97-AF65-F5344CB8AC3E}">
        <p14:creationId xmlns:p14="http://schemas.microsoft.com/office/powerpoint/2010/main" val="19539001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au 4">
            <a:extLst>
              <a:ext uri="{FF2B5EF4-FFF2-40B4-BE49-F238E27FC236}">
                <a16:creationId xmlns:a16="http://schemas.microsoft.com/office/drawing/2014/main" id="{278646E3-D75F-5C85-D063-228200D765CA}"/>
              </a:ext>
            </a:extLst>
          </p:cNvPr>
          <p:cNvGraphicFramePr>
            <a:graphicFrameLocks noGrp="1"/>
          </p:cNvGraphicFramePr>
          <p:nvPr>
            <p:ph idx="1"/>
            <p:extLst>
              <p:ext uri="{D42A27DB-BD31-4B8C-83A1-F6EECF244321}">
                <p14:modId xmlns:p14="http://schemas.microsoft.com/office/powerpoint/2010/main" val="1967160790"/>
              </p:ext>
            </p:extLst>
          </p:nvPr>
        </p:nvGraphicFramePr>
        <p:xfrm>
          <a:off x="609600" y="1025235"/>
          <a:ext cx="10563680" cy="4534163"/>
        </p:xfrm>
        <a:graphic>
          <a:graphicData uri="http://schemas.openxmlformats.org/drawingml/2006/table">
            <a:tbl>
              <a:tblPr firstRow="1" bandRow="1">
                <a:tableStyleId>{7E9639D4-E3E2-4D34-9284-5A2195B3D0D7}</a:tableStyleId>
              </a:tblPr>
              <a:tblGrid>
                <a:gridCol w="2992323">
                  <a:extLst>
                    <a:ext uri="{9D8B030D-6E8A-4147-A177-3AD203B41FA5}">
                      <a16:colId xmlns:a16="http://schemas.microsoft.com/office/drawing/2014/main" val="1919575273"/>
                    </a:ext>
                  </a:extLst>
                </a:gridCol>
                <a:gridCol w="5222532">
                  <a:extLst>
                    <a:ext uri="{9D8B030D-6E8A-4147-A177-3AD203B41FA5}">
                      <a16:colId xmlns:a16="http://schemas.microsoft.com/office/drawing/2014/main" val="62404929"/>
                    </a:ext>
                  </a:extLst>
                </a:gridCol>
                <a:gridCol w="2348825">
                  <a:extLst>
                    <a:ext uri="{9D8B030D-6E8A-4147-A177-3AD203B41FA5}">
                      <a16:colId xmlns:a16="http://schemas.microsoft.com/office/drawing/2014/main" val="3581401848"/>
                    </a:ext>
                  </a:extLst>
                </a:gridCol>
              </a:tblGrid>
              <a:tr h="305609">
                <a:tc>
                  <a:txBody>
                    <a:bodyPr/>
                    <a:lstStyle/>
                    <a:p>
                      <a:r>
                        <a:rPr lang="fr-BE" sz="1600"/>
                        <a:t>Action</a:t>
                      </a:r>
                    </a:p>
                  </a:txBody>
                  <a:tcPr>
                    <a:solidFill>
                      <a:schemeClr val="tx2"/>
                    </a:solidFill>
                  </a:tcPr>
                </a:tc>
                <a:tc>
                  <a:txBody>
                    <a:bodyPr/>
                    <a:lstStyle/>
                    <a:p>
                      <a:r>
                        <a:rPr lang="fr-BE" sz="1600"/>
                        <a:t>Objectifs spécifiques</a:t>
                      </a:r>
                    </a:p>
                  </a:txBody>
                  <a:tcPr>
                    <a:solidFill>
                      <a:schemeClr val="tx2"/>
                    </a:solidFill>
                  </a:tcPr>
                </a:tc>
                <a:tc>
                  <a:txBody>
                    <a:bodyPr/>
                    <a:lstStyle/>
                    <a:p>
                      <a:r>
                        <a:rPr lang="fr-BE" sz="1600"/>
                        <a:t>Budgets prévus*</a:t>
                      </a:r>
                    </a:p>
                  </a:txBody>
                  <a:tcPr>
                    <a:solidFill>
                      <a:schemeClr val="tx2"/>
                    </a:solidFill>
                  </a:tcPr>
                </a:tc>
                <a:extLst>
                  <a:ext uri="{0D108BD9-81ED-4DB2-BD59-A6C34878D82A}">
                    <a16:rowId xmlns:a16="http://schemas.microsoft.com/office/drawing/2014/main" val="2768193028"/>
                  </a:ext>
                </a:extLst>
              </a:tr>
              <a:tr h="1912883">
                <a:tc>
                  <a:txBody>
                    <a:bodyPr/>
                    <a:lstStyle/>
                    <a:p>
                      <a:r>
                        <a:rPr lang="fr-BE" sz="1600"/>
                        <a:t>Viande de chez nous</a:t>
                      </a:r>
                    </a:p>
                  </a:txBody>
                  <a:tcPr>
                    <a:lnR w="12700" cap="flat" cmpd="sng" algn="ctr">
                      <a:solidFill>
                        <a:schemeClr val="tx1"/>
                      </a:solidFill>
                      <a:prstDash val="solid"/>
                      <a:round/>
                      <a:headEnd type="none" w="med" len="med"/>
                      <a:tailEnd type="none" w="med" len="med"/>
                    </a:lnR>
                  </a:tcPr>
                </a:tc>
                <a:tc>
                  <a:txBody>
                    <a:bodyPr/>
                    <a:lstStyle/>
                    <a:p>
                      <a:pPr lvl="0">
                        <a:buNone/>
                      </a:pPr>
                      <a:r>
                        <a:rPr lang="fr-BE" sz="1600"/>
                        <a:t>Soutenir la consommation de viande locale</a:t>
                      </a:r>
                    </a:p>
                    <a:p>
                      <a:pPr marL="285750" lvl="0" indent="-285750">
                        <a:buFont typeface="Calibri"/>
                        <a:buChar char="-"/>
                      </a:pPr>
                      <a:r>
                        <a:rPr lang="fr-BE" sz="1600"/>
                        <a:t>Rencontres terrain (école &amp; restaurateur)</a:t>
                      </a:r>
                    </a:p>
                    <a:p>
                      <a:pPr marL="285750" lvl="0" indent="-285750">
                        <a:buFont typeface="Calibri"/>
                        <a:buChar char="-"/>
                      </a:pPr>
                      <a:r>
                        <a:rPr lang="fr-BE" sz="1600"/>
                        <a:t>BBQ VDCN</a:t>
                      </a:r>
                    </a:p>
                    <a:p>
                      <a:pPr marL="285750" lvl="0" indent="-285750">
                        <a:buFont typeface="Calibri"/>
                        <a:buChar char="-"/>
                      </a:pPr>
                      <a:r>
                        <a:rPr lang="fr-BE" sz="1600"/>
                        <a:t>Dégustation GMS</a:t>
                      </a:r>
                    </a:p>
                    <a:p>
                      <a:pPr marL="285750" lvl="0" indent="-285750">
                        <a:buFont typeface="Calibri"/>
                        <a:buChar char="-"/>
                      </a:pPr>
                      <a:r>
                        <a:rPr lang="fr-BE" sz="1600"/>
                        <a:t>Diffusion digitale spot sensibilisation</a:t>
                      </a:r>
                    </a:p>
                    <a:p>
                      <a:pPr marL="285750" lvl="0" indent="-285750">
                        <a:buFont typeface="Calibri"/>
                        <a:buChar char="-"/>
                      </a:pPr>
                      <a:r>
                        <a:rPr lang="fr-BE" sz="1600"/>
                        <a:t>Dégustation foires</a:t>
                      </a:r>
                    </a:p>
                    <a:p>
                      <a:pPr marL="285750" lvl="0" indent="-285750">
                        <a:buFont typeface="Calibri"/>
                        <a:buChar char="-"/>
                      </a:pPr>
                      <a:r>
                        <a:rPr lang="fr-BE" sz="1600"/>
                        <a:t>Mise en application outil péda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600"/>
                        <a:t>140k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32777130"/>
                  </a:ext>
                </a:extLst>
              </a:tr>
              <a:tr h="1505407">
                <a:tc>
                  <a:txBody>
                    <a:bodyPr/>
                    <a:lstStyle/>
                    <a:p>
                      <a:pPr lvl="0">
                        <a:buNone/>
                      </a:pPr>
                      <a:r>
                        <a:rPr lang="fr-BE" sz="1600"/>
                        <a:t>Sect. Bovin</a:t>
                      </a:r>
                    </a:p>
                  </a:txBody>
                  <a:tcPr>
                    <a:lnR w="12700">
                      <a:solidFill>
                        <a:schemeClr val="tx1"/>
                      </a:solidFill>
                    </a:lnR>
                  </a:tcPr>
                </a:tc>
                <a:tc>
                  <a:txBody>
                    <a:bodyPr/>
                    <a:lstStyle/>
                    <a:p>
                      <a:pPr lvl="0">
                        <a:buNone/>
                      </a:pPr>
                      <a:r>
                        <a:rPr lang="fr-BE" sz="1600"/>
                        <a:t>Sensibiliser aux enjeux du secteur/aux valeurs des producteurs (bien-être animal, durabilité, nutrition):</a:t>
                      </a:r>
                    </a:p>
                    <a:p>
                      <a:pPr marL="285750" lvl="0" indent="-285750">
                        <a:buFont typeface="Calibri"/>
                        <a:buChar char="-"/>
                      </a:pPr>
                      <a:r>
                        <a:rPr lang="fr-BE" sz="1600"/>
                        <a:t>Campagne européenne sur la durabilité 3 ans (une avance sera remboursée la première année)</a:t>
                      </a:r>
                    </a:p>
                    <a:p>
                      <a:pPr marL="285750" lvl="0" indent="-285750">
                        <a:buFont typeface="Calibri"/>
                        <a:buChar char="-"/>
                      </a:pPr>
                      <a:r>
                        <a:rPr lang="fr-BE" sz="1600"/>
                        <a:t>Campagne VLAM</a:t>
                      </a:r>
                    </a:p>
                    <a:p>
                      <a:pPr marL="285750" lvl="0" indent="-285750">
                        <a:buFont typeface="Calibri"/>
                        <a:buChar char="-"/>
                      </a:pPr>
                      <a:r>
                        <a:rPr lang="fr-BE" sz="1600"/>
                        <a:t>Concours </a:t>
                      </a:r>
                      <a:r>
                        <a:rPr lang="fr-BE" sz="1600" err="1"/>
                        <a:t>BeBoeuf</a:t>
                      </a:r>
                      <a:endParaRPr lang="fr-BE" sz="1600"/>
                    </a:p>
                    <a:p>
                      <a:pPr marL="285750" lvl="0" indent="-285750">
                        <a:buFont typeface="Calibri"/>
                        <a:buChar char="-"/>
                      </a:pPr>
                      <a:r>
                        <a:rPr lang="fr-BE" sz="1600"/>
                        <a:t>Brochure</a:t>
                      </a:r>
                    </a:p>
                    <a:p>
                      <a:pPr marL="285750" lvl="0" indent="-285750">
                        <a:buFont typeface="Calibri"/>
                        <a:buChar char="-"/>
                      </a:pPr>
                      <a:r>
                        <a:rPr lang="fr-BE" sz="1600"/>
                        <a:t>Soutien secteur</a:t>
                      </a:r>
                    </a:p>
                    <a:p>
                      <a:pPr marL="285750" lvl="0" indent="-285750">
                        <a:buFont typeface="Calibri"/>
                        <a:buChar char="-"/>
                      </a:pPr>
                      <a:r>
                        <a:rPr lang="fr-BE" sz="1600" b="0" i="0" u="none" strike="noStrike" noProof="0">
                          <a:solidFill>
                            <a:srgbClr val="000000"/>
                          </a:solidFill>
                          <a:latin typeface="Aptos Light"/>
                        </a:rPr>
                        <a:t>Evénementiel</a:t>
                      </a:r>
                      <a:endParaRPr lang="fr-BE" sz="1600"/>
                    </a:p>
                  </a:txBody>
                  <a:tcPr>
                    <a:lnL w="12700">
                      <a:solidFill>
                        <a:schemeClr val="tx1"/>
                      </a:solidFill>
                    </a:lnL>
                    <a:lnR w="12700">
                      <a:solidFill>
                        <a:schemeClr val="tx1"/>
                      </a:solidFill>
                    </a:lnR>
                  </a:tcPr>
                </a:tc>
                <a:tc>
                  <a:txBody>
                    <a:bodyPr/>
                    <a:lstStyle/>
                    <a:p>
                      <a:pPr lvl="0">
                        <a:buNone/>
                      </a:pPr>
                      <a:r>
                        <a:rPr lang="fr-BE" sz="1600"/>
                        <a:t>720k </a:t>
                      </a:r>
                    </a:p>
                  </a:txBody>
                  <a:tcPr>
                    <a:lnL w="12700">
                      <a:solidFill>
                        <a:schemeClr val="tx1"/>
                      </a:solidFill>
                    </a:lnL>
                  </a:tcPr>
                </a:tc>
                <a:extLst>
                  <a:ext uri="{0D108BD9-81ED-4DB2-BD59-A6C34878D82A}">
                    <a16:rowId xmlns:a16="http://schemas.microsoft.com/office/drawing/2014/main" val="778232137"/>
                  </a:ext>
                </a:extLst>
              </a:tr>
            </a:tbl>
          </a:graphicData>
        </a:graphic>
      </p:graphicFrame>
      <p:sp>
        <p:nvSpPr>
          <p:cNvPr id="4" name="ZoneTexte 3">
            <a:extLst>
              <a:ext uri="{FF2B5EF4-FFF2-40B4-BE49-F238E27FC236}">
                <a16:creationId xmlns:a16="http://schemas.microsoft.com/office/drawing/2014/main" id="{E396D4A6-281C-091A-1D2C-89946B86DD2C}"/>
              </a:ext>
            </a:extLst>
          </p:cNvPr>
          <p:cNvSpPr txBox="1"/>
          <p:nvPr/>
        </p:nvSpPr>
        <p:spPr>
          <a:xfrm>
            <a:off x="7592503" y="6025896"/>
            <a:ext cx="3813048" cy="307777"/>
          </a:xfrm>
          <a:prstGeom prst="rect">
            <a:avLst/>
          </a:prstGeom>
          <a:noFill/>
        </p:spPr>
        <p:txBody>
          <a:bodyPr wrap="square" rtlCol="0">
            <a:spAutoFit/>
          </a:bodyPr>
          <a:lstStyle/>
          <a:p>
            <a:pPr algn="r"/>
            <a:r>
              <a:rPr lang="fr-BE" sz="1400"/>
              <a:t>* Budgets prévisionnels – à confirmer </a:t>
            </a:r>
          </a:p>
        </p:txBody>
      </p:sp>
      <p:sp>
        <p:nvSpPr>
          <p:cNvPr id="3" name="Titre 1">
            <a:extLst>
              <a:ext uri="{FF2B5EF4-FFF2-40B4-BE49-F238E27FC236}">
                <a16:creationId xmlns:a16="http://schemas.microsoft.com/office/drawing/2014/main" id="{B9F3D222-4565-EDAF-B9F9-4930784C01BD}"/>
              </a:ext>
            </a:extLst>
          </p:cNvPr>
          <p:cNvSpPr txBox="1">
            <a:spLocks/>
          </p:cNvSpPr>
          <p:nvPr/>
        </p:nvSpPr>
        <p:spPr>
          <a:xfrm>
            <a:off x="609678" y="38145"/>
            <a:ext cx="10972800" cy="60848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2800">
                <a:solidFill>
                  <a:srgbClr val="242852"/>
                </a:solidFill>
                <a:latin typeface="+mn-lt"/>
              </a:rPr>
              <a:t>BUDGET GLOGAL</a:t>
            </a:r>
          </a:p>
        </p:txBody>
      </p:sp>
    </p:spTree>
    <p:extLst>
      <p:ext uri="{BB962C8B-B14F-4D97-AF65-F5344CB8AC3E}">
        <p14:creationId xmlns:p14="http://schemas.microsoft.com/office/powerpoint/2010/main" val="42488702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au 4">
            <a:extLst>
              <a:ext uri="{FF2B5EF4-FFF2-40B4-BE49-F238E27FC236}">
                <a16:creationId xmlns:a16="http://schemas.microsoft.com/office/drawing/2014/main" id="{278646E3-D75F-5C85-D063-228200D765CA}"/>
              </a:ext>
            </a:extLst>
          </p:cNvPr>
          <p:cNvGraphicFramePr>
            <a:graphicFrameLocks noGrp="1"/>
          </p:cNvGraphicFramePr>
          <p:nvPr>
            <p:ph idx="1"/>
            <p:extLst>
              <p:ext uri="{D42A27DB-BD31-4B8C-83A1-F6EECF244321}">
                <p14:modId xmlns:p14="http://schemas.microsoft.com/office/powerpoint/2010/main" val="4032943461"/>
              </p:ext>
            </p:extLst>
          </p:nvPr>
        </p:nvGraphicFramePr>
        <p:xfrm>
          <a:off x="429491" y="1427017"/>
          <a:ext cx="10563680" cy="4358640"/>
        </p:xfrm>
        <a:graphic>
          <a:graphicData uri="http://schemas.openxmlformats.org/drawingml/2006/table">
            <a:tbl>
              <a:tblPr firstRow="1" bandRow="1">
                <a:tableStyleId>{7E9639D4-E3E2-4D34-9284-5A2195B3D0D7}</a:tableStyleId>
              </a:tblPr>
              <a:tblGrid>
                <a:gridCol w="2992323">
                  <a:extLst>
                    <a:ext uri="{9D8B030D-6E8A-4147-A177-3AD203B41FA5}">
                      <a16:colId xmlns:a16="http://schemas.microsoft.com/office/drawing/2014/main" val="1919575273"/>
                    </a:ext>
                  </a:extLst>
                </a:gridCol>
                <a:gridCol w="5222532">
                  <a:extLst>
                    <a:ext uri="{9D8B030D-6E8A-4147-A177-3AD203B41FA5}">
                      <a16:colId xmlns:a16="http://schemas.microsoft.com/office/drawing/2014/main" val="62404929"/>
                    </a:ext>
                  </a:extLst>
                </a:gridCol>
                <a:gridCol w="2348825">
                  <a:extLst>
                    <a:ext uri="{9D8B030D-6E8A-4147-A177-3AD203B41FA5}">
                      <a16:colId xmlns:a16="http://schemas.microsoft.com/office/drawing/2014/main" val="3581401848"/>
                    </a:ext>
                  </a:extLst>
                </a:gridCol>
              </a:tblGrid>
              <a:tr h="305609">
                <a:tc>
                  <a:txBody>
                    <a:bodyPr/>
                    <a:lstStyle/>
                    <a:p>
                      <a:r>
                        <a:rPr lang="fr-BE" sz="1600"/>
                        <a:t>Action</a:t>
                      </a:r>
                    </a:p>
                  </a:txBody>
                  <a:tcPr>
                    <a:solidFill>
                      <a:schemeClr val="tx2"/>
                    </a:solidFill>
                  </a:tcPr>
                </a:tc>
                <a:tc>
                  <a:txBody>
                    <a:bodyPr/>
                    <a:lstStyle/>
                    <a:p>
                      <a:r>
                        <a:rPr lang="fr-BE" sz="1600"/>
                        <a:t>Objectifs spécifiques</a:t>
                      </a:r>
                    </a:p>
                  </a:txBody>
                  <a:tcPr>
                    <a:solidFill>
                      <a:schemeClr val="tx2"/>
                    </a:solidFill>
                  </a:tcPr>
                </a:tc>
                <a:tc>
                  <a:txBody>
                    <a:bodyPr/>
                    <a:lstStyle/>
                    <a:p>
                      <a:r>
                        <a:rPr lang="fr-BE" sz="1600"/>
                        <a:t>Budgets prévus*</a:t>
                      </a:r>
                    </a:p>
                  </a:txBody>
                  <a:tcPr>
                    <a:solidFill>
                      <a:schemeClr val="tx2"/>
                    </a:solidFill>
                  </a:tcPr>
                </a:tc>
                <a:extLst>
                  <a:ext uri="{0D108BD9-81ED-4DB2-BD59-A6C34878D82A}">
                    <a16:rowId xmlns:a16="http://schemas.microsoft.com/office/drawing/2014/main" val="2768193028"/>
                  </a:ext>
                </a:extLst>
              </a:tr>
              <a:tr h="894190">
                <a:tc>
                  <a:txBody>
                    <a:bodyPr/>
                    <a:lstStyle/>
                    <a:p>
                      <a:pPr lvl="0">
                        <a:buNone/>
                      </a:pPr>
                      <a:r>
                        <a:rPr lang="fr-BE" sz="1600"/>
                        <a:t>Sect. Porcin</a:t>
                      </a:r>
                    </a:p>
                  </a:txBody>
                  <a:tcPr>
                    <a:lnR w="12700" cap="flat" cmpd="sng" algn="ctr">
                      <a:solidFill>
                        <a:schemeClr val="tx1"/>
                      </a:solidFill>
                      <a:prstDash val="solid"/>
                      <a:round/>
                      <a:headEnd type="none" w="med" len="med"/>
                      <a:tailEnd type="none" w="med" len="med"/>
                    </a:lnR>
                  </a:tcPr>
                </a:tc>
                <a:tc>
                  <a:txBody>
                    <a:bodyPr/>
                    <a:lstStyle/>
                    <a:p>
                      <a:pPr lvl="0">
                        <a:buNone/>
                      </a:pPr>
                      <a:r>
                        <a:rPr lang="fr-BE" sz="1600" b="0" i="0" u="none" strike="noStrike" noProof="0">
                          <a:solidFill>
                            <a:srgbClr val="000000"/>
                          </a:solidFill>
                          <a:latin typeface="Aptos Light"/>
                        </a:rPr>
                        <a:t>Soutenir les producteurs, transformateurs et les produits</a:t>
                      </a:r>
                    </a:p>
                    <a:p>
                      <a:pPr marL="285750" lvl="0" indent="-285750">
                        <a:buFont typeface="Calibri"/>
                        <a:buChar char="-"/>
                      </a:pPr>
                      <a:r>
                        <a:rPr lang="fr-BE" sz="1600" b="0" i="0" u="none" strike="noStrike" noProof="0">
                          <a:solidFill>
                            <a:srgbClr val="000000"/>
                          </a:solidFill>
                          <a:latin typeface="Aptos Light"/>
                        </a:rPr>
                        <a:t>Soutien secteur et soutien consommation locale</a:t>
                      </a:r>
                    </a:p>
                    <a:p>
                      <a:pPr marL="285750" lvl="0" indent="-285750">
                        <a:buFont typeface="Calibri"/>
                        <a:buChar char="-"/>
                      </a:pPr>
                      <a:r>
                        <a:rPr lang="fr-BE" sz="1600" b="0" i="0" u="none" strike="noStrike" noProof="0">
                          <a:solidFill>
                            <a:srgbClr val="000000"/>
                          </a:solidFill>
                          <a:latin typeface="Aptos Light"/>
                        </a:rPr>
                        <a:t>Diffusion portrait prod</a:t>
                      </a:r>
                    </a:p>
                    <a:p>
                      <a:pPr marL="285750" lvl="0" indent="-285750">
                        <a:buFont typeface="Calibri"/>
                        <a:buChar char="-"/>
                      </a:pPr>
                      <a:r>
                        <a:rPr lang="fr-BE" sz="1600" b="0" i="0" u="none" strike="noStrike" noProof="0">
                          <a:solidFill>
                            <a:srgbClr val="000000"/>
                          </a:solidFill>
                          <a:latin typeface="Aptos Light"/>
                        </a:rPr>
                        <a:t>Brochure</a:t>
                      </a:r>
                    </a:p>
                    <a:p>
                      <a:pPr marL="285750" lvl="0" indent="-285750">
                        <a:buFont typeface="Calibri"/>
                        <a:buChar char="-"/>
                      </a:pPr>
                      <a:r>
                        <a:rPr lang="fr-BE" sz="1600" b="0" i="0" u="none" strike="noStrike" noProof="0">
                          <a:solidFill>
                            <a:srgbClr val="000000"/>
                          </a:solidFill>
                          <a:latin typeface="Aptos Light"/>
                        </a:rPr>
                        <a:t>Création &amp; prod de recettes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lvl="0">
                        <a:buNone/>
                      </a:pPr>
                      <a:r>
                        <a:rPr lang="fr-BE" sz="1600" b="0" i="0" u="none" strike="noStrike" noProof="0">
                          <a:solidFill>
                            <a:srgbClr val="000000"/>
                          </a:solidFill>
                          <a:latin typeface="Aptos Light"/>
                        </a:rPr>
                        <a:t>110k</a:t>
                      </a:r>
                      <a:endParaRPr lang="fr-BE" sz="160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1910077"/>
                  </a:ext>
                </a:extLst>
              </a:tr>
              <a:tr h="486711">
                <a:tc>
                  <a:txBody>
                    <a:bodyPr/>
                    <a:lstStyle/>
                    <a:p>
                      <a:pPr lvl="0">
                        <a:buNone/>
                      </a:pPr>
                      <a:r>
                        <a:rPr lang="fr-BE" sz="1600"/>
                        <a:t>Sect. Ovin</a:t>
                      </a:r>
                    </a:p>
                  </a:txBody>
                  <a:tcPr>
                    <a:lnR w="12700" cap="flat" cmpd="sng" algn="ctr">
                      <a:solidFill>
                        <a:schemeClr val="tx1"/>
                      </a:solidFill>
                      <a:prstDash val="solid"/>
                      <a:round/>
                      <a:headEnd type="none" w="med" len="med"/>
                      <a:tailEnd type="none" w="med" len="med"/>
                    </a:lnR>
                  </a:tcPr>
                </a:tc>
                <a:tc>
                  <a:txBody>
                    <a:bodyPr/>
                    <a:lstStyle/>
                    <a:p>
                      <a:r>
                        <a:rPr lang="fr-BE" sz="1600"/>
                        <a:t>Valoriser le savoir-faire, les produits et la saisonnalité de l'agneau :</a:t>
                      </a:r>
                    </a:p>
                    <a:p>
                      <a:pPr marL="285750" lvl="0" indent="-285750">
                        <a:buFont typeface="Calibri"/>
                        <a:buChar char="-"/>
                      </a:pPr>
                      <a:r>
                        <a:rPr lang="fr-BE" sz="1600"/>
                        <a:t>Création &amp; prod de recettes pour la campagne</a:t>
                      </a:r>
                    </a:p>
                    <a:p>
                      <a:pPr marL="285750" lvl="0" indent="-285750">
                        <a:buFont typeface="Calibri"/>
                        <a:buChar char="-"/>
                      </a:pPr>
                      <a:r>
                        <a:rPr lang="fr-BE" sz="1600"/>
                        <a:t>Contenu web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BE" sz="1600"/>
                        <a:t>8k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64704822"/>
                  </a:ext>
                </a:extLst>
              </a:tr>
              <a:tr h="305609">
                <a:tc>
                  <a:txBody>
                    <a:bodyPr/>
                    <a:lstStyle/>
                    <a:p>
                      <a:pPr lvl="0">
                        <a:buNone/>
                      </a:pPr>
                      <a:r>
                        <a:rPr lang="fr-BE" sz="1600"/>
                        <a:t>Sect. Volaille</a:t>
                      </a:r>
                    </a:p>
                  </a:txBody>
                  <a:tcPr>
                    <a:lnR w="12700" cap="flat" cmpd="sng" algn="ctr">
                      <a:solidFill>
                        <a:schemeClr val="tx1"/>
                      </a:solidFill>
                      <a:prstDash val="solid"/>
                      <a:round/>
                      <a:headEnd type="none" w="med" len="med"/>
                      <a:tailEnd type="none" w="med" len="med"/>
                    </a:lnR>
                  </a:tcPr>
                </a:tc>
                <a:tc>
                  <a:txBody>
                    <a:bodyPr/>
                    <a:lstStyle/>
                    <a:p>
                      <a:pPr lvl="0">
                        <a:buNone/>
                      </a:pPr>
                      <a:r>
                        <a:rPr lang="fr-BE" sz="1600"/>
                        <a:t>Soutenir les producteurs, </a:t>
                      </a:r>
                      <a:r>
                        <a:rPr lang="fr-BE" sz="1600" b="0" i="0" u="none" strike="noStrike" noProof="0">
                          <a:solidFill>
                            <a:srgbClr val="000000"/>
                          </a:solidFill>
                          <a:latin typeface="Aptos Light"/>
                        </a:rPr>
                        <a:t>transformateurs et les produits:</a:t>
                      </a:r>
                    </a:p>
                    <a:p>
                      <a:pPr marL="285750" lvl="0" indent="-285750">
                        <a:buFont typeface="Calibri"/>
                        <a:buChar char="-"/>
                      </a:pPr>
                      <a:r>
                        <a:rPr lang="fr-BE" sz="1600" b="0" i="0" u="none" strike="noStrike" noProof="0">
                          <a:solidFill>
                            <a:srgbClr val="000000"/>
                          </a:solidFill>
                          <a:latin typeface="Aptos Light"/>
                        </a:rPr>
                        <a:t>Concours foie gras</a:t>
                      </a:r>
                    </a:p>
                    <a:p>
                      <a:pPr marL="285750" lvl="0" indent="-285750">
                        <a:buFont typeface="Calibri"/>
                        <a:buChar char="-"/>
                      </a:pPr>
                      <a:r>
                        <a:rPr lang="fr-BE" sz="1600" b="0" i="0" u="none" strike="noStrike" noProof="0">
                          <a:solidFill>
                            <a:srgbClr val="000000"/>
                          </a:solidFill>
                          <a:latin typeface="Aptos Light"/>
                        </a:rPr>
                        <a:t>Production goodies</a:t>
                      </a:r>
                    </a:p>
                    <a:p>
                      <a:pPr marL="285750" lvl="0" indent="-285750">
                        <a:buFont typeface="Calibri"/>
                        <a:buChar char="-"/>
                      </a:pPr>
                      <a:r>
                        <a:rPr lang="fr-BE" sz="1600" b="0" i="0" u="none" strike="noStrike" noProof="0">
                          <a:solidFill>
                            <a:srgbClr val="000000"/>
                          </a:solidFill>
                          <a:latin typeface="Aptos Light"/>
                        </a:rPr>
                        <a:t>Impression brochure poulet et </a:t>
                      </a:r>
                      <a:r>
                        <a:rPr lang="fr-BE" sz="1600" b="0" i="0" u="none" strike="noStrike" noProof="0" err="1">
                          <a:solidFill>
                            <a:srgbClr val="000000"/>
                          </a:solidFill>
                          <a:latin typeface="Aptos Light"/>
                        </a:rPr>
                        <a:t>oeuf</a:t>
                      </a:r>
                      <a:endParaRPr lang="fr-BE" sz="1600" b="0" i="0" u="none" strike="noStrike" noProof="0">
                        <a:solidFill>
                          <a:srgbClr val="000000"/>
                        </a:solidFill>
                        <a:latin typeface="Aptos Light"/>
                      </a:endParaRPr>
                    </a:p>
                    <a:p>
                      <a:pPr marL="285750" lvl="0" indent="-285750">
                        <a:buFont typeface="Calibri"/>
                        <a:buChar char="-"/>
                      </a:pPr>
                      <a:r>
                        <a:rPr lang="fr-BE" sz="1600" b="0" i="0" u="none" strike="noStrike" noProof="0">
                          <a:solidFill>
                            <a:srgbClr val="000000"/>
                          </a:solidFill>
                          <a:latin typeface="Aptos Light"/>
                        </a:rPr>
                        <a:t>Impression brochure lapin VLAM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lvl="0">
                        <a:buNone/>
                      </a:pPr>
                      <a:r>
                        <a:rPr lang="fr-BE" sz="1600"/>
                        <a:t>40k</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79964159"/>
                  </a:ext>
                </a:extLst>
              </a:tr>
              <a:tr h="305609">
                <a:tc>
                  <a:txBody>
                    <a:bodyPr/>
                    <a:lstStyle/>
                    <a:p>
                      <a:endParaRPr lang="fr-BE" sz="1600"/>
                    </a:p>
                  </a:txBody>
                  <a:tcPr>
                    <a:lnR w="12700" cap="flat" cmpd="sng" algn="ctr">
                      <a:solidFill>
                        <a:schemeClr val="tx1"/>
                      </a:solidFill>
                      <a:prstDash val="solid"/>
                      <a:round/>
                      <a:headEnd type="none" w="med" len="med"/>
                      <a:tailEnd type="none" w="med" len="med"/>
                    </a:lnR>
                    <a:solidFill>
                      <a:srgbClr val="7CCF92"/>
                    </a:solidFill>
                  </a:tcPr>
                </a:tc>
                <a:tc>
                  <a:txBody>
                    <a:bodyPr/>
                    <a:lstStyle/>
                    <a:p>
                      <a:pPr algn="r"/>
                      <a:r>
                        <a:rPr lang="fr-BE" sz="1600"/>
                        <a:t>TOTAL Général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7CCF92"/>
                    </a:solidFill>
                  </a:tcPr>
                </a:tc>
                <a:tc>
                  <a:txBody>
                    <a:bodyPr/>
                    <a:lstStyle/>
                    <a:p>
                      <a:r>
                        <a:rPr lang="fr-BE" sz="1600"/>
                        <a:t>1018k</a:t>
                      </a:r>
                    </a:p>
                  </a:txBody>
                  <a:tcPr>
                    <a:lnL w="12700" cap="flat" cmpd="sng" algn="ctr">
                      <a:solidFill>
                        <a:schemeClr val="tx1"/>
                      </a:solidFill>
                      <a:prstDash val="solid"/>
                      <a:round/>
                      <a:headEnd type="none" w="med" len="med"/>
                      <a:tailEnd type="none" w="med" len="med"/>
                    </a:lnL>
                    <a:solidFill>
                      <a:srgbClr val="7CCF92"/>
                    </a:solidFill>
                  </a:tcPr>
                </a:tc>
                <a:extLst>
                  <a:ext uri="{0D108BD9-81ED-4DB2-BD59-A6C34878D82A}">
                    <a16:rowId xmlns:a16="http://schemas.microsoft.com/office/drawing/2014/main" val="481749080"/>
                  </a:ext>
                </a:extLst>
              </a:tr>
            </a:tbl>
          </a:graphicData>
        </a:graphic>
      </p:graphicFrame>
      <p:sp>
        <p:nvSpPr>
          <p:cNvPr id="4" name="ZoneTexte 3">
            <a:extLst>
              <a:ext uri="{FF2B5EF4-FFF2-40B4-BE49-F238E27FC236}">
                <a16:creationId xmlns:a16="http://schemas.microsoft.com/office/drawing/2014/main" id="{E396D4A6-281C-091A-1D2C-89946B86DD2C}"/>
              </a:ext>
            </a:extLst>
          </p:cNvPr>
          <p:cNvSpPr txBox="1"/>
          <p:nvPr/>
        </p:nvSpPr>
        <p:spPr>
          <a:xfrm>
            <a:off x="7592503" y="6025896"/>
            <a:ext cx="3813048" cy="307777"/>
          </a:xfrm>
          <a:prstGeom prst="rect">
            <a:avLst/>
          </a:prstGeom>
          <a:noFill/>
        </p:spPr>
        <p:txBody>
          <a:bodyPr wrap="square" rtlCol="0">
            <a:spAutoFit/>
          </a:bodyPr>
          <a:lstStyle/>
          <a:p>
            <a:pPr algn="r"/>
            <a:r>
              <a:rPr lang="fr-BE" sz="1400"/>
              <a:t>* Budgets prévisionnels – à confirmer </a:t>
            </a:r>
          </a:p>
        </p:txBody>
      </p:sp>
      <p:sp>
        <p:nvSpPr>
          <p:cNvPr id="3" name="Titre 1">
            <a:extLst>
              <a:ext uri="{FF2B5EF4-FFF2-40B4-BE49-F238E27FC236}">
                <a16:creationId xmlns:a16="http://schemas.microsoft.com/office/drawing/2014/main" id="{B9F3D222-4565-EDAF-B9F9-4930784C01BD}"/>
              </a:ext>
            </a:extLst>
          </p:cNvPr>
          <p:cNvSpPr txBox="1">
            <a:spLocks/>
          </p:cNvSpPr>
          <p:nvPr/>
        </p:nvSpPr>
        <p:spPr>
          <a:xfrm>
            <a:off x="429569" y="342945"/>
            <a:ext cx="10972800" cy="60848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267" kern="1200">
                <a:solidFill>
                  <a:schemeClr val="tx1"/>
                </a:solidFill>
                <a:latin typeface="+mj-lt"/>
                <a:ea typeface="+mj-ea"/>
                <a:cs typeface="+mj-cs"/>
              </a:defRPr>
            </a:lvl1pPr>
          </a:lstStyle>
          <a:p>
            <a:r>
              <a:rPr lang="fr-BE" sz="2800">
                <a:solidFill>
                  <a:srgbClr val="242852"/>
                </a:solidFill>
                <a:latin typeface="+mn-lt"/>
              </a:rPr>
              <a:t>BUDGET GLOGAL</a:t>
            </a:r>
          </a:p>
        </p:txBody>
      </p:sp>
    </p:spTree>
    <p:extLst>
      <p:ext uri="{BB962C8B-B14F-4D97-AF65-F5344CB8AC3E}">
        <p14:creationId xmlns:p14="http://schemas.microsoft.com/office/powerpoint/2010/main" val="33297346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61326-AE99-91B0-9FF9-E8616BFFD7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EE50F5-D4CD-E916-1548-5C4CFD3B431E}"/>
              </a:ext>
            </a:extLst>
          </p:cNvPr>
          <p:cNvSpPr>
            <a:spLocks noGrp="1"/>
          </p:cNvSpPr>
          <p:nvPr>
            <p:ph type="title"/>
          </p:nvPr>
        </p:nvSpPr>
        <p:spPr>
          <a:xfrm>
            <a:off x="545592" y="657732"/>
            <a:ext cx="2380488" cy="2332355"/>
          </a:xfrm>
        </p:spPr>
        <p:txBody>
          <a:bodyPr>
            <a:normAutofit/>
          </a:bodyPr>
          <a:lstStyle/>
          <a:p>
            <a:r>
              <a:rPr lang="fr-BE" sz="2800" b="1">
                <a:solidFill>
                  <a:schemeClr val="bg1"/>
                </a:solidFill>
                <a:latin typeface="Bahnschrift"/>
              </a:rPr>
              <a:t>Informations</a:t>
            </a:r>
            <a:br>
              <a:rPr lang="fr-BE" sz="2800" b="1">
                <a:solidFill>
                  <a:schemeClr val="bg1"/>
                </a:solidFill>
                <a:latin typeface="Bahnschrift"/>
              </a:rPr>
            </a:br>
            <a:r>
              <a:rPr lang="fr-BE" sz="2800" b="1">
                <a:solidFill>
                  <a:schemeClr val="bg1"/>
                </a:solidFill>
                <a:latin typeface="Bahnschrift"/>
              </a:rPr>
              <a:t>aux cotisants  sur les actions</a:t>
            </a:r>
          </a:p>
        </p:txBody>
      </p:sp>
      <p:sp>
        <p:nvSpPr>
          <p:cNvPr id="3" name="Sous-titre 2">
            <a:extLst>
              <a:ext uri="{FF2B5EF4-FFF2-40B4-BE49-F238E27FC236}">
                <a16:creationId xmlns:a16="http://schemas.microsoft.com/office/drawing/2014/main" id="{AAA723A8-9961-1396-BB3B-A232EC2B5830}"/>
              </a:ext>
            </a:extLst>
          </p:cNvPr>
          <p:cNvSpPr txBox="1">
            <a:spLocks/>
          </p:cNvSpPr>
          <p:nvPr/>
        </p:nvSpPr>
        <p:spPr>
          <a:xfrm>
            <a:off x="3538269" y="298888"/>
            <a:ext cx="7709313" cy="2768206"/>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fr-BE" sz="2000" b="1" u="sng">
              <a:latin typeface="Gill Sans MT Condensed"/>
            </a:endParaRPr>
          </a:p>
          <a:p>
            <a:r>
              <a:rPr lang="fr-BE" sz="2000">
                <a:latin typeface="Gill Sans MT Condensed"/>
              </a:rPr>
              <a:t>Notice accompagnant les factures de cotisations</a:t>
            </a:r>
          </a:p>
          <a:p>
            <a:r>
              <a:rPr lang="fr-BE" sz="2000">
                <a:latin typeface="Gill Sans MT Condensed"/>
              </a:rPr>
              <a:t>Pages sur le site internet apaqw.be (voir </a:t>
            </a:r>
            <a:r>
              <a:rPr lang="fr-BE" sz="2000" err="1">
                <a:latin typeface="Gill Sans MT Condensed"/>
              </a:rPr>
              <a:t>footer</a:t>
            </a:r>
            <a:r>
              <a:rPr lang="fr-BE" sz="2000">
                <a:latin typeface="Gill Sans MT Condensed"/>
              </a:rPr>
              <a:t>)</a:t>
            </a:r>
          </a:p>
          <a:p>
            <a:pPr>
              <a:buFontTx/>
              <a:buChar char="-"/>
            </a:pPr>
            <a:r>
              <a:rPr lang="fr-BE" sz="2000">
                <a:latin typeface="Gill Sans MT Condensed"/>
              </a:rPr>
              <a:t>Infos sur le système de cotisations : </a:t>
            </a:r>
            <a:r>
              <a:rPr lang="fr-BE" sz="2000">
                <a:latin typeface="Gill Sans MT Condensed"/>
                <a:hlinkClick r:id="rId2"/>
              </a:rPr>
              <a:t>www.apaqw.be/fr/nouveau-systeme-de-cotisations-pour-nos-agriculteurs-et-horticulteurs</a:t>
            </a:r>
            <a:endParaRPr lang="fr-BE" sz="2000">
              <a:latin typeface="Gill Sans MT Condensed"/>
            </a:endParaRPr>
          </a:p>
          <a:p>
            <a:pPr>
              <a:buFontTx/>
              <a:buChar char="-"/>
            </a:pPr>
            <a:r>
              <a:rPr lang="fr-BE" sz="2000">
                <a:latin typeface="Gill Sans MT Condensed"/>
              </a:rPr>
              <a:t>Infos sur les actions menées en faveur des filières : </a:t>
            </a:r>
            <a:r>
              <a:rPr lang="fr-BE" sz="2000">
                <a:latin typeface="Gill Sans MT Condensed"/>
                <a:hlinkClick r:id="rId3"/>
              </a:rPr>
              <a:t>www.apaqw.be/fr/rapports-sectoriels</a:t>
            </a:r>
            <a:r>
              <a:rPr lang="fr-BE" sz="2000">
                <a:latin typeface="Gill Sans MT Condensed"/>
              </a:rPr>
              <a:t> </a:t>
            </a:r>
          </a:p>
          <a:p>
            <a:pPr>
              <a:buFontTx/>
              <a:buChar char="-"/>
            </a:pPr>
            <a:r>
              <a:rPr lang="fr-BE" sz="2000">
                <a:latin typeface="Gill Sans MT Condensed"/>
              </a:rPr>
              <a:t>Infos sur les actions menées par l’</a:t>
            </a:r>
            <a:r>
              <a:rPr lang="fr-BE" sz="2000" err="1">
                <a:latin typeface="Gill Sans MT Condensed"/>
              </a:rPr>
              <a:t>Apaq-W</a:t>
            </a:r>
            <a:r>
              <a:rPr lang="fr-BE" sz="2000">
                <a:latin typeface="Gill Sans MT Condensed"/>
              </a:rPr>
              <a:t> : </a:t>
            </a:r>
            <a:r>
              <a:rPr lang="fr-BE" sz="2000">
                <a:latin typeface="Gill Sans MT Condensed"/>
                <a:hlinkClick r:id="rId4"/>
              </a:rPr>
              <a:t>www.apaqw.be/fr/rapports-dactivites-de-lapaq-w</a:t>
            </a:r>
            <a:r>
              <a:rPr lang="fr-BE" sz="2000">
                <a:latin typeface="Gill Sans MT Condensed"/>
              </a:rPr>
              <a:t> </a:t>
            </a:r>
            <a:endParaRPr lang="fr-BE" sz="1600">
              <a:latin typeface="Gill Sans MT Condensed" panose="020B0506020104020203" pitchFamily="34" charset="0"/>
            </a:endParaRPr>
          </a:p>
          <a:p>
            <a:pPr marL="457200" lvl="1" indent="0">
              <a:buNone/>
            </a:pPr>
            <a:endParaRPr lang="fr-BE" sz="1600">
              <a:latin typeface="Gill Sans MT Condensed" panose="020B0506020104020203" pitchFamily="34" charset="0"/>
            </a:endParaRPr>
          </a:p>
          <a:p>
            <a:pPr marL="457200" lvl="1" indent="0">
              <a:buNone/>
            </a:pPr>
            <a:endParaRPr lang="fr-BE" sz="1600">
              <a:latin typeface="Gill Sans MT Condensed" panose="020B0506020104020203" pitchFamily="34" charset="0"/>
            </a:endParaRPr>
          </a:p>
          <a:p>
            <a:pPr marL="457200" lvl="1" indent="0">
              <a:buNone/>
            </a:pPr>
            <a:endParaRPr lang="fr-BE" sz="1600">
              <a:latin typeface="Gill Sans MT Condensed" panose="020B0506020104020203" pitchFamily="34" charset="0"/>
            </a:endParaRPr>
          </a:p>
          <a:p>
            <a:pPr marL="0" indent="0">
              <a:buNone/>
            </a:pPr>
            <a:endParaRPr lang="fr-BE" sz="2000">
              <a:latin typeface="Gill Sans MT Condensed" panose="020B0506020104020203" pitchFamily="34" charset="0"/>
            </a:endParaRPr>
          </a:p>
        </p:txBody>
      </p:sp>
      <p:pic>
        <p:nvPicPr>
          <p:cNvPr id="4" name="Image 3" descr="Une image contenant texte, journal, capture d’écran, Brochure&#10;&#10;Description générée automatiquement">
            <a:extLst>
              <a:ext uri="{FF2B5EF4-FFF2-40B4-BE49-F238E27FC236}">
                <a16:creationId xmlns:a16="http://schemas.microsoft.com/office/drawing/2014/main" id="{2ABC33FF-BA98-9F46-BB4C-F5AE8F03A3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72439" y="3411829"/>
            <a:ext cx="1909083" cy="2885471"/>
          </a:xfrm>
          <a:prstGeom prst="rect">
            <a:avLst/>
          </a:prstGeom>
        </p:spPr>
      </p:pic>
      <p:pic>
        <p:nvPicPr>
          <p:cNvPr id="5" name="Image 4" descr="Une image contenant texte&#10;&#10;Description générée automatiquement">
            <a:extLst>
              <a:ext uri="{FF2B5EF4-FFF2-40B4-BE49-F238E27FC236}">
                <a16:creationId xmlns:a16="http://schemas.microsoft.com/office/drawing/2014/main" id="{C52D24CC-02B3-716F-B551-72E5BADF2C6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994724" y="3393440"/>
            <a:ext cx="2071991" cy="2905760"/>
          </a:xfrm>
          <a:prstGeom prst="rect">
            <a:avLst/>
          </a:prstGeom>
        </p:spPr>
      </p:pic>
    </p:spTree>
    <p:extLst>
      <p:ext uri="{BB962C8B-B14F-4D97-AF65-F5344CB8AC3E}">
        <p14:creationId xmlns:p14="http://schemas.microsoft.com/office/powerpoint/2010/main" val="33609270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99470E7-2413-231A-4328-1919BF642401}"/>
              </a:ext>
            </a:extLst>
          </p:cNvPr>
          <p:cNvSpPr>
            <a:spLocks noGrp="1"/>
          </p:cNvSpPr>
          <p:nvPr>
            <p:ph type="ctrTitle"/>
          </p:nvPr>
        </p:nvSpPr>
        <p:spPr>
          <a:xfrm>
            <a:off x="132906" y="4078224"/>
            <a:ext cx="6102096" cy="1696720"/>
          </a:xfrm>
        </p:spPr>
        <p:txBody>
          <a:bodyPr>
            <a:noAutofit/>
          </a:bodyPr>
          <a:lstStyle/>
          <a:p>
            <a:pPr algn="l"/>
            <a:r>
              <a:rPr lang="fr-FR" sz="3600" b="1">
                <a:solidFill>
                  <a:srgbClr val="274765"/>
                </a:solidFill>
                <a:latin typeface="Bahnschrift"/>
              </a:rPr>
              <a:t>Merci !</a:t>
            </a:r>
            <a:br>
              <a:rPr lang="fr-FR" sz="3600" b="1">
                <a:latin typeface="Bahnschrift"/>
              </a:rPr>
            </a:br>
            <a:r>
              <a:rPr lang="fr-FR" sz="3600" b="1">
                <a:solidFill>
                  <a:srgbClr val="30AB66"/>
                </a:solidFill>
                <a:latin typeface="Bahnschrift"/>
              </a:rPr>
              <a:t>Des questions ?</a:t>
            </a:r>
            <a:br>
              <a:rPr lang="fr-BE" sz="3600" b="1">
                <a:latin typeface="Bahnschrift"/>
              </a:rPr>
            </a:br>
            <a:r>
              <a:rPr lang="fr-BE" sz="3600" b="1">
                <a:solidFill>
                  <a:srgbClr val="30AB66"/>
                </a:solidFill>
                <a:latin typeface="Bahnschrift"/>
              </a:rPr>
              <a:t>Des propositions? </a:t>
            </a:r>
          </a:p>
        </p:txBody>
      </p:sp>
      <p:pic>
        <p:nvPicPr>
          <p:cNvPr id="2" name="Image 1" descr="Une image contenant capture d’écran, art&#10;&#10;Description générée automatiquement">
            <a:extLst>
              <a:ext uri="{FF2B5EF4-FFF2-40B4-BE49-F238E27FC236}">
                <a16:creationId xmlns:a16="http://schemas.microsoft.com/office/drawing/2014/main" id="{4DCCC207-8782-4703-F643-7D29D29EDDF0}"/>
              </a:ext>
            </a:extLst>
          </p:cNvPr>
          <p:cNvPicPr>
            <a:picLocks noChangeAspect="1"/>
          </p:cNvPicPr>
          <p:nvPr/>
        </p:nvPicPr>
        <p:blipFill>
          <a:blip r:embed="rId2" cstate="email">
            <a:extLst>
              <a:ext uri="{28A0092B-C50C-407E-A947-70E740481C1C}">
                <a14:useLocalDpi xmlns:a14="http://schemas.microsoft.com/office/drawing/2010/main"/>
              </a:ext>
            </a:extLst>
          </a:blip>
          <a:srcRect l="26945" t="9291" r="12947"/>
          <a:stretch/>
        </p:blipFill>
        <p:spPr>
          <a:xfrm>
            <a:off x="5360658" y="1082161"/>
            <a:ext cx="4807875" cy="4085876"/>
          </a:xfrm>
          <a:prstGeom prst="rect">
            <a:avLst/>
          </a:prstGeom>
        </p:spPr>
      </p:pic>
    </p:spTree>
    <p:extLst>
      <p:ext uri="{BB962C8B-B14F-4D97-AF65-F5344CB8AC3E}">
        <p14:creationId xmlns:p14="http://schemas.microsoft.com/office/powerpoint/2010/main" val="2074935150"/>
      </p:ext>
    </p:extLst>
  </p:cSld>
  <p:clrMapOvr>
    <a:masterClrMapping/>
  </p:clrMapOvr>
</p:sld>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2013 – 2022">
  <a:themeElements>
    <a:clrScheme name="Thème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2">
      <a:majorFont>
        <a:latin typeface="Bahnschrift"/>
        <a:ea typeface=""/>
        <a:cs typeface=""/>
      </a:majorFont>
      <a:minorFont>
        <a:latin typeface="Aptos Light"/>
        <a:ea typeface=""/>
        <a:cs typeface=""/>
      </a:minorFont>
    </a:fontScheme>
    <a:fmtScheme name="Thème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E2606E175654418BA22A0AA9107BA4" ma:contentTypeVersion="12" ma:contentTypeDescription="Create a new document." ma:contentTypeScope="" ma:versionID="0b1e457c997d279165583596d417f9c1">
  <xsd:schema xmlns:xsd="http://www.w3.org/2001/XMLSchema" xmlns:xs="http://www.w3.org/2001/XMLSchema" xmlns:p="http://schemas.microsoft.com/office/2006/metadata/properties" xmlns:ns2="58166ad1-6278-42c0-8961-9f00aacdf13f" xmlns:ns3="46c00f54-6482-4cc4-92a2-e5aa40b76401" targetNamespace="http://schemas.microsoft.com/office/2006/metadata/properties" ma:root="true" ma:fieldsID="69682cb3da96ddfb6685d6b448354fda" ns2:_="" ns3:_="">
    <xsd:import namespace="58166ad1-6278-42c0-8961-9f00aacdf13f"/>
    <xsd:import namespace="46c00f54-6482-4cc4-92a2-e5aa40b7640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166ad1-6278-42c0-8961-9f00aacdf1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bab0fed-93ae-4620-8049-da27cb52ce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c00f54-6482-4cc4-92a2-e5aa40b7640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bc58b1e-827a-430e-91ed-f0ba115567f5}" ma:internalName="TaxCatchAll" ma:showField="CatchAllData" ma:web="46c00f54-6482-4cc4-92a2-e5aa40b7640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8166ad1-6278-42c0-8961-9f00aacdf13f">
      <Terms xmlns="http://schemas.microsoft.com/office/infopath/2007/PartnerControls"/>
    </lcf76f155ced4ddcb4097134ff3c332f>
    <TaxCatchAll xmlns="46c00f54-6482-4cc4-92a2-e5aa40b76401" xsi:nil="true"/>
  </documentManagement>
</p:properties>
</file>

<file path=customXml/itemProps1.xml><?xml version="1.0" encoding="utf-8"?>
<ds:datastoreItem xmlns:ds="http://schemas.openxmlformats.org/officeDocument/2006/customXml" ds:itemID="{FDCA2950-12B2-4510-ABF3-DAE0C1099382}">
  <ds:schemaRefs>
    <ds:schemaRef ds:uri="46c00f54-6482-4cc4-92a2-e5aa40b76401"/>
    <ds:schemaRef ds:uri="58166ad1-6278-42c0-8961-9f00aacdf13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B1BE26A-082A-4227-BCD2-CC624DE0937D}">
  <ds:schemaRefs>
    <ds:schemaRef ds:uri="http://schemas.microsoft.com/sharepoint/v3/contenttype/forms"/>
  </ds:schemaRefs>
</ds:datastoreItem>
</file>

<file path=customXml/itemProps3.xml><?xml version="1.0" encoding="utf-8"?>
<ds:datastoreItem xmlns:ds="http://schemas.openxmlformats.org/officeDocument/2006/customXml" ds:itemID="{3FD39BC0-99DF-4870-A29E-0340672C94F5}">
  <ds:schemaRefs>
    <ds:schemaRef ds:uri="46c00f54-6482-4cc4-92a2-e5aa40b76401"/>
    <ds:schemaRef ds:uri="58166ad1-6278-42c0-8961-9f00aacdf13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4882</Words>
  <Application>Microsoft Office PowerPoint</Application>
  <PresentationFormat>Grand écran</PresentationFormat>
  <Paragraphs>656</Paragraphs>
  <Slides>74</Slides>
  <Notes>17</Notes>
  <HiddenSlides>0</HiddenSlides>
  <MMClips>0</MMClips>
  <ScaleCrop>false</ScaleCrop>
  <HeadingPairs>
    <vt:vector size="8" baseType="variant">
      <vt:variant>
        <vt:lpstr>Polices utilisées</vt:lpstr>
      </vt:variant>
      <vt:variant>
        <vt:i4>19</vt:i4>
      </vt:variant>
      <vt:variant>
        <vt:lpstr>Thème</vt:lpstr>
      </vt:variant>
      <vt:variant>
        <vt:i4>2</vt:i4>
      </vt:variant>
      <vt:variant>
        <vt:lpstr>Serveurs OLE incorporés</vt:lpstr>
      </vt:variant>
      <vt:variant>
        <vt:i4>1</vt:i4>
      </vt:variant>
      <vt:variant>
        <vt:lpstr>Titres des diapositives</vt:lpstr>
      </vt:variant>
      <vt:variant>
        <vt:i4>74</vt:i4>
      </vt:variant>
    </vt:vector>
  </HeadingPairs>
  <TitlesOfParts>
    <vt:vector size="96" baseType="lpstr">
      <vt:lpstr>Aptos Light</vt:lpstr>
      <vt:lpstr>Arial</vt:lpstr>
      <vt:lpstr>Arial Narrow</vt:lpstr>
      <vt:lpstr>Arial,Sans-Serif</vt:lpstr>
      <vt:lpstr>Bahnschrift</vt:lpstr>
      <vt:lpstr>Basic Sans ExtraLight</vt:lpstr>
      <vt:lpstr>Calibri</vt:lpstr>
      <vt:lpstr>Calibri Light</vt:lpstr>
      <vt:lpstr>Co Headline</vt:lpstr>
      <vt:lpstr>Co Headline Light</vt:lpstr>
      <vt:lpstr>EB Garamond</vt:lpstr>
      <vt:lpstr>Fields Display</vt:lpstr>
      <vt:lpstr>Gill Sans MT Condensed</vt:lpstr>
      <vt:lpstr>Nove</vt:lpstr>
      <vt:lpstr>Roboto Condensed</vt:lpstr>
      <vt:lpstr>Symbol</vt:lpstr>
      <vt:lpstr>Tahoma</vt:lpstr>
      <vt:lpstr>Times New Roman</vt:lpstr>
      <vt:lpstr>Wingdings</vt:lpstr>
      <vt:lpstr>1_Thème Office</vt:lpstr>
      <vt:lpstr>Thème Office 2013 – 2022</vt:lpstr>
      <vt:lpstr>Worksheet</vt:lpstr>
      <vt:lpstr>APAQ-W 2025 STRATÉGIE ET PLAN D’ACTIONS POUR LA PROMOTION DE l’ELEVAGE</vt:lpstr>
      <vt:lpstr>Présentation PowerPoint</vt:lpstr>
      <vt:lpstr>Enjeux économiques et de filière</vt:lpstr>
      <vt:lpstr>Enjeux sociaux</vt:lpstr>
      <vt:lpstr>Présentation PowerPoint</vt:lpstr>
      <vt:lpstr>Présentation PowerPoint</vt:lpstr>
      <vt:lpstr>Objectifs transversaux:</vt:lpstr>
      <vt:lpstr>Cadre du plan opérationnel de l’Apaq-W</vt:lpstr>
      <vt:lpstr>Présentation PowerPoint</vt:lpstr>
      <vt:lpstr>0-Enjeux des filières  &amp; Observatoire de la consommation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2-Alimentation locale, durable &amp; de saison</vt:lpstr>
      <vt:lpstr>Présentation PowerPoint</vt:lpstr>
      <vt:lpstr>Présentation PowerPoint</vt:lpstr>
      <vt:lpstr>Présentation PowerPoint</vt:lpstr>
      <vt:lpstr>3-La promotion des filières et des produits</vt:lpstr>
      <vt:lpstr>4-Le soutien commercial &amp; les services aux usagers</vt:lpstr>
      <vt:lpstr>5-Le soutien à l’innovation &amp; la différenciation</vt:lpstr>
      <vt:lpstr>FILIERE LAITIERE</vt:lpstr>
      <vt:lpstr>Présentation PowerPoint</vt:lpstr>
      <vt:lpstr>Présentation PowerPoint</vt:lpstr>
      <vt:lpstr>Présentation PowerPoint</vt:lpstr>
      <vt:lpstr>QUELQUES RÉALISATIONS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FROMAGES</vt:lpstr>
      <vt:lpstr>Présentation PowerPoint</vt:lpstr>
      <vt:lpstr>Présentation PowerPoint</vt:lpstr>
      <vt:lpstr>Présentation PowerPoint</vt:lpstr>
      <vt:lpstr>PROJET DE PLAN D’ACTIONS 2025</vt:lpstr>
      <vt:lpstr>Présentation PowerPoint</vt:lpstr>
      <vt:lpstr>Présentation PowerPoint</vt:lpstr>
      <vt:lpstr>Présentation PowerPoint</vt:lpstr>
      <vt:lpstr>Présentation PowerPoint</vt:lpstr>
      <vt:lpstr>FILIERE VIANDES</vt:lpstr>
      <vt:lpstr>PETITS ET  GROS ELEVAGE</vt:lpstr>
      <vt:lpstr>Présentation PowerPoint</vt:lpstr>
      <vt:lpstr>VIANDE DE CHEZ NOUS</vt:lpstr>
      <vt:lpstr>Présentation PowerPoint</vt:lpstr>
      <vt:lpstr>Présentation PowerPoint</vt:lpstr>
      <vt:lpstr>VIANDE BOVINE</vt:lpstr>
      <vt:lpstr>Présentation PowerPoint</vt:lpstr>
      <vt:lpstr>Présentation PowerPoint</vt:lpstr>
      <vt:lpstr>Présentation PowerPoint</vt:lpstr>
      <vt:lpstr>VIANDE PORCINE</vt:lpstr>
      <vt:lpstr>Présentation PowerPoint</vt:lpstr>
      <vt:lpstr>Présentation PowerPoint</vt:lpstr>
      <vt:lpstr>VIANDE OVINE</vt:lpstr>
      <vt:lpstr>Présentation PowerPoint</vt:lpstr>
      <vt:lpstr>Présentation PowerPoint</vt:lpstr>
      <vt:lpstr>VOLAILLE (POULET, ŒUF, CANARD)</vt:lpstr>
      <vt:lpstr>Présentation PowerPoint</vt:lpstr>
      <vt:lpstr>Présentation PowerPoint</vt:lpstr>
      <vt:lpstr>PROPOSITIONS ACTIONS 2025</vt:lpstr>
      <vt:lpstr>Présentation PowerPoint</vt:lpstr>
      <vt:lpstr>Présentation PowerPoint</vt:lpstr>
      <vt:lpstr>Présentation PowerPoint</vt:lpstr>
      <vt:lpstr>Présentation PowerPoint</vt:lpstr>
      <vt:lpstr>Informations aux cotisants  sur les actions</vt:lpstr>
      <vt:lpstr>Merci ! Des questions ? Des propositions?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chapitre ou section</dc:title>
  <dc:creator>Jean-Christophe Horemans</dc:creator>
  <cp:lastModifiedBy>Isabelle Monnart</cp:lastModifiedBy>
  <cp:revision>193</cp:revision>
  <cp:lastPrinted>2024-10-07T07:41:57Z</cp:lastPrinted>
  <dcterms:created xsi:type="dcterms:W3CDTF">2023-06-28T10:05:57Z</dcterms:created>
  <dcterms:modified xsi:type="dcterms:W3CDTF">2024-11-19T13:36:33Z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0x01010009E2606E175654418BA22A0AA9107BA4</vt:lpwstr>
  </property>
</Properties>
</file>