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96" r:id="rId3"/>
    <p:sldId id="297" r:id="rId4"/>
    <p:sldId id="298" r:id="rId5"/>
    <p:sldId id="300" r:id="rId6"/>
    <p:sldId id="301" r:id="rId7"/>
    <p:sldId id="272" r:id="rId8"/>
  </p:sldIdLst>
  <p:sldSz cx="12192000" cy="6858000"/>
  <p:notesSz cx="7104063" cy="10234613"/>
  <p:defaultTextStyle>
    <a:defPPr>
      <a:defRPr lang="fr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ard" initials="B" lastIdx="1" clrIdx="0">
    <p:extLst>
      <p:ext uri="{19B8F6BF-5375-455C-9EA6-DF929625EA0E}">
        <p15:presenceInfo xmlns:p15="http://schemas.microsoft.com/office/powerpoint/2012/main" userId="Bernard" providerId="None"/>
      </p:ext>
    </p:extLst>
  </p:cmAuthor>
  <p:cmAuthor id="2" name="Hainaut Manger Demain" initials="HMD" lastIdx="1" clrIdx="1">
    <p:extLst>
      <p:ext uri="{19B8F6BF-5375-455C-9EA6-DF929625EA0E}">
        <p15:presenceInfo xmlns:p15="http://schemas.microsoft.com/office/powerpoint/2012/main" userId="Hainaut Manger Dema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872" autoAdjust="0"/>
  </p:normalViewPr>
  <p:slideViewPr>
    <p:cSldViewPr snapToGrid="0">
      <p:cViewPr varScale="1">
        <p:scale>
          <a:sx n="69" d="100"/>
          <a:sy n="69" d="100"/>
        </p:scale>
        <p:origin x="118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2AAE99-DB31-4FC2-8759-637E0A4ABE1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EF851B8-36DD-498E-87B5-2CCE6F18D02B}" type="pres">
      <dgm:prSet presAssocID="{282AAE99-DB31-4FC2-8759-637E0A4ABE1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3275EE5-1644-4B4B-A7C7-87FCF95B11C8}" type="presOf" srcId="{282AAE99-DB31-4FC2-8759-637E0A4ABE18}" destId="{5EF851B8-36DD-498E-87B5-2CCE6F18D02B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2AAE99-DB31-4FC2-8759-637E0A4ABE1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EF851B8-36DD-498E-87B5-2CCE6F18D02B}" type="pres">
      <dgm:prSet presAssocID="{282AAE99-DB31-4FC2-8759-637E0A4ABE1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CAA9D61-64A7-4F1C-8808-F3EFDB5288D8}" type="presOf" srcId="{282AAE99-DB31-4FC2-8759-637E0A4ABE18}" destId="{5EF851B8-36DD-498E-87B5-2CCE6F18D02B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2AAE99-DB31-4FC2-8759-637E0A4ABE1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EF851B8-36DD-498E-87B5-2CCE6F18D02B}" type="pres">
      <dgm:prSet presAssocID="{282AAE99-DB31-4FC2-8759-637E0A4ABE1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CAA9D61-64A7-4F1C-8808-F3EFDB5288D8}" type="presOf" srcId="{282AAE99-DB31-4FC2-8759-637E0A4ABE18}" destId="{5EF851B8-36DD-498E-87B5-2CCE6F18D02B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2AAE99-DB31-4FC2-8759-637E0A4ABE1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EF851B8-36DD-498E-87B5-2CCE6F18D02B}" type="pres">
      <dgm:prSet presAssocID="{282AAE99-DB31-4FC2-8759-637E0A4ABE1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CAA9D61-64A7-4F1C-8808-F3EFDB5288D8}" type="presOf" srcId="{282AAE99-DB31-4FC2-8759-637E0A4ABE18}" destId="{5EF851B8-36DD-498E-87B5-2CCE6F18D02B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2AAE99-DB31-4FC2-8759-637E0A4ABE1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EF851B8-36DD-498E-87B5-2CCE6F18D02B}" type="pres">
      <dgm:prSet presAssocID="{282AAE99-DB31-4FC2-8759-637E0A4ABE1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CAA9D61-64A7-4F1C-8808-F3EFDB5288D8}" type="presOf" srcId="{282AAE99-DB31-4FC2-8759-637E0A4ABE18}" destId="{5EF851B8-36DD-498E-87B5-2CCE6F18D02B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2AAE99-DB31-4FC2-8759-637E0A4ABE1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EF851B8-36DD-498E-87B5-2CCE6F18D02B}" type="pres">
      <dgm:prSet presAssocID="{282AAE99-DB31-4FC2-8759-637E0A4ABE1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CAA9D61-64A7-4F1C-8808-F3EFDB5288D8}" type="presOf" srcId="{282AAE99-DB31-4FC2-8759-637E0A4ABE18}" destId="{5EF851B8-36DD-498E-87B5-2CCE6F18D02B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6D7C96D3-B9E5-437C-9E5A-6B26E9D782BB}" type="datetimeFigureOut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5D8C11B2-32B9-4E5E-A8C4-191987C7C8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68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Accueil 19h30- début 19h40 max</a:t>
            </a:r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8C11B2-32B9-4E5E-A8C4-191987C7C8E4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841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752">
              <a:defRPr/>
            </a:pPr>
            <a:r>
              <a:rPr lang="fr-FR" b="1" dirty="0"/>
              <a:t>Accueil 19h30- début 19h40 max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19DA1-A670-4DC1-9AB4-5B32FD2D9C02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0964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990EE-E080-A215-B414-9E3324D5B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A92914-F299-5712-CD90-949C0154C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292D939-A93D-ABEE-800D-466CE39C3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Foyers bovins déclarés en Belgique (analyses plus remboursées depuis plusieurs semaines) : 2 541 au 08/10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L’ARSIA constate une diminution des observations d’hydrocéphales caractéristiques du passage du virus entre la mère et le fœtus =&gt; on arrive sur la fin de l’épidémie 2024 de FCO 3</a:t>
            </a:r>
          </a:p>
          <a:p>
            <a:endParaRPr lang="fr-BE" dirty="0"/>
          </a:p>
          <a:p>
            <a:r>
              <a:rPr lang="fr-BE" dirty="0"/>
              <a:t>Mettre la question </a:t>
            </a:r>
            <a:r>
              <a:rPr lang="fr-BE" dirty="0" err="1"/>
              <a:t>wooclap</a:t>
            </a:r>
            <a:r>
              <a:rPr lang="fr-BE" dirty="0"/>
              <a:t> sur l’estimation des pertes de chaque éleveur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4E4ECD-D2F0-70E9-8124-1ABE89D977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19DA1-A670-4DC1-9AB4-5B32FD2D9C02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89465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02929-6386-10E6-2E69-7E20725D1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3F9C6B-AE2F-2903-BA70-DD569CA00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96B52486-4F94-72A6-33B1-D7D24164D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Finir pour 19h45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09BD57-8014-EE51-CDBC-4C4E760F18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19DA1-A670-4DC1-9AB4-5B32FD2D9C02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96971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49D29-7B25-4B17-8786-FC690C00C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820632-FCD0-6E19-0CB3-07669B0B0E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C11C6953-CD32-9F20-0FA9-46FB26826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RENDAC =&gt; 15 000 bovins en surmortalité dont 9123 de veaux en juillet, août et septembre en Belgique.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ARSIA : encore 1 200 bovins femelles en surmortalité en Wallonie en octobre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5A7369-E488-32AE-0363-6ED513BCE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19DA1-A670-4DC1-9AB4-5B32FD2D9C02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26178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A9D29-A149-550E-B44A-E65605069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A38CCC-FF7D-A756-B121-911F16A6B9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79FE574-9AC7-D4A2-CB17-0658D129C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Finir pour 19h45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FCE718-CBBA-38E9-343D-6C14DD0B3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19DA1-A670-4DC1-9AB4-5B32FD2D9C02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70830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Finir pour 19h45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19DA1-A670-4DC1-9AB4-5B32FD2D9C02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16570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0675"/>
            <a:ext cx="5065713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48435" y="2915722"/>
            <a:ext cx="8095129" cy="172598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49823" y="5085766"/>
            <a:ext cx="8328212" cy="82652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E48AB43-A692-42C9-BD07-E03E3FAC112F}" type="datetime1">
              <a:rPr lang="fr-FR"/>
              <a:pPr>
                <a:defRPr/>
              </a:pPr>
              <a:t>13/11/2024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23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A7E8137-E74D-4C00-91F2-447EAE6ACD57}" type="datetime1">
              <a:rPr lang="fr-FR"/>
              <a:pPr>
                <a:defRPr/>
              </a:pPr>
              <a:t>13/11/2024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EBFF4296-F77A-4527-8891-4E76E3E09A2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401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74EB86D-AB41-4E53-BDD1-0CAF3A7A7698}" type="datetime1">
              <a:rPr lang="fr-FR"/>
              <a:pPr>
                <a:defRPr/>
              </a:pPr>
              <a:t>13/11/2024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BA0E60D-0D0B-474A-93E6-9A284E35AFB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9529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CB79B61-BE90-436C-87D4-EDCFDD233296}" type="datetime1">
              <a:rPr lang="fr-FR"/>
              <a:pPr>
                <a:defRPr/>
              </a:pPr>
              <a:t>13/11/2024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FE915D48-B2A0-4147-BB12-AD598B74316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1339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éné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5549159-014A-49DA-8C9C-D70405B43877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222E63E6-75F1-4DF5-8FDA-DA8B536024A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6939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cquacul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98969F5-4374-4652-A3FD-409A5A718372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ECADC77-C636-445B-8768-F3D38AB4332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3356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or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5"/>
          <a:stretch>
            <a:fillRect/>
          </a:stretch>
        </p:blipFill>
        <p:spPr bwMode="auto">
          <a:xfrm>
            <a:off x="0" y="0"/>
            <a:ext cx="1219358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1278BAC-512B-46D3-A438-E4CF2B7B119C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6BEBEA45-D22B-4117-A9DB-2FEDB56F1F6B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1294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vicutl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6"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E5755F8-9B22-4920-B2C3-2FB407E04C83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D1ECD90-9B10-4E61-AA21-420D82C9C60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8018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D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46150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9852AB8-889C-4235-9456-417CD439E812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ED7AB289-E868-4CA3-B0FD-609A7EA156F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66650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vi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66249D7-E782-45D2-A02C-677A01F9419A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22B616D-2FE0-431C-B7A0-9378E288E51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8841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ov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9525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3C220C3-6C8D-4916-B0C2-A11B2C74D64A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2CE6DFC7-2BCC-481D-B7B1-B16556E9A740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8832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légu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6"/>
          <a:stretch>
            <a:fillRect/>
          </a:stretch>
        </p:blipFill>
        <p:spPr bwMode="auto">
          <a:xfrm>
            <a:off x="-6350" y="-19050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3ECC2F0-46AA-4888-9F97-917DA52ACFEC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88D41B3E-BA5D-47A7-BFF8-CC4ED4082E40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3112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fru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198" r="-119"/>
          <a:stretch>
            <a:fillRect/>
          </a:stretch>
        </p:blipFill>
        <p:spPr bwMode="auto">
          <a:xfrm>
            <a:off x="0" y="-14288"/>
            <a:ext cx="12206288" cy="332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206AF-247E-4A33-BA71-1CC7879834AC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DBF801BA-8566-44C2-822E-15CD99C0804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9144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C441D7F-352D-4E68-B726-31EE8EE1E03F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933D0383-8A6A-40FD-93CF-D4E9C7E0C4C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0794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ovins l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E7FD289-8B8E-46D4-A91B-D70111E3FF46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F5AF8377-5A60-4330-B678-5F5F1CC0DFB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7066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lanc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214EB08-80B0-4157-988F-7AB5032A7A6C}" type="datetime1">
              <a:rPr lang="fr-FR"/>
              <a:pPr>
                <a:defRPr/>
              </a:pPr>
              <a:t>13/11/2024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C4FD7D2F-57DD-4545-AFB8-1E9559EA1ED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319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14FDCFE-A554-4EC3-8B30-052A02F5960A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391EF12D-22AF-4D14-9172-80C1094E1B3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6574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177800"/>
            <a:ext cx="654367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3734BAD-CFB2-41EC-802A-ED935DE68BAB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BE1293C1-05F5-4179-A823-C1B01CB49F6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2029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940FF40-FFE0-40B8-BE4A-3064E6E9AC4D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30CAE-4C4C-4C05-A6B4-3E622B2596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924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C98EE9A-3B40-41F8-AFDF-287769CD00E2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1C13D-E23A-40D6-A1DE-AF143F842E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557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3C61C34-7859-468A-B0E0-AB1708B7C78A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6798B-DEE0-472F-8D6F-3E12973A3F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0233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196D8EA-5D89-444F-BA18-6165531173B3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ED26A-2725-466F-86DC-0ABE2192FF4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0081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3B1BABD-7BDB-4E2F-974B-4038C559A187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B89B1-A6BB-4C53-86F1-60021B4984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0251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A33E8CF-3688-4A34-A5C4-6CC7112F8008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1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CF5D7-69C4-48AB-98D9-FB9C6715D9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2771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8364001-20A1-47EF-97C2-126F699B8E01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C4E6E-7F07-4560-BCBF-3502DD5BC9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067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F088200-9FBC-4B7A-A3CB-C23956E963F5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A772A-8292-4B5B-9F48-E20EA884216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488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B5D5F71-073E-4B48-BEF0-124E17A3EC3A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F0F46-AD76-4F8D-ACDE-3968B84AA5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6762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5CBC962-61AD-45DB-BC63-AB550F1260B2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9AD84-807F-4C93-8323-7560ACA3DB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630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22979-7E3A-49A2-BC88-22874A5E6F86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6258C-F9F7-4A15-AECA-C36DA76B6E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6463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372B9-92B5-4510-A734-B12D10979D02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530C8-DB51-47E8-BACD-B76036A063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8655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2E963-F90A-4C19-8526-4D4D2BE5021A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92773-C0C9-42EE-AEEA-55ED6972FD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396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60BEF-F700-40B8-9ED8-54F0B7178888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01259-9A5E-4A95-9F68-F371AED954F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14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les styles du texte du masque</a:t>
            </a:r>
          </a:p>
          <a:p>
            <a:pPr lvl="1"/>
            <a:r>
              <a:rPr lang="fr-BE" altLang="fr-FR"/>
              <a:t>Deuxième niveau</a:t>
            </a:r>
          </a:p>
          <a:p>
            <a:pPr lvl="2"/>
            <a:r>
              <a:rPr lang="fr-BE" altLang="fr-FR"/>
              <a:t>Troisième niveau</a:t>
            </a:r>
          </a:p>
          <a:p>
            <a:pPr lvl="3"/>
            <a:r>
              <a:rPr lang="fr-BE" altLang="fr-FR"/>
              <a:t>Quatrième niveau</a:t>
            </a:r>
          </a:p>
          <a:p>
            <a:pPr lvl="4"/>
            <a:r>
              <a:rPr lang="fr-BE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F7C51A7-307D-4DC7-A1DA-9129B9B26875}" type="datetime1">
              <a:rPr lang="fr-FR"/>
              <a:pPr>
                <a:defRPr/>
              </a:pPr>
              <a:t>13/11/2024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265A11-EAFC-49F4-AAA2-1EA49DB6CD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285" r:id="rId13"/>
    <p:sldLayoutId id="2147484286" r:id="rId14"/>
    <p:sldLayoutId id="2147484287" r:id="rId15"/>
    <p:sldLayoutId id="2147484288" r:id="rId16"/>
    <p:sldLayoutId id="2147484289" r:id="rId17"/>
    <p:sldLayoutId id="2147484290" r:id="rId18"/>
    <p:sldLayoutId id="2147484291" r:id="rId19"/>
    <p:sldLayoutId id="2147484292" r:id="rId20"/>
    <p:sldLayoutId id="2147484293" r:id="rId21"/>
    <p:sldLayoutId id="2147484294" r:id="rId22"/>
    <p:sldLayoutId id="2147484295" r:id="rId23"/>
    <p:sldLayoutId id="2147484296" r:id="rId24"/>
    <p:sldLayoutId id="2147484297" r:id="rId25"/>
    <p:sldLayoutId id="2147484298" r:id="rId26"/>
    <p:sldLayoutId id="2147484299" r:id="rId27"/>
    <p:sldLayoutId id="2147484300" r:id="rId28"/>
    <p:sldLayoutId id="2147484269" r:id="rId29"/>
    <p:sldLayoutId id="2147484270" r:id="rId30"/>
    <p:sldLayoutId id="2147484271" r:id="rId31"/>
    <p:sldLayoutId id="2147484272" r:id="rId32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collegedesproducteurs.be/actualite/2024/resume-assemblees-sectorielles-printemps-2024/" TargetMode="Externa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ctrTitle"/>
          </p:nvPr>
        </p:nvSpPr>
        <p:spPr>
          <a:xfrm>
            <a:off x="2047874" y="2916238"/>
            <a:ext cx="8990239" cy="1725612"/>
          </a:xfrm>
        </p:spPr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Assemblée sectorielle</a:t>
            </a:r>
            <a:b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Secteurs de l’élevage</a:t>
            </a:r>
            <a:endParaRPr lang="fr-FR" altLang="fr-FR" dirty="0"/>
          </a:p>
        </p:txBody>
      </p:sp>
      <p:sp>
        <p:nvSpPr>
          <p:cNvPr id="44035" name="Sous-titre 2"/>
          <p:cNvSpPr>
            <a:spLocks noGrp="1"/>
          </p:cNvSpPr>
          <p:nvPr>
            <p:ph type="subTitle" idx="1"/>
          </p:nvPr>
        </p:nvSpPr>
        <p:spPr>
          <a:xfrm>
            <a:off x="1949450" y="5086350"/>
            <a:ext cx="8328025" cy="825500"/>
          </a:xfrm>
        </p:spPr>
        <p:txBody>
          <a:bodyPr/>
          <a:lstStyle/>
          <a:p>
            <a:r>
              <a:rPr lang="fr-FR" altLang="fr-FR" dirty="0"/>
              <a:t>14 novembre 2024</a:t>
            </a:r>
          </a:p>
          <a:p>
            <a:endParaRPr lang="fr-FR" alt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8941" y="0"/>
            <a:ext cx="11084859" cy="1075765"/>
          </a:xfrm>
        </p:spPr>
        <p:txBody>
          <a:bodyPr>
            <a:normAutofit/>
          </a:bodyPr>
          <a:lstStyle/>
          <a:p>
            <a:r>
              <a:rPr lang="fr-FR" sz="3200" dirty="0"/>
              <a:t>1. Ordre du jour et intro</a:t>
            </a:r>
            <a:endParaRPr lang="fr-B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879094" y="6488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A56210A-1306-41E5-A2DB-C0B96EA2FDC7}" type="slidenum">
              <a:rPr lang="fr-BE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fld>
            <a:endParaRPr lang="fr-B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9" name="Diagramme 8"/>
          <p:cNvGraphicFramePr/>
          <p:nvPr/>
        </p:nvGraphicFramePr>
        <p:xfrm>
          <a:off x="838200" y="53068"/>
          <a:ext cx="11040894" cy="2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871C8A54-BF0E-4821-8270-12940D280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48" y="1314450"/>
            <a:ext cx="10910104" cy="50419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400" dirty="0"/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400" dirty="0"/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dirty="0"/>
              <a:t>Timing : 19h30 – 22h00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400" dirty="0">
              <a:solidFill>
                <a:srgbClr val="FF0000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fr-FR" sz="2000" dirty="0">
              <a:solidFill>
                <a:srgbClr val="FF0000"/>
              </a:solidFill>
            </a:endParaRP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-FR" i="1" dirty="0"/>
              <a:t>La réunion est enregistrée pour la rédaction du PV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710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4FCF8-7D0A-1626-1306-8B8DFCD02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FB17D-FA35-5EC4-C99A-EC7D67A24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95" y="53068"/>
            <a:ext cx="11098306" cy="995803"/>
          </a:xfrm>
        </p:spPr>
        <p:txBody>
          <a:bodyPr>
            <a:normAutofit/>
          </a:bodyPr>
          <a:lstStyle/>
          <a:p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Impacts FCO chez les bovins</a:t>
            </a:r>
            <a:endParaRPr lang="fr-B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FD81CF-5BD3-7111-B84C-0932780EEC0A}"/>
              </a:ext>
            </a:extLst>
          </p:cNvPr>
          <p:cNvSpPr txBox="1"/>
          <p:nvPr/>
        </p:nvSpPr>
        <p:spPr>
          <a:xfrm>
            <a:off x="11879094" y="6488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A56210A-1306-41E5-A2DB-C0B96EA2FDC7}" type="slidenum">
              <a:rPr lang="fr-BE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fld>
            <a:endParaRPr lang="fr-B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EF17E78C-23E0-1675-CDFB-504676E46E6C}"/>
              </a:ext>
            </a:extLst>
          </p:cNvPr>
          <p:cNvGraphicFramePr/>
          <p:nvPr/>
        </p:nvGraphicFramePr>
        <p:xfrm>
          <a:off x="838200" y="53068"/>
          <a:ext cx="11040894" cy="2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1538B3FF-6D4E-3C9C-DBAE-130C7C659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260088"/>
            <a:ext cx="11516980" cy="50962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virus a touché l’essentiel des troupeaux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Variabilité importante de l’ampleur des symptômes et des pertes constatées par les éleveurs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(de très faibles à très importantes)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Augmentation de la mortalité entre juillet et octobre</a:t>
            </a:r>
            <a:endParaRPr lang="fr-FR" sz="20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Surmortalité mesurée par RENDAC de 15 000 bovins entre juillet et septembre (35 %),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L’ARSIA enregistre encore une surmortalité en octobre (1 200 bovins femelles en Wallonie).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Avortements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Hausse de 282 % du nombre d’avortons envoyés à l’ARSIA en août 24 vs août 23. Hausse observée également en septembre et octobre mais beaucoup plus faible.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Nombreux avortements et naissance de veaux chétifs observées par les éleveurs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8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4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847AB-4DEF-956E-F841-45ACCCD3F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DC83C-23F2-91DC-903E-F23A912A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95" y="53068"/>
            <a:ext cx="11098306" cy="995803"/>
          </a:xfrm>
        </p:spPr>
        <p:txBody>
          <a:bodyPr>
            <a:normAutofit/>
          </a:bodyPr>
          <a:lstStyle/>
          <a:p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Impacts FCO chez les bovins</a:t>
            </a:r>
            <a:endParaRPr lang="fr-B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D0350-A5ED-AB70-1EAC-10B4508BDCFC}"/>
              </a:ext>
            </a:extLst>
          </p:cNvPr>
          <p:cNvSpPr txBox="1"/>
          <p:nvPr/>
        </p:nvSpPr>
        <p:spPr>
          <a:xfrm>
            <a:off x="11879094" y="6488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A56210A-1306-41E5-A2DB-C0B96EA2FDC7}" type="slidenum">
              <a:rPr lang="fr-BE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fld>
            <a:endParaRPr lang="fr-B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AE4EB4A0-6ED2-DAAD-A4C7-284A6977621E}"/>
              </a:ext>
            </a:extLst>
          </p:cNvPr>
          <p:cNvGraphicFramePr/>
          <p:nvPr/>
        </p:nvGraphicFramePr>
        <p:xfrm>
          <a:off x="838200" y="53068"/>
          <a:ext cx="11040894" cy="2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C5318E27-E995-335F-7999-36D11828B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516772"/>
            <a:ext cx="11330454" cy="45995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Infertilité des taureaux de saillie et retards de chaleur de vaches observées =&gt; constatation parfois plusieurs semaines après lors des échographies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Impacts négatifs sur le nombre de naissances et le nombre d’animaux maigres et gras dans les prochains mois =&gt; exemple, on peut déjà prévoir moins de taurillons gras dans 12 à 18 mois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Effet « décapitalisation de crise » à court / moyen terme via l’arrêt « anticipé » d’éleveurs en fin de carrière 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Blocage des exports de bovins vivants pendant plusieurs semaines =&gt; réouverture des frontières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8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8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65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7191A-BE79-1AD3-D1E9-D158C8F5D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690AB4-A51B-D343-9421-50894326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95" y="53068"/>
            <a:ext cx="11098306" cy="995803"/>
          </a:xfrm>
        </p:spPr>
        <p:txBody>
          <a:bodyPr>
            <a:normAutofit/>
          </a:bodyPr>
          <a:lstStyle/>
          <a:p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Impacts FCO chez les bovins</a:t>
            </a:r>
            <a:endParaRPr lang="fr-B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3C8E68-1DDB-AB8E-F705-3EF5511D58A7}"/>
              </a:ext>
            </a:extLst>
          </p:cNvPr>
          <p:cNvSpPr txBox="1"/>
          <p:nvPr/>
        </p:nvSpPr>
        <p:spPr>
          <a:xfrm>
            <a:off x="11879094" y="6488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A56210A-1306-41E5-A2DB-C0B96EA2FDC7}" type="slidenum">
              <a:rPr lang="fr-BE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fld>
            <a:endParaRPr lang="fr-B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025E61F5-8FBC-47FF-21DF-C284AEEB0016}"/>
              </a:ext>
            </a:extLst>
          </p:cNvPr>
          <p:cNvGraphicFramePr/>
          <p:nvPr/>
        </p:nvGraphicFramePr>
        <p:xfrm>
          <a:off x="838200" y="53068"/>
          <a:ext cx="11040894" cy="2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F3BB66CF-2CB8-3DE7-9172-00E0C90D6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264772"/>
            <a:ext cx="11330454" cy="45995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Estimation pertes économiques potentielles via la mortalité (coût d’opportunité)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nombre d’animaux morts * valeur théorique de ces animaux à la revente (chiffres d’affaires)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Pas de prise en compte d’autres frais importants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(potentiel génétique des animaux perdus, frais vétérinaire, retard de chaleur et infertilité temporaire, etc.).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base des chiffres dispos (RENDAC, ARSIA, </a:t>
            </a:r>
            <a:r>
              <a:rPr lang="fr-F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CdL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Statbel, Mercuriales Ciney, CW3C)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8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8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60F9531-AAB7-B228-4301-0A5F661B3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00196"/>
              </p:ext>
            </p:extLst>
          </p:nvPr>
        </p:nvGraphicFramePr>
        <p:xfrm>
          <a:off x="1984664" y="3236999"/>
          <a:ext cx="9528463" cy="3251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65793">
                  <a:extLst>
                    <a:ext uri="{9D8B030D-6E8A-4147-A177-3AD203B41FA5}">
                      <a16:colId xmlns:a16="http://schemas.microsoft.com/office/drawing/2014/main" val="3701751897"/>
                    </a:ext>
                  </a:extLst>
                </a:gridCol>
                <a:gridCol w="1962670">
                  <a:extLst>
                    <a:ext uri="{9D8B030D-6E8A-4147-A177-3AD203B41FA5}">
                      <a16:colId xmlns:a16="http://schemas.microsoft.com/office/drawing/2014/main" val="1745795773"/>
                    </a:ext>
                  </a:extLst>
                </a:gridCol>
              </a:tblGrid>
              <a:tr h="325261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Estimation provisoire des pertes en Wallonie sur base des mortalités juillet – septembre 2024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Chiffre d’affaires théorique</a:t>
                      </a:r>
                      <a:endParaRPr lang="fr-BE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408730536"/>
                  </a:ext>
                </a:extLst>
              </a:tr>
              <a:tr h="325261">
                <a:tc>
                  <a:txBody>
                    <a:bodyPr/>
                    <a:lstStyle/>
                    <a:p>
                      <a:r>
                        <a:rPr lang="fr-FR" sz="1600" b="0" dirty="0">
                          <a:effectLst/>
                        </a:rPr>
                        <a:t>Perte de production viandeuse à court terme : mortalité bovins viandeux adultes en 2024</a:t>
                      </a:r>
                      <a:endParaRPr lang="fr-BE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Min. 3 140 000 €</a:t>
                      </a:r>
                      <a:endParaRPr lang="fr-BE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797393917"/>
                  </a:ext>
                </a:extLst>
              </a:tr>
              <a:tr h="325261">
                <a:tc>
                  <a:txBody>
                    <a:bodyPr/>
                    <a:lstStyle/>
                    <a:p>
                      <a:r>
                        <a:rPr lang="fr-FR" sz="1600" b="0" dirty="0">
                          <a:effectLst/>
                        </a:rPr>
                        <a:t>Perte de production viandeuse : taurillons non vendus en 2025 ou 2026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Min. 3 780 000 €</a:t>
                      </a:r>
                      <a:endParaRPr lang="fr-BE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982415743"/>
                  </a:ext>
                </a:extLst>
              </a:tr>
              <a:tr h="325261">
                <a:tc>
                  <a:txBody>
                    <a:bodyPr/>
                    <a:lstStyle/>
                    <a:p>
                      <a:r>
                        <a:rPr lang="fr-FR" sz="1600" b="0" dirty="0">
                          <a:effectLst/>
                        </a:rPr>
                        <a:t>Perte de production viandeuse : vaches allaitantes non vendues dans les prochaines années</a:t>
                      </a:r>
                      <a:endParaRPr lang="fr-BE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Min. 3 770 000 €</a:t>
                      </a:r>
                      <a:endParaRPr lang="fr-BE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04764660"/>
                  </a:ext>
                </a:extLst>
              </a:tr>
              <a:tr h="325261">
                <a:tc>
                  <a:txBody>
                    <a:bodyPr/>
                    <a:lstStyle/>
                    <a:p>
                      <a:r>
                        <a:rPr lang="fr-FR" sz="1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Perte de productivité sur la croissance des bovins (veaux chétifs, retard de croissance, etc.)</a:t>
                      </a:r>
                      <a:endParaRPr lang="fr-BE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Non estimé</a:t>
                      </a:r>
                      <a:endParaRPr lang="fr-BE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747133695"/>
                  </a:ext>
                </a:extLst>
              </a:tr>
              <a:tr h="325261">
                <a:tc>
                  <a:txBody>
                    <a:bodyPr/>
                    <a:lstStyle/>
                    <a:p>
                      <a:r>
                        <a:rPr lang="fr-FR" sz="1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Frais vétérinaires</a:t>
                      </a:r>
                      <a:endParaRPr lang="fr-BE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Non estimé</a:t>
                      </a:r>
                      <a:endParaRPr lang="fr-BE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774080300"/>
                  </a:ext>
                </a:extLst>
              </a:tr>
              <a:tr h="325261">
                <a:tc>
                  <a:txBody>
                    <a:bodyPr/>
                    <a:lstStyle/>
                    <a:p>
                      <a:r>
                        <a:rPr lang="fr-FR" sz="1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Infertilité, retards de chaleur</a:t>
                      </a:r>
                      <a:endParaRPr lang="fr-BE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Non estimé</a:t>
                      </a:r>
                      <a:endParaRPr lang="fr-BE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28409721"/>
                  </a:ext>
                </a:extLst>
              </a:tr>
              <a:tr h="325261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TOTAL</a:t>
                      </a:r>
                      <a:endParaRPr lang="fr-B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Min. 10 690 000 €</a:t>
                      </a:r>
                      <a:endParaRPr lang="fr-BE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164678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076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4BB26-0B17-A869-3AF8-53CAD0E3A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3AE8D0-8E53-2CF5-B396-061BFA782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95" y="53068"/>
            <a:ext cx="11098306" cy="995803"/>
          </a:xfrm>
        </p:spPr>
        <p:txBody>
          <a:bodyPr>
            <a:normAutofit/>
          </a:bodyPr>
          <a:lstStyle/>
          <a:p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Impacts FCO chez les bovins</a:t>
            </a:r>
            <a:endParaRPr lang="fr-B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C5B0204-1083-5DB6-B08A-EDA8D937CC73}"/>
              </a:ext>
            </a:extLst>
          </p:cNvPr>
          <p:cNvSpPr txBox="1"/>
          <p:nvPr/>
        </p:nvSpPr>
        <p:spPr>
          <a:xfrm>
            <a:off x="11879094" y="6488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A56210A-1306-41E5-A2DB-C0B96EA2FDC7}" type="slidenum">
              <a:rPr lang="fr-BE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fld>
            <a:endParaRPr lang="fr-B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79BC4694-B367-57D7-E356-EFF416D8F48A}"/>
              </a:ext>
            </a:extLst>
          </p:cNvPr>
          <p:cNvGraphicFramePr/>
          <p:nvPr/>
        </p:nvGraphicFramePr>
        <p:xfrm>
          <a:off x="838200" y="53068"/>
          <a:ext cx="11040894" cy="2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EE5286CE-8DD9-D134-ED79-704E65F67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516772"/>
            <a:ext cx="11330454" cy="459954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Estimation pertes économiques potentielles via la mortalité (coût d’opportunité)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=&gt; nombre d’animaux morts * valeur théorique de ces animaux à la revente (chiffres d’affaires)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Pas de prise en compte d’autres frais importants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(potentiel génétique des animaux perdus, frais vétérinaire, retard de chaleur et infertilité temporaire, etc.).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Chiffres RENDAC =&gt; 15 000 bovins en surmortalité dont 9123 de veaux en juillet, août et septembre en Belgique.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Taurillons viandeux pas présents dans 12 à 18 mois pour l’abattage = ¼ = 2281 taurillons mâles en – =&gt; à 500 kg carcasse et 6,50 € / kg carcasse, on peut estimer la perte de CA à 7 412 000 €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Animaux pas présents dans plusieurs années si vaches viandeuses = 2281 vaches viandeuses en - =&gt; aussi environ 7 412 000 € de perte de CA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rgbClr val="FF0000"/>
                </a:solidFill>
              </a:rPr>
              <a:t>Animaux laitiers : perte d’environ 100 € par veaux mâles (=&gt; 228 100 €) et par VL 1 400 € (=&gt; 3 193 400 €)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0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 dirty="0">
                <a:solidFill>
                  <a:srgbClr val="FF0000"/>
                </a:solidFill>
              </a:rPr>
              <a:t>=&gt; 18 500 000 de perte de CA sur les prochaines années (juste en animaux non vendus)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8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8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44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5495" y="53068"/>
            <a:ext cx="11098306" cy="995803"/>
          </a:xfrm>
        </p:spPr>
        <p:txBody>
          <a:bodyPr>
            <a:normAutofit/>
          </a:bodyPr>
          <a:lstStyle/>
          <a:p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Validation du PV la 19ème Assemblée sectorielle</a:t>
            </a:r>
            <a:endParaRPr lang="fr-B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879094" y="6488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A56210A-1306-41E5-A2DB-C0B96EA2FDC7}" type="slidenum">
              <a:rPr lang="fr-BE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fld>
            <a:endParaRPr lang="fr-B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9" name="Diagramme 8"/>
          <p:cNvGraphicFramePr/>
          <p:nvPr/>
        </p:nvGraphicFramePr>
        <p:xfrm>
          <a:off x="838200" y="53068"/>
          <a:ext cx="11040894" cy="2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69099AFD-2092-40AA-95A2-C0259C7EF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516772"/>
            <a:ext cx="11330454" cy="459954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400" dirty="0"/>
              <a:t>Remarques sur le PV de la dernière assemblée (mai 2024 </a:t>
            </a:r>
            <a:r>
              <a:rPr lang="fr-FR" sz="2400" dirty="0" err="1"/>
              <a:t>Créagora</a:t>
            </a:r>
            <a:r>
              <a:rPr lang="fr-FR" sz="2400" dirty="0"/>
              <a:t> Namur) 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fr-FR" sz="24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fr-FR" sz="2000" dirty="0"/>
              <a:t>Analyse de l’évolution des prix dans la filière viande bovine et de la rentabilité des élevages bovins viandeux wallons – Collège des Producteurs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fr-FR" sz="2000" dirty="0"/>
              <a:t>Retour d’expérience de la contractualisation en filière viande bovine en France - </a:t>
            </a:r>
            <a:r>
              <a:rPr lang="fr-FR" sz="2000" dirty="0" err="1"/>
              <a:t>Interbev</a:t>
            </a:r>
            <a:endParaRPr lang="fr-FR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fr-FR" sz="14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400" dirty="0"/>
              <a:t>PV et supports de présentation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hlinkClick r:id="rId8"/>
              </a:rPr>
              <a:t>https://collegedesproducteurs.be/actualite/2024/resume-assemblees-sectorielles-printemps-2024/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7079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9" id="{F224EBBC-44D4-4C96-8F5A-3ABCCFC34606}" vid="{D2BA30A2-F056-45DC-8B73-0F33A581B22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CollègedesProducteurs_Modèle_présentation</Template>
  <TotalTime>183591</TotalTime>
  <Words>825</Words>
  <Application>Microsoft Office PowerPoint</Application>
  <PresentationFormat>Grand écran</PresentationFormat>
  <Paragraphs>97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Thème Office</vt:lpstr>
      <vt:lpstr>Assemblée sectorielle Secteurs de l’élevage</vt:lpstr>
      <vt:lpstr>1. Ordre du jour et intro</vt:lpstr>
      <vt:lpstr>Impacts FCO chez les bovins</vt:lpstr>
      <vt:lpstr>Impacts FCO chez les bovins</vt:lpstr>
      <vt:lpstr>Impacts FCO chez les bovins</vt:lpstr>
      <vt:lpstr>Impacts FCO chez les bovins</vt:lpstr>
      <vt:lpstr>2. Validation du PV la 19ème Assemblée sectorielle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11e Assemblée sectorielle Filière viande bovine</dc:title>
  <dc:creator>Quentin</dc:creator>
  <cp:lastModifiedBy>Quentin Legrand</cp:lastModifiedBy>
  <cp:revision>585</cp:revision>
  <cp:lastPrinted>2024-06-07T14:27:28Z</cp:lastPrinted>
  <dcterms:created xsi:type="dcterms:W3CDTF">2019-11-11T14:21:22Z</dcterms:created>
  <dcterms:modified xsi:type="dcterms:W3CDTF">2024-11-14T16:04:22Z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0008007c1e0000000000010282210207f7000400038000</vt:lpwstr>
  </property>
</Properties>
</file>