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9" r:id="rId3"/>
    <p:sldId id="290" r:id="rId4"/>
    <p:sldId id="281" r:id="rId5"/>
    <p:sldId id="298" r:id="rId6"/>
    <p:sldId id="304" r:id="rId7"/>
    <p:sldId id="299" r:id="rId8"/>
    <p:sldId id="301" r:id="rId9"/>
    <p:sldId id="302" r:id="rId10"/>
    <p:sldId id="303" r:id="rId11"/>
    <p:sldId id="300" r:id="rId12"/>
    <p:sldId id="26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707F"/>
    <a:srgbClr val="E59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6" autoAdjust="0"/>
    <p:restoredTop sz="89683" autoAdjust="0"/>
  </p:normalViewPr>
  <p:slideViewPr>
    <p:cSldViewPr snapToGrid="0">
      <p:cViewPr varScale="1">
        <p:scale>
          <a:sx n="100" d="100"/>
          <a:sy n="100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238335\Documents\Resutlats\OBiAChem\VOCs\202403\sorties_postG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v>SCA+AND</c:v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556936414748242E-3"/>
                  <c:y val="0.22663387285596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62-492D-B027-3748441B0E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'histogrammes_géno 21102024 AS'!$B$3</c:f>
              <c:numCache>
                <c:formatCode>0.00%</c:formatCode>
                <c:ptCount val="1"/>
                <c:pt idx="0">
                  <c:v>0.68420000000000003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62-492D-B027-3748441B0E80}"/>
            </c:ext>
          </c:extLst>
        </c:ser>
        <c:ser>
          <c:idx val="2"/>
          <c:order val="2"/>
          <c:tx>
            <c:v>13 Composés</c:v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15740740740740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62-492D-B027-3748441B0E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'histogrammes_géno 21102024 AS'!$C$3</c:f>
              <c:numCache>
                <c:formatCode>0.00%</c:formatCode>
                <c:ptCount val="1"/>
                <c:pt idx="0">
                  <c:v>0.99229999999999996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62-492D-B027-3748441B0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axId val="1345831200"/>
        <c:axId val="1345834560"/>
        <c:extLst>
          <c:ext xmlns:c15="http://schemas.microsoft.com/office/drawing/2012/chart" uri="{02D57815-91ED-43cb-92C2-25804820EDAC}">
            <c15:filteredBarSeries>
              <c15:ser>
                <c:idx val="0"/>
                <c:order val="1"/>
                <c:tx>
                  <c:v>Total</c:v>
                </c:tx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5.0925337632079971E-17"/>
                        <c:y val="0.1111111111111111"/>
                      </c:manualLayout>
                    </c:layout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4-DF62-492D-B027-3748441B0E8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ysClr val="windowText" lastClr="00000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2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'histogrammes_géno 21102024 AS'!$A$2:$D$2</c15:sqref>
                        </c15:formulaRef>
                      </c:ext>
                    </c:extLst>
                    <c:strCache>
                      <c:ptCount val="3"/>
                      <c:pt idx="0">
                        <c:v>BT</c:v>
                      </c:pt>
                      <c:pt idx="1">
                        <c:v>ISA_UHPLC</c:v>
                      </c:pt>
                      <c:pt idx="2">
                        <c:v>VOC (SPME)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'histogrammes_géno 21102024 AS'!$A$3</c15:sqref>
                        </c15:formulaRef>
                      </c:ext>
                    </c:extLst>
                    <c:numCache>
                      <c:formatCode>0.00%</c:formatCode>
                      <c:ptCount val="1"/>
                      <c:pt idx="0">
                        <c:v>0.99299999999999999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DF62-492D-B027-3748441B0E80}"/>
                  </c:ext>
                </c:extLst>
              </c15:ser>
            </c15:filteredBarSeries>
          </c:ext>
        </c:extLst>
      </c:barChart>
      <c:catAx>
        <c:axId val="1345831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45834560"/>
        <c:crosses val="autoZero"/>
        <c:auto val="1"/>
        <c:lblAlgn val="ctr"/>
        <c:lblOffset val="100"/>
        <c:noMultiLvlLbl val="0"/>
      </c:catAx>
      <c:valAx>
        <c:axId val="13458345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fr-FR"/>
          </a:p>
        </c:txPr>
        <c:crossAx val="134583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ptos Narrow" panose="020B000402020202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6E2BDE-5502-4DDE-936E-D69C6C98173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D4223E4-A145-4C16-93A4-493833D6E417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Elevage</a:t>
          </a:r>
        </a:p>
      </dgm:t>
    </dgm:pt>
    <dgm:pt modelId="{98CE2960-8BEC-4012-A3A0-FDBB31C6201E}" type="parTrans" cxnId="{BF9492F4-ACE8-40B0-B509-9AE4A2881607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41236017-0E0D-4ADE-B1BF-91587ADB3C53}" type="sibTrans" cxnId="{BF9492F4-ACE8-40B0-B509-9AE4A2881607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FADD2A3A-62C7-4F02-BA22-DE713C9A08E6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Génétique</a:t>
          </a:r>
          <a:br>
            <a:rPr lang="fr-BE" dirty="0">
              <a:latin typeface="Aptos Narrow" panose="020B0004020202020204" pitchFamily="34" charset="0"/>
            </a:rPr>
          </a:br>
          <a:r>
            <a:rPr lang="fr-BE" dirty="0">
              <a:latin typeface="Aptos Narrow" panose="020B0004020202020204" pitchFamily="34" charset="0"/>
            </a:rPr>
            <a:t>Génomique</a:t>
          </a:r>
        </a:p>
      </dgm:t>
    </dgm:pt>
    <dgm:pt modelId="{141F2C4C-8EA4-4053-A57F-98B86AC0EBE8}" type="parTrans" cxnId="{9F0CFF5C-16CF-40C4-95B7-79F885682CB3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3C65C675-1B9A-4B7C-A010-6029DC3A6E30}" type="sibTrans" cxnId="{9F0CFF5C-16CF-40C4-95B7-79F885682CB3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21345ED0-5E34-4291-9C15-6C9013561B88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Analyses </a:t>
          </a:r>
          <a:br>
            <a:rPr lang="fr-BE" dirty="0">
              <a:latin typeface="Aptos Narrow" panose="020B0004020202020204" pitchFamily="34" charset="0"/>
            </a:rPr>
          </a:br>
          <a:r>
            <a:rPr lang="fr-BE" dirty="0">
              <a:latin typeface="Aptos Narrow" panose="020B0004020202020204" pitchFamily="34" charset="0"/>
            </a:rPr>
            <a:t>Phénotypage</a:t>
          </a:r>
        </a:p>
      </dgm:t>
    </dgm:pt>
    <dgm:pt modelId="{0715AF1E-E593-482B-8E9C-479E72191588}" type="parTrans" cxnId="{0C5ACE36-50C3-43FF-909F-B98361804BC6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7B242BE8-EAE0-4DF4-8F5A-26EB690C363F}" type="sibTrans" cxnId="{0C5ACE36-50C3-43FF-909F-B98361804BC6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F6869704-F693-4665-A08A-814FBF672E4A}">
      <dgm:prSet phldrT="[Texte]" custT="1"/>
      <dgm:spPr/>
      <dgm:t>
        <a:bodyPr/>
        <a:lstStyle/>
        <a:p>
          <a:r>
            <a:rPr lang="fr-BE" sz="2100" dirty="0" err="1">
              <a:latin typeface="Aptos Narrow" panose="020B0004020202020204" pitchFamily="34" charset="0"/>
            </a:rPr>
            <a:t>Communica-tions</a:t>
          </a:r>
          <a:endParaRPr lang="fr-BE" sz="2100" dirty="0">
            <a:latin typeface="Aptos Narrow" panose="020B0004020202020204" pitchFamily="34" charset="0"/>
          </a:endParaRPr>
        </a:p>
      </dgm:t>
    </dgm:pt>
    <dgm:pt modelId="{DF903F3D-6836-412B-A5F8-4DCBF0A01ED7}" type="parTrans" cxnId="{62826D4F-4B41-4B81-8C4D-03502D7A117A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CBE3C8EB-39C4-43CF-8409-A956F724C9E0}" type="sibTrans" cxnId="{62826D4F-4B41-4B81-8C4D-03502D7A117A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2606912C-4184-4424-8FC6-38270061FE47}" type="pres">
      <dgm:prSet presAssocID="{976E2BDE-5502-4DDE-936E-D69C6C981739}" presName="compositeShape" presStyleCnt="0">
        <dgm:presLayoutVars>
          <dgm:chMax val="7"/>
          <dgm:dir/>
          <dgm:resizeHandles val="exact"/>
        </dgm:presLayoutVars>
      </dgm:prSet>
      <dgm:spPr/>
    </dgm:pt>
    <dgm:pt modelId="{85918EC9-1C56-4CAE-8298-4D4FCA46C788}" type="pres">
      <dgm:prSet presAssocID="{976E2BDE-5502-4DDE-936E-D69C6C981739}" presName="wedge1" presStyleLbl="node1" presStyleIdx="0" presStyleCnt="4"/>
      <dgm:spPr/>
    </dgm:pt>
    <dgm:pt modelId="{A6932DDE-E3F9-4CAA-AB07-1FF6981C46B2}" type="pres">
      <dgm:prSet presAssocID="{976E2BDE-5502-4DDE-936E-D69C6C981739}" presName="dummy1a" presStyleCnt="0"/>
      <dgm:spPr/>
    </dgm:pt>
    <dgm:pt modelId="{95678F56-7EEE-45B4-B848-7D0791045B68}" type="pres">
      <dgm:prSet presAssocID="{976E2BDE-5502-4DDE-936E-D69C6C981739}" presName="dummy1b" presStyleCnt="0"/>
      <dgm:spPr/>
    </dgm:pt>
    <dgm:pt modelId="{98593C4D-93C5-4C84-9F0E-331DAA637F32}" type="pres">
      <dgm:prSet presAssocID="{976E2BDE-5502-4DDE-936E-D69C6C98173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91344E3-85AA-4F13-B84B-0B73408385DB}" type="pres">
      <dgm:prSet presAssocID="{976E2BDE-5502-4DDE-936E-D69C6C981739}" presName="wedge2" presStyleLbl="node1" presStyleIdx="1" presStyleCnt="4"/>
      <dgm:spPr/>
    </dgm:pt>
    <dgm:pt modelId="{EF87150E-808B-4E92-83FA-D09338971ED4}" type="pres">
      <dgm:prSet presAssocID="{976E2BDE-5502-4DDE-936E-D69C6C981739}" presName="dummy2a" presStyleCnt="0"/>
      <dgm:spPr/>
    </dgm:pt>
    <dgm:pt modelId="{03DEFAA3-0E3E-4274-A2AC-26D5FBC6D774}" type="pres">
      <dgm:prSet presAssocID="{976E2BDE-5502-4DDE-936E-D69C6C981739}" presName="dummy2b" presStyleCnt="0"/>
      <dgm:spPr/>
    </dgm:pt>
    <dgm:pt modelId="{DCF8BB01-A0D4-4D6E-9D49-6BCC0F92C8C5}" type="pres">
      <dgm:prSet presAssocID="{976E2BDE-5502-4DDE-936E-D69C6C98173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E50F80D-AF36-4216-A2FA-92DAF13DA443}" type="pres">
      <dgm:prSet presAssocID="{976E2BDE-5502-4DDE-936E-D69C6C981739}" presName="wedge3" presStyleLbl="node1" presStyleIdx="2" presStyleCnt="4"/>
      <dgm:spPr/>
    </dgm:pt>
    <dgm:pt modelId="{265851C5-DD37-4CC7-9AC9-75B2B84DB3C5}" type="pres">
      <dgm:prSet presAssocID="{976E2BDE-5502-4DDE-936E-D69C6C981739}" presName="dummy3a" presStyleCnt="0"/>
      <dgm:spPr/>
    </dgm:pt>
    <dgm:pt modelId="{A4F34D84-4DB4-42A5-A217-834888DC9580}" type="pres">
      <dgm:prSet presAssocID="{976E2BDE-5502-4DDE-936E-D69C6C981739}" presName="dummy3b" presStyleCnt="0"/>
      <dgm:spPr/>
    </dgm:pt>
    <dgm:pt modelId="{F285ABBD-EE3C-49D4-8155-304975DF87DB}" type="pres">
      <dgm:prSet presAssocID="{976E2BDE-5502-4DDE-936E-D69C6C98173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F68CC3C-A3CA-4F65-8216-0B127A9A9A3D}" type="pres">
      <dgm:prSet presAssocID="{976E2BDE-5502-4DDE-936E-D69C6C981739}" presName="wedge4" presStyleLbl="node1" presStyleIdx="3" presStyleCnt="4"/>
      <dgm:spPr/>
    </dgm:pt>
    <dgm:pt modelId="{4EB82452-1F79-4142-9673-DF4D1035BE48}" type="pres">
      <dgm:prSet presAssocID="{976E2BDE-5502-4DDE-936E-D69C6C981739}" presName="dummy4a" presStyleCnt="0"/>
      <dgm:spPr/>
    </dgm:pt>
    <dgm:pt modelId="{192B68B9-1A62-45D7-938D-471734E27357}" type="pres">
      <dgm:prSet presAssocID="{976E2BDE-5502-4DDE-936E-D69C6C981739}" presName="dummy4b" presStyleCnt="0"/>
      <dgm:spPr/>
    </dgm:pt>
    <dgm:pt modelId="{C1C98460-6208-4B81-9E37-2A35B87E17C6}" type="pres">
      <dgm:prSet presAssocID="{976E2BDE-5502-4DDE-936E-D69C6C98173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4CDB1C8-62DA-4EA1-A7B0-132CA3F01FD1}" type="pres">
      <dgm:prSet presAssocID="{41236017-0E0D-4ADE-B1BF-91587ADB3C53}" presName="arrowWedge1" presStyleLbl="fgSibTrans2D1" presStyleIdx="0" presStyleCnt="4"/>
      <dgm:spPr/>
    </dgm:pt>
    <dgm:pt modelId="{3A01F45F-3750-4B15-A8DF-C9D32874ED05}" type="pres">
      <dgm:prSet presAssocID="{7B242BE8-EAE0-4DF4-8F5A-26EB690C363F}" presName="arrowWedge2" presStyleLbl="fgSibTrans2D1" presStyleIdx="1" presStyleCnt="4"/>
      <dgm:spPr/>
    </dgm:pt>
    <dgm:pt modelId="{2735D3BB-5356-44DB-B661-4DBD88C02803}" type="pres">
      <dgm:prSet presAssocID="{3C65C675-1B9A-4B7C-A010-6029DC3A6E30}" presName="arrowWedge3" presStyleLbl="fgSibTrans2D1" presStyleIdx="2" presStyleCnt="4"/>
      <dgm:spPr/>
    </dgm:pt>
    <dgm:pt modelId="{8C638463-0F95-431B-A11D-D2933BD3E614}" type="pres">
      <dgm:prSet presAssocID="{CBE3C8EB-39C4-43CF-8409-A956F724C9E0}" presName="arrowWedge4" presStyleLbl="fgSibTrans2D1" presStyleIdx="3" presStyleCnt="4"/>
      <dgm:spPr/>
    </dgm:pt>
  </dgm:ptLst>
  <dgm:cxnLst>
    <dgm:cxn modelId="{7171EE09-46AC-472D-AB4E-0BC4E823D62C}" type="presOf" srcId="{21345ED0-5E34-4291-9C15-6C9013561B88}" destId="{691344E3-85AA-4F13-B84B-0B73408385DB}" srcOrd="0" destOrd="0" presId="urn:microsoft.com/office/officeart/2005/8/layout/cycle8"/>
    <dgm:cxn modelId="{0C5ACE36-50C3-43FF-909F-B98361804BC6}" srcId="{976E2BDE-5502-4DDE-936E-D69C6C981739}" destId="{21345ED0-5E34-4291-9C15-6C9013561B88}" srcOrd="1" destOrd="0" parTransId="{0715AF1E-E593-482B-8E9C-479E72191588}" sibTransId="{7B242BE8-EAE0-4DF4-8F5A-26EB690C363F}"/>
    <dgm:cxn modelId="{9F0CFF5C-16CF-40C4-95B7-79F885682CB3}" srcId="{976E2BDE-5502-4DDE-936E-D69C6C981739}" destId="{FADD2A3A-62C7-4F02-BA22-DE713C9A08E6}" srcOrd="2" destOrd="0" parTransId="{141F2C4C-8EA4-4053-A57F-98B86AC0EBE8}" sibTransId="{3C65C675-1B9A-4B7C-A010-6029DC3A6E30}"/>
    <dgm:cxn modelId="{62826D4F-4B41-4B81-8C4D-03502D7A117A}" srcId="{976E2BDE-5502-4DDE-936E-D69C6C981739}" destId="{F6869704-F693-4665-A08A-814FBF672E4A}" srcOrd="3" destOrd="0" parTransId="{DF903F3D-6836-412B-A5F8-4DCBF0A01ED7}" sibTransId="{CBE3C8EB-39C4-43CF-8409-A956F724C9E0}"/>
    <dgm:cxn modelId="{1823B879-388A-460F-BAC0-8D77176B6DF8}" type="presOf" srcId="{FADD2A3A-62C7-4F02-BA22-DE713C9A08E6}" destId="{F285ABBD-EE3C-49D4-8155-304975DF87DB}" srcOrd="1" destOrd="0" presId="urn:microsoft.com/office/officeart/2005/8/layout/cycle8"/>
    <dgm:cxn modelId="{8C1C687B-8B0D-40CF-A63B-D955ACEFBAC5}" type="presOf" srcId="{F6869704-F693-4665-A08A-814FBF672E4A}" destId="{C1C98460-6208-4B81-9E37-2A35B87E17C6}" srcOrd="1" destOrd="0" presId="urn:microsoft.com/office/officeart/2005/8/layout/cycle8"/>
    <dgm:cxn modelId="{3159ED92-9EC0-4DE5-881B-EEEA3CFB4A9B}" type="presOf" srcId="{6D4223E4-A145-4C16-93A4-493833D6E417}" destId="{85918EC9-1C56-4CAE-8298-4D4FCA46C788}" srcOrd="0" destOrd="0" presId="urn:microsoft.com/office/officeart/2005/8/layout/cycle8"/>
    <dgm:cxn modelId="{65D21BB0-191C-4E2B-B8CD-1F2FCBA04306}" type="presOf" srcId="{6D4223E4-A145-4C16-93A4-493833D6E417}" destId="{98593C4D-93C5-4C84-9F0E-331DAA637F32}" srcOrd="1" destOrd="0" presId="urn:microsoft.com/office/officeart/2005/8/layout/cycle8"/>
    <dgm:cxn modelId="{34FDD6B7-93FC-46C8-8B4D-1005292BD3AD}" type="presOf" srcId="{FADD2A3A-62C7-4F02-BA22-DE713C9A08E6}" destId="{5E50F80D-AF36-4216-A2FA-92DAF13DA443}" srcOrd="0" destOrd="0" presId="urn:microsoft.com/office/officeart/2005/8/layout/cycle8"/>
    <dgm:cxn modelId="{BE0FF0DA-19EE-4D7B-85F3-FF01179C76EA}" type="presOf" srcId="{21345ED0-5E34-4291-9C15-6C9013561B88}" destId="{DCF8BB01-A0D4-4D6E-9D49-6BCC0F92C8C5}" srcOrd="1" destOrd="0" presId="urn:microsoft.com/office/officeart/2005/8/layout/cycle8"/>
    <dgm:cxn modelId="{AEFFF7DD-D83E-4704-92A9-A53AC9274C27}" type="presOf" srcId="{F6869704-F693-4665-A08A-814FBF672E4A}" destId="{7F68CC3C-A3CA-4F65-8216-0B127A9A9A3D}" srcOrd="0" destOrd="0" presId="urn:microsoft.com/office/officeart/2005/8/layout/cycle8"/>
    <dgm:cxn modelId="{BF9492F4-ACE8-40B0-B509-9AE4A2881607}" srcId="{976E2BDE-5502-4DDE-936E-D69C6C981739}" destId="{6D4223E4-A145-4C16-93A4-493833D6E417}" srcOrd="0" destOrd="0" parTransId="{98CE2960-8BEC-4012-A3A0-FDBB31C6201E}" sibTransId="{41236017-0E0D-4ADE-B1BF-91587ADB3C53}"/>
    <dgm:cxn modelId="{24D6F0FF-401B-42BB-9085-471602D4466E}" type="presOf" srcId="{976E2BDE-5502-4DDE-936E-D69C6C981739}" destId="{2606912C-4184-4424-8FC6-38270061FE47}" srcOrd="0" destOrd="0" presId="urn:microsoft.com/office/officeart/2005/8/layout/cycle8"/>
    <dgm:cxn modelId="{89B1D9AD-B1F4-4598-9F0C-758768382D0D}" type="presParOf" srcId="{2606912C-4184-4424-8FC6-38270061FE47}" destId="{85918EC9-1C56-4CAE-8298-4D4FCA46C788}" srcOrd="0" destOrd="0" presId="urn:microsoft.com/office/officeart/2005/8/layout/cycle8"/>
    <dgm:cxn modelId="{574FB79A-D8C9-4F7C-A688-F016EE5C01A7}" type="presParOf" srcId="{2606912C-4184-4424-8FC6-38270061FE47}" destId="{A6932DDE-E3F9-4CAA-AB07-1FF6981C46B2}" srcOrd="1" destOrd="0" presId="urn:microsoft.com/office/officeart/2005/8/layout/cycle8"/>
    <dgm:cxn modelId="{180A287C-DA9A-40DE-8779-9CB5183562D4}" type="presParOf" srcId="{2606912C-4184-4424-8FC6-38270061FE47}" destId="{95678F56-7EEE-45B4-B848-7D0791045B68}" srcOrd="2" destOrd="0" presId="urn:microsoft.com/office/officeart/2005/8/layout/cycle8"/>
    <dgm:cxn modelId="{C8E5A420-6FA6-4EB0-B6EB-25974B6B7AB1}" type="presParOf" srcId="{2606912C-4184-4424-8FC6-38270061FE47}" destId="{98593C4D-93C5-4C84-9F0E-331DAA637F32}" srcOrd="3" destOrd="0" presId="urn:microsoft.com/office/officeart/2005/8/layout/cycle8"/>
    <dgm:cxn modelId="{965B5BFA-6BF3-44EC-A059-D8EB5CB257B3}" type="presParOf" srcId="{2606912C-4184-4424-8FC6-38270061FE47}" destId="{691344E3-85AA-4F13-B84B-0B73408385DB}" srcOrd="4" destOrd="0" presId="urn:microsoft.com/office/officeart/2005/8/layout/cycle8"/>
    <dgm:cxn modelId="{4CE5A64C-41A2-4B05-9B79-ACA4027ACDCD}" type="presParOf" srcId="{2606912C-4184-4424-8FC6-38270061FE47}" destId="{EF87150E-808B-4E92-83FA-D09338971ED4}" srcOrd="5" destOrd="0" presId="urn:microsoft.com/office/officeart/2005/8/layout/cycle8"/>
    <dgm:cxn modelId="{2F9196ED-BDA7-41EE-ABCB-8AB660414232}" type="presParOf" srcId="{2606912C-4184-4424-8FC6-38270061FE47}" destId="{03DEFAA3-0E3E-4274-A2AC-26D5FBC6D774}" srcOrd="6" destOrd="0" presId="urn:microsoft.com/office/officeart/2005/8/layout/cycle8"/>
    <dgm:cxn modelId="{BCD11317-AC18-4863-82D5-184221B7D0A4}" type="presParOf" srcId="{2606912C-4184-4424-8FC6-38270061FE47}" destId="{DCF8BB01-A0D4-4D6E-9D49-6BCC0F92C8C5}" srcOrd="7" destOrd="0" presId="urn:microsoft.com/office/officeart/2005/8/layout/cycle8"/>
    <dgm:cxn modelId="{DF29722F-D915-443E-AA94-B24A76948780}" type="presParOf" srcId="{2606912C-4184-4424-8FC6-38270061FE47}" destId="{5E50F80D-AF36-4216-A2FA-92DAF13DA443}" srcOrd="8" destOrd="0" presId="urn:microsoft.com/office/officeart/2005/8/layout/cycle8"/>
    <dgm:cxn modelId="{BCEE1262-FA4C-400B-A243-6BF441A2B9CA}" type="presParOf" srcId="{2606912C-4184-4424-8FC6-38270061FE47}" destId="{265851C5-DD37-4CC7-9AC9-75B2B84DB3C5}" srcOrd="9" destOrd="0" presId="urn:microsoft.com/office/officeart/2005/8/layout/cycle8"/>
    <dgm:cxn modelId="{E0838048-9780-4ADE-A644-D86FBAACE1AE}" type="presParOf" srcId="{2606912C-4184-4424-8FC6-38270061FE47}" destId="{A4F34D84-4DB4-42A5-A217-834888DC9580}" srcOrd="10" destOrd="0" presId="urn:microsoft.com/office/officeart/2005/8/layout/cycle8"/>
    <dgm:cxn modelId="{BE3FDB99-96BF-47FA-AC75-38AA13E69DC5}" type="presParOf" srcId="{2606912C-4184-4424-8FC6-38270061FE47}" destId="{F285ABBD-EE3C-49D4-8155-304975DF87DB}" srcOrd="11" destOrd="0" presId="urn:microsoft.com/office/officeart/2005/8/layout/cycle8"/>
    <dgm:cxn modelId="{EB1615F8-77FB-463D-BD97-6149F41B46C2}" type="presParOf" srcId="{2606912C-4184-4424-8FC6-38270061FE47}" destId="{7F68CC3C-A3CA-4F65-8216-0B127A9A9A3D}" srcOrd="12" destOrd="0" presId="urn:microsoft.com/office/officeart/2005/8/layout/cycle8"/>
    <dgm:cxn modelId="{6C5B9BC8-08CD-4873-A85D-16B4709CD9F4}" type="presParOf" srcId="{2606912C-4184-4424-8FC6-38270061FE47}" destId="{4EB82452-1F79-4142-9673-DF4D1035BE48}" srcOrd="13" destOrd="0" presId="urn:microsoft.com/office/officeart/2005/8/layout/cycle8"/>
    <dgm:cxn modelId="{50A3F817-3B7B-4B45-9AF2-BBDD6A23C64D}" type="presParOf" srcId="{2606912C-4184-4424-8FC6-38270061FE47}" destId="{192B68B9-1A62-45D7-938D-471734E27357}" srcOrd="14" destOrd="0" presId="urn:microsoft.com/office/officeart/2005/8/layout/cycle8"/>
    <dgm:cxn modelId="{9BD9DDFE-FED4-4328-8D0E-FAF9B2E47093}" type="presParOf" srcId="{2606912C-4184-4424-8FC6-38270061FE47}" destId="{C1C98460-6208-4B81-9E37-2A35B87E17C6}" srcOrd="15" destOrd="0" presId="urn:microsoft.com/office/officeart/2005/8/layout/cycle8"/>
    <dgm:cxn modelId="{7137E3BB-0592-4EEB-A212-9E2B872E336C}" type="presParOf" srcId="{2606912C-4184-4424-8FC6-38270061FE47}" destId="{94CDB1C8-62DA-4EA1-A7B0-132CA3F01FD1}" srcOrd="16" destOrd="0" presId="urn:microsoft.com/office/officeart/2005/8/layout/cycle8"/>
    <dgm:cxn modelId="{68446F34-1FA3-47C0-B71E-C097A1B777C2}" type="presParOf" srcId="{2606912C-4184-4424-8FC6-38270061FE47}" destId="{3A01F45F-3750-4B15-A8DF-C9D32874ED05}" srcOrd="17" destOrd="0" presId="urn:microsoft.com/office/officeart/2005/8/layout/cycle8"/>
    <dgm:cxn modelId="{2876361A-1E41-4CC9-86E9-58E1055F4F9C}" type="presParOf" srcId="{2606912C-4184-4424-8FC6-38270061FE47}" destId="{2735D3BB-5356-44DB-B661-4DBD88C02803}" srcOrd="18" destOrd="0" presId="urn:microsoft.com/office/officeart/2005/8/layout/cycle8"/>
    <dgm:cxn modelId="{6FE43BDC-2198-4B2D-B255-C9312586D2E9}" type="presParOf" srcId="{2606912C-4184-4424-8FC6-38270061FE47}" destId="{8C638463-0F95-431B-A11D-D2933BD3E614}" srcOrd="19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BA51C-2274-4D26-92DE-145BA04F838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08F08EE9-6BDF-4E4E-AA99-65906D9A8CF2}">
      <dgm:prSet custT="1"/>
      <dgm:spPr/>
      <dgm:t>
        <a:bodyPr/>
        <a:lstStyle/>
        <a:p>
          <a:r>
            <a:rPr lang="fr-BE" sz="2600" dirty="0">
              <a:latin typeface="Aptos Narrow" panose="020B0004020202020204" pitchFamily="34" charset="0"/>
            </a:rPr>
            <a:t>Sélection génomique de verrats Piétrain avec un faible risque de développement de l’odeur de verrat</a:t>
          </a:r>
        </a:p>
      </dgm:t>
    </dgm:pt>
    <dgm:pt modelId="{3D3EF03A-412E-4D83-8DAA-E4355ADA4D93}" type="parTrans" cxnId="{815E096B-A8B7-46BC-BC05-3531B51816B7}">
      <dgm:prSet/>
      <dgm:spPr/>
      <dgm:t>
        <a:bodyPr/>
        <a:lstStyle/>
        <a:p>
          <a:endParaRPr lang="fr-BE" sz="2600">
            <a:latin typeface="Aptos Narrow" panose="020B0004020202020204" pitchFamily="34" charset="0"/>
          </a:endParaRPr>
        </a:p>
      </dgm:t>
    </dgm:pt>
    <dgm:pt modelId="{36B517D7-01B8-4EF8-A22A-E5A406A9B790}" type="sibTrans" cxnId="{815E096B-A8B7-46BC-BC05-3531B51816B7}">
      <dgm:prSet/>
      <dgm:spPr/>
      <dgm:t>
        <a:bodyPr/>
        <a:lstStyle/>
        <a:p>
          <a:endParaRPr lang="fr-BE" sz="2600">
            <a:latin typeface="Aptos Narrow" panose="020B0004020202020204" pitchFamily="34" charset="0"/>
          </a:endParaRPr>
        </a:p>
      </dgm:t>
    </dgm:pt>
    <dgm:pt modelId="{2E98A29B-9DB1-4283-881A-1C025F53EBEE}">
      <dgm:prSet custT="1"/>
      <dgm:spPr/>
      <dgm:t>
        <a:bodyPr/>
        <a:lstStyle/>
        <a:p>
          <a:r>
            <a:rPr lang="fr-BE" sz="2600" dirty="0">
              <a:latin typeface="Aptos Narrow" panose="020B0004020202020204" pitchFamily="34" charset="0"/>
            </a:rPr>
            <a:t>Index de sélection intégratif</a:t>
          </a:r>
        </a:p>
      </dgm:t>
    </dgm:pt>
    <dgm:pt modelId="{26B297D2-060C-48DD-8ADE-A825B9CAF50D}" type="parTrans" cxnId="{2CB63002-906F-4D6D-87C9-893C86E33E72}">
      <dgm:prSet/>
      <dgm:spPr/>
      <dgm:t>
        <a:bodyPr/>
        <a:lstStyle/>
        <a:p>
          <a:endParaRPr lang="fr-BE" sz="2600">
            <a:latin typeface="Aptos Narrow" panose="020B0004020202020204" pitchFamily="34" charset="0"/>
          </a:endParaRPr>
        </a:p>
      </dgm:t>
    </dgm:pt>
    <dgm:pt modelId="{629611CE-02D8-4007-8EA1-F9A69442D23D}" type="sibTrans" cxnId="{2CB63002-906F-4D6D-87C9-893C86E33E72}">
      <dgm:prSet/>
      <dgm:spPr/>
      <dgm:t>
        <a:bodyPr/>
        <a:lstStyle/>
        <a:p>
          <a:endParaRPr lang="fr-BE" sz="2600">
            <a:latin typeface="Aptos Narrow" panose="020B0004020202020204" pitchFamily="34" charset="0"/>
          </a:endParaRPr>
        </a:p>
      </dgm:t>
    </dgm:pt>
    <dgm:pt modelId="{F2CCE170-3F80-47D9-944D-6B43C972B072}" type="pres">
      <dgm:prSet presAssocID="{015BA51C-2274-4D26-92DE-145BA04F8388}" presName="Name0" presStyleCnt="0">
        <dgm:presLayoutVars>
          <dgm:dir/>
          <dgm:resizeHandles val="exact"/>
        </dgm:presLayoutVars>
      </dgm:prSet>
      <dgm:spPr/>
    </dgm:pt>
    <dgm:pt modelId="{E645A0B5-FF06-4115-8B2D-A0194D6DD39C}" type="pres">
      <dgm:prSet presAssocID="{015BA51C-2274-4D26-92DE-145BA04F8388}" presName="arrow" presStyleLbl="bgShp" presStyleIdx="0" presStyleCnt="1" custScaleX="56033" custLinFactNeighborX="-18423" custLinFactNeighborY="2549"/>
      <dgm:spPr/>
    </dgm:pt>
    <dgm:pt modelId="{A963C42E-3B0D-4858-86BF-2237B7BA1443}" type="pres">
      <dgm:prSet presAssocID="{015BA51C-2274-4D26-92DE-145BA04F8388}" presName="points" presStyleCnt="0"/>
      <dgm:spPr/>
    </dgm:pt>
    <dgm:pt modelId="{C0267A72-1EBE-47C0-ADFE-B9B34015A744}" type="pres">
      <dgm:prSet presAssocID="{08F08EE9-6BDF-4E4E-AA99-65906D9A8CF2}" presName="compositeA" presStyleCnt="0"/>
      <dgm:spPr/>
    </dgm:pt>
    <dgm:pt modelId="{696A02C8-900D-421D-9ABE-867EE07D3BF3}" type="pres">
      <dgm:prSet presAssocID="{08F08EE9-6BDF-4E4E-AA99-65906D9A8CF2}" presName="textA" presStyleLbl="revTx" presStyleIdx="0" presStyleCnt="2" custScaleX="505864">
        <dgm:presLayoutVars>
          <dgm:bulletEnabled val="1"/>
        </dgm:presLayoutVars>
      </dgm:prSet>
      <dgm:spPr/>
    </dgm:pt>
    <dgm:pt modelId="{7285689D-F715-4D51-B761-D446783C283D}" type="pres">
      <dgm:prSet presAssocID="{08F08EE9-6BDF-4E4E-AA99-65906D9A8CF2}" presName="circleA" presStyleLbl="node1" presStyleIdx="0" presStyleCnt="2"/>
      <dgm:spPr/>
    </dgm:pt>
    <dgm:pt modelId="{C68BA646-5B28-4F86-BCB4-94015270D720}" type="pres">
      <dgm:prSet presAssocID="{08F08EE9-6BDF-4E4E-AA99-65906D9A8CF2}" presName="spaceA" presStyleCnt="0"/>
      <dgm:spPr/>
    </dgm:pt>
    <dgm:pt modelId="{04A0C7E1-06E5-4F00-ACF6-4476F2889311}" type="pres">
      <dgm:prSet presAssocID="{36B517D7-01B8-4EF8-A22A-E5A406A9B790}" presName="space" presStyleCnt="0"/>
      <dgm:spPr/>
    </dgm:pt>
    <dgm:pt modelId="{09DB90CB-285C-4275-B177-70C0EC59B030}" type="pres">
      <dgm:prSet presAssocID="{2E98A29B-9DB1-4283-881A-1C025F53EBEE}" presName="compositeB" presStyleCnt="0"/>
      <dgm:spPr/>
    </dgm:pt>
    <dgm:pt modelId="{6945039E-9EF1-43B3-B170-6A3F8264D560}" type="pres">
      <dgm:prSet presAssocID="{2E98A29B-9DB1-4283-881A-1C025F53EBEE}" presName="textB" presStyleLbl="revTx" presStyleIdx="1" presStyleCnt="2" custScaleX="212731">
        <dgm:presLayoutVars>
          <dgm:bulletEnabled val="1"/>
        </dgm:presLayoutVars>
      </dgm:prSet>
      <dgm:spPr/>
    </dgm:pt>
    <dgm:pt modelId="{C82B43AA-94D5-4BFB-A279-CFB96072128E}" type="pres">
      <dgm:prSet presAssocID="{2E98A29B-9DB1-4283-881A-1C025F53EBEE}" presName="circleB" presStyleLbl="node1" presStyleIdx="1" presStyleCnt="2"/>
      <dgm:spPr>
        <a:noFill/>
        <a:ln w="28575">
          <a:solidFill>
            <a:schemeClr val="accent1"/>
          </a:solidFill>
        </a:ln>
      </dgm:spPr>
    </dgm:pt>
    <dgm:pt modelId="{A6B0E2E2-22F5-48E8-9A57-1EB028A62A06}" type="pres">
      <dgm:prSet presAssocID="{2E98A29B-9DB1-4283-881A-1C025F53EBEE}" presName="spaceB" presStyleCnt="0"/>
      <dgm:spPr/>
    </dgm:pt>
  </dgm:ptLst>
  <dgm:cxnLst>
    <dgm:cxn modelId="{2CB63002-906F-4D6D-87C9-893C86E33E72}" srcId="{015BA51C-2274-4D26-92DE-145BA04F8388}" destId="{2E98A29B-9DB1-4283-881A-1C025F53EBEE}" srcOrd="1" destOrd="0" parTransId="{26B297D2-060C-48DD-8ADE-A825B9CAF50D}" sibTransId="{629611CE-02D8-4007-8EA1-F9A69442D23D}"/>
    <dgm:cxn modelId="{F569AB1B-A1AE-4C50-8C1E-AF6E15693448}" type="presOf" srcId="{015BA51C-2274-4D26-92DE-145BA04F8388}" destId="{F2CCE170-3F80-47D9-944D-6B43C972B072}" srcOrd="0" destOrd="0" presId="urn:microsoft.com/office/officeart/2005/8/layout/hProcess11"/>
    <dgm:cxn modelId="{B59D542A-7A17-4D95-B27F-52B030B94508}" type="presOf" srcId="{08F08EE9-6BDF-4E4E-AA99-65906D9A8CF2}" destId="{696A02C8-900D-421D-9ABE-867EE07D3BF3}" srcOrd="0" destOrd="0" presId="urn:microsoft.com/office/officeart/2005/8/layout/hProcess11"/>
    <dgm:cxn modelId="{815E096B-A8B7-46BC-BC05-3531B51816B7}" srcId="{015BA51C-2274-4D26-92DE-145BA04F8388}" destId="{08F08EE9-6BDF-4E4E-AA99-65906D9A8CF2}" srcOrd="0" destOrd="0" parTransId="{3D3EF03A-412E-4D83-8DAA-E4355ADA4D93}" sibTransId="{36B517D7-01B8-4EF8-A22A-E5A406A9B790}"/>
    <dgm:cxn modelId="{CE0C77E9-912B-4B14-8C09-6C7E6322C857}" type="presOf" srcId="{2E98A29B-9DB1-4283-881A-1C025F53EBEE}" destId="{6945039E-9EF1-43B3-B170-6A3F8264D560}" srcOrd="0" destOrd="0" presId="urn:microsoft.com/office/officeart/2005/8/layout/hProcess11"/>
    <dgm:cxn modelId="{575D009C-4295-4878-ABF1-22AD3165EDE6}" type="presParOf" srcId="{F2CCE170-3F80-47D9-944D-6B43C972B072}" destId="{E645A0B5-FF06-4115-8B2D-A0194D6DD39C}" srcOrd="0" destOrd="0" presId="urn:microsoft.com/office/officeart/2005/8/layout/hProcess11"/>
    <dgm:cxn modelId="{EE2813CA-A21B-48C6-A945-9A261D2C43F2}" type="presParOf" srcId="{F2CCE170-3F80-47D9-944D-6B43C972B072}" destId="{A963C42E-3B0D-4858-86BF-2237B7BA1443}" srcOrd="1" destOrd="0" presId="urn:microsoft.com/office/officeart/2005/8/layout/hProcess11"/>
    <dgm:cxn modelId="{CDDB1D2B-F834-4038-8CFB-3135D685F3A4}" type="presParOf" srcId="{A963C42E-3B0D-4858-86BF-2237B7BA1443}" destId="{C0267A72-1EBE-47C0-ADFE-B9B34015A744}" srcOrd="0" destOrd="0" presId="urn:microsoft.com/office/officeart/2005/8/layout/hProcess11"/>
    <dgm:cxn modelId="{B47CD6DC-9392-4AA4-A93B-0AC52425B003}" type="presParOf" srcId="{C0267A72-1EBE-47C0-ADFE-B9B34015A744}" destId="{696A02C8-900D-421D-9ABE-867EE07D3BF3}" srcOrd="0" destOrd="0" presId="urn:microsoft.com/office/officeart/2005/8/layout/hProcess11"/>
    <dgm:cxn modelId="{A5FE026A-1F1F-43C6-A4DD-BA47B462FA09}" type="presParOf" srcId="{C0267A72-1EBE-47C0-ADFE-B9B34015A744}" destId="{7285689D-F715-4D51-B761-D446783C283D}" srcOrd="1" destOrd="0" presId="urn:microsoft.com/office/officeart/2005/8/layout/hProcess11"/>
    <dgm:cxn modelId="{53D9794E-C8F9-4BE2-A0E2-219413CFAEB4}" type="presParOf" srcId="{C0267A72-1EBE-47C0-ADFE-B9B34015A744}" destId="{C68BA646-5B28-4F86-BCB4-94015270D720}" srcOrd="2" destOrd="0" presId="urn:microsoft.com/office/officeart/2005/8/layout/hProcess11"/>
    <dgm:cxn modelId="{8D121D87-056A-4EAE-8240-FA7AC7E73FC4}" type="presParOf" srcId="{A963C42E-3B0D-4858-86BF-2237B7BA1443}" destId="{04A0C7E1-06E5-4F00-ACF6-4476F2889311}" srcOrd="1" destOrd="0" presId="urn:microsoft.com/office/officeart/2005/8/layout/hProcess11"/>
    <dgm:cxn modelId="{CFB031BC-5C51-43B6-92FD-AF73560E2F24}" type="presParOf" srcId="{A963C42E-3B0D-4858-86BF-2237B7BA1443}" destId="{09DB90CB-285C-4275-B177-70C0EC59B030}" srcOrd="2" destOrd="0" presId="urn:microsoft.com/office/officeart/2005/8/layout/hProcess11"/>
    <dgm:cxn modelId="{D7CEBD7D-10E3-4B8C-B812-0C67C34AA245}" type="presParOf" srcId="{09DB90CB-285C-4275-B177-70C0EC59B030}" destId="{6945039E-9EF1-43B3-B170-6A3F8264D560}" srcOrd="0" destOrd="0" presId="urn:microsoft.com/office/officeart/2005/8/layout/hProcess11"/>
    <dgm:cxn modelId="{29AA76A6-2728-425D-8591-B9CEA601A96F}" type="presParOf" srcId="{09DB90CB-285C-4275-B177-70C0EC59B030}" destId="{C82B43AA-94D5-4BFB-A279-CFB96072128E}" srcOrd="1" destOrd="0" presId="urn:microsoft.com/office/officeart/2005/8/layout/hProcess11"/>
    <dgm:cxn modelId="{ED0CDADE-0686-488D-BF41-AA0DEA8ED1EB}" type="presParOf" srcId="{09DB90CB-285C-4275-B177-70C0EC59B030}" destId="{A6B0E2E2-22F5-48E8-9A57-1EB028A62A0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6E2BDE-5502-4DDE-936E-D69C6C98173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D4223E4-A145-4C16-93A4-493833D6E417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Elevage</a:t>
          </a:r>
        </a:p>
      </dgm:t>
    </dgm:pt>
    <dgm:pt modelId="{98CE2960-8BEC-4012-A3A0-FDBB31C6201E}" type="parTrans" cxnId="{BF9492F4-ACE8-40B0-B509-9AE4A2881607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41236017-0E0D-4ADE-B1BF-91587ADB3C53}" type="sibTrans" cxnId="{BF9492F4-ACE8-40B0-B509-9AE4A2881607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FADD2A3A-62C7-4F02-BA22-DE713C9A08E6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Génétique</a:t>
          </a:r>
          <a:br>
            <a:rPr lang="fr-BE" dirty="0">
              <a:latin typeface="Aptos Narrow" panose="020B0004020202020204" pitchFamily="34" charset="0"/>
            </a:rPr>
          </a:br>
          <a:r>
            <a:rPr lang="fr-BE" dirty="0">
              <a:latin typeface="Aptos Narrow" panose="020B0004020202020204" pitchFamily="34" charset="0"/>
            </a:rPr>
            <a:t>Génomique</a:t>
          </a:r>
        </a:p>
      </dgm:t>
    </dgm:pt>
    <dgm:pt modelId="{141F2C4C-8EA4-4053-A57F-98B86AC0EBE8}" type="parTrans" cxnId="{9F0CFF5C-16CF-40C4-95B7-79F885682CB3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3C65C675-1B9A-4B7C-A010-6029DC3A6E30}" type="sibTrans" cxnId="{9F0CFF5C-16CF-40C4-95B7-79F885682CB3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21345ED0-5E34-4291-9C15-6C9013561B88}">
      <dgm:prSet phldrT="[Texte]"/>
      <dgm:spPr/>
      <dgm:t>
        <a:bodyPr/>
        <a:lstStyle/>
        <a:p>
          <a:r>
            <a:rPr lang="fr-BE" dirty="0">
              <a:latin typeface="Aptos Narrow" panose="020B0004020202020204" pitchFamily="34" charset="0"/>
            </a:rPr>
            <a:t>Analyses </a:t>
          </a:r>
          <a:br>
            <a:rPr lang="fr-BE" dirty="0">
              <a:latin typeface="Aptos Narrow" panose="020B0004020202020204" pitchFamily="34" charset="0"/>
            </a:rPr>
          </a:br>
          <a:r>
            <a:rPr lang="fr-BE" dirty="0">
              <a:latin typeface="Aptos Narrow" panose="020B0004020202020204" pitchFamily="34" charset="0"/>
            </a:rPr>
            <a:t>Phénotypage</a:t>
          </a:r>
        </a:p>
      </dgm:t>
    </dgm:pt>
    <dgm:pt modelId="{0715AF1E-E593-482B-8E9C-479E72191588}" type="parTrans" cxnId="{0C5ACE36-50C3-43FF-909F-B98361804BC6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7B242BE8-EAE0-4DF4-8F5A-26EB690C363F}" type="sibTrans" cxnId="{0C5ACE36-50C3-43FF-909F-B98361804BC6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F6869704-F693-4665-A08A-814FBF672E4A}">
      <dgm:prSet phldrT="[Texte]" custT="1"/>
      <dgm:spPr/>
      <dgm:t>
        <a:bodyPr/>
        <a:lstStyle/>
        <a:p>
          <a:r>
            <a:rPr lang="fr-BE" sz="2100" dirty="0" err="1">
              <a:latin typeface="Aptos Narrow" panose="020B0004020202020204" pitchFamily="34" charset="0"/>
            </a:rPr>
            <a:t>Communica-tions</a:t>
          </a:r>
          <a:endParaRPr lang="fr-BE" sz="2100" dirty="0">
            <a:latin typeface="Aptos Narrow" panose="020B0004020202020204" pitchFamily="34" charset="0"/>
          </a:endParaRPr>
        </a:p>
      </dgm:t>
    </dgm:pt>
    <dgm:pt modelId="{DF903F3D-6836-412B-A5F8-4DCBF0A01ED7}" type="parTrans" cxnId="{62826D4F-4B41-4B81-8C4D-03502D7A117A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CBE3C8EB-39C4-43CF-8409-A956F724C9E0}" type="sibTrans" cxnId="{62826D4F-4B41-4B81-8C4D-03502D7A117A}">
      <dgm:prSet/>
      <dgm:spPr/>
      <dgm:t>
        <a:bodyPr/>
        <a:lstStyle/>
        <a:p>
          <a:endParaRPr lang="fr-BE">
            <a:latin typeface="Aptos Narrow" panose="020B0004020202020204" pitchFamily="34" charset="0"/>
          </a:endParaRPr>
        </a:p>
      </dgm:t>
    </dgm:pt>
    <dgm:pt modelId="{2606912C-4184-4424-8FC6-38270061FE47}" type="pres">
      <dgm:prSet presAssocID="{976E2BDE-5502-4DDE-936E-D69C6C981739}" presName="compositeShape" presStyleCnt="0">
        <dgm:presLayoutVars>
          <dgm:chMax val="7"/>
          <dgm:dir/>
          <dgm:resizeHandles val="exact"/>
        </dgm:presLayoutVars>
      </dgm:prSet>
      <dgm:spPr/>
    </dgm:pt>
    <dgm:pt modelId="{85918EC9-1C56-4CAE-8298-4D4FCA46C788}" type="pres">
      <dgm:prSet presAssocID="{976E2BDE-5502-4DDE-936E-D69C6C981739}" presName="wedge1" presStyleLbl="node1" presStyleIdx="0" presStyleCnt="4"/>
      <dgm:spPr/>
    </dgm:pt>
    <dgm:pt modelId="{A6932DDE-E3F9-4CAA-AB07-1FF6981C46B2}" type="pres">
      <dgm:prSet presAssocID="{976E2BDE-5502-4DDE-936E-D69C6C981739}" presName="dummy1a" presStyleCnt="0"/>
      <dgm:spPr/>
    </dgm:pt>
    <dgm:pt modelId="{95678F56-7EEE-45B4-B848-7D0791045B68}" type="pres">
      <dgm:prSet presAssocID="{976E2BDE-5502-4DDE-936E-D69C6C981739}" presName="dummy1b" presStyleCnt="0"/>
      <dgm:spPr/>
    </dgm:pt>
    <dgm:pt modelId="{98593C4D-93C5-4C84-9F0E-331DAA637F32}" type="pres">
      <dgm:prSet presAssocID="{976E2BDE-5502-4DDE-936E-D69C6C98173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91344E3-85AA-4F13-B84B-0B73408385DB}" type="pres">
      <dgm:prSet presAssocID="{976E2BDE-5502-4DDE-936E-D69C6C981739}" presName="wedge2" presStyleLbl="node1" presStyleIdx="1" presStyleCnt="4"/>
      <dgm:spPr/>
    </dgm:pt>
    <dgm:pt modelId="{EF87150E-808B-4E92-83FA-D09338971ED4}" type="pres">
      <dgm:prSet presAssocID="{976E2BDE-5502-4DDE-936E-D69C6C981739}" presName="dummy2a" presStyleCnt="0"/>
      <dgm:spPr/>
    </dgm:pt>
    <dgm:pt modelId="{03DEFAA3-0E3E-4274-A2AC-26D5FBC6D774}" type="pres">
      <dgm:prSet presAssocID="{976E2BDE-5502-4DDE-936E-D69C6C981739}" presName="dummy2b" presStyleCnt="0"/>
      <dgm:spPr/>
    </dgm:pt>
    <dgm:pt modelId="{DCF8BB01-A0D4-4D6E-9D49-6BCC0F92C8C5}" type="pres">
      <dgm:prSet presAssocID="{976E2BDE-5502-4DDE-936E-D69C6C98173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E50F80D-AF36-4216-A2FA-92DAF13DA443}" type="pres">
      <dgm:prSet presAssocID="{976E2BDE-5502-4DDE-936E-D69C6C981739}" presName="wedge3" presStyleLbl="node1" presStyleIdx="2" presStyleCnt="4"/>
      <dgm:spPr/>
    </dgm:pt>
    <dgm:pt modelId="{265851C5-DD37-4CC7-9AC9-75B2B84DB3C5}" type="pres">
      <dgm:prSet presAssocID="{976E2BDE-5502-4DDE-936E-D69C6C981739}" presName="dummy3a" presStyleCnt="0"/>
      <dgm:spPr/>
    </dgm:pt>
    <dgm:pt modelId="{A4F34D84-4DB4-42A5-A217-834888DC9580}" type="pres">
      <dgm:prSet presAssocID="{976E2BDE-5502-4DDE-936E-D69C6C981739}" presName="dummy3b" presStyleCnt="0"/>
      <dgm:spPr/>
    </dgm:pt>
    <dgm:pt modelId="{F285ABBD-EE3C-49D4-8155-304975DF87DB}" type="pres">
      <dgm:prSet presAssocID="{976E2BDE-5502-4DDE-936E-D69C6C98173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F68CC3C-A3CA-4F65-8216-0B127A9A9A3D}" type="pres">
      <dgm:prSet presAssocID="{976E2BDE-5502-4DDE-936E-D69C6C981739}" presName="wedge4" presStyleLbl="node1" presStyleIdx="3" presStyleCnt="4"/>
      <dgm:spPr/>
    </dgm:pt>
    <dgm:pt modelId="{4EB82452-1F79-4142-9673-DF4D1035BE48}" type="pres">
      <dgm:prSet presAssocID="{976E2BDE-5502-4DDE-936E-D69C6C981739}" presName="dummy4a" presStyleCnt="0"/>
      <dgm:spPr/>
    </dgm:pt>
    <dgm:pt modelId="{192B68B9-1A62-45D7-938D-471734E27357}" type="pres">
      <dgm:prSet presAssocID="{976E2BDE-5502-4DDE-936E-D69C6C981739}" presName="dummy4b" presStyleCnt="0"/>
      <dgm:spPr/>
    </dgm:pt>
    <dgm:pt modelId="{C1C98460-6208-4B81-9E37-2A35B87E17C6}" type="pres">
      <dgm:prSet presAssocID="{976E2BDE-5502-4DDE-936E-D69C6C98173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4CDB1C8-62DA-4EA1-A7B0-132CA3F01FD1}" type="pres">
      <dgm:prSet presAssocID="{41236017-0E0D-4ADE-B1BF-91587ADB3C53}" presName="arrowWedge1" presStyleLbl="fgSibTrans2D1" presStyleIdx="0" presStyleCnt="4"/>
      <dgm:spPr/>
    </dgm:pt>
    <dgm:pt modelId="{3A01F45F-3750-4B15-A8DF-C9D32874ED05}" type="pres">
      <dgm:prSet presAssocID="{7B242BE8-EAE0-4DF4-8F5A-26EB690C363F}" presName="arrowWedge2" presStyleLbl="fgSibTrans2D1" presStyleIdx="1" presStyleCnt="4"/>
      <dgm:spPr/>
    </dgm:pt>
    <dgm:pt modelId="{2735D3BB-5356-44DB-B661-4DBD88C02803}" type="pres">
      <dgm:prSet presAssocID="{3C65C675-1B9A-4B7C-A010-6029DC3A6E30}" presName="arrowWedge3" presStyleLbl="fgSibTrans2D1" presStyleIdx="2" presStyleCnt="4"/>
      <dgm:spPr/>
    </dgm:pt>
    <dgm:pt modelId="{8C638463-0F95-431B-A11D-D2933BD3E614}" type="pres">
      <dgm:prSet presAssocID="{CBE3C8EB-39C4-43CF-8409-A956F724C9E0}" presName="arrowWedge4" presStyleLbl="fgSibTrans2D1" presStyleIdx="3" presStyleCnt="4"/>
      <dgm:spPr/>
    </dgm:pt>
  </dgm:ptLst>
  <dgm:cxnLst>
    <dgm:cxn modelId="{7171EE09-46AC-472D-AB4E-0BC4E823D62C}" type="presOf" srcId="{21345ED0-5E34-4291-9C15-6C9013561B88}" destId="{691344E3-85AA-4F13-B84B-0B73408385DB}" srcOrd="0" destOrd="0" presId="urn:microsoft.com/office/officeart/2005/8/layout/cycle8"/>
    <dgm:cxn modelId="{0C5ACE36-50C3-43FF-909F-B98361804BC6}" srcId="{976E2BDE-5502-4DDE-936E-D69C6C981739}" destId="{21345ED0-5E34-4291-9C15-6C9013561B88}" srcOrd="1" destOrd="0" parTransId="{0715AF1E-E593-482B-8E9C-479E72191588}" sibTransId="{7B242BE8-EAE0-4DF4-8F5A-26EB690C363F}"/>
    <dgm:cxn modelId="{9F0CFF5C-16CF-40C4-95B7-79F885682CB3}" srcId="{976E2BDE-5502-4DDE-936E-D69C6C981739}" destId="{FADD2A3A-62C7-4F02-BA22-DE713C9A08E6}" srcOrd="2" destOrd="0" parTransId="{141F2C4C-8EA4-4053-A57F-98B86AC0EBE8}" sibTransId="{3C65C675-1B9A-4B7C-A010-6029DC3A6E30}"/>
    <dgm:cxn modelId="{62826D4F-4B41-4B81-8C4D-03502D7A117A}" srcId="{976E2BDE-5502-4DDE-936E-D69C6C981739}" destId="{F6869704-F693-4665-A08A-814FBF672E4A}" srcOrd="3" destOrd="0" parTransId="{DF903F3D-6836-412B-A5F8-4DCBF0A01ED7}" sibTransId="{CBE3C8EB-39C4-43CF-8409-A956F724C9E0}"/>
    <dgm:cxn modelId="{1823B879-388A-460F-BAC0-8D77176B6DF8}" type="presOf" srcId="{FADD2A3A-62C7-4F02-BA22-DE713C9A08E6}" destId="{F285ABBD-EE3C-49D4-8155-304975DF87DB}" srcOrd="1" destOrd="0" presId="urn:microsoft.com/office/officeart/2005/8/layout/cycle8"/>
    <dgm:cxn modelId="{8C1C687B-8B0D-40CF-A63B-D955ACEFBAC5}" type="presOf" srcId="{F6869704-F693-4665-A08A-814FBF672E4A}" destId="{C1C98460-6208-4B81-9E37-2A35B87E17C6}" srcOrd="1" destOrd="0" presId="urn:microsoft.com/office/officeart/2005/8/layout/cycle8"/>
    <dgm:cxn modelId="{3159ED92-9EC0-4DE5-881B-EEEA3CFB4A9B}" type="presOf" srcId="{6D4223E4-A145-4C16-93A4-493833D6E417}" destId="{85918EC9-1C56-4CAE-8298-4D4FCA46C788}" srcOrd="0" destOrd="0" presId="urn:microsoft.com/office/officeart/2005/8/layout/cycle8"/>
    <dgm:cxn modelId="{65D21BB0-191C-4E2B-B8CD-1F2FCBA04306}" type="presOf" srcId="{6D4223E4-A145-4C16-93A4-493833D6E417}" destId="{98593C4D-93C5-4C84-9F0E-331DAA637F32}" srcOrd="1" destOrd="0" presId="urn:microsoft.com/office/officeart/2005/8/layout/cycle8"/>
    <dgm:cxn modelId="{34FDD6B7-93FC-46C8-8B4D-1005292BD3AD}" type="presOf" srcId="{FADD2A3A-62C7-4F02-BA22-DE713C9A08E6}" destId="{5E50F80D-AF36-4216-A2FA-92DAF13DA443}" srcOrd="0" destOrd="0" presId="urn:microsoft.com/office/officeart/2005/8/layout/cycle8"/>
    <dgm:cxn modelId="{BE0FF0DA-19EE-4D7B-85F3-FF01179C76EA}" type="presOf" srcId="{21345ED0-5E34-4291-9C15-6C9013561B88}" destId="{DCF8BB01-A0D4-4D6E-9D49-6BCC0F92C8C5}" srcOrd="1" destOrd="0" presId="urn:microsoft.com/office/officeart/2005/8/layout/cycle8"/>
    <dgm:cxn modelId="{AEFFF7DD-D83E-4704-92A9-A53AC9274C27}" type="presOf" srcId="{F6869704-F693-4665-A08A-814FBF672E4A}" destId="{7F68CC3C-A3CA-4F65-8216-0B127A9A9A3D}" srcOrd="0" destOrd="0" presId="urn:microsoft.com/office/officeart/2005/8/layout/cycle8"/>
    <dgm:cxn modelId="{BF9492F4-ACE8-40B0-B509-9AE4A2881607}" srcId="{976E2BDE-5502-4DDE-936E-D69C6C981739}" destId="{6D4223E4-A145-4C16-93A4-493833D6E417}" srcOrd="0" destOrd="0" parTransId="{98CE2960-8BEC-4012-A3A0-FDBB31C6201E}" sibTransId="{41236017-0E0D-4ADE-B1BF-91587ADB3C53}"/>
    <dgm:cxn modelId="{24D6F0FF-401B-42BB-9085-471602D4466E}" type="presOf" srcId="{976E2BDE-5502-4DDE-936E-D69C6C981739}" destId="{2606912C-4184-4424-8FC6-38270061FE47}" srcOrd="0" destOrd="0" presId="urn:microsoft.com/office/officeart/2005/8/layout/cycle8"/>
    <dgm:cxn modelId="{89B1D9AD-B1F4-4598-9F0C-758768382D0D}" type="presParOf" srcId="{2606912C-4184-4424-8FC6-38270061FE47}" destId="{85918EC9-1C56-4CAE-8298-4D4FCA46C788}" srcOrd="0" destOrd="0" presId="urn:microsoft.com/office/officeart/2005/8/layout/cycle8"/>
    <dgm:cxn modelId="{574FB79A-D8C9-4F7C-A688-F016EE5C01A7}" type="presParOf" srcId="{2606912C-4184-4424-8FC6-38270061FE47}" destId="{A6932DDE-E3F9-4CAA-AB07-1FF6981C46B2}" srcOrd="1" destOrd="0" presId="urn:microsoft.com/office/officeart/2005/8/layout/cycle8"/>
    <dgm:cxn modelId="{180A287C-DA9A-40DE-8779-9CB5183562D4}" type="presParOf" srcId="{2606912C-4184-4424-8FC6-38270061FE47}" destId="{95678F56-7EEE-45B4-B848-7D0791045B68}" srcOrd="2" destOrd="0" presId="urn:microsoft.com/office/officeart/2005/8/layout/cycle8"/>
    <dgm:cxn modelId="{C8E5A420-6FA6-4EB0-B6EB-25974B6B7AB1}" type="presParOf" srcId="{2606912C-4184-4424-8FC6-38270061FE47}" destId="{98593C4D-93C5-4C84-9F0E-331DAA637F32}" srcOrd="3" destOrd="0" presId="urn:microsoft.com/office/officeart/2005/8/layout/cycle8"/>
    <dgm:cxn modelId="{965B5BFA-6BF3-44EC-A059-D8EB5CB257B3}" type="presParOf" srcId="{2606912C-4184-4424-8FC6-38270061FE47}" destId="{691344E3-85AA-4F13-B84B-0B73408385DB}" srcOrd="4" destOrd="0" presId="urn:microsoft.com/office/officeart/2005/8/layout/cycle8"/>
    <dgm:cxn modelId="{4CE5A64C-41A2-4B05-9B79-ACA4027ACDCD}" type="presParOf" srcId="{2606912C-4184-4424-8FC6-38270061FE47}" destId="{EF87150E-808B-4E92-83FA-D09338971ED4}" srcOrd="5" destOrd="0" presId="urn:microsoft.com/office/officeart/2005/8/layout/cycle8"/>
    <dgm:cxn modelId="{2F9196ED-BDA7-41EE-ABCB-8AB660414232}" type="presParOf" srcId="{2606912C-4184-4424-8FC6-38270061FE47}" destId="{03DEFAA3-0E3E-4274-A2AC-26D5FBC6D774}" srcOrd="6" destOrd="0" presId="urn:microsoft.com/office/officeart/2005/8/layout/cycle8"/>
    <dgm:cxn modelId="{BCD11317-AC18-4863-82D5-184221B7D0A4}" type="presParOf" srcId="{2606912C-4184-4424-8FC6-38270061FE47}" destId="{DCF8BB01-A0D4-4D6E-9D49-6BCC0F92C8C5}" srcOrd="7" destOrd="0" presId="urn:microsoft.com/office/officeart/2005/8/layout/cycle8"/>
    <dgm:cxn modelId="{DF29722F-D915-443E-AA94-B24A76948780}" type="presParOf" srcId="{2606912C-4184-4424-8FC6-38270061FE47}" destId="{5E50F80D-AF36-4216-A2FA-92DAF13DA443}" srcOrd="8" destOrd="0" presId="urn:microsoft.com/office/officeart/2005/8/layout/cycle8"/>
    <dgm:cxn modelId="{BCEE1262-FA4C-400B-A243-6BF441A2B9CA}" type="presParOf" srcId="{2606912C-4184-4424-8FC6-38270061FE47}" destId="{265851C5-DD37-4CC7-9AC9-75B2B84DB3C5}" srcOrd="9" destOrd="0" presId="urn:microsoft.com/office/officeart/2005/8/layout/cycle8"/>
    <dgm:cxn modelId="{E0838048-9780-4ADE-A644-D86FBAACE1AE}" type="presParOf" srcId="{2606912C-4184-4424-8FC6-38270061FE47}" destId="{A4F34D84-4DB4-42A5-A217-834888DC9580}" srcOrd="10" destOrd="0" presId="urn:microsoft.com/office/officeart/2005/8/layout/cycle8"/>
    <dgm:cxn modelId="{BE3FDB99-96BF-47FA-AC75-38AA13E69DC5}" type="presParOf" srcId="{2606912C-4184-4424-8FC6-38270061FE47}" destId="{F285ABBD-EE3C-49D4-8155-304975DF87DB}" srcOrd="11" destOrd="0" presId="urn:microsoft.com/office/officeart/2005/8/layout/cycle8"/>
    <dgm:cxn modelId="{EB1615F8-77FB-463D-BD97-6149F41B46C2}" type="presParOf" srcId="{2606912C-4184-4424-8FC6-38270061FE47}" destId="{7F68CC3C-A3CA-4F65-8216-0B127A9A9A3D}" srcOrd="12" destOrd="0" presId="urn:microsoft.com/office/officeart/2005/8/layout/cycle8"/>
    <dgm:cxn modelId="{6C5B9BC8-08CD-4873-A85D-16B4709CD9F4}" type="presParOf" srcId="{2606912C-4184-4424-8FC6-38270061FE47}" destId="{4EB82452-1F79-4142-9673-DF4D1035BE48}" srcOrd="13" destOrd="0" presId="urn:microsoft.com/office/officeart/2005/8/layout/cycle8"/>
    <dgm:cxn modelId="{50A3F817-3B7B-4B45-9AF2-BBDD6A23C64D}" type="presParOf" srcId="{2606912C-4184-4424-8FC6-38270061FE47}" destId="{192B68B9-1A62-45D7-938D-471734E27357}" srcOrd="14" destOrd="0" presId="urn:microsoft.com/office/officeart/2005/8/layout/cycle8"/>
    <dgm:cxn modelId="{9BD9DDFE-FED4-4328-8D0E-FAF9B2E47093}" type="presParOf" srcId="{2606912C-4184-4424-8FC6-38270061FE47}" destId="{C1C98460-6208-4B81-9E37-2A35B87E17C6}" srcOrd="15" destOrd="0" presId="urn:microsoft.com/office/officeart/2005/8/layout/cycle8"/>
    <dgm:cxn modelId="{7137E3BB-0592-4EEB-A212-9E2B872E336C}" type="presParOf" srcId="{2606912C-4184-4424-8FC6-38270061FE47}" destId="{94CDB1C8-62DA-4EA1-A7B0-132CA3F01FD1}" srcOrd="16" destOrd="0" presId="urn:microsoft.com/office/officeart/2005/8/layout/cycle8"/>
    <dgm:cxn modelId="{68446F34-1FA3-47C0-B71E-C097A1B777C2}" type="presParOf" srcId="{2606912C-4184-4424-8FC6-38270061FE47}" destId="{3A01F45F-3750-4B15-A8DF-C9D32874ED05}" srcOrd="17" destOrd="0" presId="urn:microsoft.com/office/officeart/2005/8/layout/cycle8"/>
    <dgm:cxn modelId="{2876361A-1E41-4CC9-86E9-58E1055F4F9C}" type="presParOf" srcId="{2606912C-4184-4424-8FC6-38270061FE47}" destId="{2735D3BB-5356-44DB-B661-4DBD88C02803}" srcOrd="18" destOrd="0" presId="urn:microsoft.com/office/officeart/2005/8/layout/cycle8"/>
    <dgm:cxn modelId="{6FE43BDC-2198-4B2D-B255-C9312586D2E9}" type="presParOf" srcId="{2606912C-4184-4424-8FC6-38270061FE47}" destId="{8C638463-0F95-431B-A11D-D2933BD3E614}" srcOrd="19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1FEF23-B5B4-4630-B81C-6E93BA441AD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DE521D82-4F9A-4BE9-8B27-73E934DA9A07}">
      <dgm:prSet phldrT="[Texte]" custT="1"/>
      <dgm:spPr>
        <a:solidFill>
          <a:schemeClr val="bg1"/>
        </a:solidFill>
        <a:ln>
          <a:solidFill>
            <a:srgbClr val="FF99CC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BE" sz="2800" dirty="0">
              <a:solidFill>
                <a:schemeClr val="tx1"/>
              </a:solidFill>
              <a:latin typeface="Aptos Narrow" panose="020B0004020202020204" pitchFamily="34" charset="0"/>
            </a:rPr>
            <a:t>La sélection peut être basée sur le nez humain</a:t>
          </a:r>
          <a:endParaRPr lang="fr-BE" sz="2800" dirty="0">
            <a:solidFill>
              <a:schemeClr val="tx1"/>
            </a:solidFill>
          </a:endParaRPr>
        </a:p>
      </dgm:t>
    </dgm:pt>
    <dgm:pt modelId="{6EF76946-C6D4-4624-8948-81BB9266BD86}" type="parTrans" cxnId="{11A743F8-F3CF-4159-B6E2-8E62A897C830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AAEA3341-3474-49DB-B140-722A2BE7D6B6}" type="sibTrans" cxnId="{11A743F8-F3CF-4159-B6E2-8E62A897C830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8E1B5656-27F2-48B2-AFBB-D778EBB75C6D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fr-BE" sz="2800" dirty="0">
              <a:solidFill>
                <a:schemeClr val="tx1"/>
              </a:solidFill>
              <a:latin typeface="Aptos Narrow" panose="020B0004020202020204" pitchFamily="34" charset="0"/>
            </a:rPr>
            <a:t>D’autres composés sont à l’origine de l’odeur de verrat</a:t>
          </a:r>
        </a:p>
      </dgm:t>
    </dgm:pt>
    <dgm:pt modelId="{78A0F68B-01C0-4A88-B4AE-813002CF4534}" type="parTrans" cxnId="{26760F25-EC0F-4105-BF1F-7E397D1EF20D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D037B579-BB1C-49AB-A05E-069112F15AE5}" type="sibTrans" cxnId="{26760F25-EC0F-4105-BF1F-7E397D1EF20D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3EBF8242-2D64-4C19-A7F4-42AC146DE45C}">
      <dgm:prSet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fr-BE" sz="2800" dirty="0">
              <a:solidFill>
                <a:schemeClr val="tx1"/>
              </a:solidFill>
              <a:latin typeface="Aptos Narrow" panose="020B0004020202020204" pitchFamily="34" charset="0"/>
            </a:rPr>
            <a:t>Il est indispensable d’en tenir compte dans le modèle de sélection</a:t>
          </a:r>
        </a:p>
      </dgm:t>
    </dgm:pt>
    <dgm:pt modelId="{BB3FB6C2-2B20-4E6F-99EF-4D72CB436E2A}" type="parTrans" cxnId="{C804E497-D8D7-4744-B93A-E5D344635DD1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A196F3BD-B84A-4330-91D0-F04A9D36EE64}" type="sibTrans" cxnId="{C804E497-D8D7-4744-B93A-E5D344635DD1}">
      <dgm:prSet/>
      <dgm:spPr/>
      <dgm:t>
        <a:bodyPr/>
        <a:lstStyle/>
        <a:p>
          <a:endParaRPr lang="fr-BE" sz="2800">
            <a:solidFill>
              <a:schemeClr val="tx1"/>
            </a:solidFill>
          </a:endParaRPr>
        </a:p>
      </dgm:t>
    </dgm:pt>
    <dgm:pt modelId="{BD2F4B0C-C3EA-44B1-BD1F-FA5DC691C772}" type="pres">
      <dgm:prSet presAssocID="{541FEF23-B5B4-4630-B81C-6E93BA441AD4}" presName="linearFlow" presStyleCnt="0">
        <dgm:presLayoutVars>
          <dgm:dir/>
          <dgm:resizeHandles val="exact"/>
        </dgm:presLayoutVars>
      </dgm:prSet>
      <dgm:spPr/>
    </dgm:pt>
    <dgm:pt modelId="{EC9F9676-7C81-4C00-B9DA-47608CA453E2}" type="pres">
      <dgm:prSet presAssocID="{DE521D82-4F9A-4BE9-8B27-73E934DA9A07}" presName="composite" presStyleCnt="0"/>
      <dgm:spPr/>
    </dgm:pt>
    <dgm:pt modelId="{93E28680-B55F-426E-A3C7-125A6CFF3208}" type="pres">
      <dgm:prSet presAssocID="{DE521D82-4F9A-4BE9-8B27-73E934DA9A07}" presName="imgShp" presStyleLbl="fgImgPlace1" presStyleIdx="0" presStyleCnt="3"/>
      <dgm:spPr>
        <a:solidFill>
          <a:schemeClr val="bg1"/>
        </a:solidFill>
        <a:ln>
          <a:solidFill>
            <a:srgbClr val="FF99CC"/>
          </a:solidFill>
        </a:ln>
      </dgm:spPr>
      <dgm:extLst>
        <a:ext uri="{E40237B7-FDA0-4F09-8148-C483321AD2D9}">
          <dgm14:cNvPr xmlns:dgm14="http://schemas.microsoft.com/office/drawing/2010/diagram" id="0" name="" descr="Nez contour"/>
        </a:ext>
      </dgm:extLst>
    </dgm:pt>
    <dgm:pt modelId="{FF0CA8D8-5DE8-4D62-9DB6-47A2089DDDDC}" type="pres">
      <dgm:prSet presAssocID="{DE521D82-4F9A-4BE9-8B27-73E934DA9A07}" presName="txShp" presStyleLbl="node1" presStyleIdx="0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A42C85FA-9281-4B39-AFB8-415DF5342C74}" type="pres">
      <dgm:prSet presAssocID="{AAEA3341-3474-49DB-B140-722A2BE7D6B6}" presName="spacing" presStyleCnt="0"/>
      <dgm:spPr/>
    </dgm:pt>
    <dgm:pt modelId="{F9C6E9A5-2BDD-406F-8F7E-1E73A178B21D}" type="pres">
      <dgm:prSet presAssocID="{8E1B5656-27F2-48B2-AFBB-D778EBB75C6D}" presName="composite" presStyleCnt="0"/>
      <dgm:spPr/>
    </dgm:pt>
    <dgm:pt modelId="{C91B078B-5405-459B-A5F6-1792141DABE1}" type="pres">
      <dgm:prSet presAssocID="{8E1B5656-27F2-48B2-AFBB-D778EBB75C6D}" presName="imgShp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emple de structure moléculaire"/>
        </a:ext>
      </dgm:extLst>
    </dgm:pt>
    <dgm:pt modelId="{AE2C4130-1CB6-4CCF-B9E0-4A0761A38BFD}" type="pres">
      <dgm:prSet presAssocID="{8E1B5656-27F2-48B2-AFBB-D778EBB75C6D}" presName="txShp" presStyleLbl="node1" presStyleIdx="1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9687CF6A-359C-41C2-B917-650F761B2A35}" type="pres">
      <dgm:prSet presAssocID="{D037B579-BB1C-49AB-A05E-069112F15AE5}" presName="spacing" presStyleCnt="0"/>
      <dgm:spPr/>
    </dgm:pt>
    <dgm:pt modelId="{9F07CF30-45E1-4138-8A6A-9F89AB888750}" type="pres">
      <dgm:prSet presAssocID="{3EBF8242-2D64-4C19-A7F4-42AC146DE45C}" presName="composite" presStyleCnt="0"/>
      <dgm:spPr/>
    </dgm:pt>
    <dgm:pt modelId="{CBB49F35-CCE7-4DC7-A612-55508FEA9D69}" type="pres">
      <dgm:prSet presAssocID="{3EBF8242-2D64-4C19-A7F4-42AC146DE45C}" presName="imgShp" presStyleLbl="fgImgPlace1" presStyleIdx="2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iguration d'un espace de travail Pastel"/>
        </a:ext>
      </dgm:extLst>
    </dgm:pt>
    <dgm:pt modelId="{19AD4ECB-6342-4649-9DFF-CEB275E9117A}" type="pres">
      <dgm:prSet presAssocID="{3EBF8242-2D64-4C19-A7F4-42AC146DE45C}" presName="txShp" presStyleLbl="node1" presStyleIdx="2" presStyleCnt="3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26760F25-EC0F-4105-BF1F-7E397D1EF20D}" srcId="{541FEF23-B5B4-4630-B81C-6E93BA441AD4}" destId="{8E1B5656-27F2-48B2-AFBB-D778EBB75C6D}" srcOrd="1" destOrd="0" parTransId="{78A0F68B-01C0-4A88-B4AE-813002CF4534}" sibTransId="{D037B579-BB1C-49AB-A05E-069112F15AE5}"/>
    <dgm:cxn modelId="{BE3EC660-73D2-4AD9-9E34-50B6523DD1A6}" type="presOf" srcId="{8E1B5656-27F2-48B2-AFBB-D778EBB75C6D}" destId="{AE2C4130-1CB6-4CCF-B9E0-4A0761A38BFD}" srcOrd="0" destOrd="0" presId="urn:microsoft.com/office/officeart/2005/8/layout/vList3"/>
    <dgm:cxn modelId="{9CAA9E61-6BF3-4F6F-BAE0-BBC60EA704E4}" type="presOf" srcId="{3EBF8242-2D64-4C19-A7F4-42AC146DE45C}" destId="{19AD4ECB-6342-4649-9DFF-CEB275E9117A}" srcOrd="0" destOrd="0" presId="urn:microsoft.com/office/officeart/2005/8/layout/vList3"/>
    <dgm:cxn modelId="{4B9D4D8B-AF1A-4B3E-9D5F-C08D4A111386}" type="presOf" srcId="{541FEF23-B5B4-4630-B81C-6E93BA441AD4}" destId="{BD2F4B0C-C3EA-44B1-BD1F-FA5DC691C772}" srcOrd="0" destOrd="0" presId="urn:microsoft.com/office/officeart/2005/8/layout/vList3"/>
    <dgm:cxn modelId="{C804E497-D8D7-4744-B93A-E5D344635DD1}" srcId="{541FEF23-B5B4-4630-B81C-6E93BA441AD4}" destId="{3EBF8242-2D64-4C19-A7F4-42AC146DE45C}" srcOrd="2" destOrd="0" parTransId="{BB3FB6C2-2B20-4E6F-99EF-4D72CB436E2A}" sibTransId="{A196F3BD-B84A-4330-91D0-F04A9D36EE64}"/>
    <dgm:cxn modelId="{31B17BF7-60F4-40EA-A8D7-78F708C0733E}" type="presOf" srcId="{DE521D82-4F9A-4BE9-8B27-73E934DA9A07}" destId="{FF0CA8D8-5DE8-4D62-9DB6-47A2089DDDDC}" srcOrd="0" destOrd="0" presId="urn:microsoft.com/office/officeart/2005/8/layout/vList3"/>
    <dgm:cxn modelId="{11A743F8-F3CF-4159-B6E2-8E62A897C830}" srcId="{541FEF23-B5B4-4630-B81C-6E93BA441AD4}" destId="{DE521D82-4F9A-4BE9-8B27-73E934DA9A07}" srcOrd="0" destOrd="0" parTransId="{6EF76946-C6D4-4624-8948-81BB9266BD86}" sibTransId="{AAEA3341-3474-49DB-B140-722A2BE7D6B6}"/>
    <dgm:cxn modelId="{4524670A-7A93-4221-B661-9BD61414E668}" type="presParOf" srcId="{BD2F4B0C-C3EA-44B1-BD1F-FA5DC691C772}" destId="{EC9F9676-7C81-4C00-B9DA-47608CA453E2}" srcOrd="0" destOrd="0" presId="urn:microsoft.com/office/officeart/2005/8/layout/vList3"/>
    <dgm:cxn modelId="{1CE579ED-2EF2-41A1-BC83-9812916E3F09}" type="presParOf" srcId="{EC9F9676-7C81-4C00-B9DA-47608CA453E2}" destId="{93E28680-B55F-426E-A3C7-125A6CFF3208}" srcOrd="0" destOrd="0" presId="urn:microsoft.com/office/officeart/2005/8/layout/vList3"/>
    <dgm:cxn modelId="{429D1F52-6569-4734-99BC-9CC2796FA004}" type="presParOf" srcId="{EC9F9676-7C81-4C00-B9DA-47608CA453E2}" destId="{FF0CA8D8-5DE8-4D62-9DB6-47A2089DDDDC}" srcOrd="1" destOrd="0" presId="urn:microsoft.com/office/officeart/2005/8/layout/vList3"/>
    <dgm:cxn modelId="{3374FC80-3AC6-4BDE-A36C-E56144280D96}" type="presParOf" srcId="{BD2F4B0C-C3EA-44B1-BD1F-FA5DC691C772}" destId="{A42C85FA-9281-4B39-AFB8-415DF5342C74}" srcOrd="1" destOrd="0" presId="urn:microsoft.com/office/officeart/2005/8/layout/vList3"/>
    <dgm:cxn modelId="{87E7DE6B-0773-40ED-A51B-EF668304956A}" type="presParOf" srcId="{BD2F4B0C-C3EA-44B1-BD1F-FA5DC691C772}" destId="{F9C6E9A5-2BDD-406F-8F7E-1E73A178B21D}" srcOrd="2" destOrd="0" presId="urn:microsoft.com/office/officeart/2005/8/layout/vList3"/>
    <dgm:cxn modelId="{E3A31F87-E035-4800-9481-5B88EC6B689F}" type="presParOf" srcId="{F9C6E9A5-2BDD-406F-8F7E-1E73A178B21D}" destId="{C91B078B-5405-459B-A5F6-1792141DABE1}" srcOrd="0" destOrd="0" presId="urn:microsoft.com/office/officeart/2005/8/layout/vList3"/>
    <dgm:cxn modelId="{79A0B665-0D66-4D19-B5C8-C816A1203514}" type="presParOf" srcId="{F9C6E9A5-2BDD-406F-8F7E-1E73A178B21D}" destId="{AE2C4130-1CB6-4CCF-B9E0-4A0761A38BFD}" srcOrd="1" destOrd="0" presId="urn:microsoft.com/office/officeart/2005/8/layout/vList3"/>
    <dgm:cxn modelId="{C7A75374-B9A4-4310-8E2F-7955479BF37C}" type="presParOf" srcId="{BD2F4B0C-C3EA-44B1-BD1F-FA5DC691C772}" destId="{9687CF6A-359C-41C2-B917-650F761B2A35}" srcOrd="3" destOrd="0" presId="urn:microsoft.com/office/officeart/2005/8/layout/vList3"/>
    <dgm:cxn modelId="{C02C1B78-E9D5-4BF7-95A0-C057096D63EF}" type="presParOf" srcId="{BD2F4B0C-C3EA-44B1-BD1F-FA5DC691C772}" destId="{9F07CF30-45E1-4138-8A6A-9F89AB888750}" srcOrd="4" destOrd="0" presId="urn:microsoft.com/office/officeart/2005/8/layout/vList3"/>
    <dgm:cxn modelId="{EA148976-2408-44E1-9586-5C7E6AF65EA2}" type="presParOf" srcId="{9F07CF30-45E1-4138-8A6A-9F89AB888750}" destId="{CBB49F35-CCE7-4DC7-A612-55508FEA9D69}" srcOrd="0" destOrd="0" presId="urn:microsoft.com/office/officeart/2005/8/layout/vList3"/>
    <dgm:cxn modelId="{A8D68133-B99E-46DB-96DB-60FF36AFC3E6}" type="presParOf" srcId="{9F07CF30-45E1-4138-8A6A-9F89AB888750}" destId="{19AD4ECB-6342-4649-9DFF-CEB275E9117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ED966F-965D-46A5-9622-ED2C83D6321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5D3086A3-1C4C-423D-BC3E-43DC8D07684E}">
      <dgm:prSet phldrT="[Texte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BE" dirty="0">
              <a:latin typeface="Aptos Narrow" panose="020B0004020202020204" pitchFamily="34" charset="0"/>
            </a:rPr>
            <a:t>Identifier les gènes responsables de l’odeur de verrat</a:t>
          </a:r>
          <a:endParaRPr lang="fr-BE" dirty="0"/>
        </a:p>
      </dgm:t>
    </dgm:pt>
    <dgm:pt modelId="{9F3EA1E1-585E-481E-B989-5411324B4DA8}" type="parTrans" cxnId="{36F4A3FD-463D-4271-9500-5236C5393923}">
      <dgm:prSet/>
      <dgm:spPr/>
      <dgm:t>
        <a:bodyPr/>
        <a:lstStyle/>
        <a:p>
          <a:endParaRPr lang="fr-BE"/>
        </a:p>
      </dgm:t>
    </dgm:pt>
    <dgm:pt modelId="{129F5617-8D98-465C-949C-AC9B26917797}" type="sibTrans" cxnId="{36F4A3FD-463D-4271-9500-5236C5393923}">
      <dgm:prSet/>
      <dgm:spPr/>
      <dgm:t>
        <a:bodyPr/>
        <a:lstStyle/>
        <a:p>
          <a:endParaRPr lang="fr-BE"/>
        </a:p>
      </dgm:t>
    </dgm:pt>
    <dgm:pt modelId="{9FD24DB0-AAF1-4BE9-B96B-74D0766B2A05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BE" dirty="0">
              <a:latin typeface="Aptos Narrow" panose="020B0004020202020204" pitchFamily="34" charset="0"/>
              <a:sym typeface="Wingdings" panose="05000000000000000000" pitchFamily="2" charset="2"/>
            </a:rPr>
            <a:t>Estimer leur potentielle utilisation dans le modèle génétique</a:t>
          </a:r>
        </a:p>
      </dgm:t>
    </dgm:pt>
    <dgm:pt modelId="{8FD81476-E129-4B07-88A4-220A3E70378D}" type="parTrans" cxnId="{AB800AA2-DE80-47A4-BF49-1E26D6F502CE}">
      <dgm:prSet/>
      <dgm:spPr/>
      <dgm:t>
        <a:bodyPr/>
        <a:lstStyle/>
        <a:p>
          <a:endParaRPr lang="fr-BE"/>
        </a:p>
      </dgm:t>
    </dgm:pt>
    <dgm:pt modelId="{D36FDAED-83BE-456F-A78F-C397152E3656}" type="sibTrans" cxnId="{AB800AA2-DE80-47A4-BF49-1E26D6F502CE}">
      <dgm:prSet/>
      <dgm:spPr/>
      <dgm:t>
        <a:bodyPr/>
        <a:lstStyle/>
        <a:p>
          <a:endParaRPr lang="fr-BE"/>
        </a:p>
      </dgm:t>
    </dgm:pt>
    <dgm:pt modelId="{6B40ABAB-DBB9-4B09-99E7-973CA0AA467B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BE" dirty="0">
              <a:latin typeface="Aptos Narrow" panose="020B0004020202020204" pitchFamily="34" charset="0"/>
              <a:sym typeface="Wingdings" panose="05000000000000000000" pitchFamily="2" charset="2"/>
            </a:rPr>
            <a:t>Produire des listes de valeur d’élevage tenant compte de ce nouveau caractère et augmenter leur précision</a:t>
          </a:r>
        </a:p>
      </dgm:t>
    </dgm:pt>
    <dgm:pt modelId="{A329E181-F2A9-4FE2-B0BE-C21B7BA078B1}" type="parTrans" cxnId="{46D2A12C-40D1-46FD-9730-698660C38A0D}">
      <dgm:prSet/>
      <dgm:spPr/>
      <dgm:t>
        <a:bodyPr/>
        <a:lstStyle/>
        <a:p>
          <a:endParaRPr lang="fr-BE"/>
        </a:p>
      </dgm:t>
    </dgm:pt>
    <dgm:pt modelId="{155BC2F2-0D28-4C6A-B8ED-506F7CC7B2AF}" type="sibTrans" cxnId="{46D2A12C-40D1-46FD-9730-698660C38A0D}">
      <dgm:prSet/>
      <dgm:spPr/>
      <dgm:t>
        <a:bodyPr/>
        <a:lstStyle/>
        <a:p>
          <a:endParaRPr lang="fr-BE"/>
        </a:p>
      </dgm:t>
    </dgm:pt>
    <dgm:pt modelId="{496CB259-514F-4F02-99EF-8EE5D9F45327}" type="pres">
      <dgm:prSet presAssocID="{26ED966F-965D-46A5-9622-ED2C83D6321B}" presName="Name0" presStyleCnt="0">
        <dgm:presLayoutVars>
          <dgm:chMax val="7"/>
          <dgm:chPref val="7"/>
          <dgm:dir/>
        </dgm:presLayoutVars>
      </dgm:prSet>
      <dgm:spPr/>
    </dgm:pt>
    <dgm:pt modelId="{C9C4C1E8-97F7-4137-8002-5F1EE7903553}" type="pres">
      <dgm:prSet presAssocID="{26ED966F-965D-46A5-9622-ED2C83D6321B}" presName="Name1" presStyleCnt="0"/>
      <dgm:spPr/>
    </dgm:pt>
    <dgm:pt modelId="{398B39DA-C58D-4A66-8D05-715C709A0E38}" type="pres">
      <dgm:prSet presAssocID="{26ED966F-965D-46A5-9622-ED2C83D6321B}" presName="cycle" presStyleCnt="0"/>
      <dgm:spPr/>
    </dgm:pt>
    <dgm:pt modelId="{D14A49FB-4A43-469E-B3E3-D4196FDC57DE}" type="pres">
      <dgm:prSet presAssocID="{26ED966F-965D-46A5-9622-ED2C83D6321B}" presName="srcNode" presStyleLbl="node1" presStyleIdx="0" presStyleCnt="3"/>
      <dgm:spPr/>
    </dgm:pt>
    <dgm:pt modelId="{2272BB26-346F-4467-9696-133449BD73AF}" type="pres">
      <dgm:prSet presAssocID="{26ED966F-965D-46A5-9622-ED2C83D6321B}" presName="conn" presStyleLbl="parChTrans1D2" presStyleIdx="0" presStyleCnt="1"/>
      <dgm:spPr/>
    </dgm:pt>
    <dgm:pt modelId="{0F7C096C-9C73-4333-90C2-E327FD203480}" type="pres">
      <dgm:prSet presAssocID="{26ED966F-965D-46A5-9622-ED2C83D6321B}" presName="extraNode" presStyleLbl="node1" presStyleIdx="0" presStyleCnt="3"/>
      <dgm:spPr/>
    </dgm:pt>
    <dgm:pt modelId="{36A9AD07-39FD-4BF0-A468-D809FC911AC1}" type="pres">
      <dgm:prSet presAssocID="{26ED966F-965D-46A5-9622-ED2C83D6321B}" presName="dstNode" presStyleLbl="node1" presStyleIdx="0" presStyleCnt="3"/>
      <dgm:spPr/>
    </dgm:pt>
    <dgm:pt modelId="{B51D4956-6150-4835-9397-883F08B4CDC3}" type="pres">
      <dgm:prSet presAssocID="{5D3086A3-1C4C-423D-BC3E-43DC8D07684E}" presName="text_1" presStyleLbl="node1" presStyleIdx="0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9173E22D-4E28-4421-B732-AB9AEE5F1424}" type="pres">
      <dgm:prSet presAssocID="{5D3086A3-1C4C-423D-BC3E-43DC8D07684E}" presName="accent_1" presStyleCnt="0"/>
      <dgm:spPr/>
    </dgm:pt>
    <dgm:pt modelId="{673A1245-537F-4D2C-A926-638950214D92}" type="pres">
      <dgm:prSet presAssocID="{5D3086A3-1C4C-423D-BC3E-43DC8D07684E}" presName="accentRepeatNode" presStyleLbl="solidFgAcc1" presStyleIdx="0" presStyleCnt="3"/>
      <dgm:spPr/>
    </dgm:pt>
    <dgm:pt modelId="{9BE4C4ED-EDC7-400D-95C4-1452FF98DA9F}" type="pres">
      <dgm:prSet presAssocID="{9FD24DB0-AAF1-4BE9-B96B-74D0766B2A05}" presName="text_2" presStyleLbl="node1" presStyleIdx="1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B455FE24-3A35-4129-9ADF-BE5CEE73820A}" type="pres">
      <dgm:prSet presAssocID="{9FD24DB0-AAF1-4BE9-B96B-74D0766B2A05}" presName="accent_2" presStyleCnt="0"/>
      <dgm:spPr/>
    </dgm:pt>
    <dgm:pt modelId="{3BEACD7F-5B47-4D03-9F65-D93293F17C11}" type="pres">
      <dgm:prSet presAssocID="{9FD24DB0-AAF1-4BE9-B96B-74D0766B2A05}" presName="accentRepeatNode" presStyleLbl="solidFgAcc1" presStyleIdx="1" presStyleCnt="3"/>
      <dgm:spPr/>
    </dgm:pt>
    <dgm:pt modelId="{F11E0A21-878B-4725-82A8-8B4DA131A612}" type="pres">
      <dgm:prSet presAssocID="{6B40ABAB-DBB9-4B09-99E7-973CA0AA467B}" presName="text_3" presStyleLbl="node1" presStyleIdx="2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465DF9FB-B1C1-467D-929D-EDF87360A4B4}" type="pres">
      <dgm:prSet presAssocID="{6B40ABAB-DBB9-4B09-99E7-973CA0AA467B}" presName="accent_3" presStyleCnt="0"/>
      <dgm:spPr/>
    </dgm:pt>
    <dgm:pt modelId="{BB77B3C9-A158-423E-B057-551CDC88DA98}" type="pres">
      <dgm:prSet presAssocID="{6B40ABAB-DBB9-4B09-99E7-973CA0AA467B}" presName="accentRepeatNode" presStyleLbl="solidFgAcc1" presStyleIdx="2" presStyleCnt="3"/>
      <dgm:spPr/>
    </dgm:pt>
  </dgm:ptLst>
  <dgm:cxnLst>
    <dgm:cxn modelId="{9934D408-5148-47F5-8DFD-AAFFDFB01A1A}" type="presOf" srcId="{129F5617-8D98-465C-949C-AC9B26917797}" destId="{2272BB26-346F-4467-9696-133449BD73AF}" srcOrd="0" destOrd="0" presId="urn:microsoft.com/office/officeart/2008/layout/VerticalCurvedList"/>
    <dgm:cxn modelId="{46D2A12C-40D1-46FD-9730-698660C38A0D}" srcId="{26ED966F-965D-46A5-9622-ED2C83D6321B}" destId="{6B40ABAB-DBB9-4B09-99E7-973CA0AA467B}" srcOrd="2" destOrd="0" parTransId="{A329E181-F2A9-4FE2-B0BE-C21B7BA078B1}" sibTransId="{155BC2F2-0D28-4C6A-B8ED-506F7CC7B2AF}"/>
    <dgm:cxn modelId="{31E0E94A-4040-4542-ADF3-A5E2DB74ED05}" type="presOf" srcId="{9FD24DB0-AAF1-4BE9-B96B-74D0766B2A05}" destId="{9BE4C4ED-EDC7-400D-95C4-1452FF98DA9F}" srcOrd="0" destOrd="0" presId="urn:microsoft.com/office/officeart/2008/layout/VerticalCurvedList"/>
    <dgm:cxn modelId="{B4316074-7046-4215-92AC-4ECBD7A97650}" type="presOf" srcId="{26ED966F-965D-46A5-9622-ED2C83D6321B}" destId="{496CB259-514F-4F02-99EF-8EE5D9F45327}" srcOrd="0" destOrd="0" presId="urn:microsoft.com/office/officeart/2008/layout/VerticalCurvedList"/>
    <dgm:cxn modelId="{F80DF67E-6A20-4396-87A2-3F48B8D7287C}" type="presOf" srcId="{6B40ABAB-DBB9-4B09-99E7-973CA0AA467B}" destId="{F11E0A21-878B-4725-82A8-8B4DA131A612}" srcOrd="0" destOrd="0" presId="urn:microsoft.com/office/officeart/2008/layout/VerticalCurvedList"/>
    <dgm:cxn modelId="{AB800AA2-DE80-47A4-BF49-1E26D6F502CE}" srcId="{26ED966F-965D-46A5-9622-ED2C83D6321B}" destId="{9FD24DB0-AAF1-4BE9-B96B-74D0766B2A05}" srcOrd="1" destOrd="0" parTransId="{8FD81476-E129-4B07-88A4-220A3E70378D}" sibTransId="{D36FDAED-83BE-456F-A78F-C397152E3656}"/>
    <dgm:cxn modelId="{F91B1ED9-33B3-4D4D-BAE6-799F1D465944}" type="presOf" srcId="{5D3086A3-1C4C-423D-BC3E-43DC8D07684E}" destId="{B51D4956-6150-4835-9397-883F08B4CDC3}" srcOrd="0" destOrd="0" presId="urn:microsoft.com/office/officeart/2008/layout/VerticalCurvedList"/>
    <dgm:cxn modelId="{36F4A3FD-463D-4271-9500-5236C5393923}" srcId="{26ED966F-965D-46A5-9622-ED2C83D6321B}" destId="{5D3086A3-1C4C-423D-BC3E-43DC8D07684E}" srcOrd="0" destOrd="0" parTransId="{9F3EA1E1-585E-481E-B989-5411324B4DA8}" sibTransId="{129F5617-8D98-465C-949C-AC9B26917797}"/>
    <dgm:cxn modelId="{0390F93D-DB83-485E-BB09-79F25FC13C95}" type="presParOf" srcId="{496CB259-514F-4F02-99EF-8EE5D9F45327}" destId="{C9C4C1E8-97F7-4137-8002-5F1EE7903553}" srcOrd="0" destOrd="0" presId="urn:microsoft.com/office/officeart/2008/layout/VerticalCurvedList"/>
    <dgm:cxn modelId="{619A0875-EF86-4C03-8D82-CDB3AAE49DB7}" type="presParOf" srcId="{C9C4C1E8-97F7-4137-8002-5F1EE7903553}" destId="{398B39DA-C58D-4A66-8D05-715C709A0E38}" srcOrd="0" destOrd="0" presId="urn:microsoft.com/office/officeart/2008/layout/VerticalCurvedList"/>
    <dgm:cxn modelId="{B44371F1-478E-4B16-A79D-9C6B66CB86BF}" type="presParOf" srcId="{398B39DA-C58D-4A66-8D05-715C709A0E38}" destId="{D14A49FB-4A43-469E-B3E3-D4196FDC57DE}" srcOrd="0" destOrd="0" presId="urn:microsoft.com/office/officeart/2008/layout/VerticalCurvedList"/>
    <dgm:cxn modelId="{52726AD9-F842-4FDA-AFC7-5D20E8A56E08}" type="presParOf" srcId="{398B39DA-C58D-4A66-8D05-715C709A0E38}" destId="{2272BB26-346F-4467-9696-133449BD73AF}" srcOrd="1" destOrd="0" presId="urn:microsoft.com/office/officeart/2008/layout/VerticalCurvedList"/>
    <dgm:cxn modelId="{0E2088B2-7AB8-4499-82A1-9610DE68D700}" type="presParOf" srcId="{398B39DA-C58D-4A66-8D05-715C709A0E38}" destId="{0F7C096C-9C73-4333-90C2-E327FD203480}" srcOrd="2" destOrd="0" presId="urn:microsoft.com/office/officeart/2008/layout/VerticalCurvedList"/>
    <dgm:cxn modelId="{46BC4BB2-A2EF-47BB-B483-229A66763348}" type="presParOf" srcId="{398B39DA-C58D-4A66-8D05-715C709A0E38}" destId="{36A9AD07-39FD-4BF0-A468-D809FC911AC1}" srcOrd="3" destOrd="0" presId="urn:microsoft.com/office/officeart/2008/layout/VerticalCurvedList"/>
    <dgm:cxn modelId="{FDD6CA5D-6FAA-4FF5-BB60-A2CDF4D40551}" type="presParOf" srcId="{C9C4C1E8-97F7-4137-8002-5F1EE7903553}" destId="{B51D4956-6150-4835-9397-883F08B4CDC3}" srcOrd="1" destOrd="0" presId="urn:microsoft.com/office/officeart/2008/layout/VerticalCurvedList"/>
    <dgm:cxn modelId="{C46A936D-FCD4-4616-A833-8535C053A425}" type="presParOf" srcId="{C9C4C1E8-97F7-4137-8002-5F1EE7903553}" destId="{9173E22D-4E28-4421-B732-AB9AEE5F1424}" srcOrd="2" destOrd="0" presId="urn:microsoft.com/office/officeart/2008/layout/VerticalCurvedList"/>
    <dgm:cxn modelId="{48A9F35A-C159-43C5-A027-51ADFA3F085F}" type="presParOf" srcId="{9173E22D-4E28-4421-B732-AB9AEE5F1424}" destId="{673A1245-537F-4D2C-A926-638950214D92}" srcOrd="0" destOrd="0" presId="urn:microsoft.com/office/officeart/2008/layout/VerticalCurvedList"/>
    <dgm:cxn modelId="{CE590254-ADE5-48CB-804E-8185A65C2DDC}" type="presParOf" srcId="{C9C4C1E8-97F7-4137-8002-5F1EE7903553}" destId="{9BE4C4ED-EDC7-400D-95C4-1452FF98DA9F}" srcOrd="3" destOrd="0" presId="urn:microsoft.com/office/officeart/2008/layout/VerticalCurvedList"/>
    <dgm:cxn modelId="{19E90F2F-343B-423B-A667-AB6580C40AF5}" type="presParOf" srcId="{C9C4C1E8-97F7-4137-8002-5F1EE7903553}" destId="{B455FE24-3A35-4129-9ADF-BE5CEE73820A}" srcOrd="4" destOrd="0" presId="urn:microsoft.com/office/officeart/2008/layout/VerticalCurvedList"/>
    <dgm:cxn modelId="{807AA979-D155-4B03-A889-5F16D0D52ED7}" type="presParOf" srcId="{B455FE24-3A35-4129-9ADF-BE5CEE73820A}" destId="{3BEACD7F-5B47-4D03-9F65-D93293F17C11}" srcOrd="0" destOrd="0" presId="urn:microsoft.com/office/officeart/2008/layout/VerticalCurvedList"/>
    <dgm:cxn modelId="{3833BCBF-72CC-4E41-A864-69E0E240605D}" type="presParOf" srcId="{C9C4C1E8-97F7-4137-8002-5F1EE7903553}" destId="{F11E0A21-878B-4725-82A8-8B4DA131A612}" srcOrd="5" destOrd="0" presId="urn:microsoft.com/office/officeart/2008/layout/VerticalCurvedList"/>
    <dgm:cxn modelId="{8D1A39F3-C074-4FFE-9E6B-6F19EF5E1E38}" type="presParOf" srcId="{C9C4C1E8-97F7-4137-8002-5F1EE7903553}" destId="{465DF9FB-B1C1-467D-929D-EDF87360A4B4}" srcOrd="6" destOrd="0" presId="urn:microsoft.com/office/officeart/2008/layout/VerticalCurvedList"/>
    <dgm:cxn modelId="{FF57E656-E842-448A-803D-579CB85BDC3A}" type="presParOf" srcId="{465DF9FB-B1C1-467D-929D-EDF87360A4B4}" destId="{BB77B3C9-A158-423E-B057-551CDC88DA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18EC9-1C56-4CAE-8298-4D4FCA46C788}">
      <dsp:nvSpPr>
        <dsp:cNvPr id="0" name=""/>
        <dsp:cNvSpPr/>
      </dsp:nvSpPr>
      <dsp:spPr>
        <a:xfrm>
          <a:off x="3966507" y="275325"/>
          <a:ext cx="3738904" cy="3738904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>
              <a:latin typeface="Aptos Narrow" panose="020B0004020202020204" pitchFamily="34" charset="0"/>
            </a:rPr>
            <a:t>Elevage</a:t>
          </a:r>
        </a:p>
      </dsp:txBody>
      <dsp:txXfrm>
        <a:off x="5951243" y="1050258"/>
        <a:ext cx="1379833" cy="1023747"/>
      </dsp:txXfrm>
    </dsp:sp>
    <dsp:sp modelId="{691344E3-85AA-4F13-B84B-0B73408385DB}">
      <dsp:nvSpPr>
        <dsp:cNvPr id="0" name=""/>
        <dsp:cNvSpPr/>
      </dsp:nvSpPr>
      <dsp:spPr>
        <a:xfrm>
          <a:off x="3966507" y="400846"/>
          <a:ext cx="3738904" cy="3738904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>
              <a:latin typeface="Aptos Narrow" panose="020B0004020202020204" pitchFamily="34" charset="0"/>
            </a:rPr>
            <a:t>Analyses </a:t>
          </a:r>
          <a:br>
            <a:rPr lang="fr-BE" sz="2000" kern="1200" dirty="0">
              <a:latin typeface="Aptos Narrow" panose="020B0004020202020204" pitchFamily="34" charset="0"/>
            </a:rPr>
          </a:br>
          <a:r>
            <a:rPr lang="fr-BE" sz="2000" kern="1200" dirty="0">
              <a:latin typeface="Aptos Narrow" panose="020B0004020202020204" pitchFamily="34" charset="0"/>
            </a:rPr>
            <a:t>Phénotypage</a:t>
          </a:r>
        </a:p>
      </dsp:txBody>
      <dsp:txXfrm>
        <a:off x="5951243" y="2341070"/>
        <a:ext cx="1379833" cy="1023747"/>
      </dsp:txXfrm>
    </dsp:sp>
    <dsp:sp modelId="{5E50F80D-AF36-4216-A2FA-92DAF13DA443}">
      <dsp:nvSpPr>
        <dsp:cNvPr id="0" name=""/>
        <dsp:cNvSpPr/>
      </dsp:nvSpPr>
      <dsp:spPr>
        <a:xfrm>
          <a:off x="3840987" y="400846"/>
          <a:ext cx="3738904" cy="3738904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>
              <a:latin typeface="Aptos Narrow" panose="020B0004020202020204" pitchFamily="34" charset="0"/>
            </a:rPr>
            <a:t>Génétique</a:t>
          </a:r>
          <a:br>
            <a:rPr lang="fr-BE" sz="2000" kern="1200" dirty="0">
              <a:latin typeface="Aptos Narrow" panose="020B0004020202020204" pitchFamily="34" charset="0"/>
            </a:rPr>
          </a:br>
          <a:r>
            <a:rPr lang="fr-BE" sz="2000" kern="1200" dirty="0">
              <a:latin typeface="Aptos Narrow" panose="020B0004020202020204" pitchFamily="34" charset="0"/>
            </a:rPr>
            <a:t>Génomique</a:t>
          </a:r>
        </a:p>
      </dsp:txBody>
      <dsp:txXfrm>
        <a:off x="4215323" y="2341070"/>
        <a:ext cx="1379833" cy="1023747"/>
      </dsp:txXfrm>
    </dsp:sp>
    <dsp:sp modelId="{7F68CC3C-A3CA-4F65-8216-0B127A9A9A3D}">
      <dsp:nvSpPr>
        <dsp:cNvPr id="0" name=""/>
        <dsp:cNvSpPr/>
      </dsp:nvSpPr>
      <dsp:spPr>
        <a:xfrm>
          <a:off x="3840987" y="275325"/>
          <a:ext cx="3738904" cy="3738904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100" kern="1200" dirty="0" err="1">
              <a:latin typeface="Aptos Narrow" panose="020B0004020202020204" pitchFamily="34" charset="0"/>
            </a:rPr>
            <a:t>Communica-tions</a:t>
          </a:r>
          <a:endParaRPr lang="fr-BE" sz="2100" kern="1200" dirty="0">
            <a:latin typeface="Aptos Narrow" panose="020B0004020202020204" pitchFamily="34" charset="0"/>
          </a:endParaRPr>
        </a:p>
      </dsp:txBody>
      <dsp:txXfrm>
        <a:off x="4215323" y="1050258"/>
        <a:ext cx="1379833" cy="1023747"/>
      </dsp:txXfrm>
    </dsp:sp>
    <dsp:sp modelId="{94CDB1C8-62DA-4EA1-A7B0-132CA3F01FD1}">
      <dsp:nvSpPr>
        <dsp:cNvPr id="0" name=""/>
        <dsp:cNvSpPr/>
      </dsp:nvSpPr>
      <dsp:spPr>
        <a:xfrm>
          <a:off x="3735051" y="43869"/>
          <a:ext cx="4201816" cy="4201816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1F45F-3750-4B15-A8DF-C9D32874ED05}">
      <dsp:nvSpPr>
        <dsp:cNvPr id="0" name=""/>
        <dsp:cNvSpPr/>
      </dsp:nvSpPr>
      <dsp:spPr>
        <a:xfrm>
          <a:off x="3735051" y="169390"/>
          <a:ext cx="4201816" cy="4201816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5D3BB-5356-44DB-B661-4DBD88C02803}">
      <dsp:nvSpPr>
        <dsp:cNvPr id="0" name=""/>
        <dsp:cNvSpPr/>
      </dsp:nvSpPr>
      <dsp:spPr>
        <a:xfrm>
          <a:off x="3609531" y="169390"/>
          <a:ext cx="4201816" cy="4201816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38463-0F95-431B-A11D-D2933BD3E614}">
      <dsp:nvSpPr>
        <dsp:cNvPr id="0" name=""/>
        <dsp:cNvSpPr/>
      </dsp:nvSpPr>
      <dsp:spPr>
        <a:xfrm>
          <a:off x="3609531" y="43869"/>
          <a:ext cx="4201816" cy="4201816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5A0B5-FF06-4115-8B2D-A0194D6DD39C}">
      <dsp:nvSpPr>
        <dsp:cNvPr id="0" name=""/>
        <dsp:cNvSpPr/>
      </dsp:nvSpPr>
      <dsp:spPr>
        <a:xfrm>
          <a:off x="923075" y="639656"/>
          <a:ext cx="6042019" cy="824841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A02C8-900D-421D-9ABE-867EE07D3BF3}">
      <dsp:nvSpPr>
        <dsp:cNvPr id="0" name=""/>
        <dsp:cNvSpPr/>
      </dsp:nvSpPr>
      <dsp:spPr>
        <a:xfrm>
          <a:off x="539684" y="0"/>
          <a:ext cx="6783768" cy="824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>
              <a:latin typeface="Aptos Narrow" panose="020B0004020202020204" pitchFamily="34" charset="0"/>
            </a:rPr>
            <a:t>Sélection génomique de verrats Piétrain avec un faible risque de développement de l’odeur de verrat</a:t>
          </a:r>
        </a:p>
      </dsp:txBody>
      <dsp:txXfrm>
        <a:off x="539684" y="0"/>
        <a:ext cx="6783768" cy="824841"/>
      </dsp:txXfrm>
    </dsp:sp>
    <dsp:sp modelId="{7285689D-F715-4D51-B761-D446783C283D}">
      <dsp:nvSpPr>
        <dsp:cNvPr id="0" name=""/>
        <dsp:cNvSpPr/>
      </dsp:nvSpPr>
      <dsp:spPr>
        <a:xfrm>
          <a:off x="3828463" y="927946"/>
          <a:ext cx="206210" cy="206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5039E-9EF1-43B3-B170-6A3F8264D560}">
      <dsp:nvSpPr>
        <dsp:cNvPr id="0" name=""/>
        <dsp:cNvSpPr/>
      </dsp:nvSpPr>
      <dsp:spPr>
        <a:xfrm>
          <a:off x="7390504" y="1237261"/>
          <a:ext cx="2852778" cy="824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>
              <a:latin typeface="Aptos Narrow" panose="020B0004020202020204" pitchFamily="34" charset="0"/>
            </a:rPr>
            <a:t>Index de sélection intégratif</a:t>
          </a:r>
        </a:p>
      </dsp:txBody>
      <dsp:txXfrm>
        <a:off x="7390504" y="1237261"/>
        <a:ext cx="2852778" cy="824841"/>
      </dsp:txXfrm>
    </dsp:sp>
    <dsp:sp modelId="{C82B43AA-94D5-4BFB-A279-CFB96072128E}">
      <dsp:nvSpPr>
        <dsp:cNvPr id="0" name=""/>
        <dsp:cNvSpPr/>
      </dsp:nvSpPr>
      <dsp:spPr>
        <a:xfrm>
          <a:off x="8713788" y="927946"/>
          <a:ext cx="206210" cy="206210"/>
        </a:xfrm>
        <a:prstGeom prst="ellipse">
          <a:avLst/>
        </a:prstGeom>
        <a:noFill/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18EC9-1C56-4CAE-8298-4D4FCA46C788}">
      <dsp:nvSpPr>
        <dsp:cNvPr id="0" name=""/>
        <dsp:cNvSpPr/>
      </dsp:nvSpPr>
      <dsp:spPr>
        <a:xfrm>
          <a:off x="4002101" y="307534"/>
          <a:ext cx="4149458" cy="4149458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>
              <a:latin typeface="Aptos Narrow" panose="020B0004020202020204" pitchFamily="34" charset="0"/>
            </a:rPr>
            <a:t>Elevage</a:t>
          </a:r>
        </a:p>
      </dsp:txBody>
      <dsp:txXfrm>
        <a:off x="6204772" y="1167559"/>
        <a:ext cx="1531347" cy="1136161"/>
      </dsp:txXfrm>
    </dsp:sp>
    <dsp:sp modelId="{691344E3-85AA-4F13-B84B-0B73408385DB}">
      <dsp:nvSpPr>
        <dsp:cNvPr id="0" name=""/>
        <dsp:cNvSpPr/>
      </dsp:nvSpPr>
      <dsp:spPr>
        <a:xfrm>
          <a:off x="4002101" y="446838"/>
          <a:ext cx="4149458" cy="4149458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>
              <a:latin typeface="Aptos Narrow" panose="020B0004020202020204" pitchFamily="34" charset="0"/>
            </a:rPr>
            <a:t>Analyses </a:t>
          </a:r>
          <a:br>
            <a:rPr lang="fr-BE" sz="2200" kern="1200" dirty="0">
              <a:latin typeface="Aptos Narrow" panose="020B0004020202020204" pitchFamily="34" charset="0"/>
            </a:rPr>
          </a:br>
          <a:r>
            <a:rPr lang="fr-BE" sz="2200" kern="1200" dirty="0">
              <a:latin typeface="Aptos Narrow" panose="020B0004020202020204" pitchFamily="34" charset="0"/>
            </a:rPr>
            <a:t>Phénotypage</a:t>
          </a:r>
        </a:p>
      </dsp:txBody>
      <dsp:txXfrm>
        <a:off x="6204772" y="2600110"/>
        <a:ext cx="1531347" cy="1136161"/>
      </dsp:txXfrm>
    </dsp:sp>
    <dsp:sp modelId="{5E50F80D-AF36-4216-A2FA-92DAF13DA443}">
      <dsp:nvSpPr>
        <dsp:cNvPr id="0" name=""/>
        <dsp:cNvSpPr/>
      </dsp:nvSpPr>
      <dsp:spPr>
        <a:xfrm>
          <a:off x="3862797" y="446838"/>
          <a:ext cx="4149458" cy="4149458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>
              <a:latin typeface="Aptos Narrow" panose="020B0004020202020204" pitchFamily="34" charset="0"/>
            </a:rPr>
            <a:t>Génétique</a:t>
          </a:r>
          <a:br>
            <a:rPr lang="fr-BE" sz="2200" kern="1200" dirty="0">
              <a:latin typeface="Aptos Narrow" panose="020B0004020202020204" pitchFamily="34" charset="0"/>
            </a:rPr>
          </a:br>
          <a:r>
            <a:rPr lang="fr-BE" sz="2200" kern="1200" dirty="0">
              <a:latin typeface="Aptos Narrow" panose="020B0004020202020204" pitchFamily="34" charset="0"/>
            </a:rPr>
            <a:t>Génomique</a:t>
          </a:r>
        </a:p>
      </dsp:txBody>
      <dsp:txXfrm>
        <a:off x="4278237" y="2600110"/>
        <a:ext cx="1531347" cy="1136161"/>
      </dsp:txXfrm>
    </dsp:sp>
    <dsp:sp modelId="{7F68CC3C-A3CA-4F65-8216-0B127A9A9A3D}">
      <dsp:nvSpPr>
        <dsp:cNvPr id="0" name=""/>
        <dsp:cNvSpPr/>
      </dsp:nvSpPr>
      <dsp:spPr>
        <a:xfrm>
          <a:off x="3862797" y="307534"/>
          <a:ext cx="4149458" cy="4149458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100" kern="1200" dirty="0" err="1">
              <a:latin typeface="Aptos Narrow" panose="020B0004020202020204" pitchFamily="34" charset="0"/>
            </a:rPr>
            <a:t>Communica-tions</a:t>
          </a:r>
          <a:endParaRPr lang="fr-BE" sz="2100" kern="1200" dirty="0">
            <a:latin typeface="Aptos Narrow" panose="020B0004020202020204" pitchFamily="34" charset="0"/>
          </a:endParaRPr>
        </a:p>
      </dsp:txBody>
      <dsp:txXfrm>
        <a:off x="4278237" y="1167559"/>
        <a:ext cx="1531347" cy="1136161"/>
      </dsp:txXfrm>
    </dsp:sp>
    <dsp:sp modelId="{94CDB1C8-62DA-4EA1-A7B0-132CA3F01FD1}">
      <dsp:nvSpPr>
        <dsp:cNvPr id="0" name=""/>
        <dsp:cNvSpPr/>
      </dsp:nvSpPr>
      <dsp:spPr>
        <a:xfrm>
          <a:off x="3745229" y="50663"/>
          <a:ext cx="4663201" cy="466320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1F45F-3750-4B15-A8DF-C9D32874ED05}">
      <dsp:nvSpPr>
        <dsp:cNvPr id="0" name=""/>
        <dsp:cNvSpPr/>
      </dsp:nvSpPr>
      <dsp:spPr>
        <a:xfrm>
          <a:off x="3745229" y="189966"/>
          <a:ext cx="4663201" cy="466320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5D3BB-5356-44DB-B661-4DBD88C02803}">
      <dsp:nvSpPr>
        <dsp:cNvPr id="0" name=""/>
        <dsp:cNvSpPr/>
      </dsp:nvSpPr>
      <dsp:spPr>
        <a:xfrm>
          <a:off x="3605926" y="189966"/>
          <a:ext cx="4663201" cy="466320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38463-0F95-431B-A11D-D2933BD3E614}">
      <dsp:nvSpPr>
        <dsp:cNvPr id="0" name=""/>
        <dsp:cNvSpPr/>
      </dsp:nvSpPr>
      <dsp:spPr>
        <a:xfrm>
          <a:off x="3605926" y="50663"/>
          <a:ext cx="4663201" cy="466320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CA8D8-5DE8-4D62-9DB6-47A2089DDDDC}">
      <dsp:nvSpPr>
        <dsp:cNvPr id="0" name=""/>
        <dsp:cNvSpPr/>
      </dsp:nvSpPr>
      <dsp:spPr>
        <a:xfrm rot="10800000">
          <a:off x="2311834" y="460"/>
          <a:ext cx="8107680" cy="1078697"/>
        </a:xfrm>
        <a:prstGeom prst="round2DiagRect">
          <a:avLst/>
        </a:prstGeom>
        <a:solidFill>
          <a:schemeClr val="bg1"/>
        </a:solidFill>
        <a:ln w="12700" cap="flat" cmpd="sng" algn="ctr">
          <a:solidFill>
            <a:srgbClr val="FF99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56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BE" sz="2800" kern="1200" dirty="0">
              <a:solidFill>
                <a:schemeClr val="tx1"/>
              </a:solidFill>
              <a:latin typeface="Aptos Narrow" panose="020B0004020202020204" pitchFamily="34" charset="0"/>
            </a:rPr>
            <a:t>La sélection peut être basée sur le nez humain</a:t>
          </a:r>
          <a:endParaRPr lang="fr-BE" sz="2800" kern="1200" dirty="0">
            <a:solidFill>
              <a:schemeClr val="tx1"/>
            </a:solidFill>
          </a:endParaRPr>
        </a:p>
      </dsp:txBody>
      <dsp:txXfrm rot="10800000">
        <a:off x="2364492" y="53118"/>
        <a:ext cx="8002364" cy="973381"/>
      </dsp:txXfrm>
    </dsp:sp>
    <dsp:sp modelId="{93E28680-B55F-426E-A3C7-125A6CFF3208}">
      <dsp:nvSpPr>
        <dsp:cNvPr id="0" name=""/>
        <dsp:cNvSpPr/>
      </dsp:nvSpPr>
      <dsp:spPr>
        <a:xfrm>
          <a:off x="1772485" y="460"/>
          <a:ext cx="1078697" cy="1078697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FF99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C4130-1CB6-4CCF-B9E0-4A0761A38BFD}">
      <dsp:nvSpPr>
        <dsp:cNvPr id="0" name=""/>
        <dsp:cNvSpPr/>
      </dsp:nvSpPr>
      <dsp:spPr>
        <a:xfrm rot="10800000">
          <a:off x="2311834" y="1348832"/>
          <a:ext cx="8107680" cy="1078697"/>
        </a:xfrm>
        <a:prstGeom prst="round2Diag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56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800" kern="1200" dirty="0">
              <a:solidFill>
                <a:schemeClr val="tx1"/>
              </a:solidFill>
              <a:latin typeface="Aptos Narrow" panose="020B0004020202020204" pitchFamily="34" charset="0"/>
            </a:rPr>
            <a:t>D’autres composés sont à l’origine de l’odeur de verrat</a:t>
          </a:r>
        </a:p>
      </dsp:txBody>
      <dsp:txXfrm rot="10800000">
        <a:off x="2364492" y="1401490"/>
        <a:ext cx="8002364" cy="973381"/>
      </dsp:txXfrm>
    </dsp:sp>
    <dsp:sp modelId="{C91B078B-5405-459B-A5F6-1792141DABE1}">
      <dsp:nvSpPr>
        <dsp:cNvPr id="0" name=""/>
        <dsp:cNvSpPr/>
      </dsp:nvSpPr>
      <dsp:spPr>
        <a:xfrm>
          <a:off x="1772485" y="1348832"/>
          <a:ext cx="1078697" cy="107869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AD4ECB-6342-4649-9DFF-CEB275E9117A}">
      <dsp:nvSpPr>
        <dsp:cNvPr id="0" name=""/>
        <dsp:cNvSpPr/>
      </dsp:nvSpPr>
      <dsp:spPr>
        <a:xfrm rot="10800000">
          <a:off x="2311834" y="2697204"/>
          <a:ext cx="8107680" cy="1078697"/>
        </a:xfrm>
        <a:prstGeom prst="round2DiagRect">
          <a:avLst/>
        </a:prstGeom>
        <a:solidFill>
          <a:schemeClr val="bg1"/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56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800" kern="1200" dirty="0">
              <a:solidFill>
                <a:schemeClr val="tx1"/>
              </a:solidFill>
              <a:latin typeface="Aptos Narrow" panose="020B0004020202020204" pitchFamily="34" charset="0"/>
            </a:rPr>
            <a:t>Il est indispensable d’en tenir compte dans le modèle de sélection</a:t>
          </a:r>
        </a:p>
      </dsp:txBody>
      <dsp:txXfrm rot="10800000">
        <a:off x="2364492" y="2749862"/>
        <a:ext cx="8002364" cy="973381"/>
      </dsp:txXfrm>
    </dsp:sp>
    <dsp:sp modelId="{CBB49F35-CCE7-4DC7-A612-55508FEA9D69}">
      <dsp:nvSpPr>
        <dsp:cNvPr id="0" name=""/>
        <dsp:cNvSpPr/>
      </dsp:nvSpPr>
      <dsp:spPr>
        <a:xfrm>
          <a:off x="1772485" y="2697204"/>
          <a:ext cx="1078697" cy="107869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72BB26-346F-4467-9696-133449BD73AF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1D4956-6150-4835-9397-883F08B4CDC3}">
      <dsp:nvSpPr>
        <dsp:cNvPr id="0" name=""/>
        <dsp:cNvSpPr/>
      </dsp:nvSpPr>
      <dsp:spPr>
        <a:xfrm>
          <a:off x="752110" y="541866"/>
          <a:ext cx="8762093" cy="1083733"/>
        </a:xfrm>
        <a:prstGeom prst="round2Diag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BE" sz="2800" kern="1200" dirty="0">
              <a:latin typeface="Aptos Narrow" panose="020B0004020202020204" pitchFamily="34" charset="0"/>
            </a:rPr>
            <a:t>Identifier les gènes responsables de l’odeur de verrat</a:t>
          </a:r>
          <a:endParaRPr lang="fr-BE" sz="2800" kern="1200" dirty="0"/>
        </a:p>
      </dsp:txBody>
      <dsp:txXfrm>
        <a:off x="805013" y="594769"/>
        <a:ext cx="8656287" cy="977927"/>
      </dsp:txXfrm>
    </dsp:sp>
    <dsp:sp modelId="{673A1245-537F-4D2C-A926-638950214D92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4C4ED-EDC7-400D-95C4-1452FF98DA9F}">
      <dsp:nvSpPr>
        <dsp:cNvPr id="0" name=""/>
        <dsp:cNvSpPr/>
      </dsp:nvSpPr>
      <dsp:spPr>
        <a:xfrm>
          <a:off x="1146048" y="2167466"/>
          <a:ext cx="8368156" cy="1083733"/>
        </a:xfrm>
        <a:prstGeom prst="round2Diag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800" kern="1200" dirty="0">
              <a:latin typeface="Aptos Narrow" panose="020B0004020202020204" pitchFamily="34" charset="0"/>
              <a:sym typeface="Wingdings" panose="05000000000000000000" pitchFamily="2" charset="2"/>
            </a:rPr>
            <a:t>Estimer leur potentielle utilisation dans le modèle génétique</a:t>
          </a:r>
        </a:p>
      </dsp:txBody>
      <dsp:txXfrm>
        <a:off x="1198951" y="2220369"/>
        <a:ext cx="8262350" cy="977927"/>
      </dsp:txXfrm>
    </dsp:sp>
    <dsp:sp modelId="{3BEACD7F-5B47-4D03-9F65-D93293F17C11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E0A21-878B-4725-82A8-8B4DA131A612}">
      <dsp:nvSpPr>
        <dsp:cNvPr id="0" name=""/>
        <dsp:cNvSpPr/>
      </dsp:nvSpPr>
      <dsp:spPr>
        <a:xfrm>
          <a:off x="752110" y="3793066"/>
          <a:ext cx="8762093" cy="1083733"/>
        </a:xfrm>
        <a:prstGeom prst="round2Diag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800" kern="1200" dirty="0">
              <a:latin typeface="Aptos Narrow" panose="020B0004020202020204" pitchFamily="34" charset="0"/>
              <a:sym typeface="Wingdings" panose="05000000000000000000" pitchFamily="2" charset="2"/>
            </a:rPr>
            <a:t>Produire des listes de valeur d’élevage tenant compte de ce nouveau caractère et augmenter leur précision</a:t>
          </a:r>
        </a:p>
      </dsp:txBody>
      <dsp:txXfrm>
        <a:off x="805013" y="3845969"/>
        <a:ext cx="8656287" cy="977927"/>
      </dsp:txXfrm>
    </dsp:sp>
    <dsp:sp modelId="{BB77B3C9-A158-423E-B057-551CDC88DA98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54F8D-D1CC-4768-8F1D-FE7DF6265F36}" type="datetimeFigureOut">
              <a:rPr lang="fr-BE" smtClean="0"/>
              <a:t>14-11-24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7F168-B886-46AF-9BE8-85EBF80418C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3879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Image : CRA-W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7F168-B886-46AF-9BE8-85EBF80418C8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7237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7F168-B886-46AF-9BE8-85EBF80418C8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2035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Sélection génomique de verrats Piétrain avec un faible risque de développement de l’odeur de verrat</a:t>
            </a:r>
          </a:p>
          <a:p>
            <a:r>
              <a:rPr lang="fr-BE" dirty="0"/>
              <a:t>Délivrable : Liste d’animaux extrêmes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7F168-B886-46AF-9BE8-85EBF80418C8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302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BE" sz="1200" dirty="0" err="1">
                <a:latin typeface="Dosis Light" pitchFamily="2" charset="0"/>
              </a:rPr>
              <a:t>Genetique</a:t>
            </a:r>
            <a:r>
              <a:rPr lang="fr-BE" sz="1200" dirty="0">
                <a:latin typeface="Dosis Light" pitchFamily="2" charset="0"/>
              </a:rPr>
              <a:t> 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200" dirty="0">
                <a:latin typeface="Dosis Light" pitchFamily="2" charset="0"/>
              </a:rPr>
              <a:t>Performances (=phénotypage) de l’animal et de ses apparentés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200" dirty="0">
                <a:latin typeface="Dosis Light" pitchFamily="2" charset="0"/>
              </a:rPr>
              <a:t>Relations de parentés (verrats et truies - Pedigree)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200" dirty="0">
                <a:latin typeface="Dosis Light" pitchFamily="2" charset="0"/>
              </a:rPr>
              <a:t>Effets génétiques additifs, hétérosis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200" dirty="0">
                <a:latin typeface="Dosis Light" pitchFamily="2" charset="0"/>
              </a:rPr>
              <a:t>Génotypes (analyses ADN des biopsies auriculaires)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7F168-B886-46AF-9BE8-85EBF80418C8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092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C81DB-B9B4-FD0E-8F80-AA3CDD5A9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A84AD4-B35D-92E7-96C9-03DA08A6D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CD09B0-5305-17AE-6B53-36DCCBAAD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B12-4143-4ECA-9D02-BF8498550CF3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8286B5-85F6-7772-72C9-FA37BAFE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9AFE63-628B-70F0-EE04-59EE2226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325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9DFB0-6C64-D65C-9296-4C5FAC46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D14511-8EA4-8648-D3E9-399C7E3C7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9AE5A0-ECC0-99DC-B694-849A45DF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0C63-E5FD-4670-BC5C-19E9D298C61C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D07562-EDB7-CB7E-A89F-EC61F43E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9D56D7-8CB5-E7F5-C243-C499307E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4771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9DFB0-6C64-D65C-9296-4C5FAC46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D14511-8EA4-8648-D3E9-399C7E3C7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9AE5A0-ECC0-99DC-B694-849A45DF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310A-82BB-498F-B1CA-CB855E4AEA21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D07562-EDB7-CB7E-A89F-EC61F43E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9D56D7-8CB5-E7F5-C243-C499307E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1469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3B5F4D-5864-C5FA-6E48-0DC858D44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A3A2E5-D09F-D1C4-E573-6CC30BFD5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20A9CB-16AE-2645-7552-9A22AE724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D8D17-76F1-4545-9AB3-A6C2F142328C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26FBF7-1F84-11A4-7B01-8C81BFC2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6CC00A-250F-051F-592E-F198476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28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C08F4-0784-B8A7-2325-CF6EE57B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4070A3-82D6-8021-B53D-0EC1F3644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F06F18-A05A-4EEA-57A2-3A836D156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8C2AB3-197A-CE19-9D34-07662624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8B951-92BA-4078-8E54-8FD493594D4E}" type="datetime1">
              <a:rPr lang="fr-BE" smtClean="0"/>
              <a:t>14-11-24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D2E097-1246-4222-57FB-6936E875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C07171-BAED-1A54-4A06-FD0BEB9D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664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132E7-1447-0B19-FCBC-5ED8895A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EA4AB8-4646-FA16-CA33-659FCD0A6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4D4244-D923-E688-F415-BC6BB0247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F41BEA-99DF-9E5E-5945-41532C903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5DE3D1-7C82-C735-5196-8DB29504B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664545C-CD5F-9DD1-49B8-E405D719C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EE77-A91C-401A-9E24-760576C09820}" type="datetime1">
              <a:rPr lang="fr-BE" smtClean="0"/>
              <a:t>14-11-24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0A859-20B8-C9D3-72CB-C48011490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947F23B-F09A-3BB6-F491-51E70E2C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339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27E9C-DE87-6202-4A55-87CA1B378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255"/>
            <a:ext cx="10515600" cy="1325563"/>
          </a:xfrm>
        </p:spPr>
        <p:txBody>
          <a:bodyPr/>
          <a:lstStyle>
            <a:lvl1pPr>
              <a:defRPr>
                <a:latin typeface="Dosis Light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EE8F76-FB27-4E4B-251B-74D4383B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6963-2354-4E4D-B234-51EA1D87DF9F}" type="datetime1">
              <a:rPr lang="fr-BE" smtClean="0"/>
              <a:t>14-11-24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36D7D9-FF39-9AB4-12DC-3AA98C738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D375FC-889E-4E72-5747-FF09AF84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  <p:pic>
        <p:nvPicPr>
          <p:cNvPr id="6" name="Image 11" descr="Une image contenant texte, extérieur&#10;&#10;Description générée automatiquement">
            <a:extLst>
              <a:ext uri="{FF2B5EF4-FFF2-40B4-BE49-F238E27FC236}">
                <a16:creationId xmlns:a16="http://schemas.microsoft.com/office/drawing/2014/main" id="{BD07AC4E-F1DC-7941-B7B6-715BB4B76B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234" y="161225"/>
            <a:ext cx="2795886" cy="98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6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5BBF6A-16A5-121A-4560-6F0BCC79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5119E-F11A-487B-BD91-68EDE3599D04}" type="datetime1">
              <a:rPr lang="fr-BE" smtClean="0"/>
              <a:t>14-11-24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DD77EC-119F-AF35-F513-5D5EC15B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0D657C-0F16-3B56-BFDB-4B62C270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3937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0D4825-F5CE-FC7F-BC83-6486CCC6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5C9DB2-4D98-4DFB-FBB6-58E55FEE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F3B473-DFBC-EABE-D78E-740C29AB7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61E84D-FE31-251F-FA94-4F5DE16C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D5A78-FA69-41F0-A02A-76CDEAB50DD0}" type="datetime1">
              <a:rPr lang="fr-BE" smtClean="0"/>
              <a:t>14-11-24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2CC571-7DD3-1065-1309-03E579AB2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40B548-B62F-9E7E-7A38-0F49DE0E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59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99FD5-7FFF-EA77-A589-B7682B5F9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ED8A06-A9CA-9494-1E63-7BFEC3269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B6FE93-DCA2-CF83-A497-8081B5525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154129-992C-A18A-40EE-B85FC1A8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92C5-8981-4802-B4C1-ADE7041418DA}" type="datetime1">
              <a:rPr lang="fr-BE" smtClean="0"/>
              <a:t>14-11-24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1C6478-0716-B1D1-5D7B-384B6640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E774F5-8128-B976-0D1D-73603677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9982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1E1A6-B167-1CB9-3DC4-B807297D0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435651-FC78-3245-8466-618B5FAA7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181514-E7CE-F2DE-4BF5-B100CA32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BD74-46D3-47BD-BCC8-21283D766452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FC74BF-EDB7-D2EB-F51C-3DD9C3E5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F839F6-53D7-2EF0-4430-6A5BC2CB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392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7116547-8C0A-79BB-EC59-93C12638F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5EFAD2-2BBD-246E-0128-874D803C5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E60B1A-0F8A-36F5-8899-1A6167D2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1FB-0170-4879-808A-DC2677C80549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1CB661-D1B0-54BB-D53C-DB578865C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237CEC-65B6-B3E4-E70E-A638AA48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330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39BA0B-45BD-136D-A3BB-95837248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EF4F93-C370-E0CB-A610-77A422402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D3CB57-6B45-F08B-FAEF-92F5A3F22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784DD-AFF7-4F39-B530-C56D6E9284BD}" type="datetime1">
              <a:rPr lang="fr-BE" smtClean="0"/>
              <a:t>14-11-24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E2C9BB-0DA9-C6AB-3FD1-DA90274D3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E2F012-FC24-E5E3-1685-8AE745CBA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C4C38-5D2A-42AB-9961-8E1DF0D2458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290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png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diagramLayout" Target="../diagrams/layout3.xml"/><Relationship Id="rId18" Type="http://schemas.openxmlformats.org/officeDocument/2006/relationships/image" Target="../media/image21.sv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diagramData" Target="../diagrams/data3.xml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15.png"/><Relationship Id="rId15" Type="http://schemas.openxmlformats.org/officeDocument/2006/relationships/diagramColors" Target="../diagrams/colors3.xml"/><Relationship Id="rId10" Type="http://schemas.openxmlformats.org/officeDocument/2006/relationships/image" Target="../media/image3.jp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3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diagramLayout" Target="../diagrams/layout5.xml"/><Relationship Id="rId7" Type="http://schemas.openxmlformats.org/officeDocument/2006/relationships/image" Target="../media/image18.png"/><Relationship Id="rId12" Type="http://schemas.openxmlformats.org/officeDocument/2006/relationships/image" Target="../media/image40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image" Target="../media/image39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38.sv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lice.markey@uli&#232;ge.b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DA3E3-B840-0079-8EEF-814FEEF6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8349" y="1908926"/>
            <a:ext cx="4522024" cy="3062391"/>
          </a:xfrm>
        </p:spPr>
        <p:txBody>
          <a:bodyPr anchor="b">
            <a:normAutofit/>
          </a:bodyPr>
          <a:lstStyle/>
          <a:p>
            <a:pPr algn="l"/>
            <a:r>
              <a:rPr lang="fr-FR" dirty="0">
                <a:latin typeface="Aptos Narrow" panose="020B0004020202020204" pitchFamily="34" charset="0"/>
              </a:rPr>
              <a:t>Etat d’avancement </a:t>
            </a:r>
            <a:r>
              <a:rPr lang="fr-FR" dirty="0" err="1">
                <a:latin typeface="Aptos Narrow" panose="020B0004020202020204" pitchFamily="34" charset="0"/>
              </a:rPr>
              <a:t>NoWallodor</a:t>
            </a:r>
            <a:endParaRPr lang="fr-BE" sz="6600" dirty="0">
              <a:latin typeface="Aptos Narrow" panose="020B00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EB544D-7BE2-9BE6-4F5C-38A62FF14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7619" y="4971317"/>
            <a:ext cx="4819271" cy="1147863"/>
          </a:xfrm>
        </p:spPr>
        <p:txBody>
          <a:bodyPr anchor="t">
            <a:normAutofit fontScale="92500" lnSpcReduction="20000"/>
          </a:bodyPr>
          <a:lstStyle/>
          <a:p>
            <a:r>
              <a:rPr lang="fr-BE" b="1" dirty="0">
                <a:latin typeface="Aptos Narrow" panose="020B0004020202020204" pitchFamily="34" charset="0"/>
              </a:rPr>
              <a:t>Alice Markey</a:t>
            </a:r>
          </a:p>
          <a:p>
            <a:r>
              <a:rPr lang="fr-BE" b="1" dirty="0">
                <a:latin typeface="Aptos Narrow" panose="020B0004020202020204" pitchFamily="34" charset="0"/>
              </a:rPr>
              <a:t>Assemblée Sectorielle </a:t>
            </a:r>
          </a:p>
          <a:p>
            <a:r>
              <a:rPr lang="fr-BE" b="1" dirty="0">
                <a:latin typeface="Aptos Narrow" panose="020B0004020202020204" pitchFamily="34" charset="0"/>
              </a:rPr>
              <a:t>14 novembre 2024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Porcelets sur l’herbe">
            <a:extLst>
              <a:ext uri="{FF2B5EF4-FFF2-40B4-BE49-F238E27FC236}">
                <a16:creationId xmlns:a16="http://schemas.microsoft.com/office/drawing/2014/main" id="{006D5314-F426-1E33-01ED-B5A100A2C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3" r="27897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Image 3" descr="Une image contenant texte, extérieur&#10;&#10;Description générée automatiquement">
            <a:extLst>
              <a:ext uri="{FF2B5EF4-FFF2-40B4-BE49-F238E27FC236}">
                <a16:creationId xmlns:a16="http://schemas.microsoft.com/office/drawing/2014/main" id="{A191B7DF-A768-9835-735C-931290027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373" y="98673"/>
            <a:ext cx="3257000" cy="11470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0D6C9D4-EB16-8F5F-B89D-DA8AF6774F50}"/>
              </a:ext>
            </a:extLst>
          </p:cNvPr>
          <p:cNvSpPr txBox="1"/>
          <p:nvPr/>
        </p:nvSpPr>
        <p:spPr>
          <a:xfrm>
            <a:off x="5310119" y="6165581"/>
            <a:ext cx="7028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latin typeface="Aptos Narrow" panose="020B0004020202020204" pitchFamily="34" charset="0"/>
              </a:rPr>
              <a:t>Laboratoire de Génétique, Génomique et Modélisation numériques</a:t>
            </a:r>
          </a:p>
          <a:p>
            <a:r>
              <a:rPr lang="fr-BE" sz="2000" dirty="0">
                <a:latin typeface="Aptos Narrow" panose="020B0004020202020204" pitchFamily="34" charset="0"/>
              </a:rPr>
              <a:t>Gembloux Agro-Bio Tech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B6962-EE82-6959-72A6-136CE5B06DEB}"/>
              </a:ext>
            </a:extLst>
          </p:cNvPr>
          <p:cNvSpPr txBox="1"/>
          <p:nvPr/>
        </p:nvSpPr>
        <p:spPr>
          <a:xfrm>
            <a:off x="101598" y="6403246"/>
            <a:ext cx="1547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latin typeface="Aptos Narrow" panose="020B0004020202020204" pitchFamily="34" charset="0"/>
              </a:rPr>
              <a:t>Image : CRA-W</a:t>
            </a:r>
          </a:p>
          <a:p>
            <a:endParaRPr lang="en-US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84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8821D3E-B6B4-4AD1-7ADE-4F0637CD4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84" y="954536"/>
            <a:ext cx="1660155" cy="9783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4651C8-CAFA-1F11-AF74-5E8DAEFA3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79" y="4929054"/>
            <a:ext cx="1921978" cy="1331871"/>
          </a:xfrm>
          <a:prstGeom prst="rect">
            <a:avLst/>
          </a:prstGeom>
        </p:spPr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0CCC6A5-5677-B2C7-0F0F-D7E018A22F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265797"/>
              </p:ext>
            </p:extLst>
          </p:nvPr>
        </p:nvGraphicFramePr>
        <p:xfrm>
          <a:off x="-969638" y="1608664"/>
          <a:ext cx="11582400" cy="4451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C89B5760-9920-2334-99D4-372845F9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 projet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BBA7E1-7709-93D9-9433-A74C47C9A8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1" y="2375936"/>
            <a:ext cx="2702200" cy="109101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35244F-51AD-6605-BFE5-24DE04BA8ED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7" t="21214" r="24388" b="22652"/>
          <a:stretch/>
        </p:blipFill>
        <p:spPr>
          <a:xfrm>
            <a:off x="7027968" y="2741588"/>
            <a:ext cx="1941178" cy="10545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8F2366-2607-7677-A4B4-FE8264AC09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12" y="5627236"/>
            <a:ext cx="2743200" cy="1331871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5BAF42D-DA87-9721-998A-F1792331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2</a:t>
            </a:fld>
            <a:endParaRPr lang="fr-BE">
              <a:latin typeface="Aptos Narrow" panose="020B00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4DB852F-95CE-1471-2FCB-FBBD9F94B103}"/>
              </a:ext>
            </a:extLst>
          </p:cNvPr>
          <p:cNvGrpSpPr/>
          <p:nvPr/>
        </p:nvGrpSpPr>
        <p:grpSpPr>
          <a:xfrm rot="5400000">
            <a:off x="7443131" y="2946822"/>
            <a:ext cx="4953882" cy="2230299"/>
            <a:chOff x="5206701" y="2648362"/>
            <a:chExt cx="6563740" cy="2230299"/>
          </a:xfrm>
        </p:grpSpPr>
        <p:sp>
          <p:nvSpPr>
            <p:cNvPr id="11" name="Flèche : droite à entaille 10">
              <a:extLst>
                <a:ext uri="{FF2B5EF4-FFF2-40B4-BE49-F238E27FC236}">
                  <a16:creationId xmlns:a16="http://schemas.microsoft.com/office/drawing/2014/main" id="{D8F41185-B38B-4B0F-F090-55A4DC76AE6B}"/>
                </a:ext>
              </a:extLst>
            </p:cNvPr>
            <p:cNvSpPr/>
            <p:nvPr/>
          </p:nvSpPr>
          <p:spPr>
            <a:xfrm>
              <a:off x="5206701" y="2648362"/>
              <a:ext cx="6563740" cy="1209512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 sz="120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D2D5A130-A5CA-35DE-2084-437D9804F328}"/>
                </a:ext>
              </a:extLst>
            </p:cNvPr>
            <p:cNvSpPr/>
            <p:nvPr/>
          </p:nvSpPr>
          <p:spPr>
            <a:xfrm rot="16200000">
              <a:off x="5320888" y="3327862"/>
              <a:ext cx="1436819" cy="1602566"/>
            </a:xfrm>
            <a:custGeom>
              <a:avLst/>
              <a:gdLst>
                <a:gd name="connsiteX0" fmla="*/ 0 w 1903740"/>
                <a:gd name="connsiteY0" fmla="*/ 0 h 1209512"/>
                <a:gd name="connsiteX1" fmla="*/ 1903740 w 1903740"/>
                <a:gd name="connsiteY1" fmla="*/ 0 h 1209512"/>
                <a:gd name="connsiteX2" fmla="*/ 1903740 w 1903740"/>
                <a:gd name="connsiteY2" fmla="*/ 1209512 h 1209512"/>
                <a:gd name="connsiteX3" fmla="*/ 0 w 1903740"/>
                <a:gd name="connsiteY3" fmla="*/ 1209512 h 1209512"/>
                <a:gd name="connsiteX4" fmla="*/ 0 w 1903740"/>
                <a:gd name="connsiteY4" fmla="*/ 0 h 120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740" h="1209512">
                  <a:moveTo>
                    <a:pt x="0" y="0"/>
                  </a:moveTo>
                  <a:lnTo>
                    <a:pt x="1903740" y="0"/>
                  </a:lnTo>
                  <a:lnTo>
                    <a:pt x="1903740" y="1209512"/>
                  </a:lnTo>
                  <a:lnTo>
                    <a:pt x="0" y="12095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704" tIns="298704" rIns="298704" bIns="298704" numCol="1" spcCol="1270" anchor="b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3200" kern="1200" dirty="0">
                  <a:latin typeface="Aptos Narrow" panose="020B0004020202020204" pitchFamily="34" charset="0"/>
                </a:rPr>
                <a:t>2018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2159AB8-66BA-99EE-E373-D86F1E8D11A2}"/>
                </a:ext>
              </a:extLst>
            </p:cNvPr>
            <p:cNvSpPr/>
            <p:nvPr/>
          </p:nvSpPr>
          <p:spPr>
            <a:xfrm>
              <a:off x="6010266" y="3101929"/>
              <a:ext cx="302378" cy="30237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BE" sz="12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A4CE1C8-4370-5960-6B77-3DFBE1DAB449}"/>
                </a:ext>
              </a:extLst>
            </p:cNvPr>
            <p:cNvSpPr/>
            <p:nvPr/>
          </p:nvSpPr>
          <p:spPr>
            <a:xfrm rot="16200000">
              <a:off x="7441973" y="3358969"/>
              <a:ext cx="1436819" cy="1602566"/>
            </a:xfrm>
            <a:custGeom>
              <a:avLst/>
              <a:gdLst>
                <a:gd name="connsiteX0" fmla="*/ 0 w 1903740"/>
                <a:gd name="connsiteY0" fmla="*/ 0 h 1209512"/>
                <a:gd name="connsiteX1" fmla="*/ 1903740 w 1903740"/>
                <a:gd name="connsiteY1" fmla="*/ 0 h 1209512"/>
                <a:gd name="connsiteX2" fmla="*/ 1903740 w 1903740"/>
                <a:gd name="connsiteY2" fmla="*/ 1209512 h 1209512"/>
                <a:gd name="connsiteX3" fmla="*/ 0 w 1903740"/>
                <a:gd name="connsiteY3" fmla="*/ 1209512 h 1209512"/>
                <a:gd name="connsiteX4" fmla="*/ 0 w 1903740"/>
                <a:gd name="connsiteY4" fmla="*/ 0 h 120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740" h="1209512">
                  <a:moveTo>
                    <a:pt x="0" y="0"/>
                  </a:moveTo>
                  <a:lnTo>
                    <a:pt x="1903740" y="0"/>
                  </a:lnTo>
                  <a:lnTo>
                    <a:pt x="1903740" y="1209512"/>
                  </a:lnTo>
                  <a:lnTo>
                    <a:pt x="0" y="12095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704" tIns="298704" rIns="298704" bIns="298704" numCol="1" spcCol="1270" anchor="t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3200" kern="1200" dirty="0">
                  <a:latin typeface="Aptos Narrow" panose="020B0004020202020204" pitchFamily="34" charset="0"/>
                </a:rPr>
                <a:t>2022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5C53151-B798-AC86-43FB-51DB221721FD}"/>
                </a:ext>
              </a:extLst>
            </p:cNvPr>
            <p:cNvSpPr/>
            <p:nvPr/>
          </p:nvSpPr>
          <p:spPr>
            <a:xfrm>
              <a:off x="8009194" y="3101929"/>
              <a:ext cx="302378" cy="30237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BE" sz="1200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37E797D4-9446-4B32-6F35-850867C318D3}"/>
                </a:ext>
              </a:extLst>
            </p:cNvPr>
            <p:cNvSpPr/>
            <p:nvPr/>
          </p:nvSpPr>
          <p:spPr>
            <a:xfrm rot="16200000">
              <a:off x="9330199" y="3342512"/>
              <a:ext cx="1436819" cy="1602566"/>
            </a:xfrm>
            <a:custGeom>
              <a:avLst/>
              <a:gdLst>
                <a:gd name="connsiteX0" fmla="*/ 0 w 1903740"/>
                <a:gd name="connsiteY0" fmla="*/ 0 h 1209512"/>
                <a:gd name="connsiteX1" fmla="*/ 1903740 w 1903740"/>
                <a:gd name="connsiteY1" fmla="*/ 0 h 1209512"/>
                <a:gd name="connsiteX2" fmla="*/ 1903740 w 1903740"/>
                <a:gd name="connsiteY2" fmla="*/ 1209512 h 1209512"/>
                <a:gd name="connsiteX3" fmla="*/ 0 w 1903740"/>
                <a:gd name="connsiteY3" fmla="*/ 1209512 h 1209512"/>
                <a:gd name="connsiteX4" fmla="*/ 0 w 1903740"/>
                <a:gd name="connsiteY4" fmla="*/ 0 h 120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740" h="1209512">
                  <a:moveTo>
                    <a:pt x="0" y="0"/>
                  </a:moveTo>
                  <a:lnTo>
                    <a:pt x="1903740" y="0"/>
                  </a:lnTo>
                  <a:lnTo>
                    <a:pt x="1903740" y="1209512"/>
                  </a:lnTo>
                  <a:lnTo>
                    <a:pt x="0" y="12095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704" tIns="298704" rIns="298704" bIns="298704" numCol="1" spcCol="1270" anchor="b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3200" kern="1200" dirty="0">
                  <a:latin typeface="Aptos Narrow" panose="020B0004020202020204" pitchFamily="34" charset="0"/>
                </a:rPr>
                <a:t>2025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83911D1-0DAD-3498-ED04-A935584035B7}"/>
                </a:ext>
              </a:extLst>
            </p:cNvPr>
            <p:cNvSpPr/>
            <p:nvPr/>
          </p:nvSpPr>
          <p:spPr>
            <a:xfrm>
              <a:off x="10008122" y="3101929"/>
              <a:ext cx="302378" cy="30237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BE" sz="1200"/>
            </a:p>
          </p:txBody>
        </p:sp>
      </p:grp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12A967C-E13C-D085-BFB5-CDA2254ACA0C}"/>
              </a:ext>
            </a:extLst>
          </p:cNvPr>
          <p:cNvSpPr/>
          <p:nvPr/>
        </p:nvSpPr>
        <p:spPr>
          <a:xfrm>
            <a:off x="10505684" y="2574696"/>
            <a:ext cx="1603917" cy="1209512"/>
          </a:xfrm>
          <a:custGeom>
            <a:avLst/>
            <a:gdLst>
              <a:gd name="connsiteX0" fmla="*/ 0 w 1903740"/>
              <a:gd name="connsiteY0" fmla="*/ 0 h 1209512"/>
              <a:gd name="connsiteX1" fmla="*/ 1903740 w 1903740"/>
              <a:gd name="connsiteY1" fmla="*/ 0 h 1209512"/>
              <a:gd name="connsiteX2" fmla="*/ 1903740 w 1903740"/>
              <a:gd name="connsiteY2" fmla="*/ 1209512 h 1209512"/>
              <a:gd name="connsiteX3" fmla="*/ 0 w 1903740"/>
              <a:gd name="connsiteY3" fmla="*/ 1209512 h 1209512"/>
              <a:gd name="connsiteX4" fmla="*/ 0 w 1903740"/>
              <a:gd name="connsiteY4" fmla="*/ 0 h 120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740" h="1209512">
                <a:moveTo>
                  <a:pt x="0" y="0"/>
                </a:moveTo>
                <a:lnTo>
                  <a:pt x="1903740" y="0"/>
                </a:lnTo>
                <a:lnTo>
                  <a:pt x="1903740" y="1209512"/>
                </a:lnTo>
                <a:lnTo>
                  <a:pt x="0" y="12095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8704" tIns="298704" rIns="298704" bIns="298704" numCol="1" spcCol="1270" anchor="b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BE" sz="3200" kern="1200" dirty="0">
                <a:latin typeface="Aptos Narrow" panose="020B0004020202020204" pitchFamily="34" charset="0"/>
              </a:rPr>
              <a:t>Phase I</a:t>
            </a: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6242188B-47C6-5B03-4BF5-104472EDDAA3}"/>
              </a:ext>
            </a:extLst>
          </p:cNvPr>
          <p:cNvSpPr/>
          <p:nvPr/>
        </p:nvSpPr>
        <p:spPr>
          <a:xfrm>
            <a:off x="10545370" y="4169117"/>
            <a:ext cx="1617658" cy="1209512"/>
          </a:xfrm>
          <a:custGeom>
            <a:avLst/>
            <a:gdLst>
              <a:gd name="connsiteX0" fmla="*/ 0 w 1903740"/>
              <a:gd name="connsiteY0" fmla="*/ 0 h 1209512"/>
              <a:gd name="connsiteX1" fmla="*/ 1903740 w 1903740"/>
              <a:gd name="connsiteY1" fmla="*/ 0 h 1209512"/>
              <a:gd name="connsiteX2" fmla="*/ 1903740 w 1903740"/>
              <a:gd name="connsiteY2" fmla="*/ 1209512 h 1209512"/>
              <a:gd name="connsiteX3" fmla="*/ 0 w 1903740"/>
              <a:gd name="connsiteY3" fmla="*/ 1209512 h 1209512"/>
              <a:gd name="connsiteX4" fmla="*/ 0 w 1903740"/>
              <a:gd name="connsiteY4" fmla="*/ 0 h 120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740" h="1209512">
                <a:moveTo>
                  <a:pt x="0" y="0"/>
                </a:moveTo>
                <a:lnTo>
                  <a:pt x="1903740" y="0"/>
                </a:lnTo>
                <a:lnTo>
                  <a:pt x="1903740" y="1209512"/>
                </a:lnTo>
                <a:lnTo>
                  <a:pt x="0" y="12095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8704" tIns="298704" rIns="298704" bIns="298704" numCol="1" spcCol="1270" anchor="b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BE" sz="3200" kern="1200" dirty="0">
                <a:latin typeface="Aptos Narrow" panose="020B0004020202020204" pitchFamily="34" charset="0"/>
              </a:rPr>
              <a:t>Phase II</a:t>
            </a:r>
          </a:p>
        </p:txBody>
      </p:sp>
    </p:spTree>
    <p:extLst>
      <p:ext uri="{BB962C8B-B14F-4D97-AF65-F5344CB8AC3E}">
        <p14:creationId xmlns:p14="http://schemas.microsoft.com/office/powerpoint/2010/main" val="124874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E09B8-B3B2-1B5D-6805-B91699BF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L’origine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09826EF-63D8-99BC-1547-DFE74A6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3</a:t>
            </a:fld>
            <a:endParaRPr lang="fr-BE"/>
          </a:p>
        </p:txBody>
      </p:sp>
      <p:pic>
        <p:nvPicPr>
          <p:cNvPr id="3076" name="Picture 4" descr="European Commission, official website">
            <a:extLst>
              <a:ext uri="{FF2B5EF4-FFF2-40B4-BE49-F238E27FC236}">
                <a16:creationId xmlns:a16="http://schemas.microsoft.com/office/drawing/2014/main" id="{4EB59183-01D3-48C4-1D05-557D1634D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418" y="1665888"/>
            <a:ext cx="429577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2E6473-CD38-0511-932E-3D05E21BCA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23" t="31571" r="17663" b="36092"/>
          <a:stretch/>
        </p:blipFill>
        <p:spPr>
          <a:xfrm rot="6393933">
            <a:off x="4408190" y="3904117"/>
            <a:ext cx="3679359" cy="1852851"/>
          </a:xfrm>
          <a:prstGeom prst="rect">
            <a:avLst/>
          </a:prstGeom>
        </p:spPr>
      </p:pic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CF77025E-4C23-143E-9012-465A3FCE71F9}"/>
              </a:ext>
            </a:extLst>
          </p:cNvPr>
          <p:cNvSpPr/>
          <p:nvPr/>
        </p:nvSpPr>
        <p:spPr>
          <a:xfrm>
            <a:off x="4835381" y="3307557"/>
            <a:ext cx="2288004" cy="2151993"/>
          </a:xfrm>
          <a:prstGeom prst="mathMultiply">
            <a:avLst>
              <a:gd name="adj1" fmla="val 1704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Image 4" descr="Une image contenant mammifère, porc, cochon, Cochon domestique&#10;&#10;Description générée automatiquement">
            <a:extLst>
              <a:ext uri="{FF2B5EF4-FFF2-40B4-BE49-F238E27FC236}">
                <a16:creationId xmlns:a16="http://schemas.microsoft.com/office/drawing/2014/main" id="{97ECE529-8CC0-24B7-8457-B94EA677E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8627" r="50000" b="29569"/>
          <a:stretch/>
        </p:blipFill>
        <p:spPr>
          <a:xfrm>
            <a:off x="715818" y="1495818"/>
            <a:ext cx="3205878" cy="43455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CD04DA-039B-ECC7-5AE4-370F443656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/>
          <a:stretch/>
        </p:blipFill>
        <p:spPr>
          <a:xfrm>
            <a:off x="7162366" y="3133399"/>
            <a:ext cx="4711849" cy="3222951"/>
          </a:xfrm>
          <a:prstGeom prst="rect">
            <a:avLst/>
          </a:prstGeom>
        </p:spPr>
      </p:pic>
      <p:pic>
        <p:nvPicPr>
          <p:cNvPr id="1026" name="Picture 2" descr="Drapeau de la Belgique — Wikipédia">
            <a:extLst>
              <a:ext uri="{FF2B5EF4-FFF2-40B4-BE49-F238E27FC236}">
                <a16:creationId xmlns:a16="http://schemas.microsoft.com/office/drawing/2014/main" id="{E1C0D9AE-B798-CFFC-5C8F-192B174CB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418" y="2803085"/>
            <a:ext cx="1397877" cy="93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35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B5760-9920-2334-99D4-372845F9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objectifs </a:t>
            </a: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59EA4765-6EE8-30DF-17C5-708461EA89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8515885"/>
              </p:ext>
            </p:extLst>
          </p:nvPr>
        </p:nvGraphicFramePr>
        <p:xfrm>
          <a:off x="376278" y="3059349"/>
          <a:ext cx="10782967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1E895C5-FE57-0030-3789-9BC1ACA2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4</a:t>
            </a:fld>
            <a:endParaRPr lang="fr-BE">
              <a:latin typeface="Aptos Narrow" panose="020B00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F916A39-D255-7C86-A8AC-77D08CC2EF15}"/>
              </a:ext>
            </a:extLst>
          </p:cNvPr>
          <p:cNvGrpSpPr/>
          <p:nvPr/>
        </p:nvGrpSpPr>
        <p:grpSpPr>
          <a:xfrm>
            <a:off x="376278" y="1591491"/>
            <a:ext cx="10782967" cy="824841"/>
            <a:chOff x="584925" y="0"/>
            <a:chExt cx="6413572" cy="8248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4E1912-31C4-F9F5-3B31-FCD8209F4306}"/>
                </a:ext>
              </a:extLst>
            </p:cNvPr>
            <p:cNvSpPr/>
            <p:nvPr/>
          </p:nvSpPr>
          <p:spPr>
            <a:xfrm>
              <a:off x="584925" y="0"/>
              <a:ext cx="6413572" cy="82484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>
                <a:latin typeface="Aptos Narrow" panose="020B00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51D3E16-20A9-E458-747D-36EA66FF82DB}"/>
                </a:ext>
              </a:extLst>
            </p:cNvPr>
            <p:cNvSpPr txBox="1"/>
            <p:nvPr/>
          </p:nvSpPr>
          <p:spPr>
            <a:xfrm>
              <a:off x="584925" y="0"/>
              <a:ext cx="6413572" cy="824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4912" tIns="184912" rIns="184912" bIns="184912" numCol="1" spcCol="1270" anchor="b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800" b="1" kern="1200" dirty="0">
                  <a:latin typeface="Aptos Narrow" panose="020B0004020202020204" pitchFamily="34" charset="0"/>
                </a:rPr>
                <a:t>Comment </a:t>
              </a:r>
              <a:r>
                <a:rPr lang="fr-BE" sz="2800" b="1" dirty="0">
                  <a:latin typeface="Aptos Narrow" panose="020B0004020202020204" pitchFamily="34" charset="0"/>
                </a:rPr>
                <a:t>assurer que l’élevage de mâles entiers est une alternative viable </a:t>
              </a:r>
              <a:r>
                <a:rPr lang="fr-BE" sz="2800" b="1" kern="1200" dirty="0">
                  <a:latin typeface="Aptos Narrow" panose="020B0004020202020204" pitchFamily="34" charset="0"/>
                </a:rPr>
                <a:t>? 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19D52E3-D5D2-5446-DD4B-3DF56C242BBA}"/>
              </a:ext>
            </a:extLst>
          </p:cNvPr>
          <p:cNvSpPr txBox="1"/>
          <p:nvPr/>
        </p:nvSpPr>
        <p:spPr>
          <a:xfrm>
            <a:off x="3644462" y="562954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dirty="0">
                <a:latin typeface="Aptos Narrow" panose="020B0004020202020204" pitchFamily="34" charset="0"/>
                <a:sym typeface="Wingdings" panose="05000000000000000000" pitchFamily="2" charset="2"/>
              </a:rPr>
              <a:t> Perspective : </a:t>
            </a:r>
            <a:r>
              <a:rPr lang="fr-BE" sz="2400" dirty="0">
                <a:latin typeface="Aptos Narrow" panose="020B0004020202020204" pitchFamily="34" charset="0"/>
              </a:rPr>
              <a:t>ajouter à la routine</a:t>
            </a:r>
          </a:p>
        </p:txBody>
      </p:sp>
    </p:spTree>
    <p:extLst>
      <p:ext uri="{BB962C8B-B14F-4D97-AF65-F5344CB8AC3E}">
        <p14:creationId xmlns:p14="http://schemas.microsoft.com/office/powerpoint/2010/main" val="369142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18AD1C-95DA-7580-8B45-D7960CD5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La sélection génétique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EFAB385-B105-B53B-21C6-72EA6BF73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824" y="1233566"/>
            <a:ext cx="3549677" cy="19384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0606BCC-0035-9C38-19B2-DB4FFA9C7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5</a:t>
            </a:fld>
            <a:endParaRPr lang="fr-BE">
              <a:latin typeface="Aptos Narrow" panose="020B0004020202020204" pitchFamily="34" charset="0"/>
            </a:endParaRPr>
          </a:p>
        </p:txBody>
      </p:sp>
      <p:pic>
        <p:nvPicPr>
          <p:cNvPr id="34" name="Espace réservé du contenu 3">
            <a:extLst>
              <a:ext uri="{FF2B5EF4-FFF2-40B4-BE49-F238E27FC236}">
                <a16:creationId xmlns:a16="http://schemas.microsoft.com/office/drawing/2014/main" id="{98BE5F68-A390-0CE1-1A95-6FB0815D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73" t="41763" r="37682" b="37648"/>
          <a:stretch/>
        </p:blipFill>
        <p:spPr>
          <a:xfrm>
            <a:off x="279165" y="1495818"/>
            <a:ext cx="4338777" cy="1138151"/>
          </a:xfrm>
          <a:prstGeom prst="rect">
            <a:avLst/>
          </a:prstGeom>
        </p:spPr>
      </p:pic>
      <p:pic>
        <p:nvPicPr>
          <p:cNvPr id="39" name="Picture 2" descr="Manhattan plot - Wikipedia">
            <a:extLst>
              <a:ext uri="{FF2B5EF4-FFF2-40B4-BE49-F238E27FC236}">
                <a16:creationId xmlns:a16="http://schemas.microsoft.com/office/drawing/2014/main" id="{BCE3C6E6-E3AC-2B37-E460-08088B276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6338" r="55268"/>
          <a:stretch/>
        </p:blipFill>
        <p:spPr bwMode="auto">
          <a:xfrm>
            <a:off x="1951448" y="3941803"/>
            <a:ext cx="2971015" cy="27486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8B5E006-E0C6-C062-0718-A81565020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5745" y="3663986"/>
            <a:ext cx="4155632" cy="2200361"/>
          </a:xfrm>
          <a:prstGeom prst="rect">
            <a:avLst/>
          </a:prstGeom>
        </p:spPr>
      </p:pic>
      <p:pic>
        <p:nvPicPr>
          <p:cNvPr id="42" name="Picture 4" descr="NOWALLODOR">
            <a:extLst>
              <a:ext uri="{FF2B5EF4-FFF2-40B4-BE49-F238E27FC236}">
                <a16:creationId xmlns:a16="http://schemas.microsoft.com/office/drawing/2014/main" id="{470646B0-2C5D-C36F-CB9D-AF43DC622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363" y="4680184"/>
            <a:ext cx="1568299" cy="193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Graphique 40" descr="ADN avec un remplissage uni">
            <a:extLst>
              <a:ext uri="{FF2B5EF4-FFF2-40B4-BE49-F238E27FC236}">
                <a16:creationId xmlns:a16="http://schemas.microsoft.com/office/drawing/2014/main" id="{923E8308-00C9-AFB3-E391-1D54D42D8B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786472">
            <a:off x="2573101" y="4306966"/>
            <a:ext cx="914400" cy="914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45841C-82C4-BCFF-ED82-997972F6AC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514" y="1084258"/>
            <a:ext cx="842752" cy="4966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63274-9262-6C89-CC11-B2B427DD2A5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7" t="21214" r="24388" b="22652"/>
          <a:stretch/>
        </p:blipFill>
        <p:spPr>
          <a:xfrm>
            <a:off x="9982200" y="2757902"/>
            <a:ext cx="1037075" cy="5633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C16F57-81EA-20C2-63DF-58BBEC46A6F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7" t="21214" r="24388" b="22652"/>
          <a:stretch/>
        </p:blipFill>
        <p:spPr>
          <a:xfrm>
            <a:off x="10898520" y="1214165"/>
            <a:ext cx="952535" cy="5174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D83461-CB6A-159F-C60B-BA09F8938980}"/>
              </a:ext>
            </a:extLst>
          </p:cNvPr>
          <p:cNvSpPr/>
          <p:nvPr/>
        </p:nvSpPr>
        <p:spPr>
          <a:xfrm>
            <a:off x="17863" y="4173949"/>
            <a:ext cx="1786688" cy="19130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aphicFrame>
        <p:nvGraphicFramePr>
          <p:cNvPr id="38" name="Diagramme 37">
            <a:extLst>
              <a:ext uri="{FF2B5EF4-FFF2-40B4-BE49-F238E27FC236}">
                <a16:creationId xmlns:a16="http://schemas.microsoft.com/office/drawing/2014/main" id="{AC7FA7E5-F507-891C-A58F-644E7B0E4B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6410355"/>
              </p:ext>
            </p:extLst>
          </p:nvPr>
        </p:nvGraphicFramePr>
        <p:xfrm>
          <a:off x="-137523" y="1337790"/>
          <a:ext cx="12050358" cy="4939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1" name="Graphique 10" descr="Diagramme d’interconnexion contour">
            <a:extLst>
              <a:ext uri="{FF2B5EF4-FFF2-40B4-BE49-F238E27FC236}">
                <a16:creationId xmlns:a16="http://schemas.microsoft.com/office/drawing/2014/main" id="{9A6AE9DA-DE94-117B-C65F-13E970CC58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31875" y="4173949"/>
            <a:ext cx="1886163" cy="18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9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D434F-3A95-BF67-5528-05689CEC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Quelques chiffres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6DA695F-2C81-46D2-D2E5-A89B6BF1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" panose="020B0004020202020204" pitchFamily="34" charset="0"/>
              </a:rPr>
              <a:t>6</a:t>
            </a:fld>
            <a:endParaRPr lang="fr-BE">
              <a:latin typeface="Aptos" panose="020B0004020202020204" pitchFamily="3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8F47321-348B-E5EE-1BB9-2A79EB3E43C2}"/>
              </a:ext>
            </a:extLst>
          </p:cNvPr>
          <p:cNvGrpSpPr/>
          <p:nvPr/>
        </p:nvGrpSpPr>
        <p:grpSpPr>
          <a:xfrm>
            <a:off x="838200" y="1274051"/>
            <a:ext cx="9520143" cy="5413694"/>
            <a:chOff x="2344386" y="1305294"/>
            <a:chExt cx="8023579" cy="5413694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EBEB310B-1B91-9BD8-E89D-2CD462FBBB4B}"/>
                </a:ext>
              </a:extLst>
            </p:cNvPr>
            <p:cNvSpPr/>
            <p:nvPr/>
          </p:nvSpPr>
          <p:spPr>
            <a:xfrm>
              <a:off x="2344386" y="1305294"/>
              <a:ext cx="2193309" cy="1637258"/>
            </a:xfrm>
            <a:custGeom>
              <a:avLst/>
              <a:gdLst>
                <a:gd name="connsiteX0" fmla="*/ 130981 w 2193309"/>
                <a:gd name="connsiteY0" fmla="*/ 0 h 1637258"/>
                <a:gd name="connsiteX1" fmla="*/ 2062328 w 2193309"/>
                <a:gd name="connsiteY1" fmla="*/ 0 h 1637258"/>
                <a:gd name="connsiteX2" fmla="*/ 2193309 w 2193309"/>
                <a:gd name="connsiteY2" fmla="*/ 130981 h 1637258"/>
                <a:gd name="connsiteX3" fmla="*/ 2193309 w 2193309"/>
                <a:gd name="connsiteY3" fmla="*/ 1637258 h 1637258"/>
                <a:gd name="connsiteX4" fmla="*/ 2193309 w 2193309"/>
                <a:gd name="connsiteY4" fmla="*/ 1637258 h 1637258"/>
                <a:gd name="connsiteX5" fmla="*/ 0 w 2193309"/>
                <a:gd name="connsiteY5" fmla="*/ 1637258 h 1637258"/>
                <a:gd name="connsiteX6" fmla="*/ 0 w 2193309"/>
                <a:gd name="connsiteY6" fmla="*/ 1637258 h 1637258"/>
                <a:gd name="connsiteX7" fmla="*/ 0 w 2193309"/>
                <a:gd name="connsiteY7" fmla="*/ 130981 h 1637258"/>
                <a:gd name="connsiteX8" fmla="*/ 130981 w 2193309"/>
                <a:gd name="connsiteY8" fmla="*/ 0 h 16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309" h="1637258">
                  <a:moveTo>
                    <a:pt x="130981" y="0"/>
                  </a:moveTo>
                  <a:lnTo>
                    <a:pt x="2062328" y="0"/>
                  </a:lnTo>
                  <a:cubicBezTo>
                    <a:pt x="2134667" y="0"/>
                    <a:pt x="2193309" y="58642"/>
                    <a:pt x="2193309" y="130981"/>
                  </a:cubicBezTo>
                  <a:lnTo>
                    <a:pt x="2193309" y="1637258"/>
                  </a:lnTo>
                  <a:lnTo>
                    <a:pt x="2193309" y="1637258"/>
                  </a:lnTo>
                  <a:lnTo>
                    <a:pt x="0" y="1637258"/>
                  </a:lnTo>
                  <a:lnTo>
                    <a:pt x="0" y="1637258"/>
                  </a:lnTo>
                  <a:lnTo>
                    <a:pt x="0" y="130981"/>
                  </a:lnTo>
                  <a:cubicBezTo>
                    <a:pt x="0" y="58642"/>
                    <a:pt x="58642" y="0"/>
                    <a:pt x="13098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43" tIns="129803" rIns="68843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Abattoir (1781)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Laboratoire (1431)</a:t>
              </a: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8F3F581-17B8-F75C-061C-5FBA266F6D15}"/>
                </a:ext>
              </a:extLst>
            </p:cNvPr>
            <p:cNvSpPr/>
            <p:nvPr/>
          </p:nvSpPr>
          <p:spPr>
            <a:xfrm>
              <a:off x="2344386" y="2942553"/>
              <a:ext cx="2193309" cy="704021"/>
            </a:xfrm>
            <a:custGeom>
              <a:avLst/>
              <a:gdLst>
                <a:gd name="connsiteX0" fmla="*/ 0 w 2193309"/>
                <a:gd name="connsiteY0" fmla="*/ 0 h 704021"/>
                <a:gd name="connsiteX1" fmla="*/ 2193309 w 2193309"/>
                <a:gd name="connsiteY1" fmla="*/ 0 h 704021"/>
                <a:gd name="connsiteX2" fmla="*/ 2193309 w 2193309"/>
                <a:gd name="connsiteY2" fmla="*/ 704021 h 704021"/>
                <a:gd name="connsiteX3" fmla="*/ 0 w 2193309"/>
                <a:gd name="connsiteY3" fmla="*/ 704021 h 704021"/>
                <a:gd name="connsiteX4" fmla="*/ 0 w 2193309"/>
                <a:gd name="connsiteY4" fmla="*/ 0 h 70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309" h="704021">
                  <a:moveTo>
                    <a:pt x="0" y="0"/>
                  </a:moveTo>
                  <a:lnTo>
                    <a:pt x="2193309" y="0"/>
                  </a:lnTo>
                  <a:lnTo>
                    <a:pt x="2193309" y="704021"/>
                  </a:lnTo>
                  <a:lnTo>
                    <a:pt x="0" y="7040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0" rIns="679206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400" kern="1200"/>
                <a:t>Nez</a:t>
              </a:r>
              <a:endParaRPr lang="fr-BE" sz="2400" kern="1200" dirty="0"/>
            </a:p>
          </p:txBody>
        </p:sp>
        <p:sp>
          <p:nvSpPr>
            <p:cNvPr id="30" name="Ellipse 29" descr="Nez contour">
              <a:extLst>
                <a:ext uri="{FF2B5EF4-FFF2-40B4-BE49-F238E27FC236}">
                  <a16:creationId xmlns:a16="http://schemas.microsoft.com/office/drawing/2014/main" id="{C073F1CC-67C7-FEFA-31E1-72E4F3531A8F}"/>
                </a:ext>
              </a:extLst>
            </p:cNvPr>
            <p:cNvSpPr/>
            <p:nvPr/>
          </p:nvSpPr>
          <p:spPr>
            <a:xfrm>
              <a:off x="3951015" y="3054380"/>
              <a:ext cx="767658" cy="767658"/>
            </a:xfrm>
            <a:prstGeom prst="ellipse">
              <a:avLst/>
            </a:pr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707F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9C8A2035-71C9-F4AC-AECB-CE96D69C1A57}"/>
                </a:ext>
              </a:extLst>
            </p:cNvPr>
            <p:cNvSpPr/>
            <p:nvPr/>
          </p:nvSpPr>
          <p:spPr>
            <a:xfrm>
              <a:off x="4908856" y="1305294"/>
              <a:ext cx="2193309" cy="1637258"/>
            </a:xfrm>
            <a:custGeom>
              <a:avLst/>
              <a:gdLst>
                <a:gd name="connsiteX0" fmla="*/ 130981 w 2193309"/>
                <a:gd name="connsiteY0" fmla="*/ 0 h 1637258"/>
                <a:gd name="connsiteX1" fmla="*/ 2062328 w 2193309"/>
                <a:gd name="connsiteY1" fmla="*/ 0 h 1637258"/>
                <a:gd name="connsiteX2" fmla="*/ 2193309 w 2193309"/>
                <a:gd name="connsiteY2" fmla="*/ 130981 h 1637258"/>
                <a:gd name="connsiteX3" fmla="*/ 2193309 w 2193309"/>
                <a:gd name="connsiteY3" fmla="*/ 1637258 h 1637258"/>
                <a:gd name="connsiteX4" fmla="*/ 2193309 w 2193309"/>
                <a:gd name="connsiteY4" fmla="*/ 1637258 h 1637258"/>
                <a:gd name="connsiteX5" fmla="*/ 0 w 2193309"/>
                <a:gd name="connsiteY5" fmla="*/ 1637258 h 1637258"/>
                <a:gd name="connsiteX6" fmla="*/ 0 w 2193309"/>
                <a:gd name="connsiteY6" fmla="*/ 1637258 h 1637258"/>
                <a:gd name="connsiteX7" fmla="*/ 0 w 2193309"/>
                <a:gd name="connsiteY7" fmla="*/ 130981 h 1637258"/>
                <a:gd name="connsiteX8" fmla="*/ 130981 w 2193309"/>
                <a:gd name="connsiteY8" fmla="*/ 0 h 16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309" h="1637258">
                  <a:moveTo>
                    <a:pt x="130981" y="0"/>
                  </a:moveTo>
                  <a:lnTo>
                    <a:pt x="2062328" y="0"/>
                  </a:lnTo>
                  <a:cubicBezTo>
                    <a:pt x="2134667" y="0"/>
                    <a:pt x="2193309" y="58642"/>
                    <a:pt x="2193309" y="130981"/>
                  </a:cubicBezTo>
                  <a:lnTo>
                    <a:pt x="2193309" y="1637258"/>
                  </a:lnTo>
                  <a:lnTo>
                    <a:pt x="2193309" y="1637258"/>
                  </a:lnTo>
                  <a:lnTo>
                    <a:pt x="0" y="1637258"/>
                  </a:lnTo>
                  <a:lnTo>
                    <a:pt x="0" y="1637258"/>
                  </a:lnTo>
                  <a:lnTo>
                    <a:pt x="0" y="130981"/>
                  </a:lnTo>
                  <a:cubicBezTo>
                    <a:pt x="0" y="58642"/>
                    <a:pt x="58642" y="0"/>
                    <a:pt x="13098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43" tIns="129803" rIns="68843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Gras (357)</a:t>
              </a: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A3F910E1-D12C-800F-1029-E8B969017E7B}"/>
                </a:ext>
              </a:extLst>
            </p:cNvPr>
            <p:cNvSpPr/>
            <p:nvPr/>
          </p:nvSpPr>
          <p:spPr>
            <a:xfrm>
              <a:off x="4908856" y="2942553"/>
              <a:ext cx="2193309" cy="704021"/>
            </a:xfrm>
            <a:custGeom>
              <a:avLst/>
              <a:gdLst>
                <a:gd name="connsiteX0" fmla="*/ 0 w 2193309"/>
                <a:gd name="connsiteY0" fmla="*/ 0 h 704021"/>
                <a:gd name="connsiteX1" fmla="*/ 2193309 w 2193309"/>
                <a:gd name="connsiteY1" fmla="*/ 0 h 704021"/>
                <a:gd name="connsiteX2" fmla="*/ 2193309 w 2193309"/>
                <a:gd name="connsiteY2" fmla="*/ 704021 h 704021"/>
                <a:gd name="connsiteX3" fmla="*/ 0 w 2193309"/>
                <a:gd name="connsiteY3" fmla="*/ 704021 h 704021"/>
                <a:gd name="connsiteX4" fmla="*/ 0 w 2193309"/>
                <a:gd name="connsiteY4" fmla="*/ 0 h 70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309" h="704021">
                  <a:moveTo>
                    <a:pt x="0" y="0"/>
                  </a:moveTo>
                  <a:lnTo>
                    <a:pt x="2193309" y="0"/>
                  </a:lnTo>
                  <a:lnTo>
                    <a:pt x="2193309" y="704021"/>
                  </a:lnTo>
                  <a:lnTo>
                    <a:pt x="0" y="7040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0" rIns="679206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400" kern="1200" dirty="0"/>
                <a:t>Analyses ciblées </a:t>
              </a:r>
            </a:p>
          </p:txBody>
        </p:sp>
        <p:sp>
          <p:nvSpPr>
            <p:cNvPr id="33" name="Ellipse 32" descr="Tubes à essai contour">
              <a:extLst>
                <a:ext uri="{FF2B5EF4-FFF2-40B4-BE49-F238E27FC236}">
                  <a16:creationId xmlns:a16="http://schemas.microsoft.com/office/drawing/2014/main" id="{F56FAE33-C417-6815-CA62-A6EB8751BAC6}"/>
                </a:ext>
              </a:extLst>
            </p:cNvPr>
            <p:cNvSpPr/>
            <p:nvPr/>
          </p:nvSpPr>
          <p:spPr>
            <a:xfrm>
              <a:off x="6515485" y="3054380"/>
              <a:ext cx="767658" cy="767658"/>
            </a:xfrm>
            <a:prstGeom prst="ellipse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707F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BC84C135-09A4-EB7B-F1F2-7AE9731C4551}"/>
                </a:ext>
              </a:extLst>
            </p:cNvPr>
            <p:cNvSpPr/>
            <p:nvPr/>
          </p:nvSpPr>
          <p:spPr>
            <a:xfrm>
              <a:off x="7473326" y="1305294"/>
              <a:ext cx="2701788" cy="1637258"/>
            </a:xfrm>
            <a:custGeom>
              <a:avLst/>
              <a:gdLst>
                <a:gd name="connsiteX0" fmla="*/ 130981 w 2193309"/>
                <a:gd name="connsiteY0" fmla="*/ 0 h 1637258"/>
                <a:gd name="connsiteX1" fmla="*/ 2062328 w 2193309"/>
                <a:gd name="connsiteY1" fmla="*/ 0 h 1637258"/>
                <a:gd name="connsiteX2" fmla="*/ 2193309 w 2193309"/>
                <a:gd name="connsiteY2" fmla="*/ 130981 h 1637258"/>
                <a:gd name="connsiteX3" fmla="*/ 2193309 w 2193309"/>
                <a:gd name="connsiteY3" fmla="*/ 1637258 h 1637258"/>
                <a:gd name="connsiteX4" fmla="*/ 2193309 w 2193309"/>
                <a:gd name="connsiteY4" fmla="*/ 1637258 h 1637258"/>
                <a:gd name="connsiteX5" fmla="*/ 0 w 2193309"/>
                <a:gd name="connsiteY5" fmla="*/ 1637258 h 1637258"/>
                <a:gd name="connsiteX6" fmla="*/ 0 w 2193309"/>
                <a:gd name="connsiteY6" fmla="*/ 1637258 h 1637258"/>
                <a:gd name="connsiteX7" fmla="*/ 0 w 2193309"/>
                <a:gd name="connsiteY7" fmla="*/ 130981 h 1637258"/>
                <a:gd name="connsiteX8" fmla="*/ 130981 w 2193309"/>
                <a:gd name="connsiteY8" fmla="*/ 0 h 16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309" h="1637258">
                  <a:moveTo>
                    <a:pt x="130981" y="0"/>
                  </a:moveTo>
                  <a:lnTo>
                    <a:pt x="2062328" y="0"/>
                  </a:lnTo>
                  <a:cubicBezTo>
                    <a:pt x="2134667" y="0"/>
                    <a:pt x="2193309" y="58642"/>
                    <a:pt x="2193309" y="130981"/>
                  </a:cubicBezTo>
                  <a:lnTo>
                    <a:pt x="2193309" y="1637258"/>
                  </a:lnTo>
                  <a:lnTo>
                    <a:pt x="2193309" y="1637258"/>
                  </a:lnTo>
                  <a:lnTo>
                    <a:pt x="0" y="1637258"/>
                  </a:lnTo>
                  <a:lnTo>
                    <a:pt x="0" y="1637258"/>
                  </a:lnTo>
                  <a:lnTo>
                    <a:pt x="0" y="130981"/>
                  </a:lnTo>
                  <a:cubicBezTo>
                    <a:pt x="0" y="58642"/>
                    <a:pt x="58642" y="0"/>
                    <a:pt x="13098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43" tIns="129803" rIns="68843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Composés organiques volatiles (COV) (127)</a:t>
              </a: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67E72E8B-C900-D4B3-7522-348E95C1883A}"/>
                </a:ext>
              </a:extLst>
            </p:cNvPr>
            <p:cNvSpPr/>
            <p:nvPr/>
          </p:nvSpPr>
          <p:spPr>
            <a:xfrm>
              <a:off x="7473326" y="2942553"/>
              <a:ext cx="2701788" cy="704021"/>
            </a:xfrm>
            <a:custGeom>
              <a:avLst/>
              <a:gdLst>
                <a:gd name="connsiteX0" fmla="*/ 0 w 2193309"/>
                <a:gd name="connsiteY0" fmla="*/ 0 h 704021"/>
                <a:gd name="connsiteX1" fmla="*/ 2193309 w 2193309"/>
                <a:gd name="connsiteY1" fmla="*/ 0 h 704021"/>
                <a:gd name="connsiteX2" fmla="*/ 2193309 w 2193309"/>
                <a:gd name="connsiteY2" fmla="*/ 704021 h 704021"/>
                <a:gd name="connsiteX3" fmla="*/ 0 w 2193309"/>
                <a:gd name="connsiteY3" fmla="*/ 704021 h 704021"/>
                <a:gd name="connsiteX4" fmla="*/ 0 w 2193309"/>
                <a:gd name="connsiteY4" fmla="*/ 0 h 70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309" h="704021">
                  <a:moveTo>
                    <a:pt x="0" y="0"/>
                  </a:moveTo>
                  <a:lnTo>
                    <a:pt x="2193309" y="0"/>
                  </a:lnTo>
                  <a:lnTo>
                    <a:pt x="2193309" y="704021"/>
                  </a:lnTo>
                  <a:lnTo>
                    <a:pt x="0" y="7040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0" rIns="679206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400" kern="1200" dirty="0"/>
                <a:t>Analyses non-ciblées</a:t>
              </a:r>
            </a:p>
          </p:txBody>
        </p:sp>
        <p:sp>
          <p:nvSpPr>
            <p:cNvPr id="36" name="Ellipse 35" descr="Nuage de points contour">
              <a:extLst>
                <a:ext uri="{FF2B5EF4-FFF2-40B4-BE49-F238E27FC236}">
                  <a16:creationId xmlns:a16="http://schemas.microsoft.com/office/drawing/2014/main" id="{EE3F0861-A56E-C5BC-9CD6-473D6A0978A3}"/>
                </a:ext>
              </a:extLst>
            </p:cNvPr>
            <p:cNvSpPr/>
            <p:nvPr/>
          </p:nvSpPr>
          <p:spPr>
            <a:xfrm>
              <a:off x="9600307" y="3076414"/>
              <a:ext cx="767658" cy="76765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707F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25F69BB-0FCC-0D80-65CA-F7801AFCCDAD}"/>
                </a:ext>
              </a:extLst>
            </p:cNvPr>
            <p:cNvSpPr/>
            <p:nvPr/>
          </p:nvSpPr>
          <p:spPr>
            <a:xfrm>
              <a:off x="3626621" y="4202244"/>
              <a:ext cx="2193309" cy="1637258"/>
            </a:xfrm>
            <a:custGeom>
              <a:avLst/>
              <a:gdLst>
                <a:gd name="connsiteX0" fmla="*/ 130981 w 2193309"/>
                <a:gd name="connsiteY0" fmla="*/ 0 h 1637258"/>
                <a:gd name="connsiteX1" fmla="*/ 2062328 w 2193309"/>
                <a:gd name="connsiteY1" fmla="*/ 0 h 1637258"/>
                <a:gd name="connsiteX2" fmla="*/ 2193309 w 2193309"/>
                <a:gd name="connsiteY2" fmla="*/ 130981 h 1637258"/>
                <a:gd name="connsiteX3" fmla="*/ 2193309 w 2193309"/>
                <a:gd name="connsiteY3" fmla="*/ 1637258 h 1637258"/>
                <a:gd name="connsiteX4" fmla="*/ 2193309 w 2193309"/>
                <a:gd name="connsiteY4" fmla="*/ 1637258 h 1637258"/>
                <a:gd name="connsiteX5" fmla="*/ 0 w 2193309"/>
                <a:gd name="connsiteY5" fmla="*/ 1637258 h 1637258"/>
                <a:gd name="connsiteX6" fmla="*/ 0 w 2193309"/>
                <a:gd name="connsiteY6" fmla="*/ 1637258 h 1637258"/>
                <a:gd name="connsiteX7" fmla="*/ 0 w 2193309"/>
                <a:gd name="connsiteY7" fmla="*/ 130981 h 1637258"/>
                <a:gd name="connsiteX8" fmla="*/ 130981 w 2193309"/>
                <a:gd name="connsiteY8" fmla="*/ 0 h 16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309" h="1637258">
                  <a:moveTo>
                    <a:pt x="130981" y="0"/>
                  </a:moveTo>
                  <a:lnTo>
                    <a:pt x="2062328" y="0"/>
                  </a:lnTo>
                  <a:cubicBezTo>
                    <a:pt x="2134667" y="0"/>
                    <a:pt x="2193309" y="58642"/>
                    <a:pt x="2193309" y="130981"/>
                  </a:cubicBezTo>
                  <a:lnTo>
                    <a:pt x="2193309" y="1637258"/>
                  </a:lnTo>
                  <a:lnTo>
                    <a:pt x="2193309" y="1637258"/>
                  </a:lnTo>
                  <a:lnTo>
                    <a:pt x="0" y="1637258"/>
                  </a:lnTo>
                  <a:lnTo>
                    <a:pt x="0" y="1637258"/>
                  </a:lnTo>
                  <a:lnTo>
                    <a:pt x="0" y="130981"/>
                  </a:lnTo>
                  <a:cubicBezTo>
                    <a:pt x="0" y="58642"/>
                    <a:pt x="58642" y="0"/>
                    <a:pt x="13098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43" tIns="129803" rIns="68843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Piétrain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Landrace 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Croisés (~2000)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+ Apparentés</a:t>
              </a: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9A748FE9-51BF-7E6B-2F96-5AA2B64B84B1}"/>
                </a:ext>
              </a:extLst>
            </p:cNvPr>
            <p:cNvSpPr/>
            <p:nvPr/>
          </p:nvSpPr>
          <p:spPr>
            <a:xfrm>
              <a:off x="3626621" y="5839502"/>
              <a:ext cx="2193309" cy="704021"/>
            </a:xfrm>
            <a:custGeom>
              <a:avLst/>
              <a:gdLst>
                <a:gd name="connsiteX0" fmla="*/ 0 w 2193309"/>
                <a:gd name="connsiteY0" fmla="*/ 0 h 704021"/>
                <a:gd name="connsiteX1" fmla="*/ 2193309 w 2193309"/>
                <a:gd name="connsiteY1" fmla="*/ 0 h 704021"/>
                <a:gd name="connsiteX2" fmla="*/ 2193309 w 2193309"/>
                <a:gd name="connsiteY2" fmla="*/ 704021 h 704021"/>
                <a:gd name="connsiteX3" fmla="*/ 0 w 2193309"/>
                <a:gd name="connsiteY3" fmla="*/ 704021 h 704021"/>
                <a:gd name="connsiteX4" fmla="*/ 0 w 2193309"/>
                <a:gd name="connsiteY4" fmla="*/ 0 h 70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309" h="704021">
                  <a:moveTo>
                    <a:pt x="0" y="0"/>
                  </a:moveTo>
                  <a:lnTo>
                    <a:pt x="2193309" y="0"/>
                  </a:lnTo>
                  <a:lnTo>
                    <a:pt x="2193309" y="704021"/>
                  </a:lnTo>
                  <a:lnTo>
                    <a:pt x="0" y="7040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0" rIns="679206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400" kern="1200"/>
                <a:t>Pedigree</a:t>
              </a:r>
              <a:endParaRPr lang="fr-BE" sz="2400" kern="1200" dirty="0"/>
            </a:p>
          </p:txBody>
        </p:sp>
        <p:sp>
          <p:nvSpPr>
            <p:cNvPr id="39" name="Ellipse 38" descr="Diagramme d’interconnexion contour">
              <a:extLst>
                <a:ext uri="{FF2B5EF4-FFF2-40B4-BE49-F238E27FC236}">
                  <a16:creationId xmlns:a16="http://schemas.microsoft.com/office/drawing/2014/main" id="{AB755C70-E4A1-4E40-BEA9-321CE853BEC1}"/>
                </a:ext>
              </a:extLst>
            </p:cNvPr>
            <p:cNvSpPr/>
            <p:nvPr/>
          </p:nvSpPr>
          <p:spPr>
            <a:xfrm>
              <a:off x="5233250" y="5951330"/>
              <a:ext cx="767658" cy="76765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707F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83563746-9F1A-C51D-DB2E-B5C22D53C93D}"/>
                </a:ext>
              </a:extLst>
            </p:cNvPr>
            <p:cNvSpPr/>
            <p:nvPr/>
          </p:nvSpPr>
          <p:spPr>
            <a:xfrm>
              <a:off x="6191091" y="4202244"/>
              <a:ext cx="2193309" cy="1637258"/>
            </a:xfrm>
            <a:custGeom>
              <a:avLst/>
              <a:gdLst>
                <a:gd name="connsiteX0" fmla="*/ 130981 w 2193309"/>
                <a:gd name="connsiteY0" fmla="*/ 0 h 1637258"/>
                <a:gd name="connsiteX1" fmla="*/ 2062328 w 2193309"/>
                <a:gd name="connsiteY1" fmla="*/ 0 h 1637258"/>
                <a:gd name="connsiteX2" fmla="*/ 2193309 w 2193309"/>
                <a:gd name="connsiteY2" fmla="*/ 130981 h 1637258"/>
                <a:gd name="connsiteX3" fmla="*/ 2193309 w 2193309"/>
                <a:gd name="connsiteY3" fmla="*/ 1637258 h 1637258"/>
                <a:gd name="connsiteX4" fmla="*/ 2193309 w 2193309"/>
                <a:gd name="connsiteY4" fmla="*/ 1637258 h 1637258"/>
                <a:gd name="connsiteX5" fmla="*/ 0 w 2193309"/>
                <a:gd name="connsiteY5" fmla="*/ 1637258 h 1637258"/>
                <a:gd name="connsiteX6" fmla="*/ 0 w 2193309"/>
                <a:gd name="connsiteY6" fmla="*/ 1637258 h 1637258"/>
                <a:gd name="connsiteX7" fmla="*/ 0 w 2193309"/>
                <a:gd name="connsiteY7" fmla="*/ 130981 h 1637258"/>
                <a:gd name="connsiteX8" fmla="*/ 130981 w 2193309"/>
                <a:gd name="connsiteY8" fmla="*/ 0 h 163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309" h="1637258">
                  <a:moveTo>
                    <a:pt x="130981" y="0"/>
                  </a:moveTo>
                  <a:lnTo>
                    <a:pt x="2062328" y="0"/>
                  </a:lnTo>
                  <a:cubicBezTo>
                    <a:pt x="2134667" y="0"/>
                    <a:pt x="2193309" y="58642"/>
                    <a:pt x="2193309" y="130981"/>
                  </a:cubicBezTo>
                  <a:lnTo>
                    <a:pt x="2193309" y="1637258"/>
                  </a:lnTo>
                  <a:lnTo>
                    <a:pt x="2193309" y="1637258"/>
                  </a:lnTo>
                  <a:lnTo>
                    <a:pt x="0" y="1637258"/>
                  </a:lnTo>
                  <a:lnTo>
                    <a:pt x="0" y="1637258"/>
                  </a:lnTo>
                  <a:lnTo>
                    <a:pt x="0" y="130981"/>
                  </a:lnTo>
                  <a:cubicBezTo>
                    <a:pt x="0" y="58642"/>
                    <a:pt x="58642" y="0"/>
                    <a:pt x="13098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43" tIns="129803" rIns="68843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Total (6342)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BE" sz="2400" kern="1200" dirty="0"/>
                <a:t>Avec phénotype (~1000)</a:t>
              </a: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2F44D712-FAA1-9277-ABE1-36E257F24F3B}"/>
                </a:ext>
              </a:extLst>
            </p:cNvPr>
            <p:cNvSpPr/>
            <p:nvPr/>
          </p:nvSpPr>
          <p:spPr>
            <a:xfrm>
              <a:off x="6191091" y="5839502"/>
              <a:ext cx="2193309" cy="704021"/>
            </a:xfrm>
            <a:custGeom>
              <a:avLst/>
              <a:gdLst>
                <a:gd name="connsiteX0" fmla="*/ 0 w 2193309"/>
                <a:gd name="connsiteY0" fmla="*/ 0 h 704021"/>
                <a:gd name="connsiteX1" fmla="*/ 2193309 w 2193309"/>
                <a:gd name="connsiteY1" fmla="*/ 0 h 704021"/>
                <a:gd name="connsiteX2" fmla="*/ 2193309 w 2193309"/>
                <a:gd name="connsiteY2" fmla="*/ 704021 h 704021"/>
                <a:gd name="connsiteX3" fmla="*/ 0 w 2193309"/>
                <a:gd name="connsiteY3" fmla="*/ 704021 h 704021"/>
                <a:gd name="connsiteX4" fmla="*/ 0 w 2193309"/>
                <a:gd name="connsiteY4" fmla="*/ 0 h 70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309" h="704021">
                  <a:moveTo>
                    <a:pt x="0" y="0"/>
                  </a:moveTo>
                  <a:lnTo>
                    <a:pt x="2193309" y="0"/>
                  </a:lnTo>
                  <a:lnTo>
                    <a:pt x="2193309" y="704021"/>
                  </a:lnTo>
                  <a:lnTo>
                    <a:pt x="0" y="7040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0" rIns="679206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BE" sz="2400" kern="1200" dirty="0"/>
                <a:t>Génotypes</a:t>
              </a:r>
            </a:p>
          </p:txBody>
        </p:sp>
        <p:sp>
          <p:nvSpPr>
            <p:cNvPr id="42" name="Ellipse 41" descr="ADN contour">
              <a:extLst>
                <a:ext uri="{FF2B5EF4-FFF2-40B4-BE49-F238E27FC236}">
                  <a16:creationId xmlns:a16="http://schemas.microsoft.com/office/drawing/2014/main" id="{E25F53C2-8A8C-6B11-BD7B-A1F2B130DA61}"/>
                </a:ext>
              </a:extLst>
            </p:cNvPr>
            <p:cNvSpPr/>
            <p:nvPr/>
          </p:nvSpPr>
          <p:spPr>
            <a:xfrm>
              <a:off x="7797720" y="5951330"/>
              <a:ext cx="767658" cy="767658"/>
            </a:xfrm>
            <a:prstGeom prst="ellipse">
              <a:avLst/>
            </a:pr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707F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250680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EDEB7-0990-8ABC-8347-6C1F12F4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recherches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889E0BF-3DEC-EFEF-9343-BEE4D8BC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7</a:t>
            </a:fld>
            <a:endParaRPr lang="fr-BE">
              <a:latin typeface="Aptos Narrow" panose="020B00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5CEDA8-2FC8-6FEB-1A35-739A2DCEB0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/>
          <a:stretch/>
        </p:blipFill>
        <p:spPr>
          <a:xfrm>
            <a:off x="250525" y="2399102"/>
            <a:ext cx="4738945" cy="3241485"/>
          </a:xfrm>
          <a:prstGeom prst="rect">
            <a:avLst/>
          </a:prstGeom>
        </p:spPr>
      </p:pic>
      <p:pic>
        <p:nvPicPr>
          <p:cNvPr id="7" name="Picture 4" descr="NOWALLODOR">
            <a:extLst>
              <a:ext uri="{FF2B5EF4-FFF2-40B4-BE49-F238E27FC236}">
                <a16:creationId xmlns:a16="http://schemas.microsoft.com/office/drawing/2014/main" id="{B5DFB2D9-8D19-DD67-0C61-D6BF370D8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624" y="2446515"/>
            <a:ext cx="2622560" cy="324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87033A-FB99-BEE7-FE0C-D701D04B0537}"/>
              </a:ext>
            </a:extLst>
          </p:cNvPr>
          <p:cNvSpPr txBox="1"/>
          <p:nvPr/>
        </p:nvSpPr>
        <p:spPr>
          <a:xfrm>
            <a:off x="838800" y="1170000"/>
            <a:ext cx="10712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200" dirty="0">
                <a:latin typeface="Aptos Narrow" panose="020B0004020202020204" pitchFamily="34" charset="0"/>
              </a:rPr>
              <a:t>Quel est le potentiel de l’utilisation du nez humain en génétique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6A2DD9-6A9E-8112-BAA6-0476014B1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055186"/>
              </p:ext>
            </p:extLst>
          </p:nvPr>
        </p:nvGraphicFramePr>
        <p:xfrm>
          <a:off x="8318711" y="2977723"/>
          <a:ext cx="3622764" cy="217906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05691">
                  <a:extLst>
                    <a:ext uri="{9D8B030D-6E8A-4147-A177-3AD203B41FA5}">
                      <a16:colId xmlns:a16="http://schemas.microsoft.com/office/drawing/2014/main" val="265610281"/>
                    </a:ext>
                  </a:extLst>
                </a:gridCol>
                <a:gridCol w="905691">
                  <a:extLst>
                    <a:ext uri="{9D8B030D-6E8A-4147-A177-3AD203B41FA5}">
                      <a16:colId xmlns:a16="http://schemas.microsoft.com/office/drawing/2014/main" val="3449798079"/>
                    </a:ext>
                  </a:extLst>
                </a:gridCol>
                <a:gridCol w="905691">
                  <a:extLst>
                    <a:ext uri="{9D8B030D-6E8A-4147-A177-3AD203B41FA5}">
                      <a16:colId xmlns:a16="http://schemas.microsoft.com/office/drawing/2014/main" val="2234906057"/>
                    </a:ext>
                  </a:extLst>
                </a:gridCol>
                <a:gridCol w="905691">
                  <a:extLst>
                    <a:ext uri="{9D8B030D-6E8A-4147-A177-3AD203B41FA5}">
                      <a16:colId xmlns:a16="http://schemas.microsoft.com/office/drawing/2014/main" val="2804454379"/>
                    </a:ext>
                  </a:extLst>
                </a:gridCol>
              </a:tblGrid>
              <a:tr h="543600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Nez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3641603277"/>
                  </a:ext>
                </a:extLst>
              </a:tr>
              <a:tr h="293416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Nez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  <a:endParaRPr lang="fr-BE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0,81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942082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0,36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0,51</a:t>
                      </a:r>
                      <a:endParaRPr lang="fr-BE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0,52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316241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0,24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0,45</a:t>
                      </a:r>
                      <a:endParaRPr lang="fr-BE" sz="24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2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0,44</a:t>
                      </a:r>
                      <a:endParaRPr lang="fr-BE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98574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D4D0F7D3-DA82-AE35-C972-A862B30FC7F3}"/>
              </a:ext>
            </a:extLst>
          </p:cNvPr>
          <p:cNvSpPr txBox="1"/>
          <p:nvPr/>
        </p:nvSpPr>
        <p:spPr>
          <a:xfrm>
            <a:off x="838200" y="6039939"/>
            <a:ext cx="7854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>
                <a:latin typeface="Aptos Narrow" panose="020B0004020202020204" pitchFamily="34" charset="0"/>
                <a:sym typeface="Wingdings 2" panose="05020102010507070707" pitchFamily="18" charset="2"/>
              </a:rPr>
              <a:t> </a:t>
            </a:r>
            <a:r>
              <a:rPr lang="fr-BE" sz="3200" dirty="0">
                <a:latin typeface="Aptos Narrow" panose="020B0004020202020204" pitchFamily="34" charset="0"/>
              </a:rPr>
              <a:t>La sélection basée sur le nez est p</a:t>
            </a:r>
            <a:r>
              <a:rPr lang="fr-BE" sz="3200" dirty="0">
                <a:latin typeface="Aptos Narrow" panose="020B0004020202020204" pitchFamily="34" charset="0"/>
                <a:sym typeface="Wingdings" panose="05000000000000000000" pitchFamily="2" charset="2"/>
              </a:rPr>
              <a:t>ossible</a:t>
            </a:r>
            <a:endParaRPr lang="fr-BE" sz="3200" dirty="0">
              <a:latin typeface="Aptos Narrow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3E4C7-4A50-8687-1639-5AA761B09A26}"/>
              </a:ext>
            </a:extLst>
          </p:cNvPr>
          <p:cNvSpPr/>
          <p:nvPr/>
        </p:nvSpPr>
        <p:spPr>
          <a:xfrm>
            <a:off x="10129520" y="4074160"/>
            <a:ext cx="1811955" cy="1082631"/>
          </a:xfrm>
          <a:prstGeom prst="rect">
            <a:avLst/>
          </a:prstGeom>
          <a:noFill/>
          <a:ln w="38100">
            <a:solidFill>
              <a:srgbClr val="0070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C5AC0F-CF76-7E0F-58D8-3E85F069663B}"/>
              </a:ext>
            </a:extLst>
          </p:cNvPr>
          <p:cNvSpPr/>
          <p:nvPr/>
        </p:nvSpPr>
        <p:spPr>
          <a:xfrm>
            <a:off x="9223543" y="3525941"/>
            <a:ext cx="905978" cy="54821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0D1FF-79E3-CC0E-0974-7339345F4B1D}"/>
              </a:ext>
            </a:extLst>
          </p:cNvPr>
          <p:cNvSpPr/>
          <p:nvPr/>
        </p:nvSpPr>
        <p:spPr>
          <a:xfrm>
            <a:off x="10128375" y="3525941"/>
            <a:ext cx="1811955" cy="548219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153B45F-86A9-E383-E1C9-3D6A14B14E08}"/>
              </a:ext>
            </a:extLst>
          </p:cNvPr>
          <p:cNvSpPr txBox="1"/>
          <p:nvPr/>
        </p:nvSpPr>
        <p:spPr>
          <a:xfrm>
            <a:off x="8344111" y="5244422"/>
            <a:ext cx="3164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>
                <a:latin typeface="Aptos Narrow" panose="020B0004020202020204" pitchFamily="34" charset="0"/>
                <a:sym typeface="Wingdings 2" panose="05020102010507070707" pitchFamily="18" charset="2"/>
              </a:rPr>
              <a:t>Héritabilité 0-1</a:t>
            </a:r>
          </a:p>
          <a:p>
            <a:r>
              <a:rPr lang="fr-BE" sz="2400" dirty="0">
                <a:latin typeface="Aptos Narrow" panose="020B0004020202020204" pitchFamily="34" charset="0"/>
                <a:sym typeface="Wingdings 2" panose="05020102010507070707" pitchFamily="18" charset="2"/>
              </a:rPr>
              <a:t>Corrélations (-)0-1 </a:t>
            </a:r>
            <a:endParaRPr lang="fr-BE" sz="2400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8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5" grpId="0" animBg="1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3D8A0-6DDF-3CB6-F646-885659C6A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2B859-9223-14BF-1B02-B2EE1F36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recherches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81AF7C6-FB59-1752-01BD-CA731E2D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8</a:t>
            </a:fld>
            <a:endParaRPr lang="fr-BE">
              <a:latin typeface="Aptos Narrow" panose="020B00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F02F70-8555-79CC-52B2-8974075E4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5818"/>
            <a:ext cx="5946601" cy="28987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503B6-AE1D-F37D-7155-FB8281642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94578"/>
            <a:ext cx="4155632" cy="22003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904850-9083-0389-5FB0-9F41413EF2AF}"/>
              </a:ext>
            </a:extLst>
          </p:cNvPr>
          <p:cNvSpPr txBox="1"/>
          <p:nvPr/>
        </p:nvSpPr>
        <p:spPr>
          <a:xfrm>
            <a:off x="4828432" y="3255400"/>
            <a:ext cx="378216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F1: Androstenone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F2: Skatole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F3: 2-Aminoacetophenone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F4: Indole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F5: Benzonitrile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F6: 2,5-Dimethyl-pyrazine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F7: 1-Methoxy-4-methyl-benzene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F8: 2-Propenyl-benzene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F9: 2,3-dimethylphenyl isocyanate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F10: </a:t>
            </a:r>
            <a:r>
              <a:rPr lang="en-US" sz="18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Benzenemethanol</a:t>
            </a:r>
            <a:endParaRPr lang="en-US" sz="1800" dirty="0"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F11: Biphenyl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F12: Pyrazine</a:t>
            </a:r>
          </a:p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F13: 2-Dodecanone</a:t>
            </a:r>
            <a:endParaRPr lang="fr-BE" sz="1800" dirty="0"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E4CE69-DDDC-AA74-CF2B-51E0E4D9DD3B}"/>
              </a:ext>
            </a:extLst>
          </p:cNvPr>
          <p:cNvSpPr txBox="1"/>
          <p:nvPr/>
        </p:nvSpPr>
        <p:spPr>
          <a:xfrm>
            <a:off x="8610600" y="4444657"/>
            <a:ext cx="3430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 hangingPunct="1"/>
            <a:r>
              <a:rPr lang="en-US" sz="24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Composés</a:t>
            </a:r>
            <a:r>
              <a:rPr lang="en-US" sz="24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discriminants de </a:t>
            </a:r>
            <a:r>
              <a:rPr lang="en-US" sz="24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l’odeur</a:t>
            </a:r>
            <a:r>
              <a:rPr lang="en-US" sz="24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verrat</a:t>
            </a:r>
            <a:endParaRPr lang="fr-BE" sz="2400" dirty="0"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C7771DEE-C701-C9FA-A70A-4291D6F4D624}"/>
              </a:ext>
            </a:extLst>
          </p:cNvPr>
          <p:cNvSpPr/>
          <p:nvPr/>
        </p:nvSpPr>
        <p:spPr>
          <a:xfrm>
            <a:off x="7721600" y="3255400"/>
            <a:ext cx="762000" cy="35161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2E8490-EAD0-D734-73F8-5E24C683FFBA}"/>
              </a:ext>
            </a:extLst>
          </p:cNvPr>
          <p:cNvSpPr txBox="1"/>
          <p:nvPr/>
        </p:nvSpPr>
        <p:spPr>
          <a:xfrm>
            <a:off x="838800" y="1171166"/>
            <a:ext cx="10818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200" dirty="0">
                <a:latin typeface="Aptos Narrow" panose="020B0004020202020204" pitchFamily="34" charset="0"/>
              </a:rPr>
              <a:t>Développement d’un modèle de classification de l’odeur de verrat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628DBC-267C-F03F-4012-E14A5DA289BD}"/>
              </a:ext>
            </a:extLst>
          </p:cNvPr>
          <p:cNvSpPr txBox="1"/>
          <p:nvPr/>
        </p:nvSpPr>
        <p:spPr>
          <a:xfrm>
            <a:off x="4828432" y="3240930"/>
            <a:ext cx="1816917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F1: Androstenone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DAD4C1-9E5C-0591-7645-E5F635230077}"/>
              </a:ext>
            </a:extLst>
          </p:cNvPr>
          <p:cNvSpPr txBox="1"/>
          <p:nvPr/>
        </p:nvSpPr>
        <p:spPr>
          <a:xfrm>
            <a:off x="4828432" y="3541659"/>
            <a:ext cx="121477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F2: Skatole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E8E1D8-57AA-4D60-0FEC-57668C331A7A}"/>
              </a:ext>
            </a:extLst>
          </p:cNvPr>
          <p:cNvSpPr txBox="1"/>
          <p:nvPr/>
        </p:nvSpPr>
        <p:spPr>
          <a:xfrm>
            <a:off x="4823717" y="4068806"/>
            <a:ext cx="117739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F4: Indole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DA3AF6A-DD9D-16B9-08B1-BB1E685CBBD5}"/>
              </a:ext>
            </a:extLst>
          </p:cNvPr>
          <p:cNvSpPr txBox="1"/>
          <p:nvPr/>
        </p:nvSpPr>
        <p:spPr>
          <a:xfrm>
            <a:off x="4823717" y="3806964"/>
            <a:ext cx="265016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fontAlgn="auto" hangingPunct="1"/>
            <a:r>
              <a:rPr lang="en-US" sz="18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F3: 2-Aminoacetophenone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55AF9C-3958-AFB3-E6A6-28C757D95421}"/>
              </a:ext>
            </a:extLst>
          </p:cNvPr>
          <p:cNvSpPr txBox="1"/>
          <p:nvPr/>
        </p:nvSpPr>
        <p:spPr>
          <a:xfrm>
            <a:off x="8761490" y="2643158"/>
            <a:ext cx="1690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 hangingPunct="1"/>
            <a:r>
              <a:rPr lang="en-US" sz="24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Fécale</a:t>
            </a:r>
            <a:endParaRPr lang="fr-BE" sz="2400" dirty="0"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0804E9-C405-8EC9-693A-B5921E49968C}"/>
              </a:ext>
            </a:extLst>
          </p:cNvPr>
          <p:cNvSpPr txBox="1"/>
          <p:nvPr/>
        </p:nvSpPr>
        <p:spPr>
          <a:xfrm>
            <a:off x="8290478" y="2127672"/>
            <a:ext cx="1690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 hangingPunct="1"/>
            <a:r>
              <a:rPr lang="en-US" sz="2400" dirty="0" err="1">
                <a:effectLst/>
                <a:latin typeface="Aptos Narrow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Urinaire</a:t>
            </a:r>
            <a:endParaRPr lang="fr-BE" sz="2400" dirty="0"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E29876D-B5BB-5358-CD14-313BD8A0C762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 flipV="1">
            <a:off x="6645349" y="2358505"/>
            <a:ext cx="1645129" cy="1067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932E3E3-3A95-21B9-6913-639EACD6F2F1}"/>
              </a:ext>
            </a:extLst>
          </p:cNvPr>
          <p:cNvCxnSpPr>
            <a:cxnSpLocks/>
            <a:stCxn id="19" idx="3"/>
            <a:endCxn id="7" idx="1"/>
          </p:cNvCxnSpPr>
          <p:nvPr/>
        </p:nvCxnSpPr>
        <p:spPr>
          <a:xfrm flipV="1">
            <a:off x="6001116" y="2873991"/>
            <a:ext cx="2760374" cy="1379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330598A-4C17-19B2-3CF3-7B23E7667667}"/>
              </a:ext>
            </a:extLst>
          </p:cNvPr>
          <p:cNvCxnSpPr>
            <a:cxnSpLocks/>
            <a:stCxn id="17" idx="3"/>
            <a:endCxn id="7" idx="1"/>
          </p:cNvCxnSpPr>
          <p:nvPr/>
        </p:nvCxnSpPr>
        <p:spPr>
          <a:xfrm flipV="1">
            <a:off x="6043202" y="2873991"/>
            <a:ext cx="2718288" cy="852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990B3BA-B478-91F4-0372-1648E8FCDC60}"/>
              </a:ext>
            </a:extLst>
          </p:cNvPr>
          <p:cNvCxnSpPr>
            <a:cxnSpLocks/>
            <a:stCxn id="23" idx="3"/>
            <a:endCxn id="12" idx="1"/>
          </p:cNvCxnSpPr>
          <p:nvPr/>
        </p:nvCxnSpPr>
        <p:spPr>
          <a:xfrm flipV="1">
            <a:off x="7473882" y="2358505"/>
            <a:ext cx="816596" cy="1633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5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4" grpId="0" animBg="1"/>
      <p:bldP spid="17" grpId="0" animBg="1"/>
      <p:bldP spid="19" grpId="0" animBg="1"/>
      <p:bldP spid="23" grpId="0" animBg="1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D9FA-AE78-B546-4B55-EFB2BD6E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E77AC-A59B-7719-1E75-5EF3EB450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recherches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74D15C2-D37B-D154-78B4-A43D595D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9</a:t>
            </a:fld>
            <a:endParaRPr lang="fr-BE" dirty="0">
              <a:latin typeface="Aptos Narrow" panose="020B00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AA3301-57C8-FF98-5F3D-8EF01C643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4" y="2980009"/>
            <a:ext cx="4155632" cy="2200361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F76FD74-D8C5-40D6-C06C-A74EF5FF670A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 flipV="1">
            <a:off x="4207526" y="2836056"/>
            <a:ext cx="626781" cy="1244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A01FAA7-84C2-F045-4D43-685F964D08FA}"/>
              </a:ext>
            </a:extLst>
          </p:cNvPr>
          <p:cNvSpPr txBox="1"/>
          <p:nvPr/>
        </p:nvSpPr>
        <p:spPr>
          <a:xfrm>
            <a:off x="838800" y="1170000"/>
            <a:ext cx="8737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200" dirty="0">
                <a:latin typeface="Aptos Narrow" panose="020B0004020202020204" pitchFamily="34" charset="0"/>
              </a:rPr>
              <a:t>Où la génétique se cache-t-elle dans ces composés ?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9BFE20E-EC70-73CC-FFD6-F875AECC317C}"/>
              </a:ext>
            </a:extLst>
          </p:cNvPr>
          <p:cNvCxnSpPr>
            <a:cxnSpLocks/>
            <a:stCxn id="4" idx="3"/>
            <a:endCxn id="21" idx="1"/>
          </p:cNvCxnSpPr>
          <p:nvPr/>
        </p:nvCxnSpPr>
        <p:spPr>
          <a:xfrm>
            <a:off x="4207526" y="4080190"/>
            <a:ext cx="626781" cy="1215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29EC540-FC57-5552-DB50-5B7428D43B6B}"/>
              </a:ext>
            </a:extLst>
          </p:cNvPr>
          <p:cNvSpPr txBox="1"/>
          <p:nvPr/>
        </p:nvSpPr>
        <p:spPr>
          <a:xfrm>
            <a:off x="4834307" y="1681894"/>
            <a:ext cx="7305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h² 0,24-0,60</a:t>
            </a:r>
          </a:p>
          <a:p>
            <a:r>
              <a:rPr lang="fr-BE" sz="2400" dirty="0">
                <a:latin typeface="Aptos Narrow" panose="020B0004020202020204" pitchFamily="34" charset="0"/>
                <a:sym typeface="Wingdings 2" panose="05020102010507070707" pitchFamily="18" charset="2"/>
              </a:rPr>
              <a:t> </a:t>
            </a:r>
            <a:r>
              <a:rPr lang="fr-BE" sz="2400" dirty="0">
                <a:latin typeface="Aptos Narrow" panose="020B0004020202020204" pitchFamily="34" charset="0"/>
                <a:sym typeface="Wingdings" panose="05000000000000000000" pitchFamily="2" charset="2"/>
              </a:rPr>
              <a:t>La sélection basée sur ces composés est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sym typeface="Wingdings" panose="05000000000000000000" pitchFamily="2" charset="2"/>
              </a:rPr>
              <a:t>Corrélations partielles avec le scatol et l’androsténone </a:t>
            </a:r>
          </a:p>
          <a:p>
            <a:r>
              <a:rPr lang="fr-BE" sz="2400" dirty="0">
                <a:latin typeface="Aptos Narrow" panose="020B0004020202020204" pitchFamily="34" charset="0"/>
                <a:sym typeface="Wingdings 2" panose="05020102010507070707" pitchFamily="18" charset="2"/>
              </a:rPr>
              <a:t> </a:t>
            </a:r>
            <a:r>
              <a:rPr lang="fr-BE" sz="2400" dirty="0">
                <a:latin typeface="Aptos Narrow" panose="020B0004020202020204" pitchFamily="34" charset="0"/>
                <a:sym typeface="Wingdings" panose="05000000000000000000" pitchFamily="2" charset="2"/>
              </a:rPr>
              <a:t>La sélection nécessite de mesurer d’autres composés pour être plus complète </a:t>
            </a:r>
            <a:endParaRPr lang="fr-BE" sz="2400" dirty="0">
              <a:latin typeface="Aptos Narrow" panose="020B00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28DCA3-1EA0-980C-776C-401A8AA34971}"/>
              </a:ext>
            </a:extLst>
          </p:cNvPr>
          <p:cNvSpPr txBox="1"/>
          <p:nvPr/>
        </p:nvSpPr>
        <p:spPr>
          <a:xfrm>
            <a:off x="8989939" y="4280706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latin typeface="Aptos Narrow" panose="020B0004020202020204" pitchFamily="34" charset="0"/>
                <a:sym typeface="Wingdings 2" panose="05020102010507070707" pitchFamily="18" charset="2"/>
              </a:rPr>
              <a:t> </a:t>
            </a:r>
            <a:r>
              <a:rPr lang="fr-BE" sz="2400" dirty="0">
                <a:latin typeface="Aptos Narrow" panose="020B0004020202020204" pitchFamily="34" charset="0"/>
              </a:rPr>
              <a:t>Les 13 composés contribuent génétiquement à la mesure du nez</a:t>
            </a: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858ECFE2-EF82-4A25-8542-ED1198403C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405437"/>
              </p:ext>
            </p:extLst>
          </p:nvPr>
        </p:nvGraphicFramePr>
        <p:xfrm>
          <a:off x="4834307" y="3931475"/>
          <a:ext cx="4032170" cy="2727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852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602DF-47C7-73FE-4C07-AD84A25CE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31B5E-79E3-6002-1921-8062E277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recherches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F51DDC2-43E5-5B42-2270-F6D645048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10</a:t>
            </a:fld>
            <a:endParaRPr lang="fr-BE">
              <a:latin typeface="Aptos Narrow" panose="020B000402020202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9E11951-FE00-B99F-74A3-9BC2A8EE8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7656421"/>
              </p:ext>
            </p:extLst>
          </p:nvPr>
        </p:nvGraphicFramePr>
        <p:xfrm>
          <a:off x="0" y="1652164"/>
          <a:ext cx="12192000" cy="377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que 5" descr="Nez contour">
            <a:extLst>
              <a:ext uri="{FF2B5EF4-FFF2-40B4-BE49-F238E27FC236}">
                <a16:creationId xmlns:a16="http://schemas.microsoft.com/office/drawing/2014/main" id="{7B59C58F-AD0F-5506-398B-4BE6AED14B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5454" y="17100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3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EAC74-1830-2DED-9696-5590D2A3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EBC65-3EDF-334D-253D-AD12F50F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ptos Narrow" panose="020B0004020202020204" pitchFamily="34" charset="0"/>
              </a:rPr>
              <a:t>Les perspectives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03B0E92-9700-ECD6-8BDF-45064C05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>
                <a:latin typeface="Aptos Narrow" panose="020B0004020202020204" pitchFamily="34" charset="0"/>
              </a:rPr>
              <a:t>11</a:t>
            </a:fld>
            <a:endParaRPr lang="fr-BE">
              <a:latin typeface="Aptos Narrow" panose="020B000402020202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BFCFCB6-B5A8-EC5C-B4CB-9DB66C198D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4928446"/>
              </p:ext>
            </p:extLst>
          </p:nvPr>
        </p:nvGraphicFramePr>
        <p:xfrm>
          <a:off x="838200" y="1120245"/>
          <a:ext cx="958898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phique 7" descr="ADN avec un remplissage uni">
            <a:extLst>
              <a:ext uri="{FF2B5EF4-FFF2-40B4-BE49-F238E27FC236}">
                <a16:creationId xmlns:a16="http://schemas.microsoft.com/office/drawing/2014/main" id="{279319BE-D9C8-1CA1-A1F1-27560B4511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7440" y="1719766"/>
            <a:ext cx="914400" cy="914400"/>
          </a:xfrm>
          <a:prstGeom prst="rect">
            <a:avLst/>
          </a:prstGeom>
        </p:spPr>
      </p:pic>
      <p:pic>
        <p:nvPicPr>
          <p:cNvPr id="10" name="Graphique 9" descr="Binaire avec un remplissage uni">
            <a:extLst>
              <a:ext uri="{FF2B5EF4-FFF2-40B4-BE49-F238E27FC236}">
                <a16:creationId xmlns:a16="http://schemas.microsoft.com/office/drawing/2014/main" id="{EF2856F8-4C76-AC0C-A907-A07465833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4640" y="3372151"/>
            <a:ext cx="914400" cy="914400"/>
          </a:xfrm>
          <a:prstGeom prst="rect">
            <a:avLst/>
          </a:prstGeom>
        </p:spPr>
      </p:pic>
      <p:pic>
        <p:nvPicPr>
          <p:cNvPr id="12" name="Graphique 11" descr="Liste avec un remplissage uni">
            <a:extLst>
              <a:ext uri="{FF2B5EF4-FFF2-40B4-BE49-F238E27FC236}">
                <a16:creationId xmlns:a16="http://schemas.microsoft.com/office/drawing/2014/main" id="{F6070BA9-02F7-4CBB-14CE-71DBE8E953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7440" y="50245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52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459D76-07EF-A6F8-91E2-2BD96A83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392265"/>
            <a:ext cx="4801860" cy="1325563"/>
          </a:xfrm>
        </p:spPr>
        <p:txBody>
          <a:bodyPr>
            <a:normAutofit/>
          </a:bodyPr>
          <a:lstStyle/>
          <a:p>
            <a:r>
              <a:rPr lang="fr-BE" dirty="0">
                <a:latin typeface="Dosis Light" pitchFamily="2" charset="0"/>
              </a:rPr>
              <a:t>Contact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77347B-A916-4C50-3596-F3E35A5E5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099" y="5238221"/>
            <a:ext cx="4893508" cy="16197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dirty="0">
                <a:latin typeface="Dosis Light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Alice Markey</a:t>
            </a:r>
          </a:p>
          <a:p>
            <a:pPr marL="0" indent="0">
              <a:buNone/>
            </a:pPr>
            <a:r>
              <a:rPr lang="fr-BE" dirty="0">
                <a:latin typeface="Dosis Light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+32 81 62 23 51</a:t>
            </a:r>
          </a:p>
          <a:p>
            <a:pPr marL="0" indent="0">
              <a:buNone/>
            </a:pPr>
            <a:r>
              <a:rPr lang="fr-BE" dirty="0">
                <a:latin typeface="Dosis Light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alice.markey@uliege.be</a:t>
            </a:r>
            <a:endParaRPr lang="fr-BE" dirty="0">
              <a:latin typeface="Dosis Light" pitchFamily="2" charset="0"/>
            </a:endParaRPr>
          </a:p>
          <a:p>
            <a:pPr marL="0" indent="0">
              <a:buNone/>
            </a:pPr>
            <a:endParaRPr lang="fr-BE" dirty="0">
              <a:latin typeface="Dosis Light" pitchFamily="2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1063ACC-684C-4227-9D75-430593BA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67F801-9719-4550-AFFF-C7C368422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846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Une image contenant texte, extérieur&#10;&#10;Description générée automatiquement">
            <a:extLst>
              <a:ext uri="{FF2B5EF4-FFF2-40B4-BE49-F238E27FC236}">
                <a16:creationId xmlns:a16="http://schemas.microsoft.com/office/drawing/2014/main" id="{31309654-D06F-0147-8ABC-10A9959D7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079" y="379038"/>
            <a:ext cx="3512110" cy="12380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1A950A0-9E85-A3A1-8EB3-669091FE8657}"/>
              </a:ext>
            </a:extLst>
          </p:cNvPr>
          <p:cNvGrpSpPr/>
          <p:nvPr/>
        </p:nvGrpSpPr>
        <p:grpSpPr>
          <a:xfrm>
            <a:off x="8639290" y="2403147"/>
            <a:ext cx="3160899" cy="3388947"/>
            <a:chOff x="8288079" y="2215856"/>
            <a:chExt cx="3512110" cy="3765497"/>
          </a:xfrm>
        </p:grpSpPr>
        <p:pic>
          <p:nvPicPr>
            <p:cNvPr id="5" name="Image 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0E20FDF2-555A-4BEE-72D2-EEC7F789D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88079" y="4133411"/>
              <a:ext cx="3512110" cy="1847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Logos wallons - Wallonie">
              <a:extLst>
                <a:ext uri="{FF2B5EF4-FFF2-40B4-BE49-F238E27FC236}">
                  <a16:creationId xmlns:a16="http://schemas.microsoft.com/office/drawing/2014/main" id="{398E5958-B7C8-4CBF-AD6F-15945906F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9467" y="2215856"/>
              <a:ext cx="1419419" cy="208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6A794C-44FA-B96B-78F2-8520CDE4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4C38-5D2A-42AB-9961-8E1DF0D24589}" type="slidenum">
              <a:rPr lang="fr-BE" smtClean="0"/>
              <a:t>12</a:t>
            </a:fld>
            <a:endParaRPr lang="fr-BE"/>
          </a:p>
        </p:txBody>
      </p:sp>
      <p:pic>
        <p:nvPicPr>
          <p:cNvPr id="9" name="Image 8" descr="Une image contenant personne, habits, plein air, bâtiment&#10;&#10;Description générée automatiquement">
            <a:extLst>
              <a:ext uri="{FF2B5EF4-FFF2-40B4-BE49-F238E27FC236}">
                <a16:creationId xmlns:a16="http://schemas.microsoft.com/office/drawing/2014/main" id="{5069F56C-C0A6-3130-5F31-0666BC7FE2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4" t="25316" r="22246" b="11728"/>
          <a:stretch/>
        </p:blipFill>
        <p:spPr>
          <a:xfrm>
            <a:off x="801099" y="1531106"/>
            <a:ext cx="2851425" cy="361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40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Vert jaun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463</Words>
  <Application>Microsoft Office PowerPoint</Application>
  <PresentationFormat>Grand écran</PresentationFormat>
  <Paragraphs>131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</vt:lpstr>
      <vt:lpstr>Aptos Narrow</vt:lpstr>
      <vt:lpstr>Arial</vt:lpstr>
      <vt:lpstr>Calibri</vt:lpstr>
      <vt:lpstr>Calibri Light</vt:lpstr>
      <vt:lpstr>Dosis Light</vt:lpstr>
      <vt:lpstr>Thème Office</vt:lpstr>
      <vt:lpstr>Etat d’avancement NoWallodor</vt:lpstr>
      <vt:lpstr>Le projet</vt:lpstr>
      <vt:lpstr>L’origine</vt:lpstr>
      <vt:lpstr>Les objectifs </vt:lpstr>
      <vt:lpstr>La sélection génétique</vt:lpstr>
      <vt:lpstr>Quelques chiffres</vt:lpstr>
      <vt:lpstr>Les recherches</vt:lpstr>
      <vt:lpstr>Les recherches</vt:lpstr>
      <vt:lpstr>Les recherches</vt:lpstr>
      <vt:lpstr>Les recherches</vt:lpstr>
      <vt:lpstr>Les perspectives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L’étude génétique des porcs en Wallonie – L’enjeu du bien-être animal</dc:title>
  <dc:creator>Alice Markey</dc:creator>
  <cp:lastModifiedBy>Delphine Marchal</cp:lastModifiedBy>
  <cp:revision>245</cp:revision>
  <dcterms:created xsi:type="dcterms:W3CDTF">2022-10-29T06:35:10Z</dcterms:created>
  <dcterms:modified xsi:type="dcterms:W3CDTF">2024-11-15T09:27:46Z</dcterms:modified>
</cp:coreProperties>
</file>