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510" r:id="rId3"/>
    <p:sldId id="410" r:id="rId4"/>
    <p:sldId id="438" r:id="rId5"/>
    <p:sldId id="439" r:id="rId6"/>
    <p:sldId id="523" r:id="rId7"/>
    <p:sldId id="586" r:id="rId8"/>
    <p:sldId id="259" r:id="rId9"/>
    <p:sldId id="587" r:id="rId10"/>
    <p:sldId id="564" r:id="rId11"/>
    <p:sldId id="580" r:id="rId12"/>
    <p:sldId id="585" r:id="rId13"/>
    <p:sldId id="581" r:id="rId14"/>
    <p:sldId id="584" r:id="rId15"/>
    <p:sldId id="583" r:id="rId16"/>
    <p:sldId id="485" r:id="rId17"/>
  </p:sldIdLst>
  <p:sldSz cx="12192000" cy="6858000"/>
  <p:notesSz cx="6797675" cy="9926638"/>
  <p:defaultTextStyle>
    <a:defPPr>
      <a:defRPr lang="fr-B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therine Colot" initials="CC" lastIdx="2" clrIdx="0">
    <p:extLst>
      <p:ext uri="{19B8F6BF-5375-455C-9EA6-DF929625EA0E}">
        <p15:presenceInfo xmlns:p15="http://schemas.microsoft.com/office/powerpoint/2012/main" userId="S-1-5-21-3244368511-3075686664-2850739181-111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009900"/>
    <a:srgbClr val="669900"/>
    <a:srgbClr val="3B3838"/>
    <a:srgbClr val="A3B9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6D9F66E-5EB9-4882-86FB-DCBF35E3C3E4}" styleName="Style moyen 4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Style léger 3 - Accentuation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6357" autoAdjust="0"/>
  </p:normalViewPr>
  <p:slideViewPr>
    <p:cSldViewPr snapToGrid="0">
      <p:cViewPr varScale="1">
        <p:scale>
          <a:sx n="107" d="100"/>
          <a:sy n="107" d="100"/>
        </p:scale>
        <p:origin x="69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A75BEDA2-4945-4933-BBDC-DC1FCA3B8D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ED827BB-3727-4ED4-8800-19951AFD6B5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41E5AB8-0830-4866-8CAE-115C58F77309}" type="datetimeFigureOut">
              <a:rPr lang="fr-BE"/>
              <a:pPr>
                <a:defRPr/>
              </a:pPr>
              <a:t>14-11-24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8D81A1-DEA2-4161-9503-7C549EFCCC6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r>
              <a:rPr lang="fr-BE"/>
              <a:t>Assemblée Sectorielle Horticulture Comestible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73F6559-DC9D-4498-AD8F-538E15FEACD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0076B06-2AFF-4683-BE16-5F7E8C80E093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B9EE2AF0-BDF5-4B6B-AB2A-07068FE45EA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7509649-111B-440A-841F-EA0BB65395A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0375EE4-00A5-4034-A022-92FE8DC96433}" type="datetimeFigureOut">
              <a:rPr lang="fr-FR"/>
              <a:pPr>
                <a:defRPr/>
              </a:pPr>
              <a:t>14/11/2024</a:t>
            </a:fld>
            <a:endParaRPr lang="fr-FR"/>
          </a:p>
        </p:txBody>
      </p:sp>
      <p:sp>
        <p:nvSpPr>
          <p:cNvPr id="4" name="Espace réservé de l'image des diapositives 3">
            <a:extLst>
              <a:ext uri="{FF2B5EF4-FFF2-40B4-BE49-F238E27FC236}">
                <a16:creationId xmlns:a16="http://schemas.microsoft.com/office/drawing/2014/main" id="{D3231746-24AC-4657-B9CA-2E1190424B3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>
            <a:extLst>
              <a:ext uri="{FF2B5EF4-FFF2-40B4-BE49-F238E27FC236}">
                <a16:creationId xmlns:a16="http://schemas.microsoft.com/office/drawing/2014/main" id="{FDE38B4A-646C-43EF-959C-9A7C0F4F83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/>
              <a:t>Modifiez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E502E84-5C48-4ACD-B5DD-41DEC504638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fr-FR"/>
              <a:t>Assemblée Sectorielle Horticulture Comestible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F587C62-AA2A-46B4-8A66-74F9D9C87C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16A10FF-6805-408D-804C-0E6FF414C35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lruyt.be/fr/en-cuisine/ingredients/legumes/celeri-vert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29fd5c8ed8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29fd5c8ed86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fr-BE" dirty="0"/>
              <a:t>€ &amp; CONSO : 10%-12% de PDM (€) ; 7/10 légumes phares en Wallonie ; ambition 4X ; 3.7 Kg /an /</a:t>
            </a:r>
            <a:r>
              <a:rPr lang="fr-BE" dirty="0" err="1"/>
              <a:t>hab</a:t>
            </a:r>
            <a:r>
              <a:rPr lang="fr-BE" dirty="0"/>
              <a:t> sur 43,4 ; +2 kg de légumes /</a:t>
            </a:r>
            <a:r>
              <a:rPr lang="fr-BE" dirty="0" err="1"/>
              <a:t>hab</a:t>
            </a:r>
            <a:r>
              <a:rPr lang="fr-BE" dirty="0"/>
              <a:t> en 10 ans VERSUS +10 kg de fruits (plaisir et facilité de conso ; snacking sain) → [non insurmontable IFOAM] promotion focus </a:t>
            </a:r>
            <a:r>
              <a:rPr lang="fr-BE" dirty="0" err="1"/>
              <a:t>monoproduit</a:t>
            </a:r>
            <a:r>
              <a:rPr lang="fr-BE" dirty="0"/>
              <a:t> (asperge, fraise, carotte, etc.), le légume au centre, en référentiel ; identité et richesse; !1 légume=1 histoire → [politique] coupler et renforcer les stratégies ‘+ de légumes’ et </a:t>
            </a:r>
            <a:r>
              <a:rPr lang="fr-BE" dirty="0" err="1"/>
              <a:t>AàPs</a:t>
            </a:r>
            <a:r>
              <a:rPr lang="fr-BE" dirty="0"/>
              <a:t> avec l’augmentation du bio !politique ; </a:t>
            </a:r>
            <a:r>
              <a:rPr lang="fr-BE" dirty="0" err="1"/>
              <a:t>AàP</a:t>
            </a:r>
            <a:r>
              <a:rPr lang="fr-BE" dirty="0"/>
              <a:t> sur l’existant.</a:t>
            </a:r>
            <a:endParaRPr dirty="0"/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dirty="0"/>
              <a:t>*1 Légume=1 histoire = </a:t>
            </a:r>
            <a:r>
              <a:rPr lang="fr-BE" dirty="0" err="1"/>
              <a:t>cf</a:t>
            </a:r>
            <a:r>
              <a:rPr lang="fr-BE" dirty="0"/>
              <a:t> Colruyt légume = point de départ. </a:t>
            </a:r>
            <a:r>
              <a:rPr lang="fr-BE" u="sng" dirty="0">
                <a:solidFill>
                  <a:schemeClr val="hlink"/>
                </a:solidFill>
                <a:hlinkClick r:id="rId3"/>
              </a:rPr>
              <a:t>https://www.colruyt.be/fr/en-cuisine/ingredients/legumes/celeri-vert</a:t>
            </a:r>
            <a:endParaRPr dirty="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fr-BE" dirty="0"/>
              <a:t>MOEURS : modernisation des usages et des achats : +frais ; +paniers (soupe/panier) (site, maraîchers indép, groupes de consos en Wallonie) en France légumes vrac assemblages (“pot au feu” marché de Phalempin (perle du nord), </a:t>
            </a:r>
            <a:r>
              <a:rPr lang="fr-BE" dirty="0" err="1"/>
              <a:t>thimy</a:t>
            </a:r>
            <a:r>
              <a:rPr lang="fr-BE" dirty="0"/>
              <a:t>-fruits vente chez les marchés (PDM) &amp; +web ; Les fruits &amp; légumes bio ont le taux de pénétration le plus élevé sur le marché 80% → [réduire les coûts intermédiaires] logistique groupée; certification ! → raccourcissement du ‘Time to </a:t>
            </a:r>
            <a:r>
              <a:rPr lang="fr-BE" dirty="0" err="1"/>
              <a:t>Market</a:t>
            </a:r>
            <a:r>
              <a:rPr lang="fr-BE" dirty="0"/>
              <a:t>’ ; approche panier ; innovation ; Scouts plein champ ; Associé ‘The Barn’ maraîchage diversifié (1st </a:t>
            </a:r>
            <a:r>
              <a:rPr lang="fr-BE" dirty="0" err="1"/>
              <a:t>arrived</a:t>
            </a:r>
            <a:r>
              <a:rPr lang="fr-BE" dirty="0"/>
              <a:t>) pour augmenter la surface produite en interne et la diversification des produits. </a:t>
            </a:r>
            <a:r>
              <a:rPr lang="fr-BE" dirty="0" err="1"/>
              <a:t>intraprenariat</a:t>
            </a:r>
            <a:r>
              <a:rPr lang="fr-BE" dirty="0"/>
              <a:t> +plats préparés (+3,55% 2027) / BREMA 66 entreprises en FL (0 en RW) ; 3 Privés / 23 projets de légumerie ou périphérique RELOC DURABLE &amp; HUB MORREALE PLAN DE RELANCE → [RENTABILITÉ DES PROJETS] Concours Start-up industrie ; </a:t>
            </a:r>
            <a:r>
              <a:rPr lang="fr-BE" dirty="0" err="1"/>
              <a:t>AàP</a:t>
            </a:r>
            <a:r>
              <a:rPr lang="fr-BE" dirty="0"/>
              <a:t> vs subside envers des sociétés existantes</a:t>
            </a:r>
            <a:endParaRPr dirty="0"/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dirty="0"/>
              <a:t>*Plats préparés : 18 kg/</a:t>
            </a:r>
            <a:r>
              <a:rPr lang="fr-BE" dirty="0" err="1"/>
              <a:t>hab</a:t>
            </a:r>
            <a:r>
              <a:rPr lang="fr-BE" dirty="0"/>
              <a:t> augmentation du revenu disponible, modes de vie trépidants, augmentation de la population vieillissante et ménages célibataires stimulent ce marché </a:t>
            </a:r>
            <a:endParaRPr dirty="0"/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fr-BE" dirty="0"/>
              <a:t>PRODUCTION &amp; SURFACES : 200 prods &lt;1HA ; 65&gt;10HA, Objectif : 700 producteurs → [soutien économique] aux nouveaux producteurs (rentabilité &amp; intrapreneuriat ; +ETA ) ; conversion plein champs (soutien main d’</a:t>
            </a:r>
            <a:r>
              <a:rPr lang="fr-BE" dirty="0" err="1"/>
              <a:t>oeuvre</a:t>
            </a:r>
            <a:r>
              <a:rPr lang="fr-BE" dirty="0"/>
              <a:t> &amp; machine)</a:t>
            </a:r>
            <a:endParaRPr dirty="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dirty="0"/>
              <a:t>*Maraîchage petite surface : 9 sites santé/conso sur 10 positionnent les légumes comme choix 1er à consommer en bio force : chaque nouveau producteur va atteindre un nouveau public, stratégie com et va démarcher des nouveaux conso, relais ; 80% taux de pénétration ; surface la plus basse, le maraîchage est le meilleur ambassadeur du bio ; “soutenons le !” !communes</a:t>
            </a:r>
            <a:endParaRPr dirty="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fr-BE" dirty="0"/>
              <a:t>9% dont 2% en PPAM ;  PPAM Les surfaces de </a:t>
            </a:r>
            <a:r>
              <a:rPr lang="fr-BE" dirty="0" err="1"/>
              <a:t>ppam</a:t>
            </a:r>
            <a:r>
              <a:rPr lang="fr-BE" dirty="0"/>
              <a:t> cultivées en bio ont reculé de 12,8 % en 2019, s’établissant à un peu plus de 85 900 ha. En 2019, 25 % des surfaces se trouvaient en Pologne, 19 % en Bulgarie, 12 % en France et 11 % en Espagne. En 2019, les surfaces ont reculé en Pologne (-25 %), en Bulgarie (- 19 %) et en Espagne (-14 %), mais ont progressé de 13 % en France.</a:t>
            </a:r>
            <a:endParaRPr dirty="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51" name="Google Shape;451;g29fd5c8ed86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BE"/>
              <a:t>8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>
            <a:extLst>
              <a:ext uri="{FF2B5EF4-FFF2-40B4-BE49-F238E27FC236}">
                <a16:creationId xmlns:a16="http://schemas.microsoft.com/office/drawing/2014/main" id="{98C43775-3114-4983-9871-63C0AA308B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20675"/>
            <a:ext cx="5065713" cy="166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048435" y="2915722"/>
            <a:ext cx="8095129" cy="172598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949823" y="5085766"/>
            <a:ext cx="8328212" cy="82652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E5C205D6-1971-4393-94FB-D000474E9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933945C-5576-4C6C-8C31-81633CD40314}" type="datetime1">
              <a:rPr lang="fr-FR" smtClean="0"/>
              <a:t>14/11/2024</a:t>
            </a:fld>
            <a:endParaRPr lang="fr-FR" dirty="0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2CBFCF2E-53A2-4738-BF17-1E15F4B50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Assemblée Sectorielle Horticulture Comestible</a:t>
            </a:r>
            <a:endParaRPr lang="fr-FR" dirty="0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2F4E1E0A-55AA-4669-88A7-4A6B17071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7301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>
            <a:extLst>
              <a:ext uri="{FF2B5EF4-FFF2-40B4-BE49-F238E27FC236}">
                <a16:creationId xmlns:a16="http://schemas.microsoft.com/office/drawing/2014/main" id="{B845991B-35C7-47AE-A81E-A04DB707D3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>
            <a:extLst>
              <a:ext uri="{FF2B5EF4-FFF2-40B4-BE49-F238E27FC236}">
                <a16:creationId xmlns:a16="http://schemas.microsoft.com/office/drawing/2014/main" id="{8D6BF421-C22A-4ED0-B85D-35AF398CA7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07894" y="1404284"/>
            <a:ext cx="10515600" cy="473105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5CB7F03A-7686-4B2E-B037-558D6B7F1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2932AAC7-6CCB-42B9-AFC3-D3340E372877}" type="datetime1">
              <a:rPr lang="fr-FR" smtClean="0"/>
              <a:t>14/11/2024</a:t>
            </a:fld>
            <a:endParaRPr lang="fr-FR" dirty="0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1666008C-1FDE-4E29-9E21-0EF3DC067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Assemblée Sectorielle Horticulture Comestible</a:t>
            </a:r>
            <a:endParaRPr lang="fr-FR" dirty="0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ECA171F2-E989-47EE-9419-939CBF20A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4A3AFA5B-48A6-4298-98D8-D80AAB210263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7912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>
            <a:extLst>
              <a:ext uri="{FF2B5EF4-FFF2-40B4-BE49-F238E27FC236}">
                <a16:creationId xmlns:a16="http://schemas.microsoft.com/office/drawing/2014/main" id="{4E11EBD3-5ED9-4201-BDFC-4CC431C8D06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58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>
            <a:extLst>
              <a:ext uri="{FF2B5EF4-FFF2-40B4-BE49-F238E27FC236}">
                <a16:creationId xmlns:a16="http://schemas.microsoft.com/office/drawing/2014/main" id="{AC2777E9-B0E7-4913-8664-4A2372404E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407894" y="1404284"/>
            <a:ext cx="10515600" cy="473105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3C590D9C-AFB5-488A-989D-447393EB9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A72C8C6A-E94D-4DD6-A669-B51C572755EE}" type="datetime1">
              <a:rPr lang="fr-FR" smtClean="0"/>
              <a:t>14/11/2024</a:t>
            </a:fld>
            <a:endParaRPr lang="fr-FR" dirty="0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F6174F8D-8D93-4239-8FC7-810E83537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 dirty="0"/>
              <a:t>Assemblée Sectorielle Horticulture Comestible</a:t>
            </a:r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49F59C48-F992-4509-9C88-4DB250CA5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C2ED077-ED37-4C24-9D37-F962356196D8}" type="slidenum">
              <a:rPr lang="fr-BE" smtClean="0"/>
              <a:pPr>
                <a:defRPr/>
              </a:pPr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758419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>
            <a:extLst>
              <a:ext uri="{FF2B5EF4-FFF2-40B4-BE49-F238E27FC236}">
                <a16:creationId xmlns:a16="http://schemas.microsoft.com/office/drawing/2014/main" id="{34ED6F59-25E4-4F32-9EBE-47266AD03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>
            <a:extLst>
              <a:ext uri="{FF2B5EF4-FFF2-40B4-BE49-F238E27FC236}">
                <a16:creationId xmlns:a16="http://schemas.microsoft.com/office/drawing/2014/main" id="{215446D9-798D-4202-BA7D-2340089FF79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121935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407894" y="1404284"/>
            <a:ext cx="10515600" cy="473105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3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85EAEA03-9E5C-45B6-9D8D-34A18326A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34A43FDE-C928-4D54-B00E-2A96946AEE37}" type="datetime1">
              <a:rPr lang="fr-FR" smtClean="0"/>
              <a:t>14/11/2024</a:t>
            </a:fld>
            <a:endParaRPr lang="fr-FR" dirty="0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858A51CC-373C-4DE4-BBBA-313CBB853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Assemblée Sectorielle Horticulture Comestible</a:t>
            </a:r>
            <a:endParaRPr lang="fr-FR" dirty="0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33E5BD1C-686B-46A0-8C58-DAC2C28F9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9D2976B6-68D2-4426-902F-BC266AC2A066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4437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géné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>
            <a:extLst>
              <a:ext uri="{FF2B5EF4-FFF2-40B4-BE49-F238E27FC236}">
                <a16:creationId xmlns:a16="http://schemas.microsoft.com/office/drawing/2014/main" id="{A789399B-E103-472B-A9B3-9AEF035D1F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334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>
            <a:extLst>
              <a:ext uri="{FF2B5EF4-FFF2-40B4-BE49-F238E27FC236}">
                <a16:creationId xmlns:a16="http://schemas.microsoft.com/office/drawing/2014/main" id="{36353570-ECB0-4B2D-B501-A50EBCCE15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8C962C66-C93C-4E0C-914E-9C0414908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55DC27CB-3925-42A6-B29A-C873BDC9E0CF}" type="datetime1">
              <a:rPr lang="fr-FR" smtClean="0"/>
              <a:t>14/11/2024</a:t>
            </a:fld>
            <a:endParaRPr lang="fr-FR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36FC8FDA-B874-4AA8-B49D-45E111038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Assemblée Sectorielle Horticulture Comestible</a:t>
            </a:r>
            <a:endParaRPr lang="fr-FR" dirty="0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397EE78B-1191-40B7-A68B-AC4A3598A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157A149A-A52E-4A57-A8D4-EAE86F98E1D3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547981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acquacul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>
            <a:extLst>
              <a:ext uri="{FF2B5EF4-FFF2-40B4-BE49-F238E27FC236}">
                <a16:creationId xmlns:a16="http://schemas.microsoft.com/office/drawing/2014/main" id="{530DA3FC-1E84-424D-87D3-AEC2A4EF26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>
            <a:extLst>
              <a:ext uri="{FF2B5EF4-FFF2-40B4-BE49-F238E27FC236}">
                <a16:creationId xmlns:a16="http://schemas.microsoft.com/office/drawing/2014/main" id="{0A500538-1D7B-41F9-91C9-D5ECD6970652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588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0295A701-389D-425D-83BA-C2A23EAA9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69DF623E-D0EC-4E4A-B5F7-3492F0F2A27A}" type="datetime1">
              <a:rPr lang="fr-FR" smtClean="0"/>
              <a:t>14/11/2024</a:t>
            </a:fld>
            <a:endParaRPr lang="fr-FR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80A59205-DE70-461C-B96D-6A8AC1C53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Assemblée Sectorielle Horticulture Comestible</a:t>
            </a:r>
            <a:endParaRPr lang="fr-FR" dirty="0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C956193B-D461-40EE-92B9-7D0C3EE00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D9D4F214-B157-4EF2-A8F4-E956F2E0D64C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307392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por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>
            <a:extLst>
              <a:ext uri="{FF2B5EF4-FFF2-40B4-BE49-F238E27FC236}">
                <a16:creationId xmlns:a16="http://schemas.microsoft.com/office/drawing/2014/main" id="{204EAEAC-9F4A-4038-AC01-E0B4ADB448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>
            <a:extLst>
              <a:ext uri="{FF2B5EF4-FFF2-40B4-BE49-F238E27FC236}">
                <a16:creationId xmlns:a16="http://schemas.microsoft.com/office/drawing/2014/main" id="{AB6DC06C-88CC-4B16-BCAF-04D7F013B8C8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5"/>
          <a:stretch>
            <a:fillRect/>
          </a:stretch>
        </p:blipFill>
        <p:spPr bwMode="auto">
          <a:xfrm>
            <a:off x="0" y="0"/>
            <a:ext cx="12193588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F6C4085B-5777-4624-9ACE-64339EA54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C58009DD-5CAB-4856-A4D8-39CF2AAFAAC8}" type="datetime1">
              <a:rPr lang="fr-FR" smtClean="0"/>
              <a:t>14/11/2024</a:t>
            </a:fld>
            <a:endParaRPr lang="fr-FR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6E2A2649-D7E0-403F-AAB6-0F3569B90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Assemblée Sectorielle Horticulture Comestible</a:t>
            </a:r>
            <a:endParaRPr lang="fr-FR" dirty="0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CCEA8160-6DE8-47DD-B220-44F35A142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D4DED1A9-A4D9-4642-9E55-C2603CD3E24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180137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avicutl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>
            <a:extLst>
              <a:ext uri="{FF2B5EF4-FFF2-40B4-BE49-F238E27FC236}">
                <a16:creationId xmlns:a16="http://schemas.microsoft.com/office/drawing/2014/main" id="{63119DEC-3486-4EC5-AF2F-EFB11C831F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>
            <a:extLst>
              <a:ext uri="{FF2B5EF4-FFF2-40B4-BE49-F238E27FC236}">
                <a16:creationId xmlns:a16="http://schemas.microsoft.com/office/drawing/2014/main" id="{18DDFAAC-BA64-4577-B590-04B6DAFFD184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96"/>
          <a:stretch>
            <a:fillRect/>
          </a:stretch>
        </p:blipFill>
        <p:spPr bwMode="auto">
          <a:xfrm>
            <a:off x="0" y="0"/>
            <a:ext cx="12199938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DF970C85-F6D3-42DD-ABA8-7BB76D767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BCAFBC0D-CFAE-4F89-8B2C-C693AA147476}" type="datetime1">
              <a:rPr lang="fr-FR" smtClean="0"/>
              <a:t>14/11/2024</a:t>
            </a:fld>
            <a:endParaRPr lang="fr-FR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8B648463-26D9-4A8A-852B-378DCC346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Assemblée Sectorielle Horticulture Comestible</a:t>
            </a:r>
            <a:endParaRPr lang="fr-FR" dirty="0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13CB23FF-4C39-4FCA-8601-E9A51E1B1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A5E8DC70-89B7-4FE1-AC57-1269F4F491E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512860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PD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>
            <a:extLst>
              <a:ext uri="{FF2B5EF4-FFF2-40B4-BE49-F238E27FC236}">
                <a16:creationId xmlns:a16="http://schemas.microsoft.com/office/drawing/2014/main" id="{906DBDC5-1E11-45A8-8233-AB105E9B9741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938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>
            <a:extLst>
              <a:ext uri="{FF2B5EF4-FFF2-40B4-BE49-F238E27FC236}">
                <a16:creationId xmlns:a16="http://schemas.microsoft.com/office/drawing/2014/main" id="{98EC3B79-FAA5-487D-B413-603F9C355F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03582AC8-4017-4CB9-B7E6-B706A50FF8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46150" y="6356350"/>
            <a:ext cx="2743200" cy="3651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E853CBA-EB8B-4B0C-AEA7-A69D1C6DA0A8}" type="datetime1">
              <a:rPr lang="fr-FR" smtClean="0"/>
              <a:t>14/11/2024</a:t>
            </a:fld>
            <a:endParaRPr lang="fr-FR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F7E9CC00-5FC9-41E4-9EEC-E9AEA7454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Assemblée Sectorielle Horticulture Comestible</a:t>
            </a:r>
            <a:endParaRPr lang="fr-FR" dirty="0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403C4C5F-B7DC-4975-A225-F1D0FDF02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C97F1C2D-1E88-4FB2-AD25-8D0888331A5C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645830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vi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>
            <a:extLst>
              <a:ext uri="{FF2B5EF4-FFF2-40B4-BE49-F238E27FC236}">
                <a16:creationId xmlns:a16="http://schemas.microsoft.com/office/drawing/2014/main" id="{932A816E-B497-4753-9754-2697550F72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>
            <a:extLst>
              <a:ext uri="{FF2B5EF4-FFF2-40B4-BE49-F238E27FC236}">
                <a16:creationId xmlns:a16="http://schemas.microsoft.com/office/drawing/2014/main" id="{7575930E-3132-433A-A60E-8CEAD0E5444C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-19050"/>
            <a:ext cx="12201526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31BDF7B9-F16E-426A-AA6E-CBD4B5649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FF097FC5-F3A4-4A3F-93C7-300A8B56779C}" type="datetime1">
              <a:rPr lang="fr-FR" smtClean="0"/>
              <a:t>14/11/2024</a:t>
            </a:fld>
            <a:endParaRPr lang="fr-FR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39D94E94-7982-432B-85DB-AB66B31B7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Assemblée Sectorielle Horticulture Comestible</a:t>
            </a:r>
            <a:endParaRPr lang="fr-FR" dirty="0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0DCDF669-9C56-40D6-925F-CFC302F31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FA410340-A15F-4B33-BC73-7FB0F169A10E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276550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ovi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>
            <a:extLst>
              <a:ext uri="{FF2B5EF4-FFF2-40B4-BE49-F238E27FC236}">
                <a16:creationId xmlns:a16="http://schemas.microsoft.com/office/drawing/2014/main" id="{03C89D2E-0FF3-4DF5-B7E4-2C57D8484D31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88" y="9525"/>
            <a:ext cx="12222163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>
            <a:extLst>
              <a:ext uri="{FF2B5EF4-FFF2-40B4-BE49-F238E27FC236}">
                <a16:creationId xmlns:a16="http://schemas.microsoft.com/office/drawing/2014/main" id="{5E5FEE16-D8C2-4FBA-9D4A-3D0E87A3BA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B2CC2E5F-97AC-4204-BC09-20610063C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B42FDE7C-8834-4DB3-9453-F9C00CD805D5}" type="datetime1">
              <a:rPr lang="fr-FR" smtClean="0"/>
              <a:t>14/11/2024</a:t>
            </a:fld>
            <a:endParaRPr lang="fr-FR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F941E875-DAA2-4B55-ADDF-C170A9538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Assemblée Sectorielle Horticulture Comestible</a:t>
            </a:r>
            <a:endParaRPr lang="fr-FR" dirty="0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A803ECA6-2A47-419F-A71F-4FEFF988A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59ABD2DA-4CA6-4B2A-8B58-B0C0E5A400B5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498013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légu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>
            <a:extLst>
              <a:ext uri="{FF2B5EF4-FFF2-40B4-BE49-F238E27FC236}">
                <a16:creationId xmlns:a16="http://schemas.microsoft.com/office/drawing/2014/main" id="{2112A7E5-BBB7-4A0D-9503-EADE795EB4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>
            <a:extLst>
              <a:ext uri="{FF2B5EF4-FFF2-40B4-BE49-F238E27FC236}">
                <a16:creationId xmlns:a16="http://schemas.microsoft.com/office/drawing/2014/main" id="{BE2EBF87-4252-4C84-BEEE-8C2F5D8EC09C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66"/>
          <a:stretch>
            <a:fillRect/>
          </a:stretch>
        </p:blipFill>
        <p:spPr bwMode="auto">
          <a:xfrm>
            <a:off x="-6350" y="-19050"/>
            <a:ext cx="12222163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D3F8D60E-0418-40CC-B667-F0708CB97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C39AEE35-651C-45E5-AEA6-41AF72E3744C}" type="datetime1">
              <a:rPr lang="fr-FR" smtClean="0"/>
              <a:t>14/11/2024</a:t>
            </a:fld>
            <a:endParaRPr lang="fr-FR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672E3410-37A8-45C4-A7F9-2A950D792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Assemblée Sectorielle Horticulture Comestible</a:t>
            </a:r>
            <a:endParaRPr lang="fr-FR" dirty="0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FDA6F450-E9D8-453B-9837-4D6D4DB6D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D8808EB0-438D-494E-A581-3EA6A26D6006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210752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Titre de section_frui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>
            <a:extLst>
              <a:ext uri="{FF2B5EF4-FFF2-40B4-BE49-F238E27FC236}">
                <a16:creationId xmlns:a16="http://schemas.microsoft.com/office/drawing/2014/main" id="{4C218C97-0D88-4420-B474-0175289D33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>
            <a:extLst>
              <a:ext uri="{FF2B5EF4-FFF2-40B4-BE49-F238E27FC236}">
                <a16:creationId xmlns:a16="http://schemas.microsoft.com/office/drawing/2014/main" id="{E3DD9B68-9A59-4CB1-A4B4-8490DC56D4D8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-198" r="-119"/>
          <a:stretch>
            <a:fillRect/>
          </a:stretch>
        </p:blipFill>
        <p:spPr bwMode="auto">
          <a:xfrm>
            <a:off x="0" y="-14288"/>
            <a:ext cx="12206288" cy="3324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B3FA532B-0425-43D0-A933-5BACCF2DC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EF3CEC-3305-4617-8B00-CC35457F7D40}" type="datetime1">
              <a:rPr lang="fr-FR" smtClean="0"/>
              <a:t>14/11/2024</a:t>
            </a:fld>
            <a:endParaRPr lang="fr-FR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4E0A06AF-F109-4AE5-9B71-049A6DBC6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Assemblée Sectorielle Horticulture Comestible</a:t>
            </a:r>
            <a:endParaRPr lang="fr-FR" dirty="0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BDE6A348-F550-444A-80F3-BD8A8B4E6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0E7FE812-795A-4287-9CBE-01FD5712F5C6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011281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b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>
            <a:extLst>
              <a:ext uri="{FF2B5EF4-FFF2-40B4-BE49-F238E27FC236}">
                <a16:creationId xmlns:a16="http://schemas.microsoft.com/office/drawing/2014/main" id="{C9C785D2-7F7F-4A34-8EA0-EF6215908062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-19050"/>
            <a:ext cx="12201526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>
            <a:extLst>
              <a:ext uri="{FF2B5EF4-FFF2-40B4-BE49-F238E27FC236}">
                <a16:creationId xmlns:a16="http://schemas.microsoft.com/office/drawing/2014/main" id="{6FCC55E9-FE29-4D50-8020-0742B00684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AD6C6907-7871-4218-9C18-794853D76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CC688F80-786B-4D43-9EC5-EEB0202D3D5C}" type="datetime1">
              <a:rPr lang="fr-FR" smtClean="0"/>
              <a:t>14/11/2024</a:t>
            </a:fld>
            <a:endParaRPr lang="fr-FR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D04D9F52-427B-4A2B-A8DD-46DA60521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Assemblée Sectorielle Horticulture Comestible</a:t>
            </a:r>
            <a:endParaRPr lang="fr-FR" dirty="0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8EA06857-2BB1-4EC7-8B23-48A3ACB3C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63A5F031-AC69-4365-B178-5A9DD4370252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446082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bovins l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>
            <a:extLst>
              <a:ext uri="{FF2B5EF4-FFF2-40B4-BE49-F238E27FC236}">
                <a16:creationId xmlns:a16="http://schemas.microsoft.com/office/drawing/2014/main" id="{D7C196E7-CFF1-415C-B309-FD00D4D33AFD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12192000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>
            <a:extLst>
              <a:ext uri="{FF2B5EF4-FFF2-40B4-BE49-F238E27FC236}">
                <a16:creationId xmlns:a16="http://schemas.microsoft.com/office/drawing/2014/main" id="{73E14E6C-8FA0-4D13-BAEA-C8C043CDA2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317B4BBF-CAB0-4E66-BE9C-47C150429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AFB4022C-0A20-46B5-8091-5F4468F32F07}" type="datetime1">
              <a:rPr lang="fr-FR" smtClean="0"/>
              <a:t>14/11/2024</a:t>
            </a:fld>
            <a:endParaRPr lang="fr-FR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5696F5FD-70D5-4FF1-A090-91179663C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Assemblée Sectorielle Horticulture Comestible</a:t>
            </a:r>
            <a:endParaRPr lang="fr-FR" dirty="0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261A3D5A-4D87-4138-8C67-AA1B268AE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012241E4-BFBC-40AB-80F7-B4CD11BFC1E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552920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blanc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>
            <a:extLst>
              <a:ext uri="{FF2B5EF4-FFF2-40B4-BE49-F238E27FC236}">
                <a16:creationId xmlns:a16="http://schemas.microsoft.com/office/drawing/2014/main" id="{26C7A282-9E92-4FCF-A2CA-D56A1A1BE23A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12199938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>
            <a:extLst>
              <a:ext uri="{FF2B5EF4-FFF2-40B4-BE49-F238E27FC236}">
                <a16:creationId xmlns:a16="http://schemas.microsoft.com/office/drawing/2014/main" id="{B29C8645-27DE-40FA-B12E-18961650A8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08AEDACE-4D7A-41A7-83A3-5AA7D60C6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C96CCCD1-ED67-4E24-84A6-7146D2A6FA5B}" type="datetime1">
              <a:rPr lang="fr-FR" smtClean="0"/>
              <a:t>14/11/2024</a:t>
            </a:fld>
            <a:endParaRPr lang="fr-FR" dirty="0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410474AA-B60C-402F-A00E-2613A3706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Assemblée Sectorielle Horticulture Comestible</a:t>
            </a:r>
            <a:endParaRPr lang="fr-FR" dirty="0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5ACD6045-3F4D-43C0-9722-F43300015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A1CE9796-5E9F-4F14-B90F-C57F46304A7F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116640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grandes cul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>
            <a:extLst>
              <a:ext uri="{FF2B5EF4-FFF2-40B4-BE49-F238E27FC236}">
                <a16:creationId xmlns:a16="http://schemas.microsoft.com/office/drawing/2014/main" id="{2F9D3295-6B1C-4F24-819E-CDD4356EFB9A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938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>
            <a:extLst>
              <a:ext uri="{FF2B5EF4-FFF2-40B4-BE49-F238E27FC236}">
                <a16:creationId xmlns:a16="http://schemas.microsoft.com/office/drawing/2014/main" id="{D3A16339-19DB-471A-9F67-0F0026958C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3705E8EA-51F8-4BE5-81A0-068778A41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E69BB9AB-D095-45CD-9227-BCC4C4DE6098}" type="datetime1">
              <a:rPr lang="fr-FR" smtClean="0"/>
              <a:t>14/11/2024</a:t>
            </a:fld>
            <a:endParaRPr lang="fr-FR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016BB312-2F96-4810-A2CE-6822F7F79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Assemblée Sectorielle Horticulture Comestible</a:t>
            </a:r>
            <a:endParaRPr lang="fr-FR" dirty="0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7C5E29CB-3DE8-4819-B4DF-F15A97873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75C1EB75-A0AB-442E-94D6-29D79F34FCCA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406984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Titre de section_grandes cul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7">
            <a:extLst>
              <a:ext uri="{FF2B5EF4-FFF2-40B4-BE49-F238E27FC236}">
                <a16:creationId xmlns:a16="http://schemas.microsoft.com/office/drawing/2014/main" id="{BC6E0372-3B1C-4A28-BF2E-775538E395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>
            <a:extLst>
              <a:ext uri="{FF2B5EF4-FFF2-40B4-BE49-F238E27FC236}">
                <a16:creationId xmlns:a16="http://schemas.microsoft.com/office/drawing/2014/main" id="{C62B7775-4113-4636-8FC3-82B4C19545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525" y="177800"/>
            <a:ext cx="6543675" cy="336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0CBE597F-0E76-400F-AEC8-2D3DF82FE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ACA1E622-844A-4753-B13F-5196589E70B3}" type="datetime1">
              <a:rPr lang="fr-FR" smtClean="0"/>
              <a:t>14/11/2024</a:t>
            </a:fld>
            <a:endParaRPr lang="fr-FR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90682957-B80D-4C01-BECA-B065D9654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Assemblée Sectorielle Horticulture Comestible</a:t>
            </a:r>
            <a:endParaRPr lang="fr-FR" dirty="0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02378F7A-E9F7-4125-BCBA-F68B543BA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EAB8908C-CA71-4943-B2F0-34110FE5FE8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005860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>
            <a:extLst>
              <a:ext uri="{FF2B5EF4-FFF2-40B4-BE49-F238E27FC236}">
                <a16:creationId xmlns:a16="http://schemas.microsoft.com/office/drawing/2014/main" id="{B339D23E-8350-40E0-A381-9069259985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7">
            <a:extLst>
              <a:ext uri="{FF2B5EF4-FFF2-40B4-BE49-F238E27FC236}">
                <a16:creationId xmlns:a16="http://schemas.microsoft.com/office/drawing/2014/main" id="{0E47C3E4-8CFD-4349-98F5-43C4F69B8A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e la date 4">
            <a:extLst>
              <a:ext uri="{FF2B5EF4-FFF2-40B4-BE49-F238E27FC236}">
                <a16:creationId xmlns:a16="http://schemas.microsoft.com/office/drawing/2014/main" id="{EED4C8D7-DA5A-4035-969D-0DBB621D0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09C5BB77-BCEB-4DCE-854A-BE07E475D709}" type="datetime1">
              <a:rPr lang="fr-FR" smtClean="0"/>
              <a:t>14/11/2024</a:t>
            </a:fld>
            <a:endParaRPr lang="fr-FR"/>
          </a:p>
        </p:txBody>
      </p:sp>
      <p:sp>
        <p:nvSpPr>
          <p:cNvPr id="8" name="Espace réservé du pied de page 5">
            <a:extLst>
              <a:ext uri="{FF2B5EF4-FFF2-40B4-BE49-F238E27FC236}">
                <a16:creationId xmlns:a16="http://schemas.microsoft.com/office/drawing/2014/main" id="{70F8E961-292D-4CAC-97B6-6795B0ACC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Assemblée Sectorielle Horticulture Comestible</a:t>
            </a:r>
          </a:p>
        </p:txBody>
      </p:sp>
      <p:sp>
        <p:nvSpPr>
          <p:cNvPr id="10" name="Espace réservé du numéro de diapositive 6">
            <a:extLst>
              <a:ext uri="{FF2B5EF4-FFF2-40B4-BE49-F238E27FC236}">
                <a16:creationId xmlns:a16="http://schemas.microsoft.com/office/drawing/2014/main" id="{DD27FB88-13D4-4B4A-BB5A-0F196AE2B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4579CE-431A-42C7-918C-576FD002A73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30857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>
            <a:extLst>
              <a:ext uri="{FF2B5EF4-FFF2-40B4-BE49-F238E27FC236}">
                <a16:creationId xmlns:a16="http://schemas.microsoft.com/office/drawing/2014/main" id="{EB892D66-4A3B-4280-A12A-73A12C09FE7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58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7">
            <a:extLst>
              <a:ext uri="{FF2B5EF4-FFF2-40B4-BE49-F238E27FC236}">
                <a16:creationId xmlns:a16="http://schemas.microsoft.com/office/drawing/2014/main" id="{89A9FBDB-010A-4A31-B41F-4FA2F30077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e la date 4">
            <a:extLst>
              <a:ext uri="{FF2B5EF4-FFF2-40B4-BE49-F238E27FC236}">
                <a16:creationId xmlns:a16="http://schemas.microsoft.com/office/drawing/2014/main" id="{4ADFB33A-A39F-4F66-8911-BDCE65133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14BA7DE4-1138-4A9A-B678-AB00FB296039}" type="datetime1">
              <a:rPr lang="fr-FR" smtClean="0"/>
              <a:t>14/11/2024</a:t>
            </a:fld>
            <a:endParaRPr lang="fr-FR"/>
          </a:p>
        </p:txBody>
      </p:sp>
      <p:sp>
        <p:nvSpPr>
          <p:cNvPr id="8" name="Espace réservé du pied de page 5">
            <a:extLst>
              <a:ext uri="{FF2B5EF4-FFF2-40B4-BE49-F238E27FC236}">
                <a16:creationId xmlns:a16="http://schemas.microsoft.com/office/drawing/2014/main" id="{BCB1DC29-6166-483D-A509-3F3ED8588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Assemblée Sectorielle Horticulture Comestible</a:t>
            </a:r>
          </a:p>
        </p:txBody>
      </p:sp>
      <p:sp>
        <p:nvSpPr>
          <p:cNvPr id="10" name="Espace réservé du numéro de diapositive 6">
            <a:extLst>
              <a:ext uri="{FF2B5EF4-FFF2-40B4-BE49-F238E27FC236}">
                <a16:creationId xmlns:a16="http://schemas.microsoft.com/office/drawing/2014/main" id="{4AB81CD6-4352-4185-A4D1-3052148B0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D0239-70F6-4570-B3EF-323862E7E5D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72230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>
            <a:extLst>
              <a:ext uri="{FF2B5EF4-FFF2-40B4-BE49-F238E27FC236}">
                <a16:creationId xmlns:a16="http://schemas.microsoft.com/office/drawing/2014/main" id="{295C4E4A-8295-49C8-BE61-481901217BD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121935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7">
            <a:extLst>
              <a:ext uri="{FF2B5EF4-FFF2-40B4-BE49-F238E27FC236}">
                <a16:creationId xmlns:a16="http://schemas.microsoft.com/office/drawing/2014/main" id="{7EE8E990-98DF-471A-9D97-0B3AE991DD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e la date 4">
            <a:extLst>
              <a:ext uri="{FF2B5EF4-FFF2-40B4-BE49-F238E27FC236}">
                <a16:creationId xmlns:a16="http://schemas.microsoft.com/office/drawing/2014/main" id="{6D0B2BAF-7A3F-4831-B2B5-CE1A127B6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87933F52-F226-4A2D-A373-91BCE3495B3D}" type="datetime1">
              <a:rPr lang="fr-FR" smtClean="0"/>
              <a:t>14/11/2024</a:t>
            </a:fld>
            <a:endParaRPr lang="fr-FR"/>
          </a:p>
        </p:txBody>
      </p:sp>
      <p:sp>
        <p:nvSpPr>
          <p:cNvPr id="8" name="Espace réservé du pied de page 5">
            <a:extLst>
              <a:ext uri="{FF2B5EF4-FFF2-40B4-BE49-F238E27FC236}">
                <a16:creationId xmlns:a16="http://schemas.microsoft.com/office/drawing/2014/main" id="{A4527809-1E08-4749-906B-CEFE08207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Assemblée Sectorielle Horticulture Comestible</a:t>
            </a:r>
          </a:p>
        </p:txBody>
      </p:sp>
      <p:sp>
        <p:nvSpPr>
          <p:cNvPr id="10" name="Espace réservé du numéro de diapositive 6">
            <a:extLst>
              <a:ext uri="{FF2B5EF4-FFF2-40B4-BE49-F238E27FC236}">
                <a16:creationId xmlns:a16="http://schemas.microsoft.com/office/drawing/2014/main" id="{B551E149-0525-4611-A16A-B7B851A3B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868B1-6207-4A58-99C3-A5250C9C071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19621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093B7878-DA7A-4E87-8EE0-FFA1F64E7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3C68CCA-7AC0-43EB-BD66-FB1A0AF0F6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Espace réservé de la date 6">
            <a:extLst>
              <a:ext uri="{FF2B5EF4-FFF2-40B4-BE49-F238E27FC236}">
                <a16:creationId xmlns:a16="http://schemas.microsoft.com/office/drawing/2014/main" id="{D94BE6DD-3924-4568-B40D-E61FAEF2F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FB2B11BC-A760-4E14-91B9-E2EB7F0C8E7C}" type="datetime1">
              <a:rPr lang="fr-FR" smtClean="0"/>
              <a:t>14/11/2024</a:t>
            </a:fld>
            <a:endParaRPr lang="fr-FR"/>
          </a:p>
        </p:txBody>
      </p:sp>
      <p:sp>
        <p:nvSpPr>
          <p:cNvPr id="10" name="Espace réservé du pied de page 7">
            <a:extLst>
              <a:ext uri="{FF2B5EF4-FFF2-40B4-BE49-F238E27FC236}">
                <a16:creationId xmlns:a16="http://schemas.microsoft.com/office/drawing/2014/main" id="{A0BE610C-E268-4420-87F8-1F972D93C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Assemblée Sectorielle Horticulture Comestible</a:t>
            </a:r>
          </a:p>
        </p:txBody>
      </p:sp>
      <p:sp>
        <p:nvSpPr>
          <p:cNvPr id="12" name="Espace réservé du numéro de diapositive 8">
            <a:extLst>
              <a:ext uri="{FF2B5EF4-FFF2-40B4-BE49-F238E27FC236}">
                <a16:creationId xmlns:a16="http://schemas.microsoft.com/office/drawing/2014/main" id="{E1BB2180-9EC0-4099-9585-B5627B25E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70B40-BA7F-4AAF-8BF1-D559EEAF817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41087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191FD39D-82B9-485A-87F4-6A26FDCB107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58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21CC64E-0722-44C4-9EA0-5FE0BD24F9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Espace réservé de la date 6">
            <a:extLst>
              <a:ext uri="{FF2B5EF4-FFF2-40B4-BE49-F238E27FC236}">
                <a16:creationId xmlns:a16="http://schemas.microsoft.com/office/drawing/2014/main" id="{583254ED-D87D-4B4E-9DE9-5A05D535F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E6160345-1E9A-4CD9-8113-7610F50723BA}" type="datetime1">
              <a:rPr lang="fr-FR" smtClean="0"/>
              <a:t>14/11/2024</a:t>
            </a:fld>
            <a:endParaRPr lang="fr-FR"/>
          </a:p>
        </p:txBody>
      </p:sp>
      <p:sp>
        <p:nvSpPr>
          <p:cNvPr id="10" name="Espace réservé du pied de page 7">
            <a:extLst>
              <a:ext uri="{FF2B5EF4-FFF2-40B4-BE49-F238E27FC236}">
                <a16:creationId xmlns:a16="http://schemas.microsoft.com/office/drawing/2014/main" id="{F440C32F-A475-484E-B26F-F017449A3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Assemblée Sectorielle Horticulture Comestible</a:t>
            </a:r>
          </a:p>
        </p:txBody>
      </p:sp>
      <p:sp>
        <p:nvSpPr>
          <p:cNvPr id="12" name="Espace réservé du numéro de diapositive 8">
            <a:extLst>
              <a:ext uri="{FF2B5EF4-FFF2-40B4-BE49-F238E27FC236}">
                <a16:creationId xmlns:a16="http://schemas.microsoft.com/office/drawing/2014/main" id="{5F86E52C-45F2-4BEB-94AB-78E8E20D8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E6BC68-8462-4AE8-A063-562E9F108B5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95660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F2E8C599-B2B3-489D-8EB7-85F6A30D495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121935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61BE84-AA39-4F31-8826-B2EEAC1B68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Espace réservé de la date 6">
            <a:extLst>
              <a:ext uri="{FF2B5EF4-FFF2-40B4-BE49-F238E27FC236}">
                <a16:creationId xmlns:a16="http://schemas.microsoft.com/office/drawing/2014/main" id="{9B8DBD04-6836-4810-AE98-956B8CB5F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6D3C622F-1D44-4F19-9EA1-4283078865B0}" type="datetime1">
              <a:rPr lang="fr-FR" smtClean="0"/>
              <a:t>14/11/2024</a:t>
            </a:fld>
            <a:endParaRPr lang="fr-FR"/>
          </a:p>
        </p:txBody>
      </p:sp>
      <p:sp>
        <p:nvSpPr>
          <p:cNvPr id="10" name="Espace réservé du pied de page 7">
            <a:extLst>
              <a:ext uri="{FF2B5EF4-FFF2-40B4-BE49-F238E27FC236}">
                <a16:creationId xmlns:a16="http://schemas.microsoft.com/office/drawing/2014/main" id="{A17B28D8-D70B-4228-B9D3-912A99666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Assemblée Sectorielle Horticulture Comestible</a:t>
            </a:r>
          </a:p>
        </p:txBody>
      </p:sp>
      <p:sp>
        <p:nvSpPr>
          <p:cNvPr id="12" name="Espace réservé du numéro de diapositive 8">
            <a:extLst>
              <a:ext uri="{FF2B5EF4-FFF2-40B4-BE49-F238E27FC236}">
                <a16:creationId xmlns:a16="http://schemas.microsoft.com/office/drawing/2014/main" id="{57773781-42C8-4BCD-923C-C95762C75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59F30-87AC-4A59-BDA4-F05C6CFA5CB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13064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6">
            <a:extLst>
              <a:ext uri="{FF2B5EF4-FFF2-40B4-BE49-F238E27FC236}">
                <a16:creationId xmlns:a16="http://schemas.microsoft.com/office/drawing/2014/main" id="{DEC053A0-6715-4E46-ACDC-2BA6FF4BD1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7">
            <a:extLst>
              <a:ext uri="{FF2B5EF4-FFF2-40B4-BE49-F238E27FC236}">
                <a16:creationId xmlns:a16="http://schemas.microsoft.com/office/drawing/2014/main" id="{A79EEA71-AC56-409E-86AB-3DBC65DF43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5" name="Espace réservé de la date 2">
            <a:extLst>
              <a:ext uri="{FF2B5EF4-FFF2-40B4-BE49-F238E27FC236}">
                <a16:creationId xmlns:a16="http://schemas.microsoft.com/office/drawing/2014/main" id="{2BC9FCD3-56AA-4864-9CE3-105B113F5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98BB2A82-6700-41BB-9DBD-55CA8CD93BBE}" type="datetime1">
              <a:rPr lang="fr-FR" smtClean="0"/>
              <a:t>14/11/2024</a:t>
            </a:fld>
            <a:endParaRPr lang="fr-FR"/>
          </a:p>
        </p:txBody>
      </p:sp>
      <p:sp>
        <p:nvSpPr>
          <p:cNvPr id="6" name="Espace réservé du pied de page 3">
            <a:extLst>
              <a:ext uri="{FF2B5EF4-FFF2-40B4-BE49-F238E27FC236}">
                <a16:creationId xmlns:a16="http://schemas.microsoft.com/office/drawing/2014/main" id="{BA57C11F-F590-4163-9759-F42477145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Assemblée Sectorielle Horticulture Comestible</a:t>
            </a:r>
          </a:p>
        </p:txBody>
      </p:sp>
      <p:sp>
        <p:nvSpPr>
          <p:cNvPr id="8" name="Espace réservé du numéro de diapositive 4">
            <a:extLst>
              <a:ext uri="{FF2B5EF4-FFF2-40B4-BE49-F238E27FC236}">
                <a16:creationId xmlns:a16="http://schemas.microsoft.com/office/drawing/2014/main" id="{479F3EF6-51BF-4805-AF34-054C6F0D2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93868-B00D-424E-86E6-646C4583FBE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43832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6">
            <a:extLst>
              <a:ext uri="{FF2B5EF4-FFF2-40B4-BE49-F238E27FC236}">
                <a16:creationId xmlns:a16="http://schemas.microsoft.com/office/drawing/2014/main" id="{041C1234-2FFE-42E9-AC5D-6C480C1C436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58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7">
            <a:extLst>
              <a:ext uri="{FF2B5EF4-FFF2-40B4-BE49-F238E27FC236}">
                <a16:creationId xmlns:a16="http://schemas.microsoft.com/office/drawing/2014/main" id="{F5C3A35F-1C74-49B6-A574-152E284652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5" name="Espace réservé de la date 2">
            <a:extLst>
              <a:ext uri="{FF2B5EF4-FFF2-40B4-BE49-F238E27FC236}">
                <a16:creationId xmlns:a16="http://schemas.microsoft.com/office/drawing/2014/main" id="{DFA9C722-2889-4FC5-A8CF-03E9830E3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6EB432A4-2749-465D-8D3C-295CB190450E}" type="datetime1">
              <a:rPr lang="fr-FR" smtClean="0"/>
              <a:t>14/11/2024</a:t>
            </a:fld>
            <a:endParaRPr lang="fr-FR"/>
          </a:p>
        </p:txBody>
      </p:sp>
      <p:sp>
        <p:nvSpPr>
          <p:cNvPr id="6" name="Espace réservé du pied de page 3">
            <a:extLst>
              <a:ext uri="{FF2B5EF4-FFF2-40B4-BE49-F238E27FC236}">
                <a16:creationId xmlns:a16="http://schemas.microsoft.com/office/drawing/2014/main" id="{F8AE578E-FD75-400B-9217-921331D8D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Assemblée Sectorielle Horticulture Comestible</a:t>
            </a:r>
          </a:p>
        </p:txBody>
      </p:sp>
      <p:sp>
        <p:nvSpPr>
          <p:cNvPr id="8" name="Espace réservé du numéro de diapositive 4">
            <a:extLst>
              <a:ext uri="{FF2B5EF4-FFF2-40B4-BE49-F238E27FC236}">
                <a16:creationId xmlns:a16="http://schemas.microsoft.com/office/drawing/2014/main" id="{3F6FA513-91BC-4D3B-A10B-CC401CBED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FC63C7-3501-4FFF-87DD-F7314C0E2D0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15734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6">
            <a:extLst>
              <a:ext uri="{FF2B5EF4-FFF2-40B4-BE49-F238E27FC236}">
                <a16:creationId xmlns:a16="http://schemas.microsoft.com/office/drawing/2014/main" id="{C08CC4B0-E48E-402E-9393-ABDA382E1F6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121935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7">
            <a:extLst>
              <a:ext uri="{FF2B5EF4-FFF2-40B4-BE49-F238E27FC236}">
                <a16:creationId xmlns:a16="http://schemas.microsoft.com/office/drawing/2014/main" id="{4B7D88AC-D119-41A5-9FE8-CB40A0CB3D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5" name="Espace réservé de la date 2">
            <a:extLst>
              <a:ext uri="{FF2B5EF4-FFF2-40B4-BE49-F238E27FC236}">
                <a16:creationId xmlns:a16="http://schemas.microsoft.com/office/drawing/2014/main" id="{2E7D5B85-309B-4827-AB41-ABEE93940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61CF48F5-11EB-4BC8-80E4-5955DB47E535}" type="datetime1">
              <a:rPr lang="fr-FR" smtClean="0"/>
              <a:t>14/11/2024</a:t>
            </a:fld>
            <a:endParaRPr lang="fr-FR"/>
          </a:p>
        </p:txBody>
      </p:sp>
      <p:sp>
        <p:nvSpPr>
          <p:cNvPr id="6" name="Espace réservé du pied de page 3">
            <a:extLst>
              <a:ext uri="{FF2B5EF4-FFF2-40B4-BE49-F238E27FC236}">
                <a16:creationId xmlns:a16="http://schemas.microsoft.com/office/drawing/2014/main" id="{0121C087-419E-4559-9691-FF87D5451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Assemblée Sectorielle Horticulture Comestible</a:t>
            </a:r>
          </a:p>
        </p:txBody>
      </p:sp>
      <p:sp>
        <p:nvSpPr>
          <p:cNvPr id="8" name="Espace réservé du numéro de diapositive 4">
            <a:extLst>
              <a:ext uri="{FF2B5EF4-FFF2-40B4-BE49-F238E27FC236}">
                <a16:creationId xmlns:a16="http://schemas.microsoft.com/office/drawing/2014/main" id="{76DC50EA-0076-4EF9-858D-10BAEBBCC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1D4D16-9C42-4A74-AC28-2DED8F0FA0A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63995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A4D0927B-8537-4798-A242-4A83964B7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5A8ED8A2-AB43-484E-BB6A-36051656AAC7}" type="datetime1">
              <a:rPr lang="fr-FR" smtClean="0"/>
              <a:t>14/11/2024</a:t>
            </a:fld>
            <a:endParaRPr 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4B7D8775-0CB0-4198-A57B-0E1B10569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Assemblée Sectorielle Horticulture Comestible</a:t>
            </a: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68CDC301-F948-4B46-B7CD-603901A61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69FD0C-D1CD-41B5-8B89-CBA96C0862A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38310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71F8F993-1BBE-4FA6-B537-E6477B632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B0E62-1BFA-4201-A446-4BC09B315B92}" type="datetime1">
              <a:rPr lang="fr-FR" smtClean="0"/>
              <a:t>14/11/2024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09CFC1F2-4058-4B2B-A9C1-59BF98CA1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Assemblée Sectorielle Horticulture Comestible</a:t>
            </a:r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136934E9-3BBB-4A6F-B92C-75E9F7582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6A1916-55EA-4563-9B9B-E7CC848CAB0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34927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B1241DBD-5D2E-47B9-B7F9-C6A005FEB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A948D0-671C-4818-A3CF-33ACEAF9218B}" type="datetime1">
              <a:rPr lang="fr-FR" smtClean="0"/>
              <a:t>14/11/2024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EB172880-E24E-468C-A0B8-739CC8B69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Assemblée Sectorielle Horticulture Comestible</a:t>
            </a:r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C8F1DA12-D1BC-4A72-934A-EB825CD83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3702F8-D703-4E45-8583-30B8787DCE2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09388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EF509-A1F1-4380-B5CE-1DE4C4E02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9C31F-FDF1-455F-ADAD-DB9C813C5BA1}" type="datetime1">
              <a:rPr lang="fr-FR" smtClean="0"/>
              <a:t>14/11/2024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805CB11-1203-46AE-9F8E-DB205D163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Assemblée Sectorielle Horticulture Comestible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974585C-0856-4F01-B480-C2B129F94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0B2EF-D488-425C-A9F8-EB3C32BFF53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35486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97EF87-0D37-49DB-94AB-04DF03E17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3CF307-D187-4AE4-A845-6C6DCF715523}" type="datetime1">
              <a:rPr lang="fr-FR" smtClean="0"/>
              <a:t>14/11/2024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B6C492-2391-4731-B800-45523EAFE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Assemblée Sectorielle Horticulture Comestible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5A7852-B78E-4279-92BA-E4F1ADE33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E7BD78-973D-4598-BE52-2227D09F6C8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70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E6D22BB0-E26C-450A-A83B-813D8FD20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8922"/>
            <a:ext cx="10515600" cy="78176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333333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BE" dirty="0"/>
          </a:p>
        </p:txBody>
      </p:sp>
      <p:sp>
        <p:nvSpPr>
          <p:cNvPr id="10" name="object 12">
            <a:extLst>
              <a:ext uri="{FF2B5EF4-FFF2-40B4-BE49-F238E27FC236}">
                <a16:creationId xmlns:a16="http://schemas.microsoft.com/office/drawing/2014/main" id="{49BAD812-102E-400A-BBBB-6359502BA48F}"/>
              </a:ext>
            </a:extLst>
          </p:cNvPr>
          <p:cNvSpPr/>
          <p:nvPr userDrawn="1"/>
        </p:nvSpPr>
        <p:spPr>
          <a:xfrm>
            <a:off x="821372" y="1670135"/>
            <a:ext cx="5520055" cy="0"/>
          </a:xfrm>
          <a:custGeom>
            <a:avLst/>
            <a:gdLst/>
            <a:ahLst/>
            <a:cxnLst/>
            <a:rect l="l" t="t" r="r" b="b"/>
            <a:pathLst>
              <a:path w="5520055">
                <a:moveTo>
                  <a:pt x="0" y="0"/>
                </a:moveTo>
                <a:lnTo>
                  <a:pt x="5519521" y="0"/>
                </a:lnTo>
              </a:path>
            </a:pathLst>
          </a:custGeom>
          <a:ln w="25400">
            <a:solidFill>
              <a:srgbClr val="CC990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2">
            <a:extLst>
              <a:ext uri="{FF2B5EF4-FFF2-40B4-BE49-F238E27FC236}">
                <a16:creationId xmlns:a16="http://schemas.microsoft.com/office/drawing/2014/main" id="{A5050E09-2457-42D4-8D10-EAD407EA0747}"/>
              </a:ext>
            </a:extLst>
          </p:cNvPr>
          <p:cNvGrpSpPr/>
          <p:nvPr userDrawn="1"/>
        </p:nvGrpSpPr>
        <p:grpSpPr>
          <a:xfrm>
            <a:off x="8394" y="203"/>
            <a:ext cx="12179300" cy="629285"/>
            <a:chOff x="8394" y="203"/>
            <a:chExt cx="12179300" cy="629285"/>
          </a:xfrm>
        </p:grpSpPr>
        <p:sp>
          <p:nvSpPr>
            <p:cNvPr id="5" name="object 3">
              <a:extLst>
                <a:ext uri="{FF2B5EF4-FFF2-40B4-BE49-F238E27FC236}">
                  <a16:creationId xmlns:a16="http://schemas.microsoft.com/office/drawing/2014/main" id="{2DB9A68A-4519-49FC-AB33-80C1C97DE23C}"/>
                </a:ext>
              </a:extLst>
            </p:cNvPr>
            <p:cNvSpPr/>
            <p:nvPr/>
          </p:nvSpPr>
          <p:spPr>
            <a:xfrm>
              <a:off x="8394" y="203"/>
              <a:ext cx="12179300" cy="629285"/>
            </a:xfrm>
            <a:custGeom>
              <a:avLst/>
              <a:gdLst/>
              <a:ahLst/>
              <a:cxnLst/>
              <a:rect l="l" t="t" r="r" b="b"/>
              <a:pathLst>
                <a:path w="12179300" h="629285">
                  <a:moveTo>
                    <a:pt x="12179300" y="0"/>
                  </a:moveTo>
                  <a:lnTo>
                    <a:pt x="0" y="0"/>
                  </a:lnTo>
                  <a:lnTo>
                    <a:pt x="0" y="629170"/>
                  </a:lnTo>
                  <a:lnTo>
                    <a:pt x="12179300" y="629170"/>
                  </a:lnTo>
                  <a:lnTo>
                    <a:pt x="12179300" y="0"/>
                  </a:lnTo>
                  <a:close/>
                </a:path>
              </a:pathLst>
            </a:custGeom>
            <a:solidFill>
              <a:srgbClr val="1931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D46F8A92-86AA-41D7-955F-25FC687C988F}"/>
                </a:ext>
              </a:extLst>
            </p:cNvPr>
            <p:cNvSpPr/>
            <p:nvPr/>
          </p:nvSpPr>
          <p:spPr>
            <a:xfrm>
              <a:off x="11579466" y="140804"/>
              <a:ext cx="363220" cy="361950"/>
            </a:xfrm>
            <a:custGeom>
              <a:avLst/>
              <a:gdLst/>
              <a:ahLst/>
              <a:cxnLst/>
              <a:rect l="l" t="t" r="r" b="b"/>
              <a:pathLst>
                <a:path w="363220" h="361950">
                  <a:moveTo>
                    <a:pt x="362610" y="361543"/>
                  </a:moveTo>
                  <a:lnTo>
                    <a:pt x="362229" y="1384"/>
                  </a:lnTo>
                  <a:lnTo>
                    <a:pt x="359930" y="1397"/>
                  </a:lnTo>
                  <a:lnTo>
                    <a:pt x="359930" y="0"/>
                  </a:lnTo>
                  <a:lnTo>
                    <a:pt x="0" y="0"/>
                  </a:lnTo>
                  <a:lnTo>
                    <a:pt x="0" y="18046"/>
                  </a:lnTo>
                  <a:lnTo>
                    <a:pt x="330555" y="18046"/>
                  </a:lnTo>
                  <a:lnTo>
                    <a:pt x="90538" y="258724"/>
                  </a:lnTo>
                  <a:lnTo>
                    <a:pt x="103301" y="271462"/>
                  </a:lnTo>
                  <a:lnTo>
                    <a:pt x="344220" y="29883"/>
                  </a:lnTo>
                  <a:lnTo>
                    <a:pt x="344589" y="361556"/>
                  </a:lnTo>
                  <a:lnTo>
                    <a:pt x="362610" y="361543"/>
                  </a:lnTo>
                  <a:close/>
                </a:path>
              </a:pathLst>
            </a:custGeom>
            <a:solidFill>
              <a:srgbClr val="CC99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02A81E45-B14B-4B0F-9125-2A2EEFEB83B3}"/>
                </a:ext>
              </a:extLst>
            </p:cNvPr>
            <p:cNvSpPr/>
            <p:nvPr/>
          </p:nvSpPr>
          <p:spPr>
            <a:xfrm>
              <a:off x="9239738" y="97367"/>
              <a:ext cx="0" cy="450215"/>
            </a:xfrm>
            <a:custGeom>
              <a:avLst/>
              <a:gdLst/>
              <a:ahLst/>
              <a:cxnLst/>
              <a:rect l="l" t="t" r="r" b="b"/>
              <a:pathLst>
                <a:path h="450215">
                  <a:moveTo>
                    <a:pt x="0" y="0"/>
                  </a:moveTo>
                  <a:lnTo>
                    <a:pt x="0" y="449884"/>
                  </a:lnTo>
                </a:path>
              </a:pathLst>
            </a:custGeom>
            <a:ln w="1562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6">
              <a:extLst>
                <a:ext uri="{FF2B5EF4-FFF2-40B4-BE49-F238E27FC236}">
                  <a16:creationId xmlns:a16="http://schemas.microsoft.com/office/drawing/2014/main" id="{6220E0EF-66C0-428C-B196-6C0B80537DC3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46036" y="177295"/>
              <a:ext cx="933024" cy="291161"/>
            </a:xfrm>
            <a:prstGeom prst="rect">
              <a:avLst/>
            </a:prstGeom>
          </p:spPr>
        </p:pic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F47F9581-CB05-4936-9902-933A21DAB371}"/>
                </a:ext>
              </a:extLst>
            </p:cNvPr>
            <p:cNvSpPr/>
            <p:nvPr/>
          </p:nvSpPr>
          <p:spPr>
            <a:xfrm>
              <a:off x="9399562" y="80238"/>
              <a:ext cx="481965" cy="426720"/>
            </a:xfrm>
            <a:custGeom>
              <a:avLst/>
              <a:gdLst/>
              <a:ahLst/>
              <a:cxnLst/>
              <a:rect l="l" t="t" r="r" b="b"/>
              <a:pathLst>
                <a:path w="481965" h="426720">
                  <a:moveTo>
                    <a:pt x="467233" y="150761"/>
                  </a:moveTo>
                  <a:lnTo>
                    <a:pt x="445071" y="108889"/>
                  </a:lnTo>
                  <a:lnTo>
                    <a:pt x="415467" y="72364"/>
                  </a:lnTo>
                  <a:lnTo>
                    <a:pt x="379425" y="42214"/>
                  </a:lnTo>
                  <a:lnTo>
                    <a:pt x="337934" y="19431"/>
                  </a:lnTo>
                  <a:lnTo>
                    <a:pt x="292011" y="5016"/>
                  </a:lnTo>
                  <a:lnTo>
                    <a:pt x="242646" y="0"/>
                  </a:lnTo>
                  <a:lnTo>
                    <a:pt x="193751" y="4927"/>
                  </a:lnTo>
                  <a:lnTo>
                    <a:pt x="148196" y="19062"/>
                  </a:lnTo>
                  <a:lnTo>
                    <a:pt x="106984" y="41440"/>
                  </a:lnTo>
                  <a:lnTo>
                    <a:pt x="71069" y="71069"/>
                  </a:lnTo>
                  <a:lnTo>
                    <a:pt x="41440" y="106972"/>
                  </a:lnTo>
                  <a:lnTo>
                    <a:pt x="19075" y="148196"/>
                  </a:lnTo>
                  <a:lnTo>
                    <a:pt x="4940" y="193738"/>
                  </a:lnTo>
                  <a:lnTo>
                    <a:pt x="0" y="242646"/>
                  </a:lnTo>
                  <a:lnTo>
                    <a:pt x="1028" y="264947"/>
                  </a:lnTo>
                  <a:lnTo>
                    <a:pt x="4013" y="286677"/>
                  </a:lnTo>
                  <a:lnTo>
                    <a:pt x="8877" y="307746"/>
                  </a:lnTo>
                  <a:lnTo>
                    <a:pt x="15519" y="328091"/>
                  </a:lnTo>
                  <a:lnTo>
                    <a:pt x="21310" y="320078"/>
                  </a:lnTo>
                  <a:lnTo>
                    <a:pt x="27520" y="312115"/>
                  </a:lnTo>
                  <a:lnTo>
                    <a:pt x="57467" y="279996"/>
                  </a:lnTo>
                  <a:lnTo>
                    <a:pt x="94246" y="249466"/>
                  </a:lnTo>
                  <a:lnTo>
                    <a:pt x="114630" y="235305"/>
                  </a:lnTo>
                  <a:lnTo>
                    <a:pt x="112547" y="230289"/>
                  </a:lnTo>
                  <a:lnTo>
                    <a:pt x="110769" y="225107"/>
                  </a:lnTo>
                  <a:lnTo>
                    <a:pt x="109410" y="219722"/>
                  </a:lnTo>
                  <a:lnTo>
                    <a:pt x="81470" y="222440"/>
                  </a:lnTo>
                  <a:lnTo>
                    <a:pt x="76047" y="217970"/>
                  </a:lnTo>
                  <a:lnTo>
                    <a:pt x="73710" y="193802"/>
                  </a:lnTo>
                  <a:lnTo>
                    <a:pt x="78168" y="188379"/>
                  </a:lnTo>
                  <a:lnTo>
                    <a:pt x="106108" y="185674"/>
                  </a:lnTo>
                  <a:lnTo>
                    <a:pt x="106553" y="177190"/>
                  </a:lnTo>
                  <a:lnTo>
                    <a:pt x="107988" y="168948"/>
                  </a:lnTo>
                  <a:lnTo>
                    <a:pt x="110236" y="161010"/>
                  </a:lnTo>
                  <a:lnTo>
                    <a:pt x="84658" y="149377"/>
                  </a:lnTo>
                  <a:lnTo>
                    <a:pt x="82207" y="142798"/>
                  </a:lnTo>
                  <a:lnTo>
                    <a:pt x="92252" y="120700"/>
                  </a:lnTo>
                  <a:lnTo>
                    <a:pt x="98831" y="118237"/>
                  </a:lnTo>
                  <a:lnTo>
                    <a:pt x="124409" y="129870"/>
                  </a:lnTo>
                  <a:lnTo>
                    <a:pt x="128981" y="122885"/>
                  </a:lnTo>
                  <a:lnTo>
                    <a:pt x="134315" y="116408"/>
                  </a:lnTo>
                  <a:lnTo>
                    <a:pt x="140296" y="110578"/>
                  </a:lnTo>
                  <a:lnTo>
                    <a:pt x="123952" y="87718"/>
                  </a:lnTo>
                  <a:lnTo>
                    <a:pt x="125107" y="80784"/>
                  </a:lnTo>
                  <a:lnTo>
                    <a:pt x="144868" y="66675"/>
                  </a:lnTo>
                  <a:lnTo>
                    <a:pt x="151803" y="67830"/>
                  </a:lnTo>
                  <a:lnTo>
                    <a:pt x="168122" y="90678"/>
                  </a:lnTo>
                  <a:lnTo>
                    <a:pt x="175475" y="86944"/>
                  </a:lnTo>
                  <a:lnTo>
                    <a:pt x="183299" y="83959"/>
                  </a:lnTo>
                  <a:lnTo>
                    <a:pt x="191528" y="81889"/>
                  </a:lnTo>
                  <a:lnTo>
                    <a:pt x="188823" y="53962"/>
                  </a:lnTo>
                  <a:lnTo>
                    <a:pt x="193294" y="48526"/>
                  </a:lnTo>
                  <a:lnTo>
                    <a:pt x="217449" y="46189"/>
                  </a:lnTo>
                  <a:lnTo>
                    <a:pt x="222885" y="50647"/>
                  </a:lnTo>
                  <a:lnTo>
                    <a:pt x="225590" y="78587"/>
                  </a:lnTo>
                  <a:lnTo>
                    <a:pt x="234061" y="79044"/>
                  </a:lnTo>
                  <a:lnTo>
                    <a:pt x="242316" y="80467"/>
                  </a:lnTo>
                  <a:lnTo>
                    <a:pt x="250240" y="82715"/>
                  </a:lnTo>
                  <a:lnTo>
                    <a:pt x="261874" y="57150"/>
                  </a:lnTo>
                  <a:lnTo>
                    <a:pt x="268452" y="54686"/>
                  </a:lnTo>
                  <a:lnTo>
                    <a:pt x="290550" y="64731"/>
                  </a:lnTo>
                  <a:lnTo>
                    <a:pt x="293014" y="71323"/>
                  </a:lnTo>
                  <a:lnTo>
                    <a:pt x="281381" y="96901"/>
                  </a:lnTo>
                  <a:lnTo>
                    <a:pt x="288378" y="101473"/>
                  </a:lnTo>
                  <a:lnTo>
                    <a:pt x="294843" y="106794"/>
                  </a:lnTo>
                  <a:lnTo>
                    <a:pt x="300672" y="112776"/>
                  </a:lnTo>
                  <a:lnTo>
                    <a:pt x="323545" y="96443"/>
                  </a:lnTo>
                  <a:lnTo>
                    <a:pt x="330466" y="97599"/>
                  </a:lnTo>
                  <a:lnTo>
                    <a:pt x="344589" y="117348"/>
                  </a:lnTo>
                  <a:lnTo>
                    <a:pt x="343433" y="124282"/>
                  </a:lnTo>
                  <a:lnTo>
                    <a:pt x="320586" y="140614"/>
                  </a:lnTo>
                  <a:lnTo>
                    <a:pt x="322745" y="144881"/>
                  </a:lnTo>
                  <a:lnTo>
                    <a:pt x="324624" y="149339"/>
                  </a:lnTo>
                  <a:lnTo>
                    <a:pt x="326263" y="153911"/>
                  </a:lnTo>
                  <a:lnTo>
                    <a:pt x="347332" y="150787"/>
                  </a:lnTo>
                  <a:lnTo>
                    <a:pt x="368223" y="148526"/>
                  </a:lnTo>
                  <a:lnTo>
                    <a:pt x="388848" y="147154"/>
                  </a:lnTo>
                  <a:lnTo>
                    <a:pt x="409130" y="146697"/>
                  </a:lnTo>
                  <a:lnTo>
                    <a:pt x="424243" y="146951"/>
                  </a:lnTo>
                  <a:lnTo>
                    <a:pt x="438962" y="147726"/>
                  </a:lnTo>
                  <a:lnTo>
                    <a:pt x="453301" y="148996"/>
                  </a:lnTo>
                  <a:lnTo>
                    <a:pt x="467233" y="150761"/>
                  </a:lnTo>
                  <a:close/>
                </a:path>
                <a:path w="481965" h="426720">
                  <a:moveTo>
                    <a:pt x="481584" y="200545"/>
                  </a:moveTo>
                  <a:lnTo>
                    <a:pt x="445071" y="179755"/>
                  </a:lnTo>
                  <a:lnTo>
                    <a:pt x="409143" y="178155"/>
                  </a:lnTo>
                  <a:lnTo>
                    <a:pt x="372402" y="179730"/>
                  </a:lnTo>
                  <a:lnTo>
                    <a:pt x="296519" y="191985"/>
                  </a:lnTo>
                  <a:lnTo>
                    <a:pt x="258432" y="202488"/>
                  </a:lnTo>
                  <a:lnTo>
                    <a:pt x="212140" y="219354"/>
                  </a:lnTo>
                  <a:lnTo>
                    <a:pt x="168986" y="239674"/>
                  </a:lnTo>
                  <a:lnTo>
                    <a:pt x="129552" y="263080"/>
                  </a:lnTo>
                  <a:lnTo>
                    <a:pt x="94462" y="289204"/>
                  </a:lnTo>
                  <a:lnTo>
                    <a:pt x="64338" y="317690"/>
                  </a:lnTo>
                  <a:lnTo>
                    <a:pt x="38112" y="350875"/>
                  </a:lnTo>
                  <a:lnTo>
                    <a:pt x="31369" y="361911"/>
                  </a:lnTo>
                  <a:lnTo>
                    <a:pt x="42494" y="379730"/>
                  </a:lnTo>
                  <a:lnTo>
                    <a:pt x="55079" y="396468"/>
                  </a:lnTo>
                  <a:lnTo>
                    <a:pt x="69024" y="412051"/>
                  </a:lnTo>
                  <a:lnTo>
                    <a:pt x="84251" y="426364"/>
                  </a:lnTo>
                  <a:lnTo>
                    <a:pt x="90766" y="414972"/>
                  </a:lnTo>
                  <a:lnTo>
                    <a:pt x="94437" y="409282"/>
                  </a:lnTo>
                  <a:lnTo>
                    <a:pt x="121780" y="372516"/>
                  </a:lnTo>
                  <a:lnTo>
                    <a:pt x="154813" y="337832"/>
                  </a:lnTo>
                  <a:lnTo>
                    <a:pt x="192938" y="305765"/>
                  </a:lnTo>
                  <a:lnTo>
                    <a:pt x="235585" y="276796"/>
                  </a:lnTo>
                  <a:lnTo>
                    <a:pt x="282143" y="251409"/>
                  </a:lnTo>
                  <a:lnTo>
                    <a:pt x="332143" y="230136"/>
                  </a:lnTo>
                  <a:lnTo>
                    <a:pt x="382485" y="214452"/>
                  </a:lnTo>
                  <a:lnTo>
                    <a:pt x="432511" y="204546"/>
                  </a:lnTo>
                  <a:lnTo>
                    <a:pt x="481584" y="20054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8">
              <a:extLst>
                <a:ext uri="{FF2B5EF4-FFF2-40B4-BE49-F238E27FC236}">
                  <a16:creationId xmlns:a16="http://schemas.microsoft.com/office/drawing/2014/main" id="{7DD1E032-C492-41B1-9815-DC45DDF2D12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65364" y="411106"/>
              <a:ext cx="202882" cy="153288"/>
            </a:xfrm>
            <a:prstGeom prst="rect">
              <a:avLst/>
            </a:prstGeom>
          </p:spPr>
        </p:pic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033F6D71-6EB4-4BAB-A45E-C29315713D16}"/>
                </a:ext>
              </a:extLst>
            </p:cNvPr>
            <p:cNvSpPr/>
            <p:nvPr/>
          </p:nvSpPr>
          <p:spPr>
            <a:xfrm>
              <a:off x="9515806" y="320064"/>
              <a:ext cx="369570" cy="240029"/>
            </a:xfrm>
            <a:custGeom>
              <a:avLst/>
              <a:gdLst/>
              <a:ahLst/>
              <a:cxnLst/>
              <a:rect l="l" t="t" r="r" b="b"/>
              <a:pathLst>
                <a:path w="369570" h="240029">
                  <a:moveTo>
                    <a:pt x="368985" y="0"/>
                  </a:moveTo>
                  <a:lnTo>
                    <a:pt x="323677" y="3502"/>
                  </a:lnTo>
                  <a:lnTo>
                    <a:pt x="276866" y="12674"/>
                  </a:lnTo>
                  <a:lnTo>
                    <a:pt x="229636" y="27256"/>
                  </a:lnTo>
                  <a:lnTo>
                    <a:pt x="183070" y="46989"/>
                  </a:lnTo>
                  <a:lnTo>
                    <a:pt x="140244" y="70288"/>
                  </a:lnTo>
                  <a:lnTo>
                    <a:pt x="101112" y="96768"/>
                  </a:lnTo>
                  <a:lnTo>
                    <a:pt x="66212" y="125977"/>
                  </a:lnTo>
                  <a:lnTo>
                    <a:pt x="36083" y="157465"/>
                  </a:lnTo>
                  <a:lnTo>
                    <a:pt x="11264" y="190779"/>
                  </a:lnTo>
                  <a:lnTo>
                    <a:pt x="0" y="209943"/>
                  </a:lnTo>
                  <a:lnTo>
                    <a:pt x="17203" y="219520"/>
                  </a:lnTo>
                  <a:lnTo>
                    <a:pt x="35234" y="227695"/>
                  </a:lnTo>
                  <a:lnTo>
                    <a:pt x="54015" y="234407"/>
                  </a:lnTo>
                  <a:lnTo>
                    <a:pt x="73469" y="239598"/>
                  </a:lnTo>
                  <a:lnTo>
                    <a:pt x="100738" y="197641"/>
                  </a:lnTo>
                  <a:lnTo>
                    <a:pt x="133477" y="158103"/>
                  </a:lnTo>
                  <a:lnTo>
                    <a:pt x="171263" y="121520"/>
                  </a:lnTo>
                  <a:lnTo>
                    <a:pt x="213677" y="88430"/>
                  </a:lnTo>
                  <a:lnTo>
                    <a:pt x="250925" y="64714"/>
                  </a:lnTo>
                  <a:lnTo>
                    <a:pt x="289421" y="44681"/>
                  </a:lnTo>
                  <a:lnTo>
                    <a:pt x="328797" y="28454"/>
                  </a:lnTo>
                  <a:lnTo>
                    <a:pt x="368681" y="16154"/>
                  </a:lnTo>
                  <a:lnTo>
                    <a:pt x="36898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Espace réservé du pied de page 7">
            <a:extLst>
              <a:ext uri="{FF2B5EF4-FFF2-40B4-BE49-F238E27FC236}">
                <a16:creationId xmlns:a16="http://schemas.microsoft.com/office/drawing/2014/main" id="{5335FD2B-1585-46FB-879F-9244444C9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84027" y="653718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r>
              <a:rPr lang="fr-FR" dirty="0"/>
              <a:t>Conférence/atelier FEED BIO - 31/07</a:t>
            </a:r>
            <a:endParaRPr lang="fr-BE" dirty="0"/>
          </a:p>
        </p:txBody>
      </p:sp>
      <p:sp>
        <p:nvSpPr>
          <p:cNvPr id="25" name="Espace réservé du numéro de diapositive 8">
            <a:extLst>
              <a:ext uri="{FF2B5EF4-FFF2-40B4-BE49-F238E27FC236}">
                <a16:creationId xmlns:a16="http://schemas.microsoft.com/office/drawing/2014/main" id="{BF64E97A-DA68-4DD1-8F80-3A6F5A80C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3C3F044-543A-412E-A42E-7B62475FA835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417302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>
            <a:extLst>
              <a:ext uri="{FF2B5EF4-FFF2-40B4-BE49-F238E27FC236}">
                <a16:creationId xmlns:a16="http://schemas.microsoft.com/office/drawing/2014/main" id="{88C1A51F-B60D-4601-BBA3-4C8673E7FC2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fr-FR"/>
              <a:t>Modifiez le style du titre</a:t>
            </a:r>
          </a:p>
        </p:txBody>
      </p:sp>
      <p:sp>
        <p:nvSpPr>
          <p:cNvPr id="1027" name="Espace réservé du texte 2">
            <a:extLst>
              <a:ext uri="{FF2B5EF4-FFF2-40B4-BE49-F238E27FC236}">
                <a16:creationId xmlns:a16="http://schemas.microsoft.com/office/drawing/2014/main" id="{7078E7D2-8640-4A67-ABC1-48893620412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fr-FR"/>
              <a:t>Modifiez les styles du texte du masque</a:t>
            </a:r>
          </a:p>
          <a:p>
            <a:pPr lvl="1"/>
            <a:r>
              <a:rPr lang="fr-BE" altLang="fr-FR"/>
              <a:t>Deuxième niveau</a:t>
            </a:r>
          </a:p>
          <a:p>
            <a:pPr lvl="2"/>
            <a:r>
              <a:rPr lang="fr-BE" altLang="fr-FR"/>
              <a:t>Troisième niveau</a:t>
            </a:r>
          </a:p>
          <a:p>
            <a:pPr lvl="3"/>
            <a:r>
              <a:rPr lang="fr-BE" altLang="fr-FR"/>
              <a:t>Quatrième niveau</a:t>
            </a:r>
          </a:p>
          <a:p>
            <a:pPr lvl="4"/>
            <a:r>
              <a:rPr lang="fr-BE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99CA7CF-018E-4F3F-A2B8-31DA04A139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F6BCFA6-9D5C-4FD5-9090-D6BC551765D0}" type="datetime1">
              <a:rPr lang="fr-FR" smtClean="0"/>
              <a:t>14/11/2024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2A7B512-9D37-4742-9AB3-F6A5D77EA3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/>
              <a:t>Assemblée Sectorielle Horticulture Comestible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248022C-DE20-4E56-B95A-6F8E7559D5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1165841-278D-4556-871D-1B05EA75D8B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33" r:id="rId1"/>
    <p:sldLayoutId id="2147484634" r:id="rId2"/>
    <p:sldLayoutId id="2147484635" r:id="rId3"/>
    <p:sldLayoutId id="2147484636" r:id="rId4"/>
    <p:sldLayoutId id="2147484637" r:id="rId5"/>
    <p:sldLayoutId id="2147484638" r:id="rId6"/>
    <p:sldLayoutId id="2147484639" r:id="rId7"/>
    <p:sldLayoutId id="2147484640" r:id="rId8"/>
    <p:sldLayoutId id="2147484641" r:id="rId9"/>
    <p:sldLayoutId id="2147484642" r:id="rId10"/>
    <p:sldLayoutId id="2147484643" r:id="rId11"/>
    <p:sldLayoutId id="2147484644" r:id="rId12"/>
    <p:sldLayoutId id="2147484645" r:id="rId13"/>
    <p:sldLayoutId id="2147484646" r:id="rId14"/>
    <p:sldLayoutId id="2147484647" r:id="rId15"/>
    <p:sldLayoutId id="2147484648" r:id="rId16"/>
    <p:sldLayoutId id="2147484649" r:id="rId17"/>
    <p:sldLayoutId id="2147484650" r:id="rId18"/>
    <p:sldLayoutId id="2147484651" r:id="rId19"/>
    <p:sldLayoutId id="2147484652" r:id="rId20"/>
    <p:sldLayoutId id="2147484653" r:id="rId21"/>
    <p:sldLayoutId id="2147484654" r:id="rId22"/>
    <p:sldLayoutId id="2147484655" r:id="rId23"/>
    <p:sldLayoutId id="2147484656" r:id="rId24"/>
    <p:sldLayoutId id="2147484657" r:id="rId25"/>
    <p:sldLayoutId id="2147484658" r:id="rId26"/>
    <p:sldLayoutId id="2147484659" r:id="rId27"/>
    <p:sldLayoutId id="2147484660" r:id="rId28"/>
    <p:sldLayoutId id="2147484629" r:id="rId29"/>
    <p:sldLayoutId id="2147484630" r:id="rId30"/>
    <p:sldLayoutId id="2147484631" r:id="rId31"/>
    <p:sldLayoutId id="2147484632" r:id="rId32"/>
    <p:sldLayoutId id="2147484661" r:id="rId33"/>
  </p:sldLayoutIdLst>
  <p:hf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mathilde.eck@collegedesproducteurs.be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re 1">
            <a:extLst>
              <a:ext uri="{FF2B5EF4-FFF2-40B4-BE49-F238E27FC236}">
                <a16:creationId xmlns:a16="http://schemas.microsoft.com/office/drawing/2014/main" id="{09A140C5-4DFE-454F-A796-D539D17DDC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27" y="4139337"/>
            <a:ext cx="9874328" cy="1725612"/>
          </a:xfrm>
        </p:spPr>
        <p:txBody>
          <a:bodyPr/>
          <a:lstStyle/>
          <a:p>
            <a:pPr algn="l"/>
            <a:r>
              <a:rPr lang="fr-FR" altLang="fr-FR" sz="4800" b="1" baseline="30000" dirty="0"/>
              <a:t>20ème</a:t>
            </a:r>
            <a:r>
              <a:rPr lang="fr-FR" altLang="fr-FR" sz="4800" b="1" dirty="0"/>
              <a:t> Assemblée Sectorielle</a:t>
            </a:r>
            <a:br>
              <a:rPr lang="fr-FR" altLang="fr-FR" sz="4800" b="1" dirty="0"/>
            </a:br>
            <a:r>
              <a:rPr lang="fr-FR" altLang="fr-FR" sz="3600" b="1" dirty="0"/>
              <a:t>Horticulture Comestible </a:t>
            </a:r>
            <a:endParaRPr lang="fr-FR" altLang="fr-FR" sz="4800" dirty="0"/>
          </a:p>
        </p:txBody>
      </p:sp>
      <p:sp>
        <p:nvSpPr>
          <p:cNvPr id="32771" name="Sous-titre 2">
            <a:extLst>
              <a:ext uri="{FF2B5EF4-FFF2-40B4-BE49-F238E27FC236}">
                <a16:creationId xmlns:a16="http://schemas.microsoft.com/office/drawing/2014/main" id="{7D7EE63B-460A-40F3-BAAB-63AA2629EA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27" y="5864949"/>
            <a:ext cx="8328025" cy="825500"/>
          </a:xfrm>
        </p:spPr>
        <p:txBody>
          <a:bodyPr/>
          <a:lstStyle/>
          <a:p>
            <a:pPr algn="l"/>
            <a:r>
              <a:rPr lang="fr-BE" dirty="0"/>
              <a:t>14 novembre 2024 </a:t>
            </a:r>
            <a:endParaRPr lang="fr-FR" altLang="fr-F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re 1">
            <a:extLst>
              <a:ext uri="{FF2B5EF4-FFF2-40B4-BE49-F238E27FC236}">
                <a16:creationId xmlns:a16="http://schemas.microsoft.com/office/drawing/2014/main" id="{D34D3E03-0165-4867-AB30-5B5CDB2C0F9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465054"/>
            <a:ext cx="11714163" cy="620712"/>
          </a:xfrm>
        </p:spPr>
        <p:txBody>
          <a:bodyPr/>
          <a:lstStyle/>
          <a:p>
            <a:pPr eaLnBrk="1" hangingPunct="1"/>
            <a:r>
              <a:rPr lang="fr-FR" altLang="fr-FR" sz="4000" dirty="0">
                <a:solidFill>
                  <a:schemeClr val="bg1"/>
                </a:solidFill>
              </a:rPr>
              <a:t>Assemblée sectorielle : objectifs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3FA3AE3-8A25-4C17-B49B-36A09420F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247812" y="6465652"/>
            <a:ext cx="1103344" cy="119298"/>
          </a:xfrm>
        </p:spPr>
        <p:txBody>
          <a:bodyPr/>
          <a:lstStyle/>
          <a:p>
            <a:pPr>
              <a:defRPr/>
            </a:pPr>
            <a:fld id="{1FC01385-00A5-4961-A839-0B54B6FB63B9}" type="slidenum">
              <a:rPr lang="fr-BE" smtClean="0"/>
              <a:pPr>
                <a:defRPr/>
              </a:pPr>
              <a:t>2</a:t>
            </a:fld>
            <a:endParaRPr lang="fr-BE" dirty="0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F9CBFF0E-35B6-49BC-BEC8-B7A79CB4E998}"/>
              </a:ext>
            </a:extLst>
          </p:cNvPr>
          <p:cNvSpPr txBox="1">
            <a:spLocks/>
          </p:cNvSpPr>
          <p:nvPr/>
        </p:nvSpPr>
        <p:spPr bwMode="auto">
          <a:xfrm>
            <a:off x="422707" y="1124659"/>
            <a:ext cx="11700638" cy="4957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FR" dirty="0"/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 </a:t>
            </a:r>
            <a:r>
              <a:rPr lang="fr-FR" sz="2400" b="1" dirty="0"/>
              <a:t>Rassembler</a:t>
            </a:r>
            <a:r>
              <a:rPr lang="fr-FR" sz="2400" dirty="0"/>
              <a:t> les acteurs de la filière horticole comestible</a:t>
            </a:r>
          </a:p>
          <a:p>
            <a:pPr>
              <a:buFont typeface="Wingdings" panose="05000000000000000000" pitchFamily="2" charset="2"/>
              <a:buChar char="Ø"/>
            </a:pPr>
            <a:endParaRPr lang="fr-FR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fr-FR" sz="2400" dirty="0"/>
              <a:t> </a:t>
            </a:r>
            <a:r>
              <a:rPr lang="fr-FR" sz="2400" b="1" dirty="0"/>
              <a:t>Exposer</a:t>
            </a:r>
            <a:r>
              <a:rPr lang="fr-FR" sz="2400" dirty="0"/>
              <a:t> des thématiques du secteur et </a:t>
            </a:r>
            <a:r>
              <a:rPr lang="fr-FR" sz="2400" b="1" dirty="0"/>
              <a:t>transmettre</a:t>
            </a:r>
            <a:r>
              <a:rPr lang="fr-FR" sz="2400" dirty="0"/>
              <a:t> des informations sur la filière</a:t>
            </a:r>
          </a:p>
          <a:p>
            <a:pPr>
              <a:buFont typeface="Wingdings" panose="05000000000000000000" pitchFamily="2" charset="2"/>
              <a:buChar char="Ø"/>
            </a:pPr>
            <a:endParaRPr lang="fr-FR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fr-FR" sz="2400" dirty="0"/>
              <a:t> Promouvoir les </a:t>
            </a:r>
            <a:r>
              <a:rPr lang="fr-FR" sz="2400" b="1" dirty="0"/>
              <a:t>interactions</a:t>
            </a:r>
            <a:r>
              <a:rPr lang="fr-FR" sz="2400" dirty="0"/>
              <a:t> et les </a:t>
            </a:r>
            <a:r>
              <a:rPr lang="fr-FR" sz="2400" b="1" dirty="0"/>
              <a:t>synergies</a:t>
            </a:r>
            <a:r>
              <a:rPr lang="fr-FR" sz="2400" dirty="0"/>
              <a:t> entre acteurs et leur donner la possibilité  d’exprimer leurs avis</a:t>
            </a:r>
          </a:p>
          <a:p>
            <a:pPr>
              <a:buFont typeface="Wingdings" panose="05000000000000000000" pitchFamily="2" charset="2"/>
              <a:buChar char="Ø"/>
            </a:pPr>
            <a:endParaRPr lang="fr-FR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fr-FR" sz="2400" dirty="0"/>
              <a:t> </a:t>
            </a:r>
            <a:r>
              <a:rPr lang="fr-FR" sz="2400" b="1" dirty="0"/>
              <a:t>Consolider</a:t>
            </a:r>
            <a:r>
              <a:rPr lang="fr-FR" sz="2400" dirty="0"/>
              <a:t> le réseau et </a:t>
            </a:r>
            <a:r>
              <a:rPr lang="fr-FR" sz="2400" b="1" dirty="0"/>
              <a:t>mettre en valeur </a:t>
            </a:r>
            <a:r>
              <a:rPr lang="fr-FR" sz="2400" dirty="0"/>
              <a:t>la filière</a:t>
            </a:r>
          </a:p>
        </p:txBody>
      </p:sp>
      <p:sp>
        <p:nvSpPr>
          <p:cNvPr id="6" name="Espace réservé du pied de page 3">
            <a:extLst>
              <a:ext uri="{FF2B5EF4-FFF2-40B4-BE49-F238E27FC236}">
                <a16:creationId xmlns:a16="http://schemas.microsoft.com/office/drawing/2014/main" id="{A2F4E9F3-817B-48AC-8D4F-298AB0867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fr-FR" sz="1000" dirty="0"/>
              <a:t>Assemblée Sectorielle Horticulture Comestible</a:t>
            </a:r>
          </a:p>
        </p:txBody>
      </p:sp>
      <p:pic>
        <p:nvPicPr>
          <p:cNvPr id="1026" name="Picture 2" descr="https://webstockreview.net/images/conference-clipart-round-table-meeting-10.png">
            <a:extLst>
              <a:ext uri="{FF2B5EF4-FFF2-40B4-BE49-F238E27FC236}">
                <a16:creationId xmlns:a16="http://schemas.microsoft.com/office/drawing/2014/main" id="{6CC1BFC7-3597-4777-91E9-B74FD8B342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6640" y="3963115"/>
            <a:ext cx="2879677" cy="2758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7294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re 1">
            <a:extLst>
              <a:ext uri="{FF2B5EF4-FFF2-40B4-BE49-F238E27FC236}">
                <a16:creationId xmlns:a16="http://schemas.microsoft.com/office/drawing/2014/main" id="{D34D3E03-0165-4867-AB30-5B5CDB2C0F9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465054"/>
            <a:ext cx="11714163" cy="620712"/>
          </a:xfrm>
        </p:spPr>
        <p:txBody>
          <a:bodyPr/>
          <a:lstStyle/>
          <a:p>
            <a:pPr eaLnBrk="1" hangingPunct="1"/>
            <a:r>
              <a:rPr lang="fr-FR" altLang="fr-FR" sz="4000" dirty="0">
                <a:solidFill>
                  <a:schemeClr val="bg1"/>
                </a:solidFill>
              </a:rPr>
              <a:t>Ordre du jour 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3FA3AE3-8A25-4C17-B49B-36A09420F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C01385-00A5-4961-A839-0B54B6FB63B9}" type="slidenum">
              <a:rPr lang="fr-BE" smtClean="0"/>
              <a:pPr>
                <a:defRPr/>
              </a:pPr>
              <a:t>3</a:t>
            </a:fld>
            <a:endParaRPr lang="fr-BE" dirty="0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F9CBFF0E-35B6-49BC-BEC8-B7A79CB4E998}"/>
              </a:ext>
            </a:extLst>
          </p:cNvPr>
          <p:cNvSpPr txBox="1">
            <a:spLocks/>
          </p:cNvSpPr>
          <p:nvPr/>
        </p:nvSpPr>
        <p:spPr bwMode="auto">
          <a:xfrm>
            <a:off x="422707" y="1124659"/>
            <a:ext cx="11700638" cy="4957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2000" dirty="0"/>
          </a:p>
          <a:p>
            <a:endParaRPr lang="fr-FR" sz="2000" dirty="0"/>
          </a:p>
          <a:p>
            <a:pPr marL="457200" indent="-457200">
              <a:buFont typeface="+mj-lt"/>
              <a:buAutoNum type="arabicPeriod"/>
            </a:pPr>
            <a:r>
              <a:rPr lang="fr-FR" sz="2000" dirty="0"/>
              <a:t>Validation de l’ordre du jour et du procès-verbal de l’AS d’avril 2024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2000" dirty="0"/>
              <a:t>Introduction - Points d’actualité de la filière</a:t>
            </a:r>
            <a:endParaRPr lang="fr-BE" sz="2000" dirty="0"/>
          </a:p>
          <a:p>
            <a:pPr marL="457200" indent="-457200">
              <a:buFont typeface="+mj-lt"/>
              <a:buAutoNum type="arabicPeriod"/>
            </a:pPr>
            <a:r>
              <a:rPr lang="fr-FR" sz="2000" dirty="0"/>
              <a:t>Point sur les </a:t>
            </a:r>
            <a:r>
              <a:rPr lang="fr-FR" sz="2000" b="1" dirty="0"/>
              <a:t>projets de recherche </a:t>
            </a:r>
            <a:r>
              <a:rPr lang="fr-FR" sz="2000" dirty="0"/>
              <a:t>en cours pour la filière</a:t>
            </a:r>
            <a:endParaRPr lang="fr-FR" sz="1200" dirty="0"/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fr-BE" sz="2000" dirty="0"/>
              <a:t>Présentation du </a:t>
            </a:r>
            <a:r>
              <a:rPr lang="fr-BE" sz="2000" b="1" dirty="0"/>
              <a:t>plan de promotion 2025 </a:t>
            </a:r>
            <a:r>
              <a:rPr lang="fr-BE" sz="2000" dirty="0"/>
              <a:t>de l’APAQ-W pour la filière – Anne-Sophie Lois, APAQ-W</a:t>
            </a:r>
            <a:endParaRPr lang="fr-BE" sz="2000" dirty="0">
              <a:solidFill>
                <a:srgbClr val="FF0000"/>
              </a:solidFill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fr-BE" sz="2000" b="1" dirty="0"/>
              <a:t>Présentation et comparaison de robots et cobots venant à l’aide du maraîcher </a:t>
            </a:r>
            <a:r>
              <a:rPr lang="fr-BE" sz="2000" dirty="0"/>
              <a:t>– Quentin Limbourg, CRAW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fr-BE" sz="2000" b="1" dirty="0"/>
              <a:t>Témoignage</a:t>
            </a:r>
            <a:r>
              <a:rPr lang="fr-BE" sz="2000" dirty="0"/>
              <a:t> de la ferme de la Hulotte (France) – utilisation du robot de désherbage Oz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fr-BE" sz="2000" dirty="0"/>
              <a:t>Discussion : les robots en horticulture comestible, avenir ou arnaque ? </a:t>
            </a:r>
            <a:endParaRPr lang="fr-FR" sz="2000" dirty="0"/>
          </a:p>
          <a:p>
            <a:pPr marL="1371600" lvl="2" indent="-457200">
              <a:lnSpc>
                <a:spcPct val="100000"/>
              </a:lnSpc>
              <a:buFont typeface="+mj-lt"/>
              <a:buAutoNum type="arabicPeriod"/>
            </a:pPr>
            <a:endParaRPr lang="fr-FR" sz="1200" b="1" dirty="0">
              <a:solidFill>
                <a:srgbClr val="FF000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fr-FR" sz="2000" dirty="0"/>
              <a:t>	</a:t>
            </a:r>
            <a:endParaRPr lang="fr-FR" sz="2000" dirty="0">
              <a:solidFill>
                <a:srgbClr val="FF000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fr-FR" sz="2000" dirty="0">
                <a:solidFill>
                  <a:srgbClr val="FF0000"/>
                </a:solidFill>
              </a:rPr>
              <a:t>		</a:t>
            </a:r>
            <a:endParaRPr lang="fr-FR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Espace réservé du pied de page 3">
            <a:extLst>
              <a:ext uri="{FF2B5EF4-FFF2-40B4-BE49-F238E27FC236}">
                <a16:creationId xmlns:a16="http://schemas.microsoft.com/office/drawing/2014/main" id="{A2F4E9F3-817B-48AC-8D4F-298AB0867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fr-FR" sz="1000" dirty="0"/>
              <a:t>Assemblée Sectorielle Horticulture Comestible</a:t>
            </a:r>
          </a:p>
        </p:txBody>
      </p:sp>
    </p:spTree>
    <p:extLst>
      <p:ext uri="{BB962C8B-B14F-4D97-AF65-F5344CB8AC3E}">
        <p14:creationId xmlns:p14="http://schemas.microsoft.com/office/powerpoint/2010/main" val="2798348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EE4F1A1-3177-4EFA-880E-47350E4F7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2ED077-ED37-4C24-9D37-F962356196D8}" type="slidenum">
              <a:rPr lang="fr-BE" smtClean="0"/>
              <a:pPr>
                <a:defRPr/>
              </a:pPr>
              <a:t>4</a:t>
            </a:fld>
            <a:endParaRPr lang="fr-BE" dirty="0"/>
          </a:p>
        </p:txBody>
      </p:sp>
      <p:sp>
        <p:nvSpPr>
          <p:cNvPr id="8" name="Espace réservé du pied de page 3">
            <a:extLst>
              <a:ext uri="{FF2B5EF4-FFF2-40B4-BE49-F238E27FC236}">
                <a16:creationId xmlns:a16="http://schemas.microsoft.com/office/drawing/2014/main" id="{995CDE90-CD13-427F-8479-30B95F21A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fr-FR" sz="1000" dirty="0"/>
              <a:t>Assemblée Sectorielle Horticulture Comestible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F17EEA0-1C41-4D53-9220-A59F0FE33C04}"/>
              </a:ext>
            </a:extLst>
          </p:cNvPr>
          <p:cNvSpPr/>
          <p:nvPr/>
        </p:nvSpPr>
        <p:spPr>
          <a:xfrm>
            <a:off x="1635660" y="2551837"/>
            <a:ext cx="85404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fr-FR" sz="3600" dirty="0"/>
              <a:t>Validation de l’ordre du jour </a:t>
            </a:r>
          </a:p>
          <a:p>
            <a:pPr marL="0" indent="0" algn="ctr">
              <a:buNone/>
            </a:pPr>
            <a:r>
              <a:rPr lang="fr-FR" sz="3600" dirty="0"/>
              <a:t>et </a:t>
            </a:r>
          </a:p>
          <a:p>
            <a:pPr marL="0" indent="0" algn="ctr">
              <a:buNone/>
            </a:pPr>
            <a:r>
              <a:rPr lang="fr-FR" sz="3600" dirty="0"/>
              <a:t>du procès-verbal de l’AS d’avril 2024</a:t>
            </a:r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BA685BF-9558-FF18-5832-D7B07870732B}"/>
              </a:ext>
            </a:extLst>
          </p:cNvPr>
          <p:cNvSpPr txBox="1"/>
          <p:nvPr/>
        </p:nvSpPr>
        <p:spPr>
          <a:xfrm>
            <a:off x="-131017" y="864529"/>
            <a:ext cx="1219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100" b="1" dirty="0">
                <a:solidFill>
                  <a:schemeClr val="accent4"/>
                </a:solidFill>
                <a:latin typeface="+mn-lt"/>
              </a:rPr>
              <a:t>VALIDATION ODJ ET PV    </a:t>
            </a:r>
            <a:r>
              <a:rPr lang="fr-BE" sz="1100" b="1" dirty="0">
                <a:solidFill>
                  <a:schemeClr val="bg1"/>
                </a:solidFill>
                <a:latin typeface="+mn-lt"/>
              </a:rPr>
              <a:t>-    </a:t>
            </a:r>
            <a:r>
              <a:rPr lang="fr-BE" sz="1100" b="1" dirty="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INTRODUCTION    -    IFELW   -     RECHERCHE    -    PROMOTION    -    ROBOTS    -    DISCUSSION    </a:t>
            </a:r>
            <a:endParaRPr lang="en-US" sz="1100" b="1" dirty="0">
              <a:solidFill>
                <a:schemeClr val="bg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5612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6D5370-B33C-47FA-A287-2AB004F98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680" y="1369367"/>
            <a:ext cx="11637440" cy="4560807"/>
          </a:xfrm>
        </p:spPr>
        <p:txBody>
          <a:bodyPr/>
          <a:lstStyle/>
          <a:p>
            <a:pPr marL="0" indent="0" eaLnBrk="0" hangingPunct="0">
              <a:spcBef>
                <a:spcPct val="0"/>
              </a:spcBef>
              <a:buNone/>
            </a:pPr>
            <a:r>
              <a:rPr lang="fr-FR" sz="3600" dirty="0">
                <a:latin typeface="Calibri" panose="020F0502020204030204" pitchFamily="34" charset="0"/>
              </a:rPr>
              <a:t>Les missions du Collège des Producteurs</a:t>
            </a:r>
          </a:p>
          <a:p>
            <a:pPr marL="0" indent="0">
              <a:buNone/>
            </a:pPr>
            <a:endParaRPr lang="fr-FR" sz="1600" dirty="0"/>
          </a:p>
          <a:p>
            <a:pPr marL="457200" lvl="1" indent="0">
              <a:buNone/>
            </a:pPr>
            <a:r>
              <a:rPr lang="fr-FR" sz="1400" b="1" dirty="0"/>
              <a:t>1. Faire valoir l’avis des producteurs</a:t>
            </a:r>
          </a:p>
          <a:p>
            <a:pPr lvl="2"/>
            <a:r>
              <a:rPr lang="fr-FR" sz="1200" dirty="0"/>
              <a:t>Légitimité et représentativité</a:t>
            </a:r>
          </a:p>
          <a:p>
            <a:pPr lvl="2"/>
            <a:r>
              <a:rPr lang="fr-FR" sz="1200" dirty="0"/>
              <a:t>Orientation et suivi de la promotion</a:t>
            </a:r>
          </a:p>
          <a:p>
            <a:pPr lvl="2"/>
            <a:r>
              <a:rPr lang="fr-FR" sz="1200" dirty="0"/>
              <a:t>Orientation et suivi recherche, encadrement, formation</a:t>
            </a:r>
          </a:p>
          <a:p>
            <a:pPr lvl="2"/>
            <a:r>
              <a:rPr lang="fr-FR" sz="1200" dirty="0"/>
              <a:t>Faire valoir l’avis en matière de législation</a:t>
            </a:r>
          </a:p>
          <a:p>
            <a:pPr lvl="2"/>
            <a:r>
              <a:rPr lang="fr-FR" sz="1200" dirty="0"/>
              <a:t>Faire valoir l’avis en matière de simplicité administrative</a:t>
            </a:r>
          </a:p>
          <a:p>
            <a:pPr lvl="2"/>
            <a:r>
              <a:rPr lang="fr-FR" sz="1200" dirty="0"/>
              <a:t>Assurer le fonctionnement des organes du Collège</a:t>
            </a:r>
          </a:p>
          <a:p>
            <a:pPr marL="457200" lvl="1" indent="0">
              <a:buNone/>
            </a:pPr>
            <a:r>
              <a:rPr lang="fr-FR" sz="1400" b="1" dirty="0"/>
              <a:t>2. Informer sur les filières</a:t>
            </a:r>
          </a:p>
          <a:p>
            <a:pPr lvl="2"/>
            <a:r>
              <a:rPr lang="fr-FR" sz="1200" dirty="0"/>
              <a:t>Être un point de relais et collecte des informations</a:t>
            </a:r>
          </a:p>
          <a:p>
            <a:pPr lvl="2"/>
            <a:r>
              <a:rPr lang="fr-FR" sz="1200" dirty="0"/>
              <a:t>Assurer une information aux professionnels des filières</a:t>
            </a:r>
          </a:p>
          <a:p>
            <a:pPr lvl="2"/>
            <a:r>
              <a:rPr lang="fr-FR" sz="1200" dirty="0"/>
              <a:t>Assurer une information grand public</a:t>
            </a:r>
          </a:p>
          <a:p>
            <a:pPr marL="457200" lvl="1" indent="0">
              <a:buNone/>
            </a:pPr>
            <a:r>
              <a:rPr lang="fr-FR" sz="1400" b="1" dirty="0"/>
              <a:t>3. Soutenir le développement d’initiatives économiques</a:t>
            </a:r>
          </a:p>
          <a:p>
            <a:pPr lvl="2"/>
            <a:r>
              <a:rPr lang="fr-FR" sz="1200" dirty="0"/>
              <a:t>Faciliter des initiatives économiques entre maillons des filières</a:t>
            </a:r>
          </a:p>
          <a:p>
            <a:pPr lvl="2"/>
            <a:r>
              <a:rPr lang="fr-FR" sz="1200" dirty="0"/>
              <a:t>Faciliter des initiatives non économiques entre maillons des filières</a:t>
            </a:r>
          </a:p>
          <a:p>
            <a:pPr lvl="2"/>
            <a:r>
              <a:rPr lang="fr-FR" sz="1200" dirty="0"/>
              <a:t>Développer une approche prix juste au producteur</a:t>
            </a:r>
            <a:endParaRPr lang="fr-BE" sz="1200" dirty="0"/>
          </a:p>
          <a:p>
            <a:endParaRPr lang="fr-BE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390B8A2-C620-4DBF-9CF0-D51F55873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2ED077-ED37-4C24-9D37-F962356196D8}" type="slidenum">
              <a:rPr lang="fr-BE" smtClean="0"/>
              <a:pPr>
                <a:defRPr/>
              </a:pPr>
              <a:t>5</a:t>
            </a:fld>
            <a:endParaRPr lang="fr-BE" dirty="0"/>
          </a:p>
        </p:txBody>
      </p:sp>
      <p:sp>
        <p:nvSpPr>
          <p:cNvPr id="8" name="Espace réservé du pied de page 3">
            <a:extLst>
              <a:ext uri="{FF2B5EF4-FFF2-40B4-BE49-F238E27FC236}">
                <a16:creationId xmlns:a16="http://schemas.microsoft.com/office/drawing/2014/main" id="{A850D50B-D3C5-43C9-A1BC-AEB6A50DB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fr-FR" sz="1000" dirty="0"/>
              <a:t>Assemblée Sectorielle Horticulture Comestible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76EC202-24F8-7201-0A5A-C54D87C2E9CD}"/>
              </a:ext>
            </a:extLst>
          </p:cNvPr>
          <p:cNvSpPr txBox="1"/>
          <p:nvPr/>
        </p:nvSpPr>
        <p:spPr>
          <a:xfrm>
            <a:off x="-131017" y="864529"/>
            <a:ext cx="1219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100" b="1" dirty="0">
                <a:solidFill>
                  <a:schemeClr val="bg1"/>
                </a:solidFill>
                <a:latin typeface="+mn-lt"/>
              </a:rPr>
              <a:t>VALIDATION ODJ ET PV    -    </a:t>
            </a:r>
            <a:r>
              <a:rPr lang="fr-BE" sz="1100" b="1" dirty="0">
                <a:solidFill>
                  <a:schemeClr val="accent4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INTRODUCTION</a:t>
            </a:r>
            <a:r>
              <a:rPr lang="fr-BE" sz="1100" b="1" dirty="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   -    IFELW   -     RECHERCHE    -    PROMOTION    -    ROBOTS    -    DISCUSSION    </a:t>
            </a:r>
            <a:endParaRPr lang="en-US" sz="1100" b="1" dirty="0">
              <a:solidFill>
                <a:schemeClr val="bg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489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6D5370-B33C-47FA-A287-2AB004F98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680" y="1369367"/>
            <a:ext cx="11637440" cy="4560807"/>
          </a:xfrm>
        </p:spPr>
        <p:txBody>
          <a:bodyPr/>
          <a:lstStyle/>
          <a:p>
            <a:pPr marL="0" indent="0" eaLnBrk="0" hangingPunct="0">
              <a:spcBef>
                <a:spcPct val="0"/>
              </a:spcBef>
              <a:buNone/>
            </a:pPr>
            <a:r>
              <a:rPr lang="fr-FR" sz="3600" dirty="0">
                <a:latin typeface="Calibri" panose="020F0502020204030204" pitchFamily="34" charset="0"/>
              </a:rPr>
              <a:t>Les missions du Collège des Producteurs</a:t>
            </a:r>
          </a:p>
          <a:p>
            <a:pPr marL="0" indent="0">
              <a:buNone/>
            </a:pPr>
            <a:endParaRPr lang="fr-FR" sz="1600" dirty="0">
              <a:solidFill>
                <a:srgbClr val="FFC000"/>
              </a:solidFill>
            </a:endParaRPr>
          </a:p>
          <a:p>
            <a:pPr marL="457200" lvl="1" indent="0">
              <a:buNone/>
            </a:pPr>
            <a:r>
              <a:rPr lang="fr-FR" sz="1400" b="1" dirty="0"/>
              <a:t>1. Faire valoir l’avis des producteurs</a:t>
            </a:r>
          </a:p>
          <a:p>
            <a:pPr lvl="2"/>
            <a:r>
              <a:rPr lang="fr-FR" sz="1200" dirty="0"/>
              <a:t>Légitimité et représentativité</a:t>
            </a:r>
          </a:p>
          <a:p>
            <a:pPr lvl="2"/>
            <a:r>
              <a:rPr lang="fr-FR" sz="1200" b="1" dirty="0">
                <a:solidFill>
                  <a:schemeClr val="accent2"/>
                </a:solidFill>
              </a:rPr>
              <a:t>Orientation et suivi de la promotion</a:t>
            </a:r>
          </a:p>
          <a:p>
            <a:pPr lvl="2"/>
            <a:r>
              <a:rPr lang="fr-FR" sz="1200" b="1" dirty="0">
                <a:solidFill>
                  <a:schemeClr val="accent2"/>
                </a:solidFill>
              </a:rPr>
              <a:t>Orientation et suivi recherche</a:t>
            </a:r>
            <a:r>
              <a:rPr lang="fr-FR" sz="1200" dirty="0"/>
              <a:t>, encadrement, formation</a:t>
            </a:r>
          </a:p>
          <a:p>
            <a:pPr lvl="2"/>
            <a:r>
              <a:rPr lang="fr-FR" sz="1200" dirty="0"/>
              <a:t>Faire valoir l’avis en matière de législation</a:t>
            </a:r>
          </a:p>
          <a:p>
            <a:pPr lvl="2"/>
            <a:r>
              <a:rPr lang="fr-FR" sz="1200" dirty="0"/>
              <a:t>Faire valoir l’avis en matière de simplicité administrative</a:t>
            </a:r>
          </a:p>
          <a:p>
            <a:pPr lvl="2"/>
            <a:r>
              <a:rPr lang="fr-FR" sz="1200" dirty="0"/>
              <a:t>Assurer le fonctionnement des organes du Collège</a:t>
            </a:r>
          </a:p>
          <a:p>
            <a:pPr marL="457200" lvl="1" indent="0">
              <a:buNone/>
            </a:pPr>
            <a:r>
              <a:rPr lang="fr-FR" sz="1400" b="1" dirty="0"/>
              <a:t>2. Informer sur les filières</a:t>
            </a:r>
          </a:p>
          <a:p>
            <a:pPr lvl="2"/>
            <a:r>
              <a:rPr lang="fr-FR" sz="1200" dirty="0"/>
              <a:t>Être un point de relais et collecte des informations</a:t>
            </a:r>
          </a:p>
          <a:p>
            <a:pPr lvl="2"/>
            <a:r>
              <a:rPr lang="fr-FR" sz="1200" b="1" dirty="0">
                <a:solidFill>
                  <a:schemeClr val="accent2"/>
                </a:solidFill>
              </a:rPr>
              <a:t>Assurer une information aux professionnels des filières</a:t>
            </a:r>
          </a:p>
          <a:p>
            <a:pPr lvl="2"/>
            <a:r>
              <a:rPr lang="fr-FR" sz="1200" dirty="0"/>
              <a:t>Assurer une information grand public</a:t>
            </a:r>
          </a:p>
          <a:p>
            <a:pPr marL="457200" lvl="1" indent="0">
              <a:buNone/>
            </a:pPr>
            <a:r>
              <a:rPr lang="fr-FR" sz="1400" b="1" dirty="0"/>
              <a:t>3. Soutenir le développement d’initiatives économiques</a:t>
            </a:r>
          </a:p>
          <a:p>
            <a:pPr lvl="2"/>
            <a:r>
              <a:rPr lang="fr-FR" sz="1200" b="1" dirty="0">
                <a:solidFill>
                  <a:schemeClr val="accent2"/>
                </a:solidFill>
              </a:rPr>
              <a:t>Faciliter des initiatives économiques entre maillons des filières</a:t>
            </a:r>
          </a:p>
          <a:p>
            <a:pPr lvl="2"/>
            <a:r>
              <a:rPr lang="fr-FR" sz="1200" dirty="0"/>
              <a:t>Faciliter des initiatives non économiques entre maillons des filières</a:t>
            </a:r>
          </a:p>
          <a:p>
            <a:pPr lvl="2"/>
            <a:r>
              <a:rPr lang="fr-FR" sz="1200" dirty="0"/>
              <a:t>Développer une approche prix juste au producteur</a:t>
            </a:r>
            <a:endParaRPr lang="fr-BE" sz="1200" dirty="0"/>
          </a:p>
          <a:p>
            <a:endParaRPr lang="fr-BE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390B8A2-C620-4DBF-9CF0-D51F55873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2ED077-ED37-4C24-9D37-F962356196D8}" type="slidenum">
              <a:rPr lang="fr-BE" smtClean="0"/>
              <a:pPr>
                <a:defRPr/>
              </a:pPr>
              <a:t>6</a:t>
            </a:fld>
            <a:endParaRPr lang="fr-BE" dirty="0"/>
          </a:p>
        </p:txBody>
      </p:sp>
      <p:sp>
        <p:nvSpPr>
          <p:cNvPr id="8" name="Espace réservé du pied de page 3">
            <a:extLst>
              <a:ext uri="{FF2B5EF4-FFF2-40B4-BE49-F238E27FC236}">
                <a16:creationId xmlns:a16="http://schemas.microsoft.com/office/drawing/2014/main" id="{A850D50B-D3C5-43C9-A1BC-AEB6A50DB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fr-FR" sz="1000" dirty="0"/>
              <a:t>Assemblée Sectorielle Horticulture Comestible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123DC50-4104-B79C-3D3A-A17D7A37F169}"/>
              </a:ext>
            </a:extLst>
          </p:cNvPr>
          <p:cNvSpPr txBox="1"/>
          <p:nvPr/>
        </p:nvSpPr>
        <p:spPr>
          <a:xfrm>
            <a:off x="-131017" y="864529"/>
            <a:ext cx="1219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100" b="1" dirty="0">
                <a:solidFill>
                  <a:schemeClr val="bg1"/>
                </a:solidFill>
                <a:latin typeface="+mn-lt"/>
              </a:rPr>
              <a:t>VALIDATION ODJ ET PV    -    </a:t>
            </a:r>
            <a:r>
              <a:rPr lang="fr-BE" sz="1100" b="1" dirty="0">
                <a:solidFill>
                  <a:schemeClr val="accent4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INTRODUCTION</a:t>
            </a:r>
            <a:r>
              <a:rPr lang="fr-BE" sz="1100" b="1" dirty="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   -    IFELW   -     RECHERCHE    -    PROMOTION    -    ROBOTS    -    DISCUSSION    </a:t>
            </a:r>
            <a:endParaRPr lang="en-US" sz="1100" b="1" dirty="0">
              <a:solidFill>
                <a:schemeClr val="bg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320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72287-6AFB-4B0B-6F67-574BF6EBC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F5556EB-F17F-42D3-F9DE-D761E6C06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2ED077-ED37-4C24-9D37-F962356196D8}" type="slidenum">
              <a:rPr lang="fr-BE" smtClean="0"/>
              <a:pPr>
                <a:defRPr/>
              </a:pPr>
              <a:t>7</a:t>
            </a:fld>
            <a:endParaRPr lang="fr-BE" dirty="0"/>
          </a:p>
        </p:txBody>
      </p:sp>
      <p:sp>
        <p:nvSpPr>
          <p:cNvPr id="8" name="Espace réservé du pied de page 3">
            <a:extLst>
              <a:ext uri="{FF2B5EF4-FFF2-40B4-BE49-F238E27FC236}">
                <a16:creationId xmlns:a16="http://schemas.microsoft.com/office/drawing/2014/main" id="{82CE7305-4CFB-3BAC-5DE2-777448854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fr-FR" sz="1000" dirty="0"/>
              <a:t>Assemblée Sectorielle Horticulture Comestible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2ABF2B1-FF8B-FE7A-1FE5-B6379CA4282C}"/>
              </a:ext>
            </a:extLst>
          </p:cNvPr>
          <p:cNvSpPr txBox="1"/>
          <p:nvPr/>
        </p:nvSpPr>
        <p:spPr>
          <a:xfrm>
            <a:off x="-131017" y="864529"/>
            <a:ext cx="1219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100" b="1" dirty="0">
                <a:solidFill>
                  <a:schemeClr val="bg1"/>
                </a:solidFill>
                <a:latin typeface="+mn-lt"/>
              </a:rPr>
              <a:t>VALIDATION ODJ ET PV    -    </a:t>
            </a:r>
            <a:r>
              <a:rPr lang="fr-BE" sz="1100" b="1" dirty="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INTRODUCTION    -    </a:t>
            </a:r>
            <a:r>
              <a:rPr lang="fr-BE" sz="1100" b="1" dirty="0">
                <a:solidFill>
                  <a:schemeClr val="accent4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IFELW</a:t>
            </a:r>
            <a:r>
              <a:rPr lang="fr-BE" sz="1100" b="1" dirty="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  -     RECHERCHE    -    PROMOTION    -    ROBOTS    -    DISCUSSION    </a:t>
            </a:r>
            <a:endParaRPr lang="en-US" sz="1100" b="1" dirty="0">
              <a:solidFill>
                <a:schemeClr val="bg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F706F4F2-CDD8-B1D4-02C5-16BAD86D83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312" y="1493344"/>
            <a:ext cx="5200650" cy="4495800"/>
          </a:xfr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79FFCEE-D14A-8499-2830-33C192CCBD7D}"/>
              </a:ext>
            </a:extLst>
          </p:cNvPr>
          <p:cNvSpPr txBox="1"/>
          <p:nvPr/>
        </p:nvSpPr>
        <p:spPr>
          <a:xfrm>
            <a:off x="5085184" y="2690336"/>
            <a:ext cx="65967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Elaboration des statuts d’une coopérative de producteurs wallons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Elaboration des catalogues d’emballages et achats groupés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Elaboration d’un plan de communication pour la marque IFELW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931345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29fd5c8ed86_0_0"/>
          <p:cNvSpPr txBox="1"/>
          <p:nvPr/>
        </p:nvSpPr>
        <p:spPr>
          <a:xfrm>
            <a:off x="8248500" y="2740601"/>
            <a:ext cx="3939000" cy="338514"/>
          </a:xfrm>
          <a:prstGeom prst="rect">
            <a:avLst/>
          </a:prstGeom>
          <a:solidFill>
            <a:srgbClr val="6AA34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fr-BE" sz="1600" b="1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PISTES D’ACTIONS PRIORITAIRES</a:t>
            </a:r>
            <a:endParaRPr lang="fr-BE" sz="1600" b="1" u="none" strike="noStrike" cap="none" dirty="0">
              <a:solidFill>
                <a:schemeClr val="lt1"/>
              </a:solidFill>
            </a:endParaRPr>
          </a:p>
        </p:txBody>
      </p:sp>
      <p:graphicFrame>
        <p:nvGraphicFramePr>
          <p:cNvPr id="454" name="Google Shape;454;g29fd5c8ed86_0_0"/>
          <p:cNvGraphicFramePr/>
          <p:nvPr/>
        </p:nvGraphicFramePr>
        <p:xfrm>
          <a:off x="4174113" y="1859975"/>
          <a:ext cx="3964450" cy="425183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964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3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BE" b="1">
                          <a:solidFill>
                            <a:schemeClr val="lt1"/>
                          </a:solidFill>
                        </a:rPr>
                        <a:t>2030 - PLAN BIO</a:t>
                      </a:r>
                      <a:endParaRPr b="1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AA3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5450">
                <a:tc>
                  <a:txBody>
                    <a:bodyPr/>
                    <a:lstStyle/>
                    <a:p>
                      <a:pPr marL="4572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BE" sz="2300" dirty="0">
                          <a:solidFill>
                            <a:srgbClr val="548135"/>
                          </a:solidFill>
                        </a:rPr>
                        <a:t>50 € / 460 € PANIER BIO</a:t>
                      </a:r>
                      <a:br>
                        <a:rPr lang="fr-BE" sz="2300" dirty="0">
                          <a:solidFill>
                            <a:srgbClr val="548135"/>
                          </a:solidFill>
                        </a:rPr>
                      </a:br>
                      <a:r>
                        <a:rPr lang="fr-BE" sz="2400" b="1" dirty="0">
                          <a:solidFill>
                            <a:srgbClr val="548135"/>
                          </a:solidFill>
                        </a:rPr>
                        <a:t>10 KG</a:t>
                      </a:r>
                      <a:r>
                        <a:rPr lang="fr-BE" sz="2400" dirty="0">
                          <a:solidFill>
                            <a:srgbClr val="548135"/>
                          </a:solidFill>
                        </a:rPr>
                        <a:t> /AN /ADULTE</a:t>
                      </a:r>
                      <a:endParaRPr sz="2400" dirty="0">
                        <a:solidFill>
                          <a:srgbClr val="548135"/>
                        </a:solidFill>
                      </a:endParaRPr>
                    </a:p>
                    <a:p>
                      <a:pPr marL="4572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BE" sz="2400" dirty="0">
                          <a:solidFill>
                            <a:srgbClr val="548135"/>
                          </a:solidFill>
                        </a:rPr>
                        <a:t> </a:t>
                      </a:r>
                      <a:r>
                        <a:rPr lang="fr-BE" sz="2400" b="1" dirty="0">
                          <a:solidFill>
                            <a:srgbClr val="548135"/>
                          </a:solidFill>
                        </a:rPr>
                        <a:t> 5 KG</a:t>
                      </a:r>
                      <a:r>
                        <a:rPr lang="fr-BE" sz="2400" dirty="0">
                          <a:solidFill>
                            <a:srgbClr val="548135"/>
                          </a:solidFill>
                        </a:rPr>
                        <a:t> /AN /ENFANT</a:t>
                      </a:r>
                      <a:endParaRPr sz="2300" dirty="0">
                        <a:solidFill>
                          <a:srgbClr val="548135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5E0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4400">
                <a:tc>
                  <a:txBody>
                    <a:bodyPr/>
                    <a:lstStyle/>
                    <a:p>
                      <a:pPr marL="4572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BE" sz="1900">
                          <a:solidFill>
                            <a:srgbClr val="548135"/>
                          </a:solidFill>
                        </a:rPr>
                        <a:t>+15 000 T PLATS PRÉPARÉS</a:t>
                      </a:r>
                      <a:br>
                        <a:rPr lang="fr-BE" sz="1900">
                          <a:solidFill>
                            <a:srgbClr val="548135"/>
                          </a:solidFill>
                        </a:rPr>
                      </a:br>
                      <a:r>
                        <a:rPr lang="fr-BE" sz="1700">
                          <a:solidFill>
                            <a:srgbClr val="548135"/>
                          </a:solidFill>
                        </a:rPr>
                        <a:t>INNOVATION &amp; MUTUALISATION</a:t>
                      </a:r>
                      <a:endParaRPr sz="2000">
                        <a:solidFill>
                          <a:srgbClr val="548135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1EF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1000">
                <a:tc>
                  <a:txBody>
                    <a:bodyPr/>
                    <a:lstStyle/>
                    <a:p>
                      <a:pPr marL="4572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BE" sz="2200" b="1" dirty="0">
                          <a:solidFill>
                            <a:srgbClr val="548135"/>
                          </a:solidFill>
                        </a:rPr>
                        <a:t>x1,5 </a:t>
                      </a:r>
                      <a:r>
                        <a:rPr lang="fr-BE" sz="2200" dirty="0">
                          <a:solidFill>
                            <a:srgbClr val="548135"/>
                          </a:solidFill>
                        </a:rPr>
                        <a:t>SOIT</a:t>
                      </a:r>
                      <a:r>
                        <a:rPr lang="fr-BE" sz="2200" b="1" dirty="0">
                          <a:solidFill>
                            <a:srgbClr val="548135"/>
                          </a:solidFill>
                        </a:rPr>
                        <a:t> 110 000 T</a:t>
                      </a:r>
                      <a:endParaRPr sz="2200" b="1" dirty="0">
                        <a:solidFill>
                          <a:srgbClr val="548135"/>
                        </a:solidFill>
                      </a:endParaRPr>
                    </a:p>
                    <a:p>
                      <a:pPr marL="4572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BE" sz="1700" b="1" dirty="0">
                          <a:solidFill>
                            <a:srgbClr val="548135"/>
                          </a:solidFill>
                        </a:rPr>
                        <a:t>3 800 </a:t>
                      </a:r>
                      <a:r>
                        <a:rPr lang="fr-BE" sz="1700" dirty="0">
                          <a:solidFill>
                            <a:srgbClr val="548135"/>
                          </a:solidFill>
                        </a:rPr>
                        <a:t>HA</a:t>
                      </a:r>
                      <a:endParaRPr sz="1700" dirty="0">
                        <a:solidFill>
                          <a:srgbClr val="548135"/>
                        </a:solidFill>
                      </a:endParaRPr>
                    </a:p>
                    <a:p>
                      <a:pPr marL="4572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BE" sz="1700" dirty="0">
                          <a:solidFill>
                            <a:srgbClr val="548135"/>
                          </a:solidFill>
                        </a:rPr>
                        <a:t>+150 PROD. “PETITE SURFACE”</a:t>
                      </a:r>
                      <a:endParaRPr sz="1700" dirty="0">
                        <a:solidFill>
                          <a:srgbClr val="548135"/>
                        </a:solidFill>
                      </a:endParaRPr>
                    </a:p>
                    <a:p>
                      <a:pPr marL="4572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BE" sz="1700" dirty="0">
                          <a:solidFill>
                            <a:srgbClr val="548135"/>
                          </a:solidFill>
                        </a:rPr>
                        <a:t>+  70 PROD. PLEIN CHAMPS</a:t>
                      </a:r>
                      <a:endParaRPr sz="2200" b="1" dirty="0">
                        <a:solidFill>
                          <a:srgbClr val="548135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5E0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55" name="Google Shape;455;g29fd5c8ed86_0_0"/>
          <p:cNvGraphicFramePr/>
          <p:nvPr/>
        </p:nvGraphicFramePr>
        <p:xfrm>
          <a:off x="128875" y="1859975"/>
          <a:ext cx="3938975" cy="425180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938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BE" b="1" dirty="0">
                          <a:solidFill>
                            <a:schemeClr val="lt1"/>
                          </a:solidFill>
                        </a:rPr>
                        <a:t>2022/2023 - ÉTAT DES LIEUX</a:t>
                      </a:r>
                      <a:endParaRPr b="1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B w="9525" cap="flat" cmpd="sng">
                      <a:solidFill>
                        <a:srgbClr val="6AA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AA3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4875">
                <a:tc>
                  <a:txBody>
                    <a:bodyPr/>
                    <a:lstStyle/>
                    <a:p>
                      <a:pPr marL="4572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BE" sz="2300" dirty="0">
                          <a:solidFill>
                            <a:srgbClr val="548135"/>
                          </a:solidFill>
                        </a:rPr>
                        <a:t>13,50 € /AN /HAB (12%)</a:t>
                      </a:r>
                      <a:endParaRPr sz="2300" dirty="0">
                        <a:solidFill>
                          <a:srgbClr val="548135"/>
                        </a:solidFill>
                      </a:endParaRPr>
                    </a:p>
                    <a:p>
                      <a:pPr marL="4572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BE" sz="2300" dirty="0">
                          <a:solidFill>
                            <a:srgbClr val="548135"/>
                          </a:solidFill>
                        </a:rPr>
                        <a:t>3,7 KG /AN /HAB (1/10e)</a:t>
                      </a:r>
                      <a:endParaRPr sz="2300" dirty="0">
                        <a:solidFill>
                          <a:srgbClr val="548135"/>
                        </a:solidFill>
                      </a:endParaRPr>
                    </a:p>
                    <a:p>
                      <a:pPr marL="4572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BE" dirty="0">
                          <a:solidFill>
                            <a:srgbClr val="548135"/>
                          </a:solidFill>
                        </a:rPr>
                        <a:t>7/10 DISPONIBLES BIO ET WALLON</a:t>
                      </a:r>
                      <a:endParaRPr sz="2300" dirty="0">
                        <a:solidFill>
                          <a:srgbClr val="548135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AA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AA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AA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AA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5E0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350">
                <a:tc>
                  <a:txBody>
                    <a:bodyPr/>
                    <a:lstStyle/>
                    <a:p>
                      <a:pPr marL="4572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BE" sz="2600" b="1">
                          <a:solidFill>
                            <a:srgbClr val="548135"/>
                          </a:solidFill>
                        </a:rPr>
                        <a:t>+10% </a:t>
                      </a:r>
                      <a:r>
                        <a:rPr lang="fr-BE" sz="2600">
                          <a:solidFill>
                            <a:srgbClr val="548135"/>
                          </a:solidFill>
                        </a:rPr>
                        <a:t>FRAIS</a:t>
                      </a:r>
                      <a:endParaRPr sz="2600">
                        <a:solidFill>
                          <a:srgbClr val="548135"/>
                        </a:solidFill>
                      </a:endParaRPr>
                    </a:p>
                    <a:p>
                      <a:pPr marL="4572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BE" sz="2500" b="1">
                          <a:solidFill>
                            <a:srgbClr val="548135"/>
                          </a:solidFill>
                        </a:rPr>
                        <a:t>- 10% </a:t>
                      </a:r>
                      <a:r>
                        <a:rPr lang="fr-BE" sz="2500">
                          <a:solidFill>
                            <a:srgbClr val="548135"/>
                          </a:solidFill>
                        </a:rPr>
                        <a:t>CONSERVE</a:t>
                      </a:r>
                      <a:br>
                        <a:rPr lang="fr-BE" sz="1800" b="1">
                          <a:solidFill>
                            <a:srgbClr val="548135"/>
                          </a:solidFill>
                        </a:rPr>
                      </a:br>
                      <a:r>
                        <a:rPr lang="fr-BE" sz="1800">
                          <a:solidFill>
                            <a:srgbClr val="548135"/>
                          </a:solidFill>
                        </a:rPr>
                        <a:t>TAUX DE PÉNÉTRATION 80%</a:t>
                      </a:r>
                      <a:endParaRPr sz="1800">
                        <a:solidFill>
                          <a:srgbClr val="548135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AA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AA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AA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AA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1EF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95350">
                <a:tc>
                  <a:txBody>
                    <a:bodyPr/>
                    <a:lstStyle/>
                    <a:p>
                      <a:pPr marL="4572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BE" sz="2600" b="1" dirty="0">
                          <a:solidFill>
                            <a:srgbClr val="548135"/>
                          </a:solidFill>
                        </a:rPr>
                        <a:t>65 000</a:t>
                      </a:r>
                      <a:r>
                        <a:rPr lang="fr-BE" sz="2600" dirty="0">
                          <a:solidFill>
                            <a:srgbClr val="548135"/>
                          </a:solidFill>
                        </a:rPr>
                        <a:t> T</a:t>
                      </a:r>
                      <a:r>
                        <a:rPr lang="fr-BE" sz="2600" b="1" dirty="0">
                          <a:solidFill>
                            <a:srgbClr val="548135"/>
                          </a:solidFill>
                        </a:rPr>
                        <a:t> </a:t>
                      </a:r>
                      <a:r>
                        <a:rPr lang="fr-BE" sz="2600" dirty="0">
                          <a:solidFill>
                            <a:srgbClr val="548135"/>
                          </a:solidFill>
                        </a:rPr>
                        <a:t>WALLONIE</a:t>
                      </a:r>
                      <a:endParaRPr sz="2600" dirty="0">
                        <a:solidFill>
                          <a:srgbClr val="548135"/>
                        </a:solidFill>
                      </a:endParaRPr>
                    </a:p>
                    <a:p>
                      <a:pPr marL="4572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BE" sz="2600" b="1" dirty="0">
                          <a:solidFill>
                            <a:srgbClr val="548135"/>
                          </a:solidFill>
                        </a:rPr>
                        <a:t>2 450 </a:t>
                      </a:r>
                      <a:r>
                        <a:rPr lang="fr-BE" sz="2600" dirty="0">
                          <a:solidFill>
                            <a:srgbClr val="548135"/>
                          </a:solidFill>
                        </a:rPr>
                        <a:t>HA</a:t>
                      </a:r>
                      <a:r>
                        <a:rPr lang="fr-BE" sz="2100" dirty="0">
                          <a:solidFill>
                            <a:srgbClr val="548135"/>
                          </a:solidFill>
                        </a:rPr>
                        <a:t> </a:t>
                      </a:r>
                      <a:endParaRPr sz="2100" dirty="0">
                        <a:solidFill>
                          <a:srgbClr val="548135"/>
                        </a:solidFill>
                      </a:endParaRPr>
                    </a:p>
                    <a:p>
                      <a:pPr marL="4572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BE" sz="1800" b="1" dirty="0">
                          <a:solidFill>
                            <a:srgbClr val="548135"/>
                          </a:solidFill>
                        </a:rPr>
                        <a:t>438 </a:t>
                      </a:r>
                      <a:r>
                        <a:rPr lang="fr-BE" sz="1800" dirty="0">
                          <a:solidFill>
                            <a:srgbClr val="548135"/>
                          </a:solidFill>
                        </a:rPr>
                        <a:t>PRODUCTEURS </a:t>
                      </a:r>
                      <a:r>
                        <a:rPr lang="fr-BE" sz="1000" dirty="0">
                          <a:solidFill>
                            <a:srgbClr val="548135"/>
                          </a:solidFill>
                        </a:rPr>
                        <a:t>(+20/AN ; -50 cette année)</a:t>
                      </a:r>
                      <a:endParaRPr sz="1000" dirty="0">
                        <a:solidFill>
                          <a:srgbClr val="548135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AA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AA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AA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AA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5E0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56" name="Google Shape;456;g29fd5c8ed86_0_0"/>
          <p:cNvSpPr txBox="1">
            <a:spLocks noGrp="1"/>
          </p:cNvSpPr>
          <p:nvPr>
            <p:ph type="title"/>
          </p:nvPr>
        </p:nvSpPr>
        <p:spPr>
          <a:xfrm>
            <a:off x="838200" y="908925"/>
            <a:ext cx="6081300" cy="781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/>
              <a:t>La filière des légumes bio </a:t>
            </a:r>
            <a:endParaRPr sz="2500" b="0"/>
          </a:p>
        </p:txBody>
      </p:sp>
      <p:pic>
        <p:nvPicPr>
          <p:cNvPr id="457" name="Google Shape;457;g29fd5c8ed86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012" y="2943878"/>
            <a:ext cx="396225" cy="39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g29fd5c8ed86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1590" y="4979062"/>
            <a:ext cx="396225" cy="39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g29fd5c8ed86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55561" y="2930909"/>
            <a:ext cx="396225" cy="39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g29fd5c8ed86_0_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66511" y="2475889"/>
            <a:ext cx="318051" cy="31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g29fd5c8ed86_0_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0686" y="2483765"/>
            <a:ext cx="318051" cy="31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g29fd5c8ed86_0_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06488" y="5517335"/>
            <a:ext cx="396225" cy="39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g29fd5c8ed86_0_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255557" y="4232097"/>
            <a:ext cx="396225" cy="39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g29fd5c8ed86_0_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233324" y="5185821"/>
            <a:ext cx="440681" cy="44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g29fd5c8ed86_0_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255545" y="3747778"/>
            <a:ext cx="396225" cy="396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g29fd5c8ed86_0_0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06489" y="3890314"/>
            <a:ext cx="396225" cy="3962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67" name="Google Shape;467;g29fd5c8ed86_0_0"/>
          <p:cNvGraphicFramePr/>
          <p:nvPr/>
        </p:nvGraphicFramePr>
        <p:xfrm>
          <a:off x="128863" y="6289925"/>
          <a:ext cx="8009750" cy="4429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1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2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8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68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89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29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>
                        <a:solidFill>
                          <a:srgbClr val="548135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BE" sz="1700" b="1" dirty="0">
                          <a:solidFill>
                            <a:srgbClr val="548135"/>
                          </a:solidFill>
                        </a:rPr>
                        <a:t>36%</a:t>
                      </a:r>
                      <a:r>
                        <a:rPr lang="fr-BE" sz="1700" dirty="0">
                          <a:solidFill>
                            <a:srgbClr val="548135"/>
                          </a:solidFill>
                        </a:rPr>
                        <a:t> INDUSTRIE</a:t>
                      </a:r>
                      <a:endParaRPr sz="1700" b="1" dirty="0">
                        <a:solidFill>
                          <a:srgbClr val="548135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BE" sz="1700" b="1">
                          <a:solidFill>
                            <a:srgbClr val="548135"/>
                          </a:solidFill>
                        </a:rPr>
                        <a:t>25%</a:t>
                      </a:r>
                      <a:r>
                        <a:rPr lang="fr-BE" sz="1700">
                          <a:solidFill>
                            <a:srgbClr val="548135"/>
                          </a:solidFill>
                        </a:rPr>
                        <a:t> DE GARDE</a:t>
                      </a:r>
                      <a:endParaRPr sz="1700">
                        <a:solidFill>
                          <a:srgbClr val="548135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BE" sz="1700" b="1">
                          <a:solidFill>
                            <a:srgbClr val="548135"/>
                          </a:solidFill>
                        </a:rPr>
                        <a:t>30%</a:t>
                      </a:r>
                      <a:r>
                        <a:rPr lang="fr-BE" sz="1700">
                          <a:solidFill>
                            <a:srgbClr val="548135"/>
                          </a:solidFill>
                        </a:rPr>
                        <a:t> PRINTEMPS/ÉTÉ</a:t>
                      </a:r>
                      <a:endParaRPr sz="1700">
                        <a:solidFill>
                          <a:srgbClr val="548135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BE" sz="1700" b="1" dirty="0">
                          <a:solidFill>
                            <a:srgbClr val="548135"/>
                          </a:solidFill>
                        </a:rPr>
                        <a:t>9%</a:t>
                      </a:r>
                      <a:r>
                        <a:rPr lang="fr-BE" sz="1700" dirty="0">
                          <a:solidFill>
                            <a:srgbClr val="548135"/>
                          </a:solidFill>
                        </a:rPr>
                        <a:t> “PETITE SURFACE”</a:t>
                      </a:r>
                      <a:endParaRPr sz="1700" dirty="0">
                        <a:solidFill>
                          <a:srgbClr val="548135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1EF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68" name="Google Shape;468;g29fd5c8ed86_0_0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95457" y="6392297"/>
            <a:ext cx="239325" cy="23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g29fd5c8ed86_0_0"/>
          <p:cNvPicPr preferRelativeResize="0"/>
          <p:nvPr/>
        </p:nvPicPr>
        <p:blipFill rotWithShape="1">
          <a:blip r:embed="rId14">
            <a:alphaModFix/>
          </a:blip>
          <a:srcRect t="18213"/>
          <a:stretch/>
        </p:blipFill>
        <p:spPr>
          <a:xfrm>
            <a:off x="8248344" y="629037"/>
            <a:ext cx="3938975" cy="2135100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g29fd5c8ed86_0_0"/>
          <p:cNvSpPr txBox="1"/>
          <p:nvPr/>
        </p:nvSpPr>
        <p:spPr>
          <a:xfrm>
            <a:off x="8126275" y="623775"/>
            <a:ext cx="4067100" cy="4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BE" sz="2100" b="1" i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 pdt n’est pas un légume!</a:t>
            </a:r>
            <a:endParaRPr sz="1000" b="1">
              <a:solidFill>
                <a:schemeClr val="lt1"/>
              </a:solidFill>
            </a:endParaRPr>
          </a:p>
        </p:txBody>
      </p:sp>
      <p:sp>
        <p:nvSpPr>
          <p:cNvPr id="3" name="Google Shape;453;g29fd5c8ed86_0_0">
            <a:extLst>
              <a:ext uri="{FF2B5EF4-FFF2-40B4-BE49-F238E27FC236}">
                <a16:creationId xmlns:a16="http://schemas.microsoft.com/office/drawing/2014/main" id="{0C4E2C9B-F571-7E3D-094B-6525FD588E38}"/>
              </a:ext>
            </a:extLst>
          </p:cNvPr>
          <p:cNvSpPr txBox="1"/>
          <p:nvPr/>
        </p:nvSpPr>
        <p:spPr>
          <a:xfrm>
            <a:off x="8253000" y="3079115"/>
            <a:ext cx="3939000" cy="389333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fr-FR" sz="130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FAIRE DU LEGUME BIO WALLON UNE PRIORITE ALIMENTAIRE</a:t>
            </a:r>
          </a:p>
          <a:p>
            <a:r>
              <a:rPr lang="fr-FR" sz="130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&gt; Campagne promotionnelle sur la diversité,</a:t>
            </a:r>
            <a:br>
              <a:rPr lang="fr-FR" sz="130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130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&gt; Outillage média sur la singularité,</a:t>
            </a:r>
          </a:p>
          <a:p>
            <a:r>
              <a:rPr lang="fr-FR" sz="130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&gt; Prospection et engager des sources de financement externes</a:t>
            </a:r>
            <a:br>
              <a:rPr lang="fr-FR" sz="130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fr-FR" sz="130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130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SOUTENIR LES STRATÉGIES GLOBALES ET TERRITORIALES</a:t>
            </a:r>
          </a:p>
          <a:p>
            <a:r>
              <a:rPr lang="fr-FR" sz="130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&gt; Soutenir financièrement l’emploi de légumes bio en collectivité et son approvisionnement</a:t>
            </a:r>
            <a:br>
              <a:rPr lang="fr-FR" sz="130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fr-FR" sz="130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fr-FR" sz="130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DÉVELOPPER L’INNOVATION DANS L’ACCES AU PRODUIT SA TRANSFORMATION, ET LA RENTABILITE DES OPERATEURS</a:t>
            </a:r>
          </a:p>
          <a:p>
            <a:endParaRPr lang="fr-FR" sz="100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fr-FR" sz="130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SOUTENIR LA DIVERSITE ET MUTUALISER LES FORCES DES OPERATEURS POUR DES MODELES ECONOMIQUES PLUS DURABLE </a:t>
            </a:r>
            <a:endParaRPr lang="fr-FR" sz="1600" b="1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B05CB-21D8-EEED-3E36-47C463E45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0E11BF6-FDAF-FC8A-D558-418BB0239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2ED077-ED37-4C24-9D37-F962356196D8}" type="slidenum">
              <a:rPr lang="fr-BE" smtClean="0"/>
              <a:pPr>
                <a:defRPr/>
              </a:pPr>
              <a:t>9</a:t>
            </a:fld>
            <a:endParaRPr lang="fr-BE" dirty="0"/>
          </a:p>
        </p:txBody>
      </p:sp>
      <p:sp>
        <p:nvSpPr>
          <p:cNvPr id="8" name="Espace réservé du pied de page 3">
            <a:extLst>
              <a:ext uri="{FF2B5EF4-FFF2-40B4-BE49-F238E27FC236}">
                <a16:creationId xmlns:a16="http://schemas.microsoft.com/office/drawing/2014/main" id="{5A3EB627-31A9-7A66-0A9E-E90511C4B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fr-FR" sz="1000" dirty="0"/>
              <a:t>Assemblée Sectorielle Horticulture Comestible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9F5FE2A-269F-37DC-3694-ABD0B0DFE430}"/>
              </a:ext>
            </a:extLst>
          </p:cNvPr>
          <p:cNvSpPr txBox="1"/>
          <p:nvPr/>
        </p:nvSpPr>
        <p:spPr>
          <a:xfrm>
            <a:off x="-131017" y="864529"/>
            <a:ext cx="1219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100" b="1" dirty="0">
                <a:solidFill>
                  <a:schemeClr val="bg1"/>
                </a:solidFill>
                <a:latin typeface="+mn-lt"/>
              </a:rPr>
              <a:t>VALIDATION ODJ ET PV    -    </a:t>
            </a:r>
            <a:r>
              <a:rPr lang="fr-BE" sz="1100" b="1" dirty="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INTRODUCTION    -    IFELW   -     </a:t>
            </a:r>
            <a:r>
              <a:rPr lang="fr-BE" sz="1100" b="1" dirty="0">
                <a:solidFill>
                  <a:schemeClr val="accent4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RECHERCHE</a:t>
            </a:r>
            <a:r>
              <a:rPr lang="fr-BE" sz="1100" b="1" dirty="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   -    PROMOTION    -    ROBOTS    -    DISCUSSION    </a:t>
            </a:r>
            <a:endParaRPr lang="en-US" sz="1100" b="1" dirty="0">
              <a:solidFill>
                <a:schemeClr val="bg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C160C26B-7156-18A6-D858-9A425018DF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60036"/>
            <a:ext cx="5896947" cy="1343546"/>
          </a:xfr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FAF7228-D9B9-7A14-B5B1-91B6C33F94FA}"/>
              </a:ext>
            </a:extLst>
          </p:cNvPr>
          <p:cNvSpPr txBox="1"/>
          <p:nvPr/>
        </p:nvSpPr>
        <p:spPr>
          <a:xfrm>
            <a:off x="363894" y="2901820"/>
            <a:ext cx="1146421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Création variétale </a:t>
            </a:r>
            <a:r>
              <a:rPr lang="fr-FR" dirty="0">
                <a:sym typeface="Wingdings" panose="05000000000000000000" pitchFamily="2" charset="2"/>
              </a:rPr>
              <a:t> pommes et poires + essais pommes de terre robustes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sym typeface="Wingdings" panose="05000000000000000000" pitchFamily="2" charset="2"/>
              </a:rPr>
              <a:t>Conduite et itinéraires techniques  espèces fruitières pour les haies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sym typeface="Wingdings" panose="05000000000000000000" pitchFamily="2" charset="2"/>
              </a:rPr>
              <a:t>Fertilité du sol  projets transversaux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sym typeface="Wingdings" panose="05000000000000000000" pitchFamily="2" charset="2"/>
              </a:rPr>
              <a:t>Gestion des adventices, maladies, ravageurs  arboriculture fruitière et cultures maraîchères + désherbage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sym typeface="Wingdings" panose="05000000000000000000" pitchFamily="2" charset="2"/>
              </a:rPr>
              <a:t>Expérimentations systèmes  SYCMA, SPOT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sym typeface="Wingdings" panose="05000000000000000000" pitchFamily="2" charset="2"/>
              </a:rPr>
              <a:t>Observatoire de la consommation – APAQ-W  fruits et légumes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08058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6D5370-B33C-47FA-A287-2AB004F98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6701" y="2525109"/>
            <a:ext cx="8671333" cy="1694846"/>
          </a:xfrm>
        </p:spPr>
        <p:txBody>
          <a:bodyPr/>
          <a:lstStyle/>
          <a:p>
            <a:pPr marL="0" indent="0" algn="ctr" eaLnBrk="0" hangingPunct="0">
              <a:spcBef>
                <a:spcPct val="0"/>
              </a:spcBef>
              <a:buNone/>
            </a:pPr>
            <a:r>
              <a:rPr lang="fr-FR" sz="3600" dirty="0">
                <a:latin typeface="Calibri" panose="020F0502020204030204" pitchFamily="34" charset="0"/>
              </a:rPr>
              <a:t>Plan de promotion pour les fruits et légumes</a:t>
            </a:r>
          </a:p>
          <a:p>
            <a:pPr marL="0" indent="0" algn="ctr" eaLnBrk="0" hangingPunct="0">
              <a:spcBef>
                <a:spcPct val="0"/>
              </a:spcBef>
              <a:buNone/>
            </a:pPr>
            <a:r>
              <a:rPr lang="fr-FR" sz="3600" dirty="0">
                <a:latin typeface="Calibri" panose="020F0502020204030204" pitchFamily="34" charset="0"/>
              </a:rPr>
              <a:t> – </a:t>
            </a:r>
          </a:p>
          <a:p>
            <a:pPr marL="0" indent="0" algn="ctr" eaLnBrk="0" hangingPunct="0">
              <a:spcBef>
                <a:spcPct val="0"/>
              </a:spcBef>
              <a:buNone/>
            </a:pPr>
            <a:r>
              <a:rPr lang="fr-FR" sz="3600" dirty="0">
                <a:latin typeface="Calibri" panose="020F0502020204030204" pitchFamily="34" charset="0"/>
              </a:rPr>
              <a:t>année 2025</a:t>
            </a:r>
          </a:p>
          <a:p>
            <a:pPr marL="0" indent="0" algn="ctr" eaLnBrk="0" hangingPunct="0">
              <a:spcBef>
                <a:spcPct val="0"/>
              </a:spcBef>
              <a:buNone/>
            </a:pPr>
            <a:r>
              <a:rPr lang="fr-FR" sz="3600" dirty="0">
                <a:latin typeface="Calibri" panose="020F0502020204030204" pitchFamily="34" charset="0"/>
              </a:rPr>
              <a:t> – </a:t>
            </a:r>
          </a:p>
          <a:p>
            <a:pPr marL="0" indent="0" algn="ctr" eaLnBrk="0" hangingPunct="0">
              <a:spcBef>
                <a:spcPct val="0"/>
              </a:spcBef>
              <a:buNone/>
            </a:pPr>
            <a:r>
              <a:rPr lang="fr-FR" sz="3600" dirty="0">
                <a:latin typeface="Calibri" panose="020F0502020204030204" pitchFamily="34" charset="0"/>
              </a:rPr>
              <a:t>Anne-Sophie Lois, APAQ-W</a:t>
            </a:r>
            <a:endParaRPr lang="fr-BE" sz="3600" dirty="0">
              <a:latin typeface="Calibri" panose="020F0502020204030204" pitchFamily="34" charset="0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390B8A2-C620-4DBF-9CF0-D51F55873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2ED077-ED37-4C24-9D37-F962356196D8}" type="slidenum">
              <a:rPr lang="fr-BE" smtClean="0"/>
              <a:pPr>
                <a:defRPr/>
              </a:pPr>
              <a:t>10</a:t>
            </a:fld>
            <a:endParaRPr lang="fr-BE" dirty="0"/>
          </a:p>
        </p:txBody>
      </p:sp>
      <p:sp>
        <p:nvSpPr>
          <p:cNvPr id="8" name="Espace réservé du pied de page 3">
            <a:extLst>
              <a:ext uri="{FF2B5EF4-FFF2-40B4-BE49-F238E27FC236}">
                <a16:creationId xmlns:a16="http://schemas.microsoft.com/office/drawing/2014/main" id="{A850D50B-D3C5-43C9-A1BC-AEB6A50DB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fr-FR" sz="1000" dirty="0"/>
              <a:t>Assemblée Sectorielle Horticulture Comestible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D5B1BE9-484F-6B73-5907-5CA36FFB2C5A}"/>
              </a:ext>
            </a:extLst>
          </p:cNvPr>
          <p:cNvSpPr txBox="1"/>
          <p:nvPr/>
        </p:nvSpPr>
        <p:spPr>
          <a:xfrm>
            <a:off x="-131017" y="864529"/>
            <a:ext cx="1219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100" b="1" dirty="0">
                <a:solidFill>
                  <a:schemeClr val="bg1"/>
                </a:solidFill>
                <a:latin typeface="+mn-lt"/>
              </a:rPr>
              <a:t>VALIDATION ODJ ET PV    -    </a:t>
            </a:r>
            <a:r>
              <a:rPr lang="fr-BE" sz="1100" b="1" dirty="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INTRODUCTION    -    IFELW   -     RECHERCHE    -    </a:t>
            </a:r>
            <a:r>
              <a:rPr lang="fr-BE" sz="1100" b="1" dirty="0">
                <a:solidFill>
                  <a:schemeClr val="accent4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PROMOTION</a:t>
            </a:r>
            <a:r>
              <a:rPr lang="fr-BE" sz="1100" b="1" dirty="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   -    ROBOTS    -    DISCUSSION    </a:t>
            </a:r>
            <a:endParaRPr lang="en-US" sz="1100" b="1" dirty="0">
              <a:solidFill>
                <a:schemeClr val="bg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26" name="Picture 2" descr="Logo Apaq-W | l'Apaq-W">
            <a:extLst>
              <a:ext uri="{FF2B5EF4-FFF2-40B4-BE49-F238E27FC236}">
                <a16:creationId xmlns:a16="http://schemas.microsoft.com/office/drawing/2014/main" id="{180F4038-5242-1B6E-694B-DA8A8D256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17" y="1126139"/>
            <a:ext cx="47625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73202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14C91-7654-2354-AFD2-216BAF650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8DD6C55-EB98-FE6F-9883-DF86B48BD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6701" y="2525109"/>
            <a:ext cx="8671333" cy="1694846"/>
          </a:xfrm>
        </p:spPr>
        <p:txBody>
          <a:bodyPr/>
          <a:lstStyle/>
          <a:p>
            <a:pPr marL="0" indent="0" algn="ctr" eaLnBrk="0" hangingPunct="0">
              <a:spcBef>
                <a:spcPct val="0"/>
              </a:spcBef>
              <a:buNone/>
            </a:pPr>
            <a:r>
              <a:rPr lang="fr-FR" sz="3600" dirty="0">
                <a:latin typeface="Calibri" panose="020F0502020204030204" pitchFamily="34" charset="0"/>
              </a:rPr>
              <a:t>Les robots en maraîchage </a:t>
            </a:r>
          </a:p>
          <a:p>
            <a:pPr marL="0" indent="0" algn="ctr" eaLnBrk="0" hangingPunct="0">
              <a:spcBef>
                <a:spcPct val="0"/>
              </a:spcBef>
              <a:buNone/>
            </a:pPr>
            <a:r>
              <a:rPr lang="fr-FR" sz="3600" dirty="0">
                <a:latin typeface="Calibri" panose="020F0502020204030204" pitchFamily="34" charset="0"/>
              </a:rPr>
              <a:t>– </a:t>
            </a:r>
          </a:p>
          <a:p>
            <a:pPr marL="0" indent="0" algn="ctr" eaLnBrk="0" hangingPunct="0">
              <a:spcBef>
                <a:spcPct val="0"/>
              </a:spcBef>
              <a:buNone/>
            </a:pPr>
            <a:r>
              <a:rPr lang="fr-FR" sz="3600" dirty="0">
                <a:latin typeface="Calibri" panose="020F0502020204030204" pitchFamily="34" charset="0"/>
              </a:rPr>
              <a:t>Analyse de terrain et comparaison</a:t>
            </a:r>
          </a:p>
          <a:p>
            <a:pPr marL="0" indent="0" algn="ctr" eaLnBrk="0" hangingPunct="0">
              <a:spcBef>
                <a:spcPct val="0"/>
              </a:spcBef>
              <a:buNone/>
            </a:pPr>
            <a:r>
              <a:rPr lang="fr-FR" sz="3600" dirty="0">
                <a:latin typeface="Calibri" panose="020F0502020204030204" pitchFamily="34" charset="0"/>
              </a:rPr>
              <a:t>-</a:t>
            </a:r>
            <a:endParaRPr lang="fr-BE" sz="3600" dirty="0">
              <a:latin typeface="Calibri" panose="020F0502020204030204" pitchFamily="34" charset="0"/>
            </a:endParaRPr>
          </a:p>
          <a:p>
            <a:pPr marL="0" indent="0" algn="ctr" eaLnBrk="0" hangingPunct="0">
              <a:spcBef>
                <a:spcPct val="0"/>
              </a:spcBef>
              <a:buNone/>
            </a:pPr>
            <a:r>
              <a:rPr lang="fr-BE" sz="3600" dirty="0">
                <a:latin typeface="Calibri" panose="020F0502020204030204" pitchFamily="34" charset="0"/>
              </a:rPr>
              <a:t>Quentin Limbourg, CRAW</a:t>
            </a:r>
            <a:endParaRPr lang="fr-FR" sz="3600" dirty="0">
              <a:latin typeface="Calibri" panose="020F0502020204030204" pitchFamily="34" charset="0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7E19CAF-F05B-4D4B-651C-E1588394C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2ED077-ED37-4C24-9D37-F962356196D8}" type="slidenum">
              <a:rPr lang="fr-BE" smtClean="0"/>
              <a:pPr>
                <a:defRPr/>
              </a:pPr>
              <a:t>11</a:t>
            </a:fld>
            <a:endParaRPr lang="fr-BE" dirty="0"/>
          </a:p>
        </p:txBody>
      </p:sp>
      <p:sp>
        <p:nvSpPr>
          <p:cNvPr id="8" name="Espace réservé du pied de page 3">
            <a:extLst>
              <a:ext uri="{FF2B5EF4-FFF2-40B4-BE49-F238E27FC236}">
                <a16:creationId xmlns:a16="http://schemas.microsoft.com/office/drawing/2014/main" id="{517E0F47-C43A-FEBD-776D-843550866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fr-FR" sz="1000" dirty="0"/>
              <a:t>Assemblée Sectorielle Horticulture Comestible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1335D11-B2B8-7140-3929-3E05DBE6131B}"/>
              </a:ext>
            </a:extLst>
          </p:cNvPr>
          <p:cNvSpPr txBox="1"/>
          <p:nvPr/>
        </p:nvSpPr>
        <p:spPr>
          <a:xfrm>
            <a:off x="-131017" y="864529"/>
            <a:ext cx="1219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100" b="1" dirty="0">
                <a:solidFill>
                  <a:schemeClr val="bg1"/>
                </a:solidFill>
                <a:latin typeface="+mn-lt"/>
              </a:rPr>
              <a:t>VALIDATION ODJ ET PV    -    </a:t>
            </a:r>
            <a:r>
              <a:rPr lang="fr-BE" sz="1100" b="1" dirty="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INTRODUCTION    -    IFELW   -     RECHERCHE    -    PROMOTION    -    </a:t>
            </a:r>
            <a:r>
              <a:rPr lang="fr-BE" sz="1100" b="1" dirty="0">
                <a:solidFill>
                  <a:schemeClr val="accent4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ROBOTS</a:t>
            </a:r>
            <a:r>
              <a:rPr lang="fr-BE" sz="1100" b="1" dirty="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   -    DISCUSSION    </a:t>
            </a:r>
            <a:endParaRPr lang="en-US" sz="1100" b="1" dirty="0">
              <a:solidFill>
                <a:schemeClr val="bg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7FC87D6C-A8B8-2F33-9DDE-2235BA2B80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21" b="24738"/>
          <a:stretch/>
        </p:blipFill>
        <p:spPr bwMode="auto">
          <a:xfrm>
            <a:off x="114444" y="1148505"/>
            <a:ext cx="3106044" cy="1576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10407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FE2A6-FD6B-DE61-718C-524783EA2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08A0621-0B35-3F38-1AE3-9D3D0203C1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6701" y="2525109"/>
            <a:ext cx="8671333" cy="1694846"/>
          </a:xfrm>
        </p:spPr>
        <p:txBody>
          <a:bodyPr/>
          <a:lstStyle/>
          <a:p>
            <a:pPr marL="0" indent="0" algn="ctr" eaLnBrk="0" hangingPunct="0">
              <a:spcBef>
                <a:spcPct val="0"/>
              </a:spcBef>
              <a:buNone/>
            </a:pPr>
            <a:r>
              <a:rPr lang="fr-FR" sz="3600" dirty="0">
                <a:latin typeface="Calibri" panose="020F0502020204030204" pitchFamily="34" charset="0"/>
              </a:rPr>
              <a:t>Retour d’expérience </a:t>
            </a:r>
          </a:p>
          <a:p>
            <a:pPr marL="0" indent="0" algn="ctr" eaLnBrk="0" hangingPunct="0">
              <a:spcBef>
                <a:spcPct val="0"/>
              </a:spcBef>
              <a:buNone/>
            </a:pPr>
            <a:r>
              <a:rPr lang="fr-FR" sz="3600" dirty="0">
                <a:latin typeface="Calibri" panose="020F0502020204030204" pitchFamily="34" charset="0"/>
              </a:rPr>
              <a:t>- </a:t>
            </a:r>
          </a:p>
          <a:p>
            <a:pPr marL="0" indent="0" algn="ctr" eaLnBrk="0" hangingPunct="0">
              <a:spcBef>
                <a:spcPct val="0"/>
              </a:spcBef>
              <a:buNone/>
            </a:pPr>
            <a:r>
              <a:rPr lang="fr-FR" sz="3600" dirty="0">
                <a:latin typeface="Calibri" panose="020F0502020204030204" pitchFamily="34" charset="0"/>
              </a:rPr>
              <a:t>Ferme de la Hulotte (France)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A34420F-8F34-6763-D397-415A78F8F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2ED077-ED37-4C24-9D37-F962356196D8}" type="slidenum">
              <a:rPr lang="fr-BE" smtClean="0"/>
              <a:pPr>
                <a:defRPr/>
              </a:pPr>
              <a:t>12</a:t>
            </a:fld>
            <a:endParaRPr lang="fr-BE" dirty="0"/>
          </a:p>
        </p:txBody>
      </p:sp>
      <p:sp>
        <p:nvSpPr>
          <p:cNvPr id="8" name="Espace réservé du pied de page 3">
            <a:extLst>
              <a:ext uri="{FF2B5EF4-FFF2-40B4-BE49-F238E27FC236}">
                <a16:creationId xmlns:a16="http://schemas.microsoft.com/office/drawing/2014/main" id="{F270A8B2-7585-DB2B-C7D9-29DB3BE01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fr-FR" sz="1000" dirty="0"/>
              <a:t>Assemblée Sectorielle Horticulture Comestible</a:t>
            </a:r>
          </a:p>
        </p:txBody>
      </p:sp>
      <p:pic>
        <p:nvPicPr>
          <p:cNvPr id="3074" name="Picture 2" descr="Aucune description de photo disponible.">
            <a:extLst>
              <a:ext uri="{FF2B5EF4-FFF2-40B4-BE49-F238E27FC236}">
                <a16:creationId xmlns:a16="http://schemas.microsoft.com/office/drawing/2014/main" id="{DDA468E9-EF37-5C43-D226-BFD0B99296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80" y="1210357"/>
            <a:ext cx="2524222" cy="2524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DBF61EC-1D14-9A7B-D19C-F244FDA0B3AD}"/>
              </a:ext>
            </a:extLst>
          </p:cNvPr>
          <p:cNvSpPr txBox="1"/>
          <p:nvPr/>
        </p:nvSpPr>
        <p:spPr>
          <a:xfrm>
            <a:off x="-131017" y="864529"/>
            <a:ext cx="1219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100" b="1" dirty="0">
                <a:solidFill>
                  <a:schemeClr val="bg1"/>
                </a:solidFill>
                <a:latin typeface="+mn-lt"/>
              </a:rPr>
              <a:t>VALIDATION ODJ ET PV    -    </a:t>
            </a:r>
            <a:r>
              <a:rPr lang="fr-BE" sz="1100" b="1" dirty="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INTRODUCTION    -    IFELW   -     RECHERCHE    -    PROMOTION    -    </a:t>
            </a:r>
            <a:r>
              <a:rPr lang="fr-BE" sz="1100" b="1" dirty="0">
                <a:solidFill>
                  <a:schemeClr val="accent4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ROBOTS</a:t>
            </a:r>
            <a:r>
              <a:rPr lang="fr-BE" sz="1100" b="1" dirty="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   -    DISCUSSION    </a:t>
            </a:r>
            <a:endParaRPr lang="en-US" sz="1100" b="1" dirty="0">
              <a:solidFill>
                <a:schemeClr val="bg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4623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A311E-B05E-C4D3-5CE2-6A9DAEE2E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F906DA6-727E-E916-4C54-7A7895E09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2ED077-ED37-4C24-9D37-F962356196D8}" type="slidenum">
              <a:rPr lang="fr-BE" smtClean="0"/>
              <a:pPr>
                <a:defRPr/>
              </a:pPr>
              <a:t>13</a:t>
            </a:fld>
            <a:endParaRPr lang="fr-BE" dirty="0"/>
          </a:p>
        </p:txBody>
      </p:sp>
      <p:sp>
        <p:nvSpPr>
          <p:cNvPr id="8" name="Espace réservé du pied de page 3">
            <a:extLst>
              <a:ext uri="{FF2B5EF4-FFF2-40B4-BE49-F238E27FC236}">
                <a16:creationId xmlns:a16="http://schemas.microsoft.com/office/drawing/2014/main" id="{B58191A2-C072-BCA1-594B-4C371F74E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fr-FR" sz="1000" dirty="0"/>
              <a:t>Assemblée Sectorielle Horticulture Comestible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9C4DBBB-E8D4-3D06-ACD8-E754399BA42F}"/>
              </a:ext>
            </a:extLst>
          </p:cNvPr>
          <p:cNvSpPr/>
          <p:nvPr/>
        </p:nvSpPr>
        <p:spPr>
          <a:xfrm>
            <a:off x="634231" y="1629000"/>
            <a:ext cx="3240000" cy="1800000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Pénibilité</a:t>
            </a:r>
            <a:endParaRPr lang="fr-BE" sz="24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8AF420E-367C-98DB-EC85-CB0BFA573CD7}"/>
              </a:ext>
            </a:extLst>
          </p:cNvPr>
          <p:cNvSpPr/>
          <p:nvPr/>
        </p:nvSpPr>
        <p:spPr>
          <a:xfrm>
            <a:off x="4148396" y="1629000"/>
            <a:ext cx="3240000" cy="1800000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Main d’</a:t>
            </a:r>
            <a:r>
              <a:rPr lang="fr-FR" sz="2400" b="1" dirty="0" err="1"/>
              <a:t>oeuvre</a:t>
            </a:r>
            <a:endParaRPr lang="fr-BE" sz="24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16212B4-4690-84CC-BF48-DF200177C7CA}"/>
              </a:ext>
            </a:extLst>
          </p:cNvPr>
          <p:cNvSpPr/>
          <p:nvPr/>
        </p:nvSpPr>
        <p:spPr>
          <a:xfrm>
            <a:off x="7662561" y="1629000"/>
            <a:ext cx="3240000" cy="1800000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Alternative aux herbicides</a:t>
            </a:r>
            <a:endParaRPr lang="fr-BE" sz="24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BD03BD7-5F8A-6632-1224-A643D1964F03}"/>
              </a:ext>
            </a:extLst>
          </p:cNvPr>
          <p:cNvSpPr/>
          <p:nvPr/>
        </p:nvSpPr>
        <p:spPr>
          <a:xfrm>
            <a:off x="4148396" y="3779688"/>
            <a:ext cx="3240000" cy="1800000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Attractivité de la technologie</a:t>
            </a:r>
            <a:endParaRPr lang="fr-BE" sz="2400" b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BC8CBB1-1916-E7BA-9FAF-E1D733A50C5B}"/>
              </a:ext>
            </a:extLst>
          </p:cNvPr>
          <p:cNvSpPr txBox="1"/>
          <p:nvPr/>
        </p:nvSpPr>
        <p:spPr>
          <a:xfrm>
            <a:off x="-131017" y="864529"/>
            <a:ext cx="1219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100" b="1" dirty="0">
                <a:solidFill>
                  <a:schemeClr val="bg1"/>
                </a:solidFill>
                <a:latin typeface="+mn-lt"/>
              </a:rPr>
              <a:t>VALIDATION ODJ ET PV    -    </a:t>
            </a:r>
            <a:r>
              <a:rPr lang="fr-BE" sz="1100" b="1" dirty="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INTRODUCTION    -    IFELW   -     RECHERCHE    -    PROMOTION    -    ROBOTS    -    </a:t>
            </a:r>
            <a:r>
              <a:rPr lang="fr-BE" sz="1100" b="1" dirty="0">
                <a:solidFill>
                  <a:schemeClr val="accent4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DISCUSSION</a:t>
            </a:r>
            <a:r>
              <a:rPr lang="fr-BE" sz="1100" b="1" dirty="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   </a:t>
            </a:r>
            <a:endParaRPr lang="en-US" sz="1100" b="1" dirty="0">
              <a:solidFill>
                <a:schemeClr val="bg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56535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8D3CFB-E233-CBD2-5CF8-B6B5615E8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C3081C4-DDC5-9774-DC9C-65C9C0C63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2ED077-ED37-4C24-9D37-F962356196D8}" type="slidenum">
              <a:rPr lang="fr-BE" smtClean="0"/>
              <a:pPr>
                <a:defRPr/>
              </a:pPr>
              <a:t>14</a:t>
            </a:fld>
            <a:endParaRPr lang="fr-BE" dirty="0"/>
          </a:p>
        </p:txBody>
      </p:sp>
      <p:sp>
        <p:nvSpPr>
          <p:cNvPr id="8" name="Espace réservé du pied de page 3">
            <a:extLst>
              <a:ext uri="{FF2B5EF4-FFF2-40B4-BE49-F238E27FC236}">
                <a16:creationId xmlns:a16="http://schemas.microsoft.com/office/drawing/2014/main" id="{B9D4C9E4-2683-4CFF-061C-9BAC4341C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fr-FR" sz="1000" dirty="0"/>
              <a:t>Assemblée Sectorielle Horticulture Comestible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35F5D5B-6D73-652F-EE22-B7B088478EB1}"/>
              </a:ext>
            </a:extLst>
          </p:cNvPr>
          <p:cNvSpPr/>
          <p:nvPr/>
        </p:nvSpPr>
        <p:spPr>
          <a:xfrm>
            <a:off x="634231" y="1629000"/>
            <a:ext cx="3240000" cy="180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Beaucoup de travail pour guider, adapter la parcelle, gérer les soucis, corriger les erreurs et les pannes</a:t>
            </a:r>
            <a:endParaRPr lang="fr-BE" sz="16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02418B4-A438-962E-06A1-60E11F6F195A}"/>
              </a:ext>
            </a:extLst>
          </p:cNvPr>
          <p:cNvSpPr/>
          <p:nvPr/>
        </p:nvSpPr>
        <p:spPr>
          <a:xfrm>
            <a:off x="4148396" y="1629000"/>
            <a:ext cx="3240000" cy="180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Main d’œuvre – fuite en avant, pas une solution pérenne au souci du manque d’engouement pour les métiers agricoles</a:t>
            </a:r>
            <a:endParaRPr lang="fr-BE" sz="16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DF947F6-832E-675E-D992-E57243C97839}"/>
              </a:ext>
            </a:extLst>
          </p:cNvPr>
          <p:cNvSpPr/>
          <p:nvPr/>
        </p:nvSpPr>
        <p:spPr>
          <a:xfrm>
            <a:off x="4148396" y="3779688"/>
            <a:ext cx="3240000" cy="180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Mauvaise image auprès des clients – mécanisation = industrialisation</a:t>
            </a:r>
            <a:endParaRPr lang="fr-BE" sz="1600" b="1" dirty="0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7C518E8-7524-72AA-7ABA-C97236BAE7BF}"/>
              </a:ext>
            </a:extLst>
          </p:cNvPr>
          <p:cNvSpPr/>
          <p:nvPr/>
        </p:nvSpPr>
        <p:spPr>
          <a:xfrm>
            <a:off x="634231" y="3779688"/>
            <a:ext cx="3240000" cy="180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COÛT !!</a:t>
            </a:r>
            <a:endParaRPr lang="fr-BE" sz="28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830F5CB-979F-E3C9-27BF-76C29BA67BC1}"/>
              </a:ext>
            </a:extLst>
          </p:cNvPr>
          <p:cNvSpPr txBox="1"/>
          <p:nvPr/>
        </p:nvSpPr>
        <p:spPr>
          <a:xfrm>
            <a:off x="-131017" y="864529"/>
            <a:ext cx="1219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100" b="1" dirty="0">
                <a:solidFill>
                  <a:schemeClr val="bg1"/>
                </a:solidFill>
                <a:latin typeface="+mn-lt"/>
              </a:rPr>
              <a:t>VALIDATION ODJ ET PV    -    </a:t>
            </a:r>
            <a:r>
              <a:rPr lang="fr-BE" sz="1100" b="1" dirty="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INTRODUCTION    -    IFELW   -     RECHERCHE    -    PROMOTION    -    ROBOTS    -    </a:t>
            </a:r>
            <a:r>
              <a:rPr lang="fr-BE" sz="1100" b="1" dirty="0">
                <a:solidFill>
                  <a:schemeClr val="accent4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DISCUSSION    </a:t>
            </a:r>
            <a:endParaRPr lang="en-US" sz="1100" b="1" dirty="0">
              <a:solidFill>
                <a:schemeClr val="accent4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83441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DAB338-5274-9F09-4640-C68AD2045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2AEACAB-B197-33BF-8E6E-EBFD72A84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2ED077-ED37-4C24-9D37-F962356196D8}" type="slidenum">
              <a:rPr lang="fr-BE" smtClean="0"/>
              <a:pPr>
                <a:defRPr/>
              </a:pPr>
              <a:t>15</a:t>
            </a:fld>
            <a:endParaRPr lang="fr-BE" dirty="0"/>
          </a:p>
        </p:txBody>
      </p:sp>
      <p:sp>
        <p:nvSpPr>
          <p:cNvPr id="8" name="Espace réservé du pied de page 3">
            <a:extLst>
              <a:ext uri="{FF2B5EF4-FFF2-40B4-BE49-F238E27FC236}">
                <a16:creationId xmlns:a16="http://schemas.microsoft.com/office/drawing/2014/main" id="{40DA0E84-BE5E-4411-A45B-21BA70A38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fr-FR" sz="1000" dirty="0"/>
              <a:t>Assemblée Sectorielle Horticulture Comestible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E47EAF4-287B-9F68-59A0-43C0ACC9B5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3967" y="2899501"/>
            <a:ext cx="5274449" cy="1058998"/>
          </a:xfrm>
        </p:spPr>
        <p:txBody>
          <a:bodyPr/>
          <a:lstStyle/>
          <a:p>
            <a:pPr marL="0" indent="0">
              <a:buNone/>
            </a:pPr>
            <a:r>
              <a:rPr lang="fr-FR" b="1" dirty="0"/>
              <a:t>Et vous qu’en pensez-vous ? </a:t>
            </a:r>
            <a:endParaRPr lang="fr-BE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30409F3-6242-F211-4560-C9477B934BA8}"/>
              </a:ext>
            </a:extLst>
          </p:cNvPr>
          <p:cNvSpPr txBox="1"/>
          <p:nvPr/>
        </p:nvSpPr>
        <p:spPr>
          <a:xfrm>
            <a:off x="-131017" y="864529"/>
            <a:ext cx="1219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100" b="1" dirty="0">
                <a:solidFill>
                  <a:schemeClr val="bg1"/>
                </a:solidFill>
                <a:latin typeface="+mn-lt"/>
              </a:rPr>
              <a:t>VALIDATION ODJ ET PV    -    </a:t>
            </a:r>
            <a:r>
              <a:rPr lang="fr-BE" sz="1100" b="1" dirty="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INTRODUCTION    -    IFELW   -     RECHERCHE    -    PROMOTION    -    ROBOTS    -    </a:t>
            </a:r>
            <a:r>
              <a:rPr lang="fr-BE" sz="1100" b="1" dirty="0">
                <a:solidFill>
                  <a:schemeClr val="accent4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DISCUSSION</a:t>
            </a:r>
            <a:r>
              <a:rPr lang="fr-BE" sz="1100" b="1" dirty="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   </a:t>
            </a:r>
            <a:endParaRPr lang="en-US" sz="1100" b="1" dirty="0">
              <a:solidFill>
                <a:schemeClr val="bg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4490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re 1">
            <a:extLst>
              <a:ext uri="{FF2B5EF4-FFF2-40B4-BE49-F238E27FC236}">
                <a16:creationId xmlns:a16="http://schemas.microsoft.com/office/drawing/2014/main" id="{09A140C5-4DFE-454F-A796-D539D17DDC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95" y="3917146"/>
            <a:ext cx="9874328" cy="1725612"/>
          </a:xfrm>
        </p:spPr>
        <p:txBody>
          <a:bodyPr/>
          <a:lstStyle/>
          <a:p>
            <a:pPr algn="l"/>
            <a:r>
              <a:rPr lang="fr-FR" altLang="fr-FR" sz="4800" b="1" dirty="0"/>
              <a:t>MERCI POUR VOTRE ATTENTION !</a:t>
            </a:r>
            <a:endParaRPr lang="fr-FR" altLang="fr-FR" sz="480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4296EDA-8524-45E2-9F3D-77B3EB998441}"/>
              </a:ext>
            </a:extLst>
          </p:cNvPr>
          <p:cNvSpPr txBox="1"/>
          <p:nvPr/>
        </p:nvSpPr>
        <p:spPr>
          <a:xfrm>
            <a:off x="0" y="6118789"/>
            <a:ext cx="113488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mathilde.eck@collegedesproducteurs.be</a:t>
            </a:r>
            <a:r>
              <a:rPr lang="fr-FR" dirty="0">
                <a:solidFill>
                  <a:schemeClr val="bg1"/>
                </a:solidFill>
              </a:rPr>
              <a:t>   </a:t>
            </a:r>
          </a:p>
          <a:p>
            <a:r>
              <a:rPr lang="fr-FR" dirty="0">
                <a:solidFill>
                  <a:schemeClr val="bg1"/>
                </a:solidFill>
              </a:rPr>
              <a:t>0495 30 78 06</a:t>
            </a:r>
          </a:p>
          <a:p>
            <a:endParaRPr lang="fr-B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31744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 AS 14 juin 2019 [Mode de compatibilité]" id="{D1A52F28-40E1-479E-A61E-EB12D80A9969}" vid="{091720BF-3779-40A8-B2AC-43F8E237E540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Présentation AS 14 juin 2019</Template>
  <TotalTime>33118</TotalTime>
  <Words>1649</Words>
  <Application>Microsoft Office PowerPoint</Application>
  <PresentationFormat>Grand écran</PresentationFormat>
  <Paragraphs>178</Paragraphs>
  <Slides>16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Wingdings</vt:lpstr>
      <vt:lpstr>Thème Office</vt:lpstr>
      <vt:lpstr>20ème Assemblée Sectorielle Horticulture Comestible </vt:lpstr>
      <vt:lpstr>Assemblée sectorielle : objectifs</vt:lpstr>
      <vt:lpstr>Ordre du jour </vt:lpstr>
      <vt:lpstr>Présentation PowerPoint</vt:lpstr>
      <vt:lpstr>Présentation PowerPoint</vt:lpstr>
      <vt:lpstr>Présentation PowerPoint</vt:lpstr>
      <vt:lpstr>Présentation PowerPoint</vt:lpstr>
      <vt:lpstr>La filière des légumes bio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MERCI POUR VOTRE ATTENTION !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Assemblée sectorielle Aviculture-Cuniculture</dc:title>
  <dc:creator>Catherine</dc:creator>
  <cp:lastModifiedBy>Mathilde Eck</cp:lastModifiedBy>
  <cp:revision>510</cp:revision>
  <cp:lastPrinted>2019-06-13T15:16:49Z</cp:lastPrinted>
  <dcterms:created xsi:type="dcterms:W3CDTF">2019-06-07T13:06:45Z</dcterms:created>
  <dcterms:modified xsi:type="dcterms:W3CDTF">2024-11-19T11:03:24Z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0008007c1e0000000000010282210207f7000400038000</vt:lpwstr>
  </property>
</Properties>
</file>