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8" r:id="rId5"/>
  </p:sldMasterIdLst>
  <p:notesMasterIdLst>
    <p:notesMasterId r:id="rId42"/>
  </p:notesMasterIdLst>
  <p:sldIdLst>
    <p:sldId id="4736" r:id="rId6"/>
    <p:sldId id="4678" r:id="rId7"/>
    <p:sldId id="4737" r:id="rId8"/>
    <p:sldId id="4726" r:id="rId9"/>
    <p:sldId id="4738" r:id="rId10"/>
    <p:sldId id="4723" r:id="rId11"/>
    <p:sldId id="4739" r:id="rId12"/>
    <p:sldId id="4706" r:id="rId13"/>
    <p:sldId id="4707" r:id="rId14"/>
    <p:sldId id="4734" r:id="rId15"/>
    <p:sldId id="4724" r:id="rId16"/>
    <p:sldId id="263" r:id="rId17"/>
    <p:sldId id="4725" r:id="rId18"/>
    <p:sldId id="1568938601" r:id="rId19"/>
    <p:sldId id="1568938602" r:id="rId20"/>
    <p:sldId id="1568938604" r:id="rId21"/>
    <p:sldId id="1568938605" r:id="rId22"/>
    <p:sldId id="1568938606" r:id="rId23"/>
    <p:sldId id="1568938591" r:id="rId24"/>
    <p:sldId id="1568938607" r:id="rId25"/>
    <p:sldId id="4728" r:id="rId26"/>
    <p:sldId id="4729" r:id="rId27"/>
    <p:sldId id="4731" r:id="rId28"/>
    <p:sldId id="4711" r:id="rId29"/>
    <p:sldId id="4704" r:id="rId30"/>
    <p:sldId id="1568938587" r:id="rId31"/>
    <p:sldId id="1568938593" r:id="rId32"/>
    <p:sldId id="1568938594" r:id="rId33"/>
    <p:sldId id="1568938595" r:id="rId34"/>
    <p:sldId id="1568938596" r:id="rId35"/>
    <p:sldId id="1568938597" r:id="rId36"/>
    <p:sldId id="1568938598" r:id="rId37"/>
    <p:sldId id="4735" r:id="rId38"/>
    <p:sldId id="1568938599" r:id="rId39"/>
    <p:sldId id="1568938600" r:id="rId40"/>
    <p:sldId id="4693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B66"/>
    <a:srgbClr val="274765"/>
    <a:srgbClr val="28395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28A67-3914-4839-B12F-1D91F7103652}" v="1" dt="2024-11-25T11:41:48.894"/>
    <p1510:client id="{9E031E07-26D0-42BA-B06F-E6E01EDF6954}" v="38" dt="2024-11-25T15:37:15.478"/>
    <p1510:client id="{F26E9661-9945-F55C-FD8A-716C200318D0}" v="2" dt="2024-11-24T16:38:59.733"/>
    <p1510:client id="{FE686C93-FAFD-E04E-D960-76B6589816DE}" v="380" dt="2024-11-24T19:50:26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19"/>
    <p:restoredTop sz="94700"/>
  </p:normalViewPr>
  <p:slideViewPr>
    <p:cSldViewPr snapToGrid="0">
      <p:cViewPr varScale="1">
        <p:scale>
          <a:sx n="114" d="100"/>
          <a:sy n="114" d="100"/>
        </p:scale>
        <p:origin x="18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F08F4-AC97-3D4C-AEE2-17DFFAC74F8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24E2E-E4AC-1942-B342-B322BE500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07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24E2E-E4AC-1942-B342-B322BE5004B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74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24E2E-E4AC-1942-B342-B322BE5004B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80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B7D7-2019-5864-ACE5-F0F5972BB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76B356-50D0-6CF3-6C36-3296D0F1E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D30B27-C6C6-2BBA-E365-A4154175B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00412B-2804-0A88-BCFC-5D2EA3B69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24E2E-E4AC-1942-B342-B322BE5004B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024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6A29CF-A3E6-9530-2B43-0E682F8E6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9E2685-CC92-42BE-2EA5-08FE98417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CF6725-77A3-9A61-5A6C-6DD475C7D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C7CAA3-728C-3A15-D637-A6F28D183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B00A54-791F-5224-6206-28ACA69C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977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B70614-4BD7-E762-1907-5B5AC745D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A643C6-AB3C-4AB2-8135-1D89151DC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79E68C-849F-28C6-B637-A11B36F52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36C40D-E343-6954-F986-867D5E9C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84733B-224A-9986-630A-536C8638E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89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58E7B-B8F2-8E85-2CB3-F226D4AA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3B3829-3F2F-99CE-B804-AD13B6A90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ADEBDA-D023-979A-933B-7BBC1A3D8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0B8E7B-391B-7CC7-E84B-17C07D3C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63D14D-CE4D-0C57-24EF-C940415B9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94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E6DA1-7302-C0D1-EDC9-1EA573B56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DFA1B6-8FDA-DE33-5A5D-71CB9F9BFB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C2A015-11EB-EF9B-A3CE-5C16D58EB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0AC621-5EED-99AC-C464-7648207C5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DF3447-1479-191F-C62D-4D2A8A04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D7C56D-E372-E376-E07B-EDE8A052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932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B482A-F568-270F-A77C-CD1B4379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929B7F-5DE3-F937-7B07-09945DF6D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AF5C0D-1EDB-143E-4D9D-8CEF02F92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96E2C7-2024-3D1E-9A3C-F38A67642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0C6AE5-53E5-0697-632D-C84053143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BE98A0C-1599-60D5-A9C3-720085634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B4D10D-B164-7321-8D03-62D1B38AE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C6DB4B8-E402-5444-7626-3EBA97175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71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9D604-74FE-4F3D-8D5C-1B44AD53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FE8417-F168-9D81-EC10-BCBB4A94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840E60A-BDEA-DB46-7BB8-436960A7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005C53-DB54-5AAD-8AB4-E140A95F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41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FC98714-DAF3-2F99-5BBC-5B0D1617B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0B77F5-6BB5-0029-EAB2-49482E4E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624E9B-B7F4-5D0A-ABFF-9559B009F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107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81D57F-C52C-A45A-93B9-FD69E55C1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5C58E3-45AA-E252-A84A-B3320C6A4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55EB2-6678-6E94-55CB-C4E0132FD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59762A-615B-43A3-89A6-E4BF0F596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529A50-E73E-E567-084E-63EFEB975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36BB07-3A20-9C9D-7C7E-7A00C2C08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99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9F924-F7E3-3F38-3E6B-D8426BA8E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9FEE7A-065B-EE77-1D04-F0D88BBD8D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9D8654-A723-CCF8-B1AE-379AE4AF0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178AE1-988B-B261-3AB0-168233683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6B2226-F9C3-01EA-2C04-3E823FA4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AAFA6D-8E0C-7842-2FB4-FB7F53C7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50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E66BE-CD50-867E-AF76-9AB25266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E0A62C-8923-6A5F-0FE1-1D48891DD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F9E3E1-A556-4458-4EE0-78D64207C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ED5059-C309-0AD8-6916-892E445F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7D967-9E01-38A0-7879-0D8BF6E64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25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738847-6540-305C-25E8-A02385B6FC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F442641-856D-4ACE-E9E8-38440604A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664742-5FF2-6717-B98D-0E185AE12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B7F56-56B3-BD91-69A3-B121795C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045A2E-C15C-E542-F813-10239D31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789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56331B-FC13-A642-7BF6-FC472432E175}"/>
              </a:ext>
            </a:extLst>
          </p:cNvPr>
          <p:cNvSpPr/>
          <p:nvPr userDrawn="1"/>
        </p:nvSpPr>
        <p:spPr>
          <a:xfrm>
            <a:off x="0" y="0"/>
            <a:ext cx="1620000" cy="6858000"/>
          </a:xfrm>
          <a:prstGeom prst="rect">
            <a:avLst/>
          </a:prstGeom>
          <a:solidFill>
            <a:srgbClr val="2747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9" name="Image 8" descr="Une image contenant texte, poulet, logo, Police&#10;&#10;Description générée automatiquement">
            <a:extLst>
              <a:ext uri="{FF2B5EF4-FFF2-40B4-BE49-F238E27FC236}">
                <a16:creationId xmlns:a16="http://schemas.microsoft.com/office/drawing/2014/main" id="{5D7A5D19-A4FC-5877-3F11-6FDADB7D6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200" y="5691340"/>
            <a:ext cx="1427854" cy="66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9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56331B-FC13-A642-7BF6-FC472432E175}"/>
              </a:ext>
            </a:extLst>
          </p:cNvPr>
          <p:cNvSpPr/>
          <p:nvPr userDrawn="1"/>
        </p:nvSpPr>
        <p:spPr>
          <a:xfrm>
            <a:off x="0" y="0"/>
            <a:ext cx="1620000" cy="6858000"/>
          </a:xfrm>
          <a:prstGeom prst="rect">
            <a:avLst/>
          </a:prstGeom>
          <a:solidFill>
            <a:srgbClr val="30AB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9" name="Image 8" descr="Une image contenant texte, poulet, logo, Police&#10;&#10;Description générée automatiquement">
            <a:extLst>
              <a:ext uri="{FF2B5EF4-FFF2-40B4-BE49-F238E27FC236}">
                <a16:creationId xmlns:a16="http://schemas.microsoft.com/office/drawing/2014/main" id="{5D7A5D19-A4FC-5877-3F11-6FDADB7D6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200" y="5691340"/>
            <a:ext cx="1427854" cy="66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37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56331B-FC13-A642-7BF6-FC472432E175}"/>
              </a:ext>
            </a:extLst>
          </p:cNvPr>
          <p:cNvSpPr/>
          <p:nvPr userDrawn="1"/>
        </p:nvSpPr>
        <p:spPr>
          <a:xfrm>
            <a:off x="10571927" y="0"/>
            <a:ext cx="1620000" cy="6858000"/>
          </a:xfrm>
          <a:prstGeom prst="rect">
            <a:avLst/>
          </a:prstGeom>
          <a:solidFill>
            <a:srgbClr val="30AB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6997E3-5DC5-95CA-CA1F-DBE5DFCAE825}"/>
              </a:ext>
            </a:extLst>
          </p:cNvPr>
          <p:cNvSpPr/>
          <p:nvPr userDrawn="1"/>
        </p:nvSpPr>
        <p:spPr>
          <a:xfrm flipH="1">
            <a:off x="0" y="5933844"/>
            <a:ext cx="5400000" cy="180000"/>
          </a:xfrm>
          <a:prstGeom prst="rect">
            <a:avLst/>
          </a:prstGeom>
          <a:solidFill>
            <a:srgbClr val="2747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0" name="Image 9" descr="Une image contenant texte, poulet, logo, Police&#10;&#10;Description générée automatiquement">
            <a:extLst>
              <a:ext uri="{FF2B5EF4-FFF2-40B4-BE49-F238E27FC236}">
                <a16:creationId xmlns:a16="http://schemas.microsoft.com/office/drawing/2014/main" id="{1AFB72D8-2EDC-35EF-1625-2C93DF98C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200" y="5691340"/>
            <a:ext cx="1427854" cy="66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49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480BD-51D6-8340-00E7-A4A0347935B8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30AB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1B44B21-A730-5FB4-4E88-DFA20996B6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1841" y="6352568"/>
            <a:ext cx="1411959" cy="31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7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480BD-51D6-8340-00E7-A4A0347935B8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2747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1B44B21-A730-5FB4-4E88-DFA20996B6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1841" y="6352568"/>
            <a:ext cx="1411959" cy="31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1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480BD-51D6-8340-00E7-A4A0347935B8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solidFill>
            <a:srgbClr val="30AB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79D8D9C-CD2B-85C9-A91F-8565DA655D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1841" y="6352568"/>
            <a:ext cx="1411959" cy="31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45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480BD-51D6-8340-00E7-A4A0347935B8}"/>
              </a:ext>
            </a:extLst>
          </p:cNvPr>
          <p:cNvSpPr/>
          <p:nvPr userDrawn="1"/>
        </p:nvSpPr>
        <p:spPr>
          <a:xfrm>
            <a:off x="0" y="6501500"/>
            <a:ext cx="12192000" cy="360000"/>
          </a:xfrm>
          <a:prstGeom prst="rect">
            <a:avLst/>
          </a:prstGeom>
          <a:solidFill>
            <a:srgbClr val="30AB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9" name="Image 8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3D4AE3F-046C-4017-C4EB-3B773224B3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1841" y="6352568"/>
            <a:ext cx="1411959" cy="31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36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B6508F-9D9C-30C5-3487-BE150916AFC0}"/>
              </a:ext>
            </a:extLst>
          </p:cNvPr>
          <p:cNvSpPr/>
          <p:nvPr userDrawn="1"/>
        </p:nvSpPr>
        <p:spPr>
          <a:xfrm>
            <a:off x="0" y="0"/>
            <a:ext cx="3240000" cy="6858000"/>
          </a:xfrm>
          <a:prstGeom prst="rect">
            <a:avLst/>
          </a:prstGeom>
          <a:solidFill>
            <a:srgbClr val="30AB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F2A9757-A2B6-62AB-9C89-D95A0937B3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1841" y="6352568"/>
            <a:ext cx="1411959" cy="31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28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B6508F-9D9C-30C5-3487-BE150916AFC0}"/>
              </a:ext>
            </a:extLst>
          </p:cNvPr>
          <p:cNvSpPr/>
          <p:nvPr userDrawn="1"/>
        </p:nvSpPr>
        <p:spPr>
          <a:xfrm>
            <a:off x="0" y="0"/>
            <a:ext cx="3240000" cy="6858000"/>
          </a:xfrm>
          <a:prstGeom prst="rect">
            <a:avLst/>
          </a:prstGeom>
          <a:solidFill>
            <a:srgbClr val="2747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C4BE35CE-895C-0F9C-005A-C3F72F47E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5824" y="6311900"/>
            <a:ext cx="1411959" cy="31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35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630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56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755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5741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7982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456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252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951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808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3AB58B-BB87-E2FD-D9E7-025324DAE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CD1246-96AE-FABD-BB51-0ED4F10F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39614A-2CB2-7E46-2BE3-88139547A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681A2C-ACFD-FCAC-B228-1E6C11D4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6CC507-B308-6B0F-D5A3-38D66BA3C8D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7A4693B7-E17F-C24D-871D-96D2AC89D646}"/>
              </a:ext>
            </a:extLst>
          </p:cNvPr>
          <p:cNvSpPr>
            <a:spLocks noGrp="1"/>
          </p:cNvSpPr>
          <p:nvPr userDrawn="1"/>
        </p:nvSpPr>
        <p:spPr>
          <a:xfrm>
            <a:off x="6485859" y="1541721"/>
            <a:ext cx="5346867" cy="437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800"/>
              </a:lnSpc>
            </a:pP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Texte d’introduction :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eum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iriure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dolor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in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hendrerit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in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vulputate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velit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esse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molestie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consequat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,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vel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illum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dolore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eu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feugiat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nulla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facilisis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at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vero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eros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et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accumsan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et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iusto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odio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dignissim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qui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blandit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praesent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luptatum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zzril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delenit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augue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duis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dolore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te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feugait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nulla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facilisi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73351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9D604-74FE-4F3D-8D5C-1B44AD53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FE8417-F168-9D81-EC10-BCBB4A94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840E60A-BDEA-DB46-7BB8-436960A7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005C53-DB54-5AAD-8AB4-E140A95F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34600F-87E8-1633-E3C8-04BAD086708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94958" y="-606860"/>
            <a:ext cx="13433842" cy="89586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6CC507-B308-6B0F-D5A3-38D66BA3C8D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B35B6E9F-618B-AB15-6C6A-A898E7BDE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5859" y="1541721"/>
            <a:ext cx="5346867" cy="4373142"/>
          </a:xfrm>
        </p:spPr>
        <p:txBody>
          <a:bodyPr anchor="ctr">
            <a:normAutofit/>
          </a:bodyPr>
          <a:lstStyle/>
          <a:p>
            <a:pPr algn="just">
              <a:lnSpc>
                <a:spcPts val="1800"/>
              </a:lnSpc>
            </a:pP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Texte d’introduction :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eum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iriure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dolor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in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hendrerit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in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vulputate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velit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esse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molestie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consequat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,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vel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illum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dolore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eu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feugiat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nulla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facilisis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at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vero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eros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et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accumsan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et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iusto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odio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dignissim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qui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blandit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praesent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luptatum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zzril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delenit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augue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duis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dolore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te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feugait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nulla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 </a:t>
            </a:r>
            <a:r>
              <a:rPr lang="fr-FR" sz="1400" kern="1700" spc="300" err="1">
                <a:latin typeface="Co Headline Light" panose="020B0303060202020204" pitchFamily="34" charset="0"/>
                <a:cs typeface="Co Headline Light" panose="020B0303060202020204" pitchFamily="34" charset="0"/>
              </a:rPr>
              <a:t>facilisi</a:t>
            </a:r>
            <a:r>
              <a:rPr lang="fr-FR" sz="1400" kern="1700" spc="300">
                <a:latin typeface="Co Headline Light" panose="020B0303060202020204" pitchFamily="34" charset="0"/>
                <a:cs typeface="Co Headline Light" panose="020B030306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58644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FC98714-DAF3-2F99-5BBC-5B0D1617B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0B77F5-6BB5-0029-EAB2-49482E4E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624E9B-B7F4-5D0A-ABFF-9559B009F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herbe, plein air, ciel, bétail&#10;&#10;Description générée automatiquement">
            <a:extLst>
              <a:ext uri="{FF2B5EF4-FFF2-40B4-BE49-F238E27FC236}">
                <a16:creationId xmlns:a16="http://schemas.microsoft.com/office/drawing/2014/main" id="{9448D399-CE95-A767-1DE1-9D228F180D0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80753" y="-95693"/>
            <a:ext cx="10910254" cy="71470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6CC507-B308-6B0F-D5A3-38D66BA3C8D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35B6E9F-618B-AB15-6C6A-A898E7BDE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1553" y="1594883"/>
            <a:ext cx="5249280" cy="4361243"/>
          </a:xfrm>
        </p:spPr>
        <p:txBody>
          <a:bodyPr>
            <a:normAutofit/>
          </a:bodyPr>
          <a:lstStyle/>
          <a:p>
            <a:pPr algn="l"/>
            <a:r>
              <a:rPr lang="fr-FR" sz="1400" kern="1700" spc="-100">
                <a:latin typeface="Co Headline Light" panose="020B0303060202020204" pitchFamily="34" charset="0"/>
                <a:cs typeface="Co Headline Light" panose="020B0303060202020204" pitchFamily="34" charset="0"/>
              </a:rPr>
              <a:t>Sous-titre à remplacer</a:t>
            </a:r>
          </a:p>
          <a:p>
            <a:pPr algn="just">
              <a:lnSpc>
                <a:spcPts val="1500"/>
              </a:lnSpc>
            </a:pP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Lorem ipsum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amet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consectetuer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dipiscing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sed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diam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nonummy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nibh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euismod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tincidunt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laoreet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magna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erat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volutpat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wisi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ad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minim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veniam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quis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nostrud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exerci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tation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ullamcorper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suscipit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lobortis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nisl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aliquip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ex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commodo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Duis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autem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iriure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hendrerit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vulputate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esse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molestie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illum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eu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feugiat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nulla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facilisis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vero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eros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accumsan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iusto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odio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dignissim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qui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blandit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praesent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luptatum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zzril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delenit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augue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duis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te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feugait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nulla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facilisi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</a:t>
            </a:r>
          </a:p>
          <a:p>
            <a:pPr algn="just">
              <a:lnSpc>
                <a:spcPts val="1500"/>
              </a:lnSpc>
            </a:pP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Lorem ipsum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amet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cons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ectetuer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adipiscing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sed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diam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nonummy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nibh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euismod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tincidunt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laoreet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magna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erat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volutpat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</a:t>
            </a:r>
          </a:p>
          <a:p>
            <a:pPr algn="just">
              <a:lnSpc>
                <a:spcPts val="1500"/>
              </a:lnSpc>
            </a:pP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Lorem ipsum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amet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consectetuer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dipiscing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sed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diam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nonummy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nibh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euismod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tincidunt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laoreet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magna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erat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volutpat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wisi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ad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minim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veniam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quis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nostrud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exerci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tation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ullamcorper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suscipit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lobortis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nisl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aliquip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ex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commodo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Duis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autem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iriure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hendrerit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vulputate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esse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molestie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illum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eu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feugiat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nulla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facilisis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vero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eros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accumsan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iusto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odio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dignissim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qui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blandit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praesent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luptatum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E83E17-6BD1-59DD-3916-9B04C6999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27238" y="-695859"/>
            <a:ext cx="7120942" cy="2387600"/>
          </a:xfrm>
        </p:spPr>
        <p:txBody>
          <a:bodyPr anchor="b">
            <a:normAutofit/>
          </a:bodyPr>
          <a:lstStyle/>
          <a:p>
            <a:pPr algn="r" fontAlgn="ctr"/>
            <a:r>
              <a:rPr lang="fr-FR" sz="3500" b="1">
                <a:latin typeface="Fields Display" pitchFamily="2" charset="0"/>
                <a:cs typeface="Co Headline" panose="020B0603060202020204" pitchFamily="34" charset="0"/>
              </a:rPr>
              <a:t>Phrase d’exergues</a:t>
            </a:r>
            <a:br>
              <a:rPr lang="fr-FR" sz="3500" b="1">
                <a:latin typeface="Fields Display" pitchFamily="2" charset="0"/>
                <a:cs typeface="Co Headline" panose="020B0603060202020204" pitchFamily="34" charset="0"/>
              </a:rPr>
            </a:br>
            <a:r>
              <a:rPr lang="fr-FR" sz="3500">
                <a:latin typeface="Fields Display" pitchFamily="2" charset="0"/>
                <a:cs typeface="Co Headline" panose="020B0603060202020204" pitchFamily="34" charset="0"/>
              </a:rPr>
              <a:t>ou utilisation de mots-clés</a:t>
            </a:r>
          </a:p>
        </p:txBody>
      </p:sp>
    </p:spTree>
    <p:extLst>
      <p:ext uri="{BB962C8B-B14F-4D97-AF65-F5344CB8AC3E}">
        <p14:creationId xmlns:p14="http://schemas.microsoft.com/office/powerpoint/2010/main" val="21762580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1BEFFA-048B-5D42-D2F5-91DCE0D25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B1E5EB-6AF7-A58E-7C0A-532162034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D8B177-E0C3-5B54-17F5-76F1821C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53712F-82FC-2885-5C6E-22A60780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 descr="Une image contenant herbe, plein air, paysage, nuage&#10;&#10;Description générée automatiquement">
            <a:extLst>
              <a:ext uri="{FF2B5EF4-FFF2-40B4-BE49-F238E27FC236}">
                <a16:creationId xmlns:a16="http://schemas.microsoft.com/office/drawing/2014/main" id="{C9F9F336-EB38-25CA-38EB-8047C630455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9768" y="-99534"/>
            <a:ext cx="10579510" cy="70570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6CC507-B308-6B0F-D5A3-38D66BA3C8D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D25B633-0A02-193F-F2A6-00E01459AB1A}"/>
              </a:ext>
            </a:extLst>
          </p:cNvPr>
          <p:cNvSpPr txBox="1">
            <a:spLocks/>
          </p:cNvSpPr>
          <p:nvPr userDrawn="1"/>
        </p:nvSpPr>
        <p:spPr>
          <a:xfrm>
            <a:off x="3632548" y="1552353"/>
            <a:ext cx="8273441" cy="4397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3500">
                <a:latin typeface="Co Headline"/>
              </a:rPr>
              <a:t>Titre de chapitre </a:t>
            </a:r>
            <a:br>
              <a:rPr lang="fr-FR" sz="3500">
                <a:latin typeface="Co Headline"/>
              </a:rPr>
            </a:br>
            <a:r>
              <a:rPr lang="fr-FR" sz="3500">
                <a:latin typeface="Co Headline"/>
              </a:rPr>
              <a:t>de section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070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5973BE-4C8C-033C-5F75-A05E6B9E4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8023FA-A0F1-971E-C9C9-5C57CA43C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B8C163-E4C7-1C33-1550-120426352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BF60035-1BDB-A0EB-1E3F-7072F9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48D399-CE95-A767-1DE1-9D228F180D0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686625" y="-95693"/>
            <a:ext cx="10420181" cy="69536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6CC507-B308-6B0F-D5A3-38D66BA3C8D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B35B6E9F-618B-AB15-6C6A-A898E7BDE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1553" y="1594883"/>
            <a:ext cx="5249280" cy="4361243"/>
          </a:xfrm>
        </p:spPr>
        <p:txBody>
          <a:bodyPr>
            <a:normAutofit/>
          </a:bodyPr>
          <a:lstStyle/>
          <a:p>
            <a:pPr algn="l"/>
            <a:r>
              <a:rPr lang="fr-FR" sz="1400" kern="1700" spc="-100">
                <a:latin typeface="Co Headline Light" panose="020B0303060202020204" pitchFamily="34" charset="0"/>
                <a:cs typeface="Co Headline Light" panose="020B0303060202020204" pitchFamily="34" charset="0"/>
              </a:rPr>
              <a:t>Sous-titre à remplacer</a:t>
            </a:r>
          </a:p>
          <a:p>
            <a:pPr algn="just">
              <a:lnSpc>
                <a:spcPts val="1500"/>
              </a:lnSpc>
            </a:pP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Lorem ipsum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amet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consectetuer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dipiscing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sed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diam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nonummy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nibh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euismod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tincidunt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laoreet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magna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erat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volutpat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wisi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ad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minim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veniam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quis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nostrud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exerci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tation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ullamcorper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suscipit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lobortis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nisl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aliquip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ex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commodo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Duis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autem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iriure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hendrerit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vulputate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esse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molestie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illum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eu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feugiat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nulla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facilisis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vero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eros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accumsan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iusto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odio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dignissim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qui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blandit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praesent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luptatum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zzril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delenit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augue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duis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te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feugait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nulla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facilisi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</a:t>
            </a:r>
          </a:p>
          <a:p>
            <a:pPr algn="just">
              <a:lnSpc>
                <a:spcPts val="1500"/>
              </a:lnSpc>
            </a:pP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Lorem ipsum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amet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cons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ectetuer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adipiscing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sed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diam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nonummy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nibh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euismod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tincidunt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laoreet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magna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erat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volutpat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</a:t>
            </a:r>
          </a:p>
          <a:p>
            <a:pPr algn="just">
              <a:lnSpc>
                <a:spcPts val="1500"/>
              </a:lnSpc>
            </a:pP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Lorem ipsum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amet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consectetuer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dipiscing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sed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diam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nonummy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nibh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euismod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tincidunt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laoreet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magna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erat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volutpat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wisi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ad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minim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veniam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quis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nostrud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exerci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tation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ullamcorper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suscipit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lobortis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nisl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ut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aliquip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ex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commodo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 Duis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autem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iriure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hendrerit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in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vulputate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esse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molestie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consequat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,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vel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illum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dolore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eu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feugiat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nulla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facilisis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at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vero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eros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accumsan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et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iusto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odio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dignissim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qui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blandit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praesent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 </a:t>
            </a:r>
            <a:r>
              <a:rPr lang="fr-FR" sz="1000" kern="1700" err="1">
                <a:latin typeface="Basic Sans ExtraLight" pitchFamily="2" charset="77"/>
                <a:cs typeface="Co Headline Light" panose="020B0303060202020204" pitchFamily="34" charset="0"/>
              </a:rPr>
              <a:t>luptatum</a:t>
            </a:r>
            <a:r>
              <a:rPr lang="fr-FR" sz="1000" kern="1700">
                <a:latin typeface="Basic Sans ExtraLight" pitchFamily="2" charset="77"/>
                <a:cs typeface="Co Headline Light" panose="020B0303060202020204" pitchFamily="34" charset="0"/>
              </a:rPr>
              <a:t>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4E83E17-6BD1-59DD-3916-9B04C69992C4}"/>
              </a:ext>
            </a:extLst>
          </p:cNvPr>
          <p:cNvSpPr txBox="1">
            <a:spLocks/>
          </p:cNvSpPr>
          <p:nvPr userDrawn="1"/>
        </p:nvSpPr>
        <p:spPr>
          <a:xfrm>
            <a:off x="1571144" y="3775504"/>
            <a:ext cx="712094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ctr"/>
            <a:r>
              <a:rPr lang="fr-FR" sz="2500" b="1">
                <a:latin typeface="Fields Display" pitchFamily="2" charset="0"/>
                <a:cs typeface="Co Headline" panose="020B0603060202020204" pitchFamily="34" charset="0"/>
              </a:rPr>
              <a:t>Phrase d’exergues</a:t>
            </a:r>
            <a:br>
              <a:rPr lang="fr-FR" sz="2500" b="1">
                <a:latin typeface="Fields Display" pitchFamily="2" charset="0"/>
                <a:cs typeface="Co Headline" panose="020B0603060202020204" pitchFamily="34" charset="0"/>
              </a:rPr>
            </a:br>
            <a:r>
              <a:rPr lang="fr-FR" sz="2500">
                <a:latin typeface="Fields Display" pitchFamily="2" charset="0"/>
                <a:cs typeface="Co Headline" panose="020B0603060202020204" pitchFamily="34" charset="0"/>
              </a:rPr>
              <a:t>ou utilisation de mots-clés</a:t>
            </a:r>
          </a:p>
        </p:txBody>
      </p:sp>
    </p:spTree>
    <p:extLst>
      <p:ext uri="{BB962C8B-B14F-4D97-AF65-F5344CB8AC3E}">
        <p14:creationId xmlns:p14="http://schemas.microsoft.com/office/powerpoint/2010/main" val="51635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E34EC4-DD79-8822-CBF3-FDA32912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475B2-20CF-8FD8-8F0A-9DF363F53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C3AE00-5BEA-F849-4D66-134181652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B36ADC-ACFD-8528-FD99-ABA220F1C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CB74A9-30EB-EC50-9B35-95022F53F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85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25597-4E0F-B940-B4AE-1B52A379EEF6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C2182-0122-5748-AA1D-A9A1DDEE32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35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6" r:id="rId2"/>
    <p:sldLayoutId id="2147483694" r:id="rId3"/>
    <p:sldLayoutId id="2147483680" r:id="rId4"/>
    <p:sldLayoutId id="2147483695" r:id="rId5"/>
    <p:sldLayoutId id="2147483690" r:id="rId6"/>
    <p:sldLayoutId id="2147483691" r:id="rId7"/>
    <p:sldLayoutId id="2147483692" r:id="rId8"/>
    <p:sldLayoutId id="2147483693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72" r:id="rId19"/>
    <p:sldLayoutId id="2147483654" r:id="rId20"/>
    <p:sldLayoutId id="2147483655" r:id="rId21"/>
    <p:sldLayoutId id="2147483673" r:id="rId22"/>
    <p:sldLayoutId id="2147483674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746CD-C3CC-E1B8-A9BD-1FB25075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810BDCB-5182-9D3F-60D7-DB8283F0C49F}"/>
              </a:ext>
            </a:extLst>
          </p:cNvPr>
          <p:cNvSpPr>
            <a:spLocks noGrp="1"/>
          </p:cNvSpPr>
          <p:nvPr/>
        </p:nvSpPr>
        <p:spPr>
          <a:xfrm>
            <a:off x="6928454" y="2417202"/>
            <a:ext cx="5249273" cy="1770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ctr">
              <a:lnSpc>
                <a:spcPct val="100000"/>
              </a:lnSpc>
            </a:pPr>
            <a:r>
              <a:rPr lang="fr-FR" sz="2800" b="1" dirty="0">
                <a:solidFill>
                  <a:srgbClr val="274765"/>
                </a:solidFill>
                <a:latin typeface="Bahnschrift"/>
                <a:cs typeface="Co Headline" panose="020B0603060202020204" pitchFamily="34" charset="0"/>
              </a:rPr>
              <a:t>Stratégie et plan d'actions 2025</a:t>
            </a:r>
          </a:p>
          <a:p>
            <a:pPr algn="l">
              <a:lnSpc>
                <a:spcPct val="100000"/>
              </a:lnSpc>
            </a:pPr>
            <a:endParaRPr lang="fr-FR" sz="2400" b="1" dirty="0">
              <a:solidFill>
                <a:srgbClr val="274765"/>
              </a:solidFill>
              <a:latin typeface="Bahnschrift"/>
              <a:cs typeface="Co Headline" panose="020B060306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fr-FR" sz="2400" b="1" dirty="0">
                <a:solidFill>
                  <a:srgbClr val="274765"/>
                </a:solidFill>
                <a:latin typeface="Bahnschrift"/>
                <a:cs typeface="Co Headline" panose="020B0603060202020204" pitchFamily="34" charset="0"/>
              </a:rPr>
              <a:t>Un impératif de sélectivité</a:t>
            </a:r>
          </a:p>
        </p:txBody>
      </p:sp>
      <p:pic>
        <p:nvPicPr>
          <p:cNvPr id="2" name="Image 1" descr="Une image contenant herbe, plein air, nuage, paysage&#10;&#10;Description générée automatiquement">
            <a:extLst>
              <a:ext uri="{FF2B5EF4-FFF2-40B4-BE49-F238E27FC236}">
                <a16:creationId xmlns:a16="http://schemas.microsoft.com/office/drawing/2014/main" id="{DD478149-818E-9A84-175C-DF3A80EA1A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6" y="1216605"/>
            <a:ext cx="6496050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75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31BEDE-4294-A8B7-DE53-994D620C89B6}"/>
              </a:ext>
            </a:extLst>
          </p:cNvPr>
          <p:cNvSpPr txBox="1"/>
          <p:nvPr/>
        </p:nvSpPr>
        <p:spPr>
          <a:xfrm>
            <a:off x="1088967" y="1772844"/>
            <a:ext cx="9636945" cy="3791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dirty="0"/>
              <a:t>Contexte général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dirty="0"/>
              <a:t>Méga trends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dirty="0"/>
              <a:t>Déclaration de Politique Régionale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dirty="0"/>
              <a:t>Objectifs stratégiques et opérationnels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dirty="0"/>
              <a:t>Vision stratégique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dirty="0"/>
              <a:t>Plan d'actions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dirty="0"/>
              <a:t>Budget 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fr-FR" dirty="0"/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10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746CD-C3CC-E1B8-A9BD-1FB25075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7EE02D-B7D7-8140-516A-2D4E1176E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023" y="2766218"/>
            <a:ext cx="10515600" cy="1325563"/>
          </a:xfrm>
        </p:spPr>
        <p:txBody>
          <a:bodyPr/>
          <a:lstStyle/>
          <a:p>
            <a:r>
              <a:rPr lang="fr-BE" dirty="0">
                <a:solidFill>
                  <a:srgbClr val="283957"/>
                </a:solidFill>
              </a:rPr>
              <a:t>CONTEXTE</a:t>
            </a:r>
          </a:p>
        </p:txBody>
      </p:sp>
    </p:spTree>
    <p:extLst>
      <p:ext uri="{BB962C8B-B14F-4D97-AF65-F5344CB8AC3E}">
        <p14:creationId xmlns:p14="http://schemas.microsoft.com/office/powerpoint/2010/main" val="59526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DD4DD-2341-7C5E-80BB-72CC4F230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C3E4EAD-9692-A682-674F-4B3F60DB6F81}"/>
              </a:ext>
            </a:extLst>
          </p:cNvPr>
          <p:cNvSpPr txBox="1"/>
          <p:nvPr/>
        </p:nvSpPr>
        <p:spPr>
          <a:xfrm>
            <a:off x="1088967" y="1772844"/>
            <a:ext cx="9636945" cy="3791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UAP – Type 2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4 missions décrétales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ea typeface="Calibri" panose="020F0502020204030204" pitchFamily="34" charset="0"/>
              </a:rPr>
              <a:t>Nouvelle Déclaration de Politique Régionale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ea typeface="Calibri" panose="020F0502020204030204" pitchFamily="34" charset="0"/>
              </a:rPr>
              <a:t>Priorités de notre Ministre de tutelle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ea typeface="Calibri" panose="020F0502020204030204" pitchFamily="34" charset="0"/>
              </a:rPr>
              <a:t>Orientations relayées par le Collège des Producteurs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ea typeface="Calibri" panose="020F0502020204030204" pitchFamily="34" charset="0"/>
              </a:rPr>
              <a:t>Cadrage budgétaire au niveau de la Région</a:t>
            </a:r>
            <a:endParaRPr lang="fr-FR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dirty="0"/>
              <a:t>Incertitude quant à la prolongation du Plan de Relance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ea typeface="Calibri" panose="020F0502020204030204" pitchFamily="34" charset="0"/>
              </a:rPr>
              <a:t>Crise FCO – situation des cotisations dans les secteurs élevage (bovins laitiers/viandeux, ovins/caprins)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9EBBB40-D00A-008C-B0C1-2B927917DB59}"/>
              </a:ext>
            </a:extLst>
          </p:cNvPr>
          <p:cNvSpPr txBox="1"/>
          <p:nvPr/>
        </p:nvSpPr>
        <p:spPr>
          <a:xfrm>
            <a:off x="1067279" y="401635"/>
            <a:ext cx="7742654" cy="58394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283957"/>
                </a:solidFill>
                <a:latin typeface="+mj-lt"/>
              </a:rPr>
              <a:t>Incertitudes et données prises en considération</a:t>
            </a:r>
            <a:endParaRPr lang="fr-FR" sz="2400" b="1" dirty="0">
              <a:solidFill>
                <a:srgbClr val="283957"/>
              </a:solidFill>
              <a:latin typeface="Bahnschrift"/>
            </a:endParaRPr>
          </a:p>
        </p:txBody>
      </p:sp>
    </p:spTree>
    <p:extLst>
      <p:ext uri="{BB962C8B-B14F-4D97-AF65-F5344CB8AC3E}">
        <p14:creationId xmlns:p14="http://schemas.microsoft.com/office/powerpoint/2010/main" val="3706967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746CD-C3CC-E1B8-A9BD-1FB25075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7EE02D-B7D7-8140-516A-2D4E1176E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023" y="2766218"/>
            <a:ext cx="8122356" cy="1325563"/>
          </a:xfrm>
        </p:spPr>
        <p:txBody>
          <a:bodyPr/>
          <a:lstStyle/>
          <a:p>
            <a:r>
              <a:rPr lang="fr-BE" dirty="0">
                <a:solidFill>
                  <a:srgbClr val="283957"/>
                </a:solidFill>
              </a:rPr>
              <a:t>MEGATRENDS</a:t>
            </a:r>
          </a:p>
        </p:txBody>
      </p:sp>
    </p:spTree>
    <p:extLst>
      <p:ext uri="{BB962C8B-B14F-4D97-AF65-F5344CB8AC3E}">
        <p14:creationId xmlns:p14="http://schemas.microsoft.com/office/powerpoint/2010/main" val="109817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e image contenant texte, capture d’écran, cercle, Police&#10;&#10;Description générée automatiquement">
            <a:extLst>
              <a:ext uri="{FF2B5EF4-FFF2-40B4-BE49-F238E27FC236}">
                <a16:creationId xmlns:a16="http://schemas.microsoft.com/office/drawing/2014/main" id="{F042802C-9804-E863-3538-078281A26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7450" y="661988"/>
            <a:ext cx="7277100" cy="553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257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746CD-C3CC-E1B8-A9BD-1FB25075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7EE02D-B7D7-8140-516A-2D4E1176E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023" y="2766218"/>
            <a:ext cx="8122356" cy="1325563"/>
          </a:xfrm>
        </p:spPr>
        <p:txBody>
          <a:bodyPr/>
          <a:lstStyle/>
          <a:p>
            <a:r>
              <a:rPr lang="fr-BE" dirty="0">
                <a:solidFill>
                  <a:srgbClr val="283957"/>
                </a:solidFill>
              </a:rPr>
              <a:t>Déclaration de politique régionale (DPR)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9169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CEAA9-552B-A440-BE91-407F44AAF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8B3BA66-9104-3078-4F94-785F125A7095}"/>
              </a:ext>
            </a:extLst>
          </p:cNvPr>
          <p:cNvSpPr txBox="1"/>
          <p:nvPr/>
        </p:nvSpPr>
        <p:spPr>
          <a:xfrm>
            <a:off x="2697384" y="743101"/>
            <a:ext cx="8407271" cy="22728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BE" sz="1600" dirty="0"/>
              <a:t>L'APAQ-W est l'organisme central de gestion des politiques publiques liées à l'agriculture et l'alimentation (promotion, sensibilisation, développement)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BE" sz="1600" dirty="0"/>
              <a:t>Tendre vers une production alimentaire durable et garante des plus hauts standards  sanitaires et environnementaux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BE" sz="1600" dirty="0"/>
              <a:t>Soutien aux producteurs bios, avec notamment l'adaptation du plan bio pour développer la demande, l'offre et l'innovation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7B0709-BD0F-E3F7-3632-9200C3A90CC9}"/>
              </a:ext>
            </a:extLst>
          </p:cNvPr>
          <p:cNvSpPr txBox="1"/>
          <p:nvPr/>
        </p:nvSpPr>
        <p:spPr>
          <a:xfrm>
            <a:off x="3171730" y="4743992"/>
            <a:ext cx="8130680" cy="795539"/>
          </a:xfrm>
          <a:prstGeom prst="rect">
            <a:avLst/>
          </a:prstGeom>
          <a:solidFill>
            <a:srgbClr val="27476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BE" sz="1600" b="1" dirty="0">
                <a:solidFill>
                  <a:schemeClr val="bg1"/>
                </a:solidFill>
              </a:rPr>
              <a:t>L’APAQ-W DOIT CONCILIER LES INTÉRÊTS DE TOUS LES ENJEUX ET PARTIES PRENANTES; ACTEURS ÉCONOMIQUES DE LA CHAÎNE DE VALEUR, SANTÉ ET ENVIRONNEMENT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CC347C1-6FCC-0A69-0B98-6F511330EF92}"/>
              </a:ext>
            </a:extLst>
          </p:cNvPr>
          <p:cNvSpPr txBox="1"/>
          <p:nvPr/>
        </p:nvSpPr>
        <p:spPr>
          <a:xfrm>
            <a:off x="719469" y="1736421"/>
            <a:ext cx="1610074" cy="400110"/>
          </a:xfrm>
          <a:prstGeom prst="rect">
            <a:avLst/>
          </a:prstGeom>
          <a:solidFill>
            <a:srgbClr val="2747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DPR 24-29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D3989B-CA92-A098-D590-FC75CDA98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91" y="3615815"/>
            <a:ext cx="10515600" cy="754548"/>
          </a:xfrm>
        </p:spPr>
        <p:txBody>
          <a:bodyPr anchor="b">
            <a:normAutofit/>
          </a:bodyPr>
          <a:lstStyle/>
          <a:p>
            <a:pPr algn="l" fontAlgn="ctr"/>
            <a:r>
              <a:rPr lang="fr-FR" sz="2000" b="1" dirty="0">
                <a:solidFill>
                  <a:srgbClr val="30AB66"/>
                </a:solidFill>
                <a:latin typeface="Bahnschrift"/>
                <a:cs typeface="Co Headline" panose="020B0603060202020204" pitchFamily="34" charset="0"/>
              </a:rPr>
              <a:t>OBJECTIF STRATÉGIQUE </a:t>
            </a:r>
          </a:p>
        </p:txBody>
      </p:sp>
      <p:pic>
        <p:nvPicPr>
          <p:cNvPr id="5" name="Graphique 4" descr="Retour avec un remplissage uni">
            <a:extLst>
              <a:ext uri="{FF2B5EF4-FFF2-40B4-BE49-F238E27FC236}">
                <a16:creationId xmlns:a16="http://schemas.microsoft.com/office/drawing/2014/main" id="{BA9AD336-2EE5-4CC5-A469-EC4875F66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782984" y="47439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8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9FF1-3938-ADEB-58C0-DA78D2C37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1715D3C-9BCD-D40D-AA4F-AFE2FD18153F}"/>
              </a:ext>
            </a:extLst>
          </p:cNvPr>
          <p:cNvSpPr txBox="1"/>
          <p:nvPr/>
        </p:nvSpPr>
        <p:spPr>
          <a:xfrm>
            <a:off x="2304477" y="449888"/>
            <a:ext cx="9621707" cy="37680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Renforcement du rôle d'observation de la consommation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Rôle d'animation économique et des marchés</a:t>
            </a:r>
            <a:r>
              <a:rPr lang="fr-BE" sz="1600" dirty="0"/>
              <a:t>Soutien aux producteurs bios, adaptation du plan bio pour développer la demande, l'offre et l'innovation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Soutien de l'agriculture autour de repères économiques forts: IGP-AOP, Qualité différenciée et implication de l'AWEX pour développer la présence de ces produits sur les marchés extérieurs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Développement des interactions entre les intervenants dans la chaîne de valeur (agriculteurs, HORECA, collectivités, transformateurs et distribution)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Favoriser l'émergence des filières en circuits courts et en vente directe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Encouragement de l'utilisation de produits bios et/ou locaux dans les cantines financées par les finances publiques - mise en avant des produits de qualité dans les écoles</a:t>
            </a:r>
            <a:endParaRPr lang="fr-BE" sz="1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4CB788-F069-AE14-9FA4-D11EFD00B7BE}"/>
              </a:ext>
            </a:extLst>
          </p:cNvPr>
          <p:cNvSpPr txBox="1"/>
          <p:nvPr/>
        </p:nvSpPr>
        <p:spPr>
          <a:xfrm>
            <a:off x="3050390" y="4951648"/>
            <a:ext cx="8619922" cy="1164871"/>
          </a:xfrm>
          <a:prstGeom prst="rect">
            <a:avLst/>
          </a:prstGeom>
          <a:solidFill>
            <a:srgbClr val="274765"/>
          </a:solidFill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L’APAQ-W DOIT SOUTENIR ET ACCOMPAGNER LA PRODUCTION AGRICOLE, HORTICOLE ET AGROALIMENTAIRE EN TANT QUE COMPOSANTE DE L’ÉCONOMIE</a:t>
            </a:r>
            <a:endParaRPr lang="fr-BE" sz="16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 ENDOGÈNE DE LA WALLONIE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B5BAE0-A1B1-1E28-3ABC-11FD02EB408A}"/>
              </a:ext>
            </a:extLst>
          </p:cNvPr>
          <p:cNvSpPr txBox="1"/>
          <p:nvPr/>
        </p:nvSpPr>
        <p:spPr>
          <a:xfrm>
            <a:off x="165827" y="1712609"/>
            <a:ext cx="1684743" cy="400110"/>
          </a:xfrm>
          <a:prstGeom prst="rect">
            <a:avLst/>
          </a:prstGeom>
          <a:solidFill>
            <a:srgbClr val="2747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DP2R 24-29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50BED99-DF88-49F8-CF85-8C660E1C0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50337"/>
            <a:ext cx="10515600" cy="754548"/>
          </a:xfrm>
        </p:spPr>
        <p:txBody>
          <a:bodyPr anchor="b">
            <a:normAutofit/>
          </a:bodyPr>
          <a:lstStyle/>
          <a:p>
            <a:pPr algn="l" fontAlgn="ctr"/>
            <a:r>
              <a:rPr lang="fr-FR" sz="2000" b="1" dirty="0">
                <a:solidFill>
                  <a:srgbClr val="30AB66"/>
                </a:solidFill>
                <a:latin typeface="Bahnschrift"/>
                <a:cs typeface="Co Headline" panose="020B0603060202020204" pitchFamily="34" charset="0"/>
              </a:rPr>
              <a:t>OBJECTIF STRATÉGIQUE </a:t>
            </a:r>
          </a:p>
        </p:txBody>
      </p:sp>
      <p:pic>
        <p:nvPicPr>
          <p:cNvPr id="3" name="Graphique 2" descr="Retour avec un remplissage uni">
            <a:extLst>
              <a:ext uri="{FF2B5EF4-FFF2-40B4-BE49-F238E27FC236}">
                <a16:creationId xmlns:a16="http://schemas.microsoft.com/office/drawing/2014/main" id="{E63E3BF5-1308-9DBA-00CD-C1BFD82B0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847277" y="50768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39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C2658-99FA-E0FA-1FA7-80BA8DD3D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3F7C230-002E-2805-8529-E8C02BD3A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023" y="2766218"/>
            <a:ext cx="8027194" cy="1325563"/>
          </a:xfrm>
        </p:spPr>
        <p:txBody>
          <a:bodyPr/>
          <a:lstStyle/>
          <a:p>
            <a:r>
              <a:rPr lang="fr-BE" dirty="0">
                <a:solidFill>
                  <a:srgbClr val="283957"/>
                </a:solidFill>
              </a:rPr>
              <a:t>VISION STRATEGIQUE</a:t>
            </a:r>
          </a:p>
        </p:txBody>
      </p:sp>
    </p:spTree>
    <p:extLst>
      <p:ext uri="{BB962C8B-B14F-4D97-AF65-F5344CB8AC3E}">
        <p14:creationId xmlns:p14="http://schemas.microsoft.com/office/powerpoint/2010/main" val="2088055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F2605-1B88-964F-A2B2-A034E7A1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DD2E9908-E155-A445-F557-43779E634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548"/>
          </a:xfrm>
        </p:spPr>
        <p:txBody>
          <a:bodyPr anchor="b">
            <a:normAutofit/>
          </a:bodyPr>
          <a:lstStyle/>
          <a:p>
            <a:pPr algn="l" fontAlgn="ctr"/>
            <a:r>
              <a:rPr lang="fr-FR" sz="2800" b="1" dirty="0">
                <a:solidFill>
                  <a:srgbClr val="274765"/>
                </a:solidFill>
                <a:latin typeface="Bahnschrift"/>
                <a:cs typeface="Co Headline" panose="020B0603060202020204" pitchFamily="34" charset="0"/>
              </a:rPr>
              <a:t>NOS ENJEUX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4C995E8A-A332-9E2B-1C9F-AB521BF12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8908" y="2143050"/>
            <a:ext cx="9179767" cy="242284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ENVERS LES CITOYENS :</a:t>
            </a:r>
            <a:endParaRPr lang="fr-FR" dirty="0"/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Conscientiser les consommateurs aux bienfaits d’une agriculture locale, pour un bénéfice social, économique et environnemental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Sensibiliser à une alimentation locale, durable et de saison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Montrer une image positive, moderne et innovante de l’agriculture</a:t>
            </a:r>
          </a:p>
        </p:txBody>
      </p:sp>
      <p:pic>
        <p:nvPicPr>
          <p:cNvPr id="2" name="Graphique 1" descr="Famille avec un garçon avec un remplissage uni">
            <a:extLst>
              <a:ext uri="{FF2B5EF4-FFF2-40B4-BE49-F238E27FC236}">
                <a16:creationId xmlns:a16="http://schemas.microsoft.com/office/drawing/2014/main" id="{4D0C5D3F-18CC-F913-7380-965E1195E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621" y="2805542"/>
            <a:ext cx="1246915" cy="124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4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2">
            <a:extLst>
              <a:ext uri="{FF2B5EF4-FFF2-40B4-BE49-F238E27FC236}">
                <a16:creationId xmlns:a16="http://schemas.microsoft.com/office/drawing/2014/main" id="{A960F951-88A4-A329-0ADE-5AA49991E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033" y="2240595"/>
            <a:ext cx="9179767" cy="260572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ENVERS LES FILIÈRES ET OPÉRATEURS: 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Mettre en œuvre des actions qui répondent aux enjeux des filières 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Garantir un juste retour des cotisations dans le cadre des différents plans d’actions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Soutenir l’innovation et relever les défis de la différenciation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51ED844-77D7-B99E-3CF6-1CD8782B16D8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5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ctr"/>
            <a:r>
              <a:rPr lang="fr-FR" sz="2800" b="1">
                <a:solidFill>
                  <a:srgbClr val="274765"/>
                </a:solidFill>
                <a:latin typeface="Bahnschrift"/>
                <a:cs typeface="Co Headline" panose="020B0603060202020204" pitchFamily="34" charset="0"/>
              </a:rPr>
              <a:t>NOS ENJEUX</a:t>
            </a:r>
            <a:endParaRPr lang="fr-FR" sz="2800" b="1" dirty="0">
              <a:solidFill>
                <a:srgbClr val="274765"/>
              </a:solidFill>
              <a:latin typeface="Bahnschrift"/>
              <a:cs typeface="Co Headline" panose="020B0603060202020204" pitchFamily="34" charset="0"/>
            </a:endParaRPr>
          </a:p>
        </p:txBody>
      </p:sp>
      <p:pic>
        <p:nvPicPr>
          <p:cNvPr id="2" name="Graphique 1" descr="Poignée de main avec un remplissage uni">
            <a:extLst>
              <a:ext uri="{FF2B5EF4-FFF2-40B4-BE49-F238E27FC236}">
                <a16:creationId xmlns:a16="http://schemas.microsoft.com/office/drawing/2014/main" id="{074B551E-CD4C-F6C1-8A3B-0E3E90B47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704" y="2553494"/>
            <a:ext cx="1359408" cy="13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90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F4FCD-F93C-ED56-8949-267469466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2">
            <a:extLst>
              <a:ext uri="{FF2B5EF4-FFF2-40B4-BE49-F238E27FC236}">
                <a16:creationId xmlns:a16="http://schemas.microsoft.com/office/drawing/2014/main" id="{925ADC43-9200-2195-FE7B-DCC2F7020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164" y="2116993"/>
            <a:ext cx="9179767" cy="262401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EN INTERNE: 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Avoir une approche de service envers tous nos usagers. 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Collaborer avec nos parties prenantes, dans une logique partenariale, pour une politique cohérente et efficace.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Tirer les enseignements des tendances sociétales ou économique, tout comme des résultats de nos actions précédentes pour optimiser l’impact de notre travail.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97815B4-4C2F-6C64-5FED-2D2FD9A7AEBC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5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ctr"/>
            <a:r>
              <a:rPr lang="fr-FR" sz="2800" b="1">
                <a:solidFill>
                  <a:srgbClr val="274765"/>
                </a:solidFill>
                <a:latin typeface="Bahnschrift"/>
                <a:cs typeface="Co Headline" panose="020B0603060202020204" pitchFamily="34" charset="0"/>
              </a:rPr>
              <a:t>NOS ENJEUX</a:t>
            </a:r>
            <a:endParaRPr lang="fr-FR" sz="2800" b="1" dirty="0">
              <a:solidFill>
                <a:srgbClr val="274765"/>
              </a:solidFill>
              <a:latin typeface="Bahnschrift"/>
              <a:cs typeface="Co Headline" panose="020B0603060202020204" pitchFamily="34" charset="0"/>
            </a:endParaRPr>
          </a:p>
        </p:txBody>
      </p:sp>
      <p:pic>
        <p:nvPicPr>
          <p:cNvPr id="2" name="Graphique 1" descr="Badge Tick1 avec un remplissage uni">
            <a:extLst>
              <a:ext uri="{FF2B5EF4-FFF2-40B4-BE49-F238E27FC236}">
                <a16:creationId xmlns:a16="http://schemas.microsoft.com/office/drawing/2014/main" id="{E4170D77-CE0C-1A86-02B4-E8E7C889F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184" y="2782824"/>
            <a:ext cx="1292352" cy="129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04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238C5F6-C6EB-E527-02AD-663B7CCF99FC}"/>
              </a:ext>
            </a:extLst>
          </p:cNvPr>
          <p:cNvSpPr txBox="1"/>
          <p:nvPr/>
        </p:nvSpPr>
        <p:spPr>
          <a:xfrm>
            <a:off x="550737" y="2458277"/>
            <a:ext cx="4823791" cy="212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Connaître les marchés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Anticiper les rationalités de consommation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Fournir une aide à la décision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Informer et soutenir les partenaires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Évaluer les politiques publiques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34E7C0-FE29-CE20-8883-FC5682A802DF}"/>
              </a:ext>
            </a:extLst>
          </p:cNvPr>
          <p:cNvSpPr txBox="1"/>
          <p:nvPr/>
        </p:nvSpPr>
        <p:spPr>
          <a:xfrm>
            <a:off x="550737" y="738878"/>
            <a:ext cx="60944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30AB66"/>
                </a:solidFill>
                <a:latin typeface="+mj-lt"/>
              </a:rPr>
              <a:t>Observatoire </a:t>
            </a:r>
          </a:p>
          <a:p>
            <a:r>
              <a:rPr lang="fr-FR" sz="2800" b="1" dirty="0">
                <a:solidFill>
                  <a:srgbClr val="30AB66"/>
                </a:solidFill>
                <a:latin typeface="+mj-lt"/>
              </a:rPr>
              <a:t>de la consommation</a:t>
            </a:r>
            <a:endParaRPr lang="fr-FR" b="1" dirty="0">
              <a:solidFill>
                <a:srgbClr val="30AB66"/>
              </a:solidFill>
              <a:latin typeface="+mj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2EAA2DD-6B9B-34DC-839D-E233DDD200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74" t="3150" r="5958" b="4194"/>
          <a:stretch/>
        </p:blipFill>
        <p:spPr>
          <a:xfrm>
            <a:off x="5385107" y="931131"/>
            <a:ext cx="6806893" cy="46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13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4E4D6D9-C8EB-0EFB-D789-8FE16CD115B5}"/>
              </a:ext>
            </a:extLst>
          </p:cNvPr>
          <p:cNvSpPr txBox="1"/>
          <p:nvPr/>
        </p:nvSpPr>
        <p:spPr>
          <a:xfrm>
            <a:off x="5192392" y="892404"/>
            <a:ext cx="44728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30AB66"/>
                </a:solidFill>
                <a:latin typeface="+mj-lt"/>
              </a:rPr>
              <a:t>Animation de réseaux</a:t>
            </a:r>
            <a:endParaRPr lang="fr-FR" b="1" dirty="0">
              <a:solidFill>
                <a:srgbClr val="30AB66"/>
              </a:solidFill>
              <a:latin typeface="+mj-lt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BC23252-AD17-44F9-3A01-D614CFECB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6597" y="566724"/>
            <a:ext cx="3821137" cy="57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2944F24-056F-BE35-8410-2A66D8872E80}"/>
              </a:ext>
            </a:extLst>
          </p:cNvPr>
          <p:cNvSpPr txBox="1"/>
          <p:nvPr/>
        </p:nvSpPr>
        <p:spPr>
          <a:xfrm>
            <a:off x="5366128" y="2364060"/>
            <a:ext cx="6649088" cy="2129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/>
              <a:t>Table de terroir (</a:t>
            </a:r>
            <a:r>
              <a:rPr lang="fr-FR" dirty="0"/>
              <a:t>101</a:t>
            </a:r>
            <a:r>
              <a:rPr lang="fr-FR" sz="1800" dirty="0"/>
              <a:t> labellisées pour 1000 producteurs locaux)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/>
              <a:t>Grandes et moyennes surfaces (+/- 100 affiliés et franchisés)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/>
              <a:t>Points de vente à la ferme et commerces de circuit court  </a:t>
            </a:r>
            <a:br>
              <a:rPr lang="fr-FR" sz="1800" dirty="0"/>
            </a:br>
            <a:r>
              <a:rPr lang="fr-FR" sz="1800" dirty="0"/>
              <a:t>(#JeCuisineLocal)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/>
              <a:t>Business club &amp; plateforme b2b #JeCliqueLocal</a:t>
            </a:r>
          </a:p>
        </p:txBody>
      </p:sp>
    </p:spTree>
    <p:extLst>
      <p:ext uri="{BB962C8B-B14F-4D97-AF65-F5344CB8AC3E}">
        <p14:creationId xmlns:p14="http://schemas.microsoft.com/office/powerpoint/2010/main" val="1271197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FC94220-94C6-345D-4283-C3F0672DC9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52" t="-277"/>
          <a:stretch/>
        </p:blipFill>
        <p:spPr>
          <a:xfrm>
            <a:off x="5549992" y="1706161"/>
            <a:ext cx="6629816" cy="3445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1489EE6-B0A2-9DCD-85E5-1B96FD5EE1E9}"/>
              </a:ext>
            </a:extLst>
          </p:cNvPr>
          <p:cNvSpPr txBox="1"/>
          <p:nvPr/>
        </p:nvSpPr>
        <p:spPr>
          <a:xfrm>
            <a:off x="715384" y="1553903"/>
            <a:ext cx="4752728" cy="375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/>
              <a:t>Jecuisinelocal.be</a:t>
            </a:r>
            <a:endParaRPr lang="fr-FR" sz="1600" dirty="0"/>
          </a:p>
          <a:p>
            <a:pPr>
              <a:lnSpc>
                <a:spcPct val="150000"/>
              </a:lnSpc>
            </a:pPr>
            <a:r>
              <a:rPr lang="fr-FR" sz="1600" dirty="0"/>
              <a:t>Outil de géolocalisation B2C (points de vente en circuits courts)</a:t>
            </a:r>
          </a:p>
          <a:p>
            <a:pPr>
              <a:lnSpc>
                <a:spcPct val="150000"/>
              </a:lnSpc>
            </a:pPr>
            <a:r>
              <a:rPr lang="fr-FR" sz="1600" b="1" dirty="0"/>
              <a:t>Jecliquelocal.be</a:t>
            </a:r>
            <a:endParaRPr lang="fr-FR" sz="1600" dirty="0"/>
          </a:p>
          <a:p>
            <a:pPr>
              <a:lnSpc>
                <a:spcPct val="150000"/>
              </a:lnSpc>
            </a:pPr>
            <a:r>
              <a:rPr lang="fr-FR" sz="1600" dirty="0"/>
              <a:t>Outil d’animation du marché B2B permettant aux producteurs locaux et aux acheteurs professionnels de confronter les quantités et les qualités respectivement offertes et demandées.</a:t>
            </a:r>
          </a:p>
          <a:p>
            <a:pPr>
              <a:lnSpc>
                <a:spcPct val="150000"/>
              </a:lnSpc>
            </a:pPr>
            <a:r>
              <a:rPr lang="fr-FR" sz="1600" b="1" dirty="0" err="1"/>
              <a:t>Biomonchoix</a:t>
            </a:r>
            <a:endParaRPr lang="fr-FR" sz="1600" b="1" dirty="0"/>
          </a:p>
          <a:p>
            <a:pPr>
              <a:lnSpc>
                <a:spcPct val="150000"/>
              </a:lnSpc>
            </a:pPr>
            <a:r>
              <a:rPr lang="fr-FR" sz="1600" dirty="0"/>
              <a:t>Outil de géolocalisation des magasins bio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D61504-306E-C9D2-621B-AF4B2556870F}"/>
              </a:ext>
            </a:extLst>
          </p:cNvPr>
          <p:cNvSpPr txBox="1"/>
          <p:nvPr/>
        </p:nvSpPr>
        <p:spPr>
          <a:xfrm>
            <a:off x="855340" y="773532"/>
            <a:ext cx="5792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30AB66"/>
                </a:solidFill>
                <a:latin typeface="+mj-lt"/>
              </a:rPr>
              <a:t>Visibilité des produits locaux </a:t>
            </a:r>
            <a:endParaRPr lang="fr-FR" b="1" dirty="0">
              <a:solidFill>
                <a:srgbClr val="30AB6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710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herbe, bétail, vache&#10;&#10;Description générée automatiquement">
            <a:extLst>
              <a:ext uri="{FF2B5EF4-FFF2-40B4-BE49-F238E27FC236}">
                <a16:creationId xmlns:a16="http://schemas.microsoft.com/office/drawing/2014/main" id="{575C93C5-7D22-5C9E-68BB-FB73CC7614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2" y="520336"/>
            <a:ext cx="5285232" cy="52852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33373F-FE96-A5F6-E6F0-B6BCBF3FD9F9}"/>
              </a:ext>
            </a:extLst>
          </p:cNvPr>
          <p:cNvSpPr txBox="1"/>
          <p:nvPr/>
        </p:nvSpPr>
        <p:spPr>
          <a:xfrm>
            <a:off x="6096000" y="2580517"/>
            <a:ext cx="4697864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IGP-AOP (300.000 euros/an)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Viande bovine (500.000 euros/an)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Produits laitiers (65.000 euros/an)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4D22373-BDFF-E971-4C38-1D889AF0DAD8}"/>
              </a:ext>
            </a:extLst>
          </p:cNvPr>
          <p:cNvSpPr txBox="1"/>
          <p:nvPr/>
        </p:nvSpPr>
        <p:spPr>
          <a:xfrm>
            <a:off x="5845302" y="748022"/>
            <a:ext cx="54658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30AB66"/>
                </a:solidFill>
                <a:latin typeface="+mj-lt"/>
              </a:rPr>
              <a:t>Préfinancer et cofinancer 3 projets de promotion européens</a:t>
            </a:r>
          </a:p>
        </p:txBody>
      </p:sp>
    </p:spTree>
    <p:extLst>
      <p:ext uri="{BB962C8B-B14F-4D97-AF65-F5344CB8AC3E}">
        <p14:creationId xmlns:p14="http://schemas.microsoft.com/office/powerpoint/2010/main" val="435689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622C7C8-7B8C-2305-11AD-719474C09CDF}"/>
              </a:ext>
            </a:extLst>
          </p:cNvPr>
          <p:cNvSpPr txBox="1"/>
          <p:nvPr/>
        </p:nvSpPr>
        <p:spPr>
          <a:xfrm>
            <a:off x="838962" y="2156311"/>
            <a:ext cx="4131071" cy="2129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Journées fermes ouvertes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Ambassadeurs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Sensibilisation (pédagogie)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Marketing d’influence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Campagne « réflexe local » (PRW)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77BF0C-B57A-BD72-A37E-915DFA42FAFB}"/>
              </a:ext>
            </a:extLst>
          </p:cNvPr>
          <p:cNvSpPr txBox="1"/>
          <p:nvPr/>
        </p:nvSpPr>
        <p:spPr>
          <a:xfrm>
            <a:off x="761238" y="711446"/>
            <a:ext cx="32621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rgbClr val="30AB66"/>
                </a:solidFill>
                <a:latin typeface="+mj-lt"/>
              </a:rPr>
              <a:t>Image de l’agriculture</a:t>
            </a:r>
          </a:p>
        </p:txBody>
      </p:sp>
      <p:pic>
        <p:nvPicPr>
          <p:cNvPr id="9" name="Image 8" descr="Une image contenant herbe, plein air, ciel, nuage&#10;&#10;Description générée automatiquement">
            <a:extLst>
              <a:ext uri="{FF2B5EF4-FFF2-40B4-BE49-F238E27FC236}">
                <a16:creationId xmlns:a16="http://schemas.microsoft.com/office/drawing/2014/main" id="{A774EF64-E023-5A62-33CD-1685BA7309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2680" y="902731"/>
            <a:ext cx="7119320" cy="474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53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137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texte, citrouille, courge, légume&#10;&#10;Description générée automatiquement">
            <a:extLst>
              <a:ext uri="{FF2B5EF4-FFF2-40B4-BE49-F238E27FC236}">
                <a16:creationId xmlns:a16="http://schemas.microsoft.com/office/drawing/2014/main" id="{BB8CACF7-52BB-EC7A-DE2A-D8138F932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17633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746CD-C3CC-E1B8-A9BD-1FB25075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7EE02D-B7D7-8140-516A-2D4E1176E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023" y="2766218"/>
            <a:ext cx="7437006" cy="1325563"/>
          </a:xfrm>
        </p:spPr>
        <p:txBody>
          <a:bodyPr/>
          <a:lstStyle/>
          <a:p>
            <a:r>
              <a:rPr lang="fr-BE" dirty="0">
                <a:solidFill>
                  <a:srgbClr val="283957"/>
                </a:solidFill>
              </a:rPr>
              <a:t>OBJECTIFS STRATÉGIQUES ET OPÉRATIONNELS</a:t>
            </a:r>
          </a:p>
        </p:txBody>
      </p:sp>
    </p:spTree>
    <p:extLst>
      <p:ext uri="{BB962C8B-B14F-4D97-AF65-F5344CB8AC3E}">
        <p14:creationId xmlns:p14="http://schemas.microsoft.com/office/powerpoint/2010/main" val="1951642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A3422-6421-134D-FB3E-F2ED059BAA14}"/>
              </a:ext>
            </a:extLst>
          </p:cNvPr>
          <p:cNvSpPr/>
          <p:nvPr/>
        </p:nvSpPr>
        <p:spPr>
          <a:xfrm>
            <a:off x="0" y="1234410"/>
            <a:ext cx="12192000" cy="4427888"/>
          </a:xfrm>
          <a:prstGeom prst="rect">
            <a:avLst/>
          </a:prstGeom>
          <a:solidFill>
            <a:srgbClr val="2747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5E6358-3A01-7769-8EEE-ADF77AE1932D}"/>
              </a:ext>
            </a:extLst>
          </p:cNvPr>
          <p:cNvSpPr txBox="1"/>
          <p:nvPr/>
        </p:nvSpPr>
        <p:spPr>
          <a:xfrm>
            <a:off x="1362455" y="2709690"/>
            <a:ext cx="3600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BE" sz="1800" dirty="0">
                <a:solidFill>
                  <a:schemeClr val="bg1"/>
                </a:solidFill>
              </a:rPr>
              <a:t>Concilier les enjeux de la santé et de l’environnement, avec les intérêts de toutes les parties prenantes et de tous les acteurs économiques de la chaîne de valeur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FC5CA0-D72D-14C6-7AB0-D8D8BF8C2534}"/>
              </a:ext>
            </a:extLst>
          </p:cNvPr>
          <p:cNvSpPr txBox="1"/>
          <p:nvPr/>
        </p:nvSpPr>
        <p:spPr>
          <a:xfrm>
            <a:off x="6970013" y="2709690"/>
            <a:ext cx="3600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solidFill>
                  <a:schemeClr val="bg1"/>
                </a:solidFill>
              </a:rPr>
              <a:t>Soutenir et accompagner la production agricole, horticole et agroalimentaire en tant que composante de l’économie endogène de la Wallonie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116640E-D08A-F852-1AE8-92A3E164133E}"/>
              </a:ext>
            </a:extLst>
          </p:cNvPr>
          <p:cNvSpPr txBox="1"/>
          <p:nvPr/>
        </p:nvSpPr>
        <p:spPr>
          <a:xfrm>
            <a:off x="324713" y="2324969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chemeClr val="bg1"/>
                </a:solidFill>
                <a:latin typeface="+mj-lt"/>
              </a:rPr>
              <a:t>#1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2EB715E-6BCE-78C7-F391-270BD63A17A3}"/>
              </a:ext>
            </a:extLst>
          </p:cNvPr>
          <p:cNvSpPr txBox="1"/>
          <p:nvPr/>
        </p:nvSpPr>
        <p:spPr>
          <a:xfrm>
            <a:off x="5914302" y="2324968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chemeClr val="bg1"/>
                </a:solidFill>
                <a:latin typeface="+mj-lt"/>
              </a:rPr>
              <a:t>#2</a:t>
            </a: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79EBA77B-6970-D1E2-F0DD-056E6E5B31A0}"/>
              </a:ext>
            </a:extLst>
          </p:cNvPr>
          <p:cNvSpPr txBox="1">
            <a:spLocks/>
          </p:cNvSpPr>
          <p:nvPr/>
        </p:nvSpPr>
        <p:spPr>
          <a:xfrm>
            <a:off x="852569" y="350130"/>
            <a:ext cx="10515600" cy="75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ctr"/>
            <a:r>
              <a:rPr lang="fr-FR" sz="2000" b="1" dirty="0">
                <a:solidFill>
                  <a:srgbClr val="274765"/>
                </a:solidFill>
                <a:latin typeface="Bahnschrift"/>
                <a:cs typeface="Co Headline" panose="020B0603060202020204" pitchFamily="34" charset="0"/>
              </a:rPr>
              <a:t>OBJECTIFS STRATEGIQUES</a:t>
            </a:r>
          </a:p>
        </p:txBody>
      </p:sp>
    </p:spTree>
    <p:extLst>
      <p:ext uri="{BB962C8B-B14F-4D97-AF65-F5344CB8AC3E}">
        <p14:creationId xmlns:p14="http://schemas.microsoft.com/office/powerpoint/2010/main" val="1122873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E8AF164-9B4A-DFB5-C412-6064C5E1E674}"/>
              </a:ext>
            </a:extLst>
          </p:cNvPr>
          <p:cNvSpPr/>
          <p:nvPr/>
        </p:nvSpPr>
        <p:spPr>
          <a:xfrm>
            <a:off x="0" y="1215056"/>
            <a:ext cx="12206369" cy="4427888"/>
          </a:xfrm>
          <a:prstGeom prst="rect">
            <a:avLst/>
          </a:prstGeom>
          <a:solidFill>
            <a:srgbClr val="30AB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6C9408-382C-A888-B7B5-096C1F14C246}"/>
              </a:ext>
            </a:extLst>
          </p:cNvPr>
          <p:cNvSpPr txBox="1"/>
          <p:nvPr/>
        </p:nvSpPr>
        <p:spPr>
          <a:xfrm>
            <a:off x="920834" y="1723111"/>
            <a:ext cx="2700000" cy="1030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400" b="1" i="0" dirty="0">
                <a:solidFill>
                  <a:schemeClr val="bg1"/>
                </a:solidFill>
                <a:effectLst/>
              </a:rPr>
              <a:t>Comprendre les enjeux des filières &amp; animer l'Observatoire de la Consommation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62A1E2-34D0-57DB-D75B-DEC5AE6900FB}"/>
              </a:ext>
            </a:extLst>
          </p:cNvPr>
          <p:cNvSpPr txBox="1"/>
          <p:nvPr/>
        </p:nvSpPr>
        <p:spPr>
          <a:xfrm>
            <a:off x="4742760" y="1605812"/>
            <a:ext cx="2700000" cy="1353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400" b="1" i="0" dirty="0">
                <a:solidFill>
                  <a:schemeClr val="bg1"/>
                </a:solidFill>
                <a:effectLst/>
              </a:rPr>
              <a:t>Sensibiliser le grand public aux enjeux de l'agriculture et l'alimentation et leur place au sein du territoire wallon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A6CE0AE-7072-CA6D-390B-55BF18FB4515}"/>
              </a:ext>
            </a:extLst>
          </p:cNvPr>
          <p:cNvSpPr txBox="1"/>
          <p:nvPr/>
        </p:nvSpPr>
        <p:spPr>
          <a:xfrm>
            <a:off x="887373" y="3472716"/>
            <a:ext cx="2700000" cy="707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i="0" dirty="0">
                <a:solidFill>
                  <a:schemeClr val="bg1"/>
                </a:solidFill>
                <a:effectLst/>
              </a:rPr>
              <a:t>Développer une visibilité 360° des producteurs et de leurs produits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FD51B301-92A4-726F-1E7D-00D1EAC613FF}"/>
              </a:ext>
            </a:extLst>
          </p:cNvPr>
          <p:cNvSpPr txBox="1">
            <a:spLocks/>
          </p:cNvSpPr>
          <p:nvPr/>
        </p:nvSpPr>
        <p:spPr>
          <a:xfrm>
            <a:off x="852569" y="350130"/>
            <a:ext cx="10515600" cy="75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ctr"/>
            <a:r>
              <a:rPr lang="fr-FR" sz="2000" b="1" dirty="0">
                <a:solidFill>
                  <a:srgbClr val="30AB66"/>
                </a:solidFill>
                <a:latin typeface="Bahnschrift"/>
                <a:cs typeface="Co Headline" panose="020B0603060202020204" pitchFamily="34" charset="0"/>
              </a:rPr>
              <a:t>OBJECTIFS OPERATIONNELS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2A3DFF-2FF9-7462-CFEC-602636FFEBA7}"/>
              </a:ext>
            </a:extLst>
          </p:cNvPr>
          <p:cNvSpPr txBox="1"/>
          <p:nvPr/>
        </p:nvSpPr>
        <p:spPr>
          <a:xfrm>
            <a:off x="126731" y="1684358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rgbClr val="274765"/>
                </a:solidFill>
                <a:latin typeface="+mj-lt"/>
              </a:rPr>
              <a:t>#1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3C66C61-70C6-C922-049B-8DEF20AC5C49}"/>
              </a:ext>
            </a:extLst>
          </p:cNvPr>
          <p:cNvSpPr txBox="1"/>
          <p:nvPr/>
        </p:nvSpPr>
        <p:spPr>
          <a:xfrm>
            <a:off x="3784356" y="1673745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rgbClr val="274765"/>
                </a:solidFill>
                <a:latin typeface="+mj-lt"/>
              </a:rPr>
              <a:t>#2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5097B7-DA30-2372-C4B6-B2E9306EDE6D}"/>
              </a:ext>
            </a:extLst>
          </p:cNvPr>
          <p:cNvSpPr txBox="1"/>
          <p:nvPr/>
        </p:nvSpPr>
        <p:spPr>
          <a:xfrm>
            <a:off x="7769804" y="1754075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rgbClr val="274765"/>
                </a:solidFill>
                <a:latin typeface="+mj-lt"/>
              </a:rPr>
              <a:t>#3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457883-D2E7-F179-BA49-73A24162B22B}"/>
              </a:ext>
            </a:extLst>
          </p:cNvPr>
          <p:cNvSpPr txBox="1"/>
          <p:nvPr/>
        </p:nvSpPr>
        <p:spPr>
          <a:xfrm>
            <a:off x="8630902" y="1605812"/>
            <a:ext cx="2700000" cy="1030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chemeClr val="bg1"/>
                </a:solidFill>
              </a:rPr>
              <a:t>Communiquer l'intérêt et les moyens de consommer local, durable et de saison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627E1A-1CAA-0AF1-7315-1B0E3465A177}"/>
              </a:ext>
            </a:extLst>
          </p:cNvPr>
          <p:cNvSpPr txBox="1"/>
          <p:nvPr/>
        </p:nvSpPr>
        <p:spPr>
          <a:xfrm>
            <a:off x="8630902" y="3345428"/>
            <a:ext cx="2700000" cy="1677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400" b="1" i="0" dirty="0">
                <a:solidFill>
                  <a:schemeClr val="bg1"/>
                </a:solidFill>
                <a:effectLst/>
              </a:rPr>
              <a:t>Visibiliser les produits locaux distribués en circuits courts et en vente directe et de leurs points de vente, notamment via leur géolocalisation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7C7D74-7251-6475-EBD0-3BC831C2BF9F}"/>
              </a:ext>
            </a:extLst>
          </p:cNvPr>
          <p:cNvSpPr txBox="1"/>
          <p:nvPr/>
        </p:nvSpPr>
        <p:spPr>
          <a:xfrm>
            <a:off x="4682130" y="3472716"/>
            <a:ext cx="2700000" cy="1030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400" b="1" i="0" dirty="0">
                <a:solidFill>
                  <a:schemeClr val="bg1"/>
                </a:solidFill>
                <a:effectLst/>
              </a:rPr>
              <a:t>Rechercher des débouchés pour les produits locaux au sein de la chaîne de valeur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015E-8513-9681-9A5D-8FDEA42E7E5C}"/>
              </a:ext>
            </a:extLst>
          </p:cNvPr>
          <p:cNvSpPr txBox="1"/>
          <p:nvPr/>
        </p:nvSpPr>
        <p:spPr>
          <a:xfrm>
            <a:off x="126731" y="3429000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rgbClr val="274765"/>
                </a:solidFill>
                <a:latin typeface="+mj-lt"/>
              </a:rPr>
              <a:t>#4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CC4747-0BEE-7F7E-6027-F712B2A4B38D}"/>
              </a:ext>
            </a:extLst>
          </p:cNvPr>
          <p:cNvSpPr txBox="1"/>
          <p:nvPr/>
        </p:nvSpPr>
        <p:spPr>
          <a:xfrm>
            <a:off x="3784356" y="3472716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rgbClr val="274765"/>
                </a:solidFill>
                <a:latin typeface="+mj-lt"/>
              </a:rPr>
              <a:t>#5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99051E-C729-FE0F-25E4-60A339590875}"/>
              </a:ext>
            </a:extLst>
          </p:cNvPr>
          <p:cNvSpPr txBox="1"/>
          <p:nvPr/>
        </p:nvSpPr>
        <p:spPr>
          <a:xfrm>
            <a:off x="7769804" y="3553047"/>
            <a:ext cx="1055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>
                <a:solidFill>
                  <a:srgbClr val="274765"/>
                </a:solidFill>
                <a:latin typeface="+mj-lt"/>
              </a:rPr>
              <a:t>#6</a:t>
            </a:r>
          </a:p>
        </p:txBody>
      </p:sp>
    </p:spTree>
    <p:extLst>
      <p:ext uri="{BB962C8B-B14F-4D97-AF65-F5344CB8AC3E}">
        <p14:creationId xmlns:p14="http://schemas.microsoft.com/office/powerpoint/2010/main" val="3062739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3A20A3-294A-BC2E-A836-EFD23141C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765" y="2648383"/>
            <a:ext cx="5819598" cy="15612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BE" dirty="0">
                <a:solidFill>
                  <a:srgbClr val="274765"/>
                </a:solidFill>
              </a:rPr>
              <a:t>PLAN D’ACTIONS 2025</a:t>
            </a:r>
          </a:p>
        </p:txBody>
      </p:sp>
    </p:spTree>
    <p:extLst>
      <p:ext uri="{BB962C8B-B14F-4D97-AF65-F5344CB8AC3E}">
        <p14:creationId xmlns:p14="http://schemas.microsoft.com/office/powerpoint/2010/main" val="551676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0B67E-AEC7-7709-8798-988D64EAE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EBD648-C86C-1B82-0939-C10400F3DF12}"/>
              </a:ext>
            </a:extLst>
          </p:cNvPr>
          <p:cNvSpPr txBox="1"/>
          <p:nvPr/>
        </p:nvSpPr>
        <p:spPr>
          <a:xfrm>
            <a:off x="915904" y="427607"/>
            <a:ext cx="62987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dirty="0">
                <a:solidFill>
                  <a:srgbClr val="274765"/>
                </a:solidFill>
                <a:latin typeface="Bahnschrift"/>
              </a:rPr>
              <a:t>PRIORITES DU COLLEGE DES PRODUCTEURS </a:t>
            </a:r>
            <a:endParaRPr lang="fr-FR" sz="16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E32D26-EBE8-B8D4-1047-CC2853AD061D}"/>
              </a:ext>
            </a:extLst>
          </p:cNvPr>
          <p:cNvSpPr txBox="1"/>
          <p:nvPr/>
        </p:nvSpPr>
        <p:spPr>
          <a:xfrm>
            <a:off x="625549" y="1553903"/>
            <a:ext cx="10018067" cy="4119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274765"/>
                </a:solidFill>
                <a:effectLst/>
                <a:ea typeface="Calibri" panose="020F0502020204030204" pitchFamily="34" charset="0"/>
              </a:rPr>
              <a:t>Elargir le public cible </a:t>
            </a:r>
            <a:r>
              <a:rPr lang="fr-FR" sz="1600" dirty="0">
                <a:effectLst/>
                <a:ea typeface="Calibri" panose="020F0502020204030204" pitchFamily="34" charset="0"/>
              </a:rPr>
              <a:t>et notamment atteindre les plus jeunes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274765"/>
                </a:solidFill>
                <a:ea typeface="Calibri" panose="020F0502020204030204" pitchFamily="34" charset="0"/>
              </a:rPr>
              <a:t>La promotion de l’image du métier en donnant une image moderne et attractive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ea typeface="Calibri" panose="020F0502020204030204" pitchFamily="34" charset="0"/>
              </a:rPr>
              <a:t>Le Collège soutient </a:t>
            </a:r>
            <a:r>
              <a:rPr lang="fr-FR" sz="1600" b="1" dirty="0">
                <a:solidFill>
                  <a:srgbClr val="274765"/>
                </a:solidFill>
                <a:ea typeface="Calibri" panose="020F0502020204030204" pitchFamily="34" charset="0"/>
              </a:rPr>
              <a:t>l’assiette locale équilibrée </a:t>
            </a:r>
            <a:r>
              <a:rPr lang="fr-FR" sz="1600" dirty="0">
                <a:ea typeface="Calibri" panose="020F0502020204030204" pitchFamily="34" charset="0"/>
              </a:rPr>
              <a:t>au travers du concept #jecuisinelocal.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Veiller à la mise en avant de </a:t>
            </a:r>
            <a:r>
              <a:rPr lang="fr-BE" sz="1600" b="1" dirty="0">
                <a:solidFill>
                  <a:srgbClr val="274765"/>
                </a:solidFill>
              </a:rPr>
              <a:t>l’utilisation de l’origine locale des matières premières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Veiller à une bonne identification des producteurs et produits bio via l’</a:t>
            </a:r>
            <a:r>
              <a:rPr lang="fr-BE" sz="1600" b="1" dirty="0" err="1">
                <a:solidFill>
                  <a:srgbClr val="274765"/>
                </a:solidFill>
              </a:rPr>
              <a:t>Eurofeuille</a:t>
            </a:r>
            <a:r>
              <a:rPr lang="fr-BE" sz="16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Le Collège soutient </a:t>
            </a:r>
            <a:r>
              <a:rPr lang="fr-BE" sz="1600" b="1" dirty="0">
                <a:solidFill>
                  <a:srgbClr val="274765"/>
                </a:solidFill>
              </a:rPr>
              <a:t>l’Observatoire de la consommation</a:t>
            </a:r>
            <a:r>
              <a:rPr lang="fr-BE" sz="1600" dirty="0"/>
              <a:t>, outil important pour le pilotage des filières.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Développer </a:t>
            </a:r>
            <a:r>
              <a:rPr lang="fr-BE" sz="1600" b="1" dirty="0">
                <a:solidFill>
                  <a:srgbClr val="274765"/>
                </a:solidFill>
              </a:rPr>
              <a:t>des outils/animations à destination des écoles.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Il faut veiller à assurer </a:t>
            </a:r>
            <a:r>
              <a:rPr lang="fr-BE" sz="1600" b="1" dirty="0">
                <a:solidFill>
                  <a:srgbClr val="274765"/>
                </a:solidFill>
              </a:rPr>
              <a:t>une meilleure communication vers les cotisants </a:t>
            </a:r>
            <a:r>
              <a:rPr lang="fr-BE" sz="1600" dirty="0"/>
              <a:t>sur les actions réalisées par l’Agence.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Mettre en évidence </a:t>
            </a:r>
            <a:r>
              <a:rPr lang="fr-BE" sz="1600" b="1" dirty="0">
                <a:solidFill>
                  <a:srgbClr val="274765"/>
                </a:solidFill>
              </a:rPr>
              <a:t>les qualités nutritionnelles et poursuivre l</a:t>
            </a:r>
            <a:r>
              <a:rPr lang="fr-BE" sz="1600" dirty="0"/>
              <a:t>es actions avec les </a:t>
            </a:r>
            <a:r>
              <a:rPr lang="fr-BE" sz="1600" b="1" dirty="0">
                <a:solidFill>
                  <a:srgbClr val="274765"/>
                </a:solidFill>
              </a:rPr>
              <a:t>écoles hôtelières.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Le Collège demande de veiller à </a:t>
            </a:r>
            <a:r>
              <a:rPr lang="fr-BE" sz="1600" b="1" dirty="0">
                <a:solidFill>
                  <a:srgbClr val="274765"/>
                </a:solidFill>
              </a:rPr>
              <a:t>favoriser les filières éthiques et garantissant un prix juste </a:t>
            </a:r>
            <a:r>
              <a:rPr lang="fr-BE" sz="1600" dirty="0"/>
              <a:t>aux producteurs.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1600" dirty="0"/>
              <a:t>B2B</a:t>
            </a:r>
          </a:p>
        </p:txBody>
      </p:sp>
    </p:spTree>
    <p:extLst>
      <p:ext uri="{BB962C8B-B14F-4D97-AF65-F5344CB8AC3E}">
        <p14:creationId xmlns:p14="http://schemas.microsoft.com/office/powerpoint/2010/main" val="1403356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FD341-42F1-FFD0-7687-B862FB5A3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94F0B75-9C50-735F-0292-2D5BF0608E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361" y="0"/>
            <a:ext cx="7847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62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E141BF1-F962-8F2A-2FD7-4477A28A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096" y="904971"/>
            <a:ext cx="6211188" cy="623703"/>
          </a:xfrm>
          <a:solidFill>
            <a:srgbClr val="274765"/>
          </a:solidFill>
        </p:spPr>
        <p:txBody>
          <a:bodyPr>
            <a:normAutofit fontScale="90000"/>
          </a:bodyPr>
          <a:lstStyle/>
          <a:p>
            <a:r>
              <a:rPr lang="fr-FR" sz="2000" i="0">
                <a:solidFill>
                  <a:schemeClr val="bg1"/>
                </a:solidFill>
                <a:effectLst/>
                <a:latin typeface="+mj-lt"/>
              </a:rPr>
              <a:t>Comprendre les enjeux des filières &amp;</a:t>
            </a:r>
            <a:br>
              <a:rPr lang="fr-FR" sz="2000" i="0">
                <a:solidFill>
                  <a:schemeClr val="bg1"/>
                </a:solidFill>
                <a:effectLst/>
                <a:latin typeface="+mj-lt"/>
              </a:rPr>
            </a:br>
            <a:r>
              <a:rPr lang="fr-FR" sz="2000" i="0">
                <a:solidFill>
                  <a:schemeClr val="bg1"/>
                </a:solidFill>
                <a:effectLst/>
                <a:latin typeface="+mj-lt"/>
              </a:rPr>
              <a:t> animer l'Observatoire de la Consommation</a:t>
            </a:r>
            <a:endParaRPr lang="fr-BE" sz="2000">
              <a:solidFill>
                <a:schemeClr val="bg1"/>
              </a:solidFill>
            </a:endParaRPr>
          </a:p>
        </p:txBody>
      </p:sp>
      <p:graphicFrame>
        <p:nvGraphicFramePr>
          <p:cNvPr id="9" name="Espace réservé du contenu 5">
            <a:extLst>
              <a:ext uri="{FF2B5EF4-FFF2-40B4-BE49-F238E27FC236}">
                <a16:creationId xmlns:a16="http://schemas.microsoft.com/office/drawing/2014/main" id="{62607E26-4CB4-B0E1-1EF2-273361562B4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8" y="2053265"/>
          <a:ext cx="9098410" cy="697024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008823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2089587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Réponses à l’objectifs #0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Budget 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Observatoire de la conso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455.000 €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8643B98-A4AA-65C5-40A7-A0518E69A3CF}"/>
              </a:ext>
            </a:extLst>
          </p:cNvPr>
          <p:cNvSpPr txBox="1"/>
          <p:nvPr/>
        </p:nvSpPr>
        <p:spPr>
          <a:xfrm>
            <a:off x="585216" y="397140"/>
            <a:ext cx="1325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>
                <a:solidFill>
                  <a:srgbClr val="30AB66"/>
                </a:solidFill>
                <a:latin typeface="+mj-lt"/>
              </a:rPr>
              <a:t>#0</a:t>
            </a:r>
          </a:p>
        </p:txBody>
      </p:sp>
    </p:spTree>
    <p:extLst>
      <p:ext uri="{BB962C8B-B14F-4D97-AF65-F5344CB8AC3E}">
        <p14:creationId xmlns:p14="http://schemas.microsoft.com/office/powerpoint/2010/main" val="6823166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E8AB8-BB52-72D9-5757-188483BEA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C3B0602-EFB5-FFD7-6040-5855E8D423F2}"/>
              </a:ext>
            </a:extLst>
          </p:cNvPr>
          <p:cNvSpPr txBox="1">
            <a:spLocks/>
          </p:cNvSpPr>
          <p:nvPr/>
        </p:nvSpPr>
        <p:spPr>
          <a:xfrm>
            <a:off x="1911096" y="904971"/>
            <a:ext cx="6211188" cy="623703"/>
          </a:xfrm>
          <a:prstGeom prst="rect">
            <a:avLst/>
          </a:prstGeom>
          <a:solidFill>
            <a:srgbClr val="274765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bg1"/>
                </a:solidFill>
              </a:rPr>
              <a:t>Sensibiliser le grand public aux enjeux de l'agriculture et l'alimentation et leur place au sein du territoire wallon</a:t>
            </a:r>
            <a:endParaRPr lang="fr-BE" sz="200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8FE1CE-C76A-D903-7E40-F133F5645C95}"/>
              </a:ext>
            </a:extLst>
          </p:cNvPr>
          <p:cNvSpPr txBox="1"/>
          <p:nvPr/>
        </p:nvSpPr>
        <p:spPr>
          <a:xfrm>
            <a:off x="585216" y="397140"/>
            <a:ext cx="1325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>
                <a:solidFill>
                  <a:srgbClr val="30AB66"/>
                </a:solidFill>
                <a:latin typeface="+mj-lt"/>
              </a:rPr>
              <a:t>#1</a:t>
            </a:r>
          </a:p>
        </p:txBody>
      </p:sp>
      <p:graphicFrame>
        <p:nvGraphicFramePr>
          <p:cNvPr id="5" name="Espace réservé du contenu 5">
            <a:extLst>
              <a:ext uri="{FF2B5EF4-FFF2-40B4-BE49-F238E27FC236}">
                <a16:creationId xmlns:a16="http://schemas.microsoft.com/office/drawing/2014/main" id="{7AA25326-5AA4-79E0-2CCE-2BAC028514FE}"/>
              </a:ext>
            </a:extLst>
          </p:cNvPr>
          <p:cNvGraphicFramePr>
            <a:graphicFrameLocks/>
          </p:cNvGraphicFramePr>
          <p:nvPr/>
        </p:nvGraphicFramePr>
        <p:xfrm>
          <a:off x="1358746" y="2285999"/>
          <a:ext cx="9479416" cy="2774863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302325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2177091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30868">
                <a:tc>
                  <a:txBody>
                    <a:bodyPr/>
                    <a:lstStyle/>
                    <a:p>
                      <a:r>
                        <a:rPr lang="fr-BE" sz="1600"/>
                        <a:t>Réponses à l’objectifs #1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Budget 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BE" sz="1600" b="0" i="0" u="none" strike="noStrike" noProof="0">
                          <a:solidFill>
                            <a:srgbClr val="000000"/>
                          </a:solidFill>
                          <a:latin typeface="Aptos Light"/>
                        </a:rPr>
                        <a:t>Rencontres avec le monde agricole</a:t>
                      </a:r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365.000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BE" sz="1600" b="0" i="0" u="none" strike="noStrike" noProof="0">
                          <a:solidFill>
                            <a:srgbClr val="000000"/>
                          </a:solidFill>
                          <a:latin typeface="Aptos Light"/>
                        </a:rPr>
                        <a:t>Créer du contenu pour communiquer et animer nos communautés 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206.000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051802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BE" sz="1600" b="0" i="0" u="none" strike="noStrike" noProof="0">
                          <a:solidFill>
                            <a:srgbClr val="000000"/>
                          </a:solidFill>
                          <a:latin typeface="Aptos Light"/>
                        </a:rPr>
                        <a:t>Gérer et développer nos outils et supports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304.000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3437734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1600" b="0" i="0" u="none" strike="noStrike" noProof="0">
                          <a:solidFill>
                            <a:srgbClr val="000000"/>
                          </a:solidFill>
                          <a:latin typeface="Aptos Light"/>
                        </a:rPr>
                        <a:t>Information et animation « pédagogique »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360.000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379550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1600" b="0" i="0" u="none" strike="noStrike" noProof="0">
                          <a:solidFill>
                            <a:srgbClr val="000000"/>
                          </a:solidFill>
                          <a:latin typeface="Aptos Light"/>
                        </a:rPr>
                        <a:t>Actions de sensibilisation envers le monde de la santé et du sport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96.000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23144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BE" sz="1600" b="0" i="0" u="none" strike="noStrike" noProof="0">
                          <a:solidFill>
                            <a:srgbClr val="000000"/>
                          </a:solidFill>
                          <a:latin typeface="Aptos Light"/>
                        </a:rPr>
                        <a:t>Communication RP &amp; parties prenantes (y compris cotisants)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62.000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2107860"/>
                  </a:ext>
                </a:extLst>
              </a:tr>
              <a:tr h="3485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BE" sz="1600" b="1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 b="1"/>
                        <a:t>1.393.000 €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636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398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B9C7-A539-D828-A471-EDBA52BC3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4A8E0187-2D91-5867-C3D3-0FB433A4223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52318" y="2402133"/>
          <a:ext cx="9479416" cy="197316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302325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2177091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Réponses à l’objectifs #2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/>
                        <a:t>Budget min</a:t>
                      </a:r>
                    </a:p>
                  </a:txBody>
                  <a:tcPr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Informations/ Actions multi-sectorielles 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BE" sz="1600"/>
                        <a:t>860.000</a:t>
                      </a:r>
                    </a:p>
                  </a:txBody>
                  <a:tcPr anchor="ctr">
                    <a:lnR w="12700">
                      <a:solidFill>
                        <a:schemeClr val="tx1"/>
                      </a:solidFill>
                    </a:lnR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r>
                        <a:rPr lang="fr-FR" sz="1600"/>
                        <a:t>Promotion des identités européennes (AOP, IGP, STG, ..) et de qualité différenciée régionale</a:t>
                      </a:r>
                      <a:endParaRPr lang="fr-BE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051802"/>
                  </a:ext>
                </a:extLst>
              </a:tr>
              <a:tr h="424447">
                <a:tc vMerge="1">
                  <a:txBody>
                    <a:bodyPr/>
                    <a:lstStyle/>
                    <a:p>
                      <a:endParaRPr lang="fr-BE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/>
                        <a:t>483.000</a:t>
                      </a:r>
                    </a:p>
                  </a:txBody>
                  <a:tcPr anchor="ctr"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5100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BE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/>
                        <a:t>531.000 </a:t>
                      </a:r>
                    </a:p>
                  </a:txBody>
                  <a:tcPr anchor="ctr"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576557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Communication et information sur les spécificités  de l'agriculture biologique</a:t>
                      </a:r>
                      <a:endParaRPr lang="fr-BE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3437734"/>
                  </a:ext>
                </a:extLst>
              </a:tr>
              <a:tr h="3485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1600" b="1"/>
                        <a:t>TOTAL 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 b="1"/>
                        <a:t>1.874.000 €</a:t>
                      </a:r>
                    </a:p>
                  </a:txBody>
                  <a:tcPr anchor="ctr"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046020"/>
                  </a:ext>
                </a:extLst>
              </a:tr>
            </a:tbl>
          </a:graphicData>
        </a:graphic>
      </p:graphicFrame>
      <p:sp>
        <p:nvSpPr>
          <p:cNvPr id="5" name="Titre 3">
            <a:extLst>
              <a:ext uri="{FF2B5EF4-FFF2-40B4-BE49-F238E27FC236}">
                <a16:creationId xmlns:a16="http://schemas.microsoft.com/office/drawing/2014/main" id="{44EA1DDB-39F3-BC50-797E-8CD44C9F529F}"/>
              </a:ext>
            </a:extLst>
          </p:cNvPr>
          <p:cNvSpPr txBox="1">
            <a:spLocks/>
          </p:cNvSpPr>
          <p:nvPr/>
        </p:nvSpPr>
        <p:spPr>
          <a:xfrm>
            <a:off x="1911096" y="904971"/>
            <a:ext cx="6211188" cy="623703"/>
          </a:xfrm>
          <a:prstGeom prst="rect">
            <a:avLst/>
          </a:prstGeom>
          <a:solidFill>
            <a:srgbClr val="274765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bg1"/>
                </a:solidFill>
              </a:rPr>
              <a:t>Communiquer l'intérêt et les moyens de consommer local, durable et de saison</a:t>
            </a:r>
            <a:endParaRPr lang="fr-BE" sz="200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1A4026-37F2-DB6B-5DA2-E885EF73F669}"/>
              </a:ext>
            </a:extLst>
          </p:cNvPr>
          <p:cNvSpPr txBox="1"/>
          <p:nvPr/>
        </p:nvSpPr>
        <p:spPr>
          <a:xfrm>
            <a:off x="585216" y="397140"/>
            <a:ext cx="1325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>
                <a:solidFill>
                  <a:srgbClr val="30AB66"/>
                </a:solidFill>
                <a:latin typeface="+mj-lt"/>
              </a:rPr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3528426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77E52-BCE2-E938-AF27-40D37EA2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C5F3E7B1-FC32-87BD-A951-0DD937914E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52318" y="2034904"/>
          <a:ext cx="9479416" cy="2788095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302325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2177091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Réponses à l’objectifs #3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Budget 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Produits laitiers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805.000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Elevage et viandes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556.000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051802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Grandes cultures et pommes de terre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210.000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3437734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/>
                        <a:t>Horticulture comestible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55.000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379550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/>
                        <a:t>Horticulture ornementale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158.000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23144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Agro-alimentaire &amp; boissons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236.000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2107860"/>
                  </a:ext>
                </a:extLst>
              </a:tr>
              <a:tr h="3485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BE" sz="1600" b="1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 b="1"/>
                        <a:t>2.030.000 €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636108"/>
                  </a:ext>
                </a:extLst>
              </a:tr>
            </a:tbl>
          </a:graphicData>
        </a:graphic>
      </p:graphicFrame>
      <p:sp>
        <p:nvSpPr>
          <p:cNvPr id="2" name="Titre 3">
            <a:extLst>
              <a:ext uri="{FF2B5EF4-FFF2-40B4-BE49-F238E27FC236}">
                <a16:creationId xmlns:a16="http://schemas.microsoft.com/office/drawing/2014/main" id="{432C6F21-5104-5679-C963-85ECEECD0950}"/>
              </a:ext>
            </a:extLst>
          </p:cNvPr>
          <p:cNvSpPr txBox="1">
            <a:spLocks/>
          </p:cNvSpPr>
          <p:nvPr/>
        </p:nvSpPr>
        <p:spPr>
          <a:xfrm>
            <a:off x="1911096" y="904971"/>
            <a:ext cx="6211188" cy="623703"/>
          </a:xfrm>
          <a:prstGeom prst="rect">
            <a:avLst/>
          </a:prstGeom>
          <a:solidFill>
            <a:srgbClr val="274765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bg1"/>
                </a:solidFill>
              </a:rPr>
              <a:t>Développer une visibilité 360° des producteurs et de leurs produits</a:t>
            </a:r>
            <a:endParaRPr lang="fr-BE" sz="200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5D0327-C9F3-1F39-DB0A-7E199EE99CAB}"/>
              </a:ext>
            </a:extLst>
          </p:cNvPr>
          <p:cNvSpPr txBox="1"/>
          <p:nvPr/>
        </p:nvSpPr>
        <p:spPr>
          <a:xfrm>
            <a:off x="585216" y="397140"/>
            <a:ext cx="1325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>
                <a:solidFill>
                  <a:srgbClr val="30AB66"/>
                </a:solidFill>
                <a:latin typeface="+mj-lt"/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1596731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FA26A-DFAF-AA03-5EA6-E6C9BAA55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DD5344AF-F3D0-E065-672B-8715CB28B07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2150" y="2034904"/>
          <a:ext cx="9469389" cy="2788095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294601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2174788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Réponses à l’objectifs #4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Budget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Matériel foires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10.000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Foires et manifestations agricoles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330.000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051802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Foires et manifestations « grand public »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79.000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3437734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Foires et manifestations « professionnels »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265.000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379550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/>
                        <a:t>Actions de soutien et développement commercial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718.000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23144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Promotion à l’étranger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75.000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2107860"/>
                  </a:ext>
                </a:extLst>
              </a:tr>
              <a:tr h="3485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BE" sz="1600" b="1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 b="1"/>
                        <a:t>1.640.000 €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0328725"/>
                  </a:ext>
                </a:extLst>
              </a:tr>
            </a:tbl>
          </a:graphicData>
        </a:graphic>
      </p:graphicFrame>
      <p:sp>
        <p:nvSpPr>
          <p:cNvPr id="5" name="Titre 3">
            <a:extLst>
              <a:ext uri="{FF2B5EF4-FFF2-40B4-BE49-F238E27FC236}">
                <a16:creationId xmlns:a16="http://schemas.microsoft.com/office/drawing/2014/main" id="{48232014-5FB0-B018-C4B1-528C0E6EE788}"/>
              </a:ext>
            </a:extLst>
          </p:cNvPr>
          <p:cNvSpPr txBox="1">
            <a:spLocks/>
          </p:cNvSpPr>
          <p:nvPr/>
        </p:nvSpPr>
        <p:spPr>
          <a:xfrm>
            <a:off x="1911096" y="904971"/>
            <a:ext cx="6211188" cy="623703"/>
          </a:xfrm>
          <a:prstGeom prst="rect">
            <a:avLst/>
          </a:prstGeom>
          <a:solidFill>
            <a:srgbClr val="274765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bg1"/>
                </a:solidFill>
              </a:rPr>
              <a:t>Rechercher des débouchés pour les produits locaux au sein de la chaîne de valeur </a:t>
            </a:r>
            <a:endParaRPr lang="fr-BE" sz="200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6F6602-EB6C-4D25-6DCB-D22804B89D21}"/>
              </a:ext>
            </a:extLst>
          </p:cNvPr>
          <p:cNvSpPr txBox="1"/>
          <p:nvPr/>
        </p:nvSpPr>
        <p:spPr>
          <a:xfrm>
            <a:off x="585216" y="397140"/>
            <a:ext cx="1325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>
                <a:solidFill>
                  <a:srgbClr val="30AB66"/>
                </a:solidFill>
                <a:latin typeface="+mj-lt"/>
              </a:rPr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2600971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5D754-65A7-EAA3-ABA3-93B488623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D717421E-906E-B020-8016-91EDFE4177B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0680" y="2558205"/>
          <a:ext cx="9459371" cy="174255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286884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2172487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Réponses à l’objectifs #5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/>
                        <a:t>Budget min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Signes de reconnaissance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Soutien aux acteurs 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255.000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051802"/>
                  </a:ext>
                </a:extLst>
              </a:tr>
              <a:tr h="3485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1600"/>
                        <a:t>Concours et valorisation des produits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/>
                        <a:t>30.000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6704831"/>
                  </a:ext>
                </a:extLst>
              </a:tr>
              <a:tr h="3485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1600" b="1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BE" sz="1600" b="1"/>
                        <a:t>310.000 €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819574"/>
                  </a:ext>
                </a:extLst>
              </a:tr>
            </a:tbl>
          </a:graphicData>
        </a:graphic>
      </p:graphicFrame>
      <p:sp>
        <p:nvSpPr>
          <p:cNvPr id="8" name="Titre 3">
            <a:extLst>
              <a:ext uri="{FF2B5EF4-FFF2-40B4-BE49-F238E27FC236}">
                <a16:creationId xmlns:a16="http://schemas.microsoft.com/office/drawing/2014/main" id="{1B9A1248-59B8-33B1-883E-DEB2D79CA78A}"/>
              </a:ext>
            </a:extLst>
          </p:cNvPr>
          <p:cNvSpPr txBox="1">
            <a:spLocks/>
          </p:cNvSpPr>
          <p:nvPr/>
        </p:nvSpPr>
        <p:spPr>
          <a:xfrm>
            <a:off x="1911096" y="904971"/>
            <a:ext cx="6211188" cy="623703"/>
          </a:xfrm>
          <a:prstGeom prst="rect">
            <a:avLst/>
          </a:prstGeom>
          <a:solidFill>
            <a:srgbClr val="274765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bg1"/>
                </a:solidFill>
              </a:rPr>
              <a:t>Visibiliser les produits locaux distribués en circuits courts et en vente directe et de leurs points de vente</a:t>
            </a:r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6229130-460B-E8A0-4478-F325E825B99B}"/>
              </a:ext>
            </a:extLst>
          </p:cNvPr>
          <p:cNvSpPr txBox="1"/>
          <p:nvPr/>
        </p:nvSpPr>
        <p:spPr>
          <a:xfrm>
            <a:off x="585216" y="397140"/>
            <a:ext cx="1325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>
                <a:solidFill>
                  <a:srgbClr val="30AB66"/>
                </a:solidFill>
                <a:latin typeface="+mj-lt"/>
              </a:rPr>
              <a:t>#5</a:t>
            </a:r>
          </a:p>
        </p:txBody>
      </p:sp>
    </p:spTree>
    <p:extLst>
      <p:ext uri="{BB962C8B-B14F-4D97-AF65-F5344CB8AC3E}">
        <p14:creationId xmlns:p14="http://schemas.microsoft.com/office/powerpoint/2010/main" val="1618179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3649-76D3-7CEA-32A6-F73EAFA8E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EAC8F2-861D-3D1C-EA6E-FC95A4F4A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023" y="2766218"/>
            <a:ext cx="10515600" cy="1325563"/>
          </a:xfrm>
        </p:spPr>
        <p:txBody>
          <a:bodyPr/>
          <a:lstStyle/>
          <a:p>
            <a:r>
              <a:rPr lang="fr-BE" dirty="0">
                <a:solidFill>
                  <a:srgbClr val="283957"/>
                </a:solidFill>
              </a:rPr>
              <a:t>BUDGETS</a:t>
            </a:r>
          </a:p>
        </p:txBody>
      </p:sp>
    </p:spTree>
    <p:extLst>
      <p:ext uri="{BB962C8B-B14F-4D97-AF65-F5344CB8AC3E}">
        <p14:creationId xmlns:p14="http://schemas.microsoft.com/office/powerpoint/2010/main" val="3269532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46A85-C8BE-B0B9-53D7-BB03BB52E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83E778B3-D0C4-F958-8EB8-3F27BE7FDD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78873" y="2034904"/>
          <a:ext cx="9629813" cy="2788096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418181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2211632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Objectifs 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Budget 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Observatoire de la consommation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455.000 €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Sensibilisation à l’agriculture 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1.393.000 €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051802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Sensibiliser à la consommation locale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1.874.000 €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3437734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Promotion des produits locaux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2.030.000 €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379550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/>
                        <a:t>Recherche de débouchés – développement commercial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1.640.000 €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1447279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BE" sz="1600"/>
                        <a:t>Visibiliser les produits locaux et le circuit court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310.000 €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23144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>
                          <a:solidFill>
                            <a:srgbClr val="274765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b="1"/>
                        <a:t>7.702.000 €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8593517"/>
                  </a:ext>
                </a:extLst>
              </a:tr>
            </a:tbl>
          </a:graphicData>
        </a:graphic>
      </p:graphicFrame>
      <p:sp>
        <p:nvSpPr>
          <p:cNvPr id="3" name="Titre 2">
            <a:extLst>
              <a:ext uri="{FF2B5EF4-FFF2-40B4-BE49-F238E27FC236}">
                <a16:creationId xmlns:a16="http://schemas.microsoft.com/office/drawing/2014/main" id="{B1C44A23-8FD2-AFF0-AAD7-F9904EAFC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2400">
                <a:solidFill>
                  <a:srgbClr val="30AB66"/>
                </a:solidFill>
              </a:rPr>
              <a:t>PLAN D’ACTIONS ET BUDGET 2025</a:t>
            </a:r>
          </a:p>
        </p:txBody>
      </p:sp>
    </p:spTree>
    <p:extLst>
      <p:ext uri="{BB962C8B-B14F-4D97-AF65-F5344CB8AC3E}">
        <p14:creationId xmlns:p14="http://schemas.microsoft.com/office/powerpoint/2010/main" val="4289739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7A07-682A-3C8E-30F0-D9FD2935A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2D5D49F2-112A-BB62-DA11-EDFA5061FF5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22513" y="1718628"/>
          <a:ext cx="7804994" cy="2439584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6012459">
                  <a:extLst>
                    <a:ext uri="{9D8B030D-6E8A-4147-A177-3AD203B41FA5}">
                      <a16:colId xmlns:a16="http://schemas.microsoft.com/office/drawing/2014/main" val="1523517595"/>
                    </a:ext>
                  </a:extLst>
                </a:gridCol>
                <a:gridCol w="1792535">
                  <a:extLst>
                    <a:ext uri="{9D8B030D-6E8A-4147-A177-3AD203B41FA5}">
                      <a16:colId xmlns:a16="http://schemas.microsoft.com/office/drawing/2014/main" val="1135137787"/>
                    </a:ext>
                  </a:extLst>
                </a:gridCol>
              </a:tblGrid>
              <a:tr h="348512">
                <a:tc>
                  <a:txBody>
                    <a:bodyPr/>
                    <a:lstStyle/>
                    <a:p>
                      <a:r>
                        <a:rPr lang="fr-BE" sz="1600"/>
                        <a:t>Objectifs 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Budget min</a:t>
                      </a:r>
                    </a:p>
                  </a:txBody>
                  <a:tcPr>
                    <a:solidFill>
                      <a:srgbClr val="274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97263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Cotisations sectorielles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3.430.000 €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773370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Dotation et prélèvement réserve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1.553.000 €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051802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Apport campagnes euro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240.000 €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3437734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r>
                        <a:rPr lang="fr-FR" sz="1600"/>
                        <a:t>Participation salons / foires</a:t>
                      </a:r>
                      <a:endParaRPr lang="fr-B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50.000 €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3795505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/>
                        <a:t>Vente matériel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/>
                        <a:t>1.000 €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1447279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>
                          <a:solidFill>
                            <a:srgbClr val="274765"/>
                          </a:solidFill>
                        </a:rPr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b="1">
                          <a:solidFill>
                            <a:srgbClr val="274765"/>
                          </a:solidFill>
                        </a:rPr>
                        <a:t>5.274.000 €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231445"/>
                  </a:ext>
                </a:extLst>
              </a:tr>
            </a:tbl>
          </a:graphicData>
        </a:graphic>
      </p:graphicFrame>
      <p:sp>
        <p:nvSpPr>
          <p:cNvPr id="3" name="Titre 2">
            <a:extLst>
              <a:ext uri="{FF2B5EF4-FFF2-40B4-BE49-F238E27FC236}">
                <a16:creationId xmlns:a16="http://schemas.microsoft.com/office/drawing/2014/main" id="{3E90E70B-5709-5A46-A4C1-8E60EBAB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2400">
                <a:solidFill>
                  <a:srgbClr val="30AB66"/>
                </a:solidFill>
              </a:rPr>
              <a:t>RENTREES 2025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49EC57-0AE1-3226-967A-1841D63AB2BF}"/>
              </a:ext>
            </a:extLst>
          </p:cNvPr>
          <p:cNvSpPr txBox="1"/>
          <p:nvPr/>
        </p:nvSpPr>
        <p:spPr>
          <a:xfrm>
            <a:off x="5847039" y="4566800"/>
            <a:ext cx="4072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/>
              <a:t>Budget Plan de relance de la Wallonie (PRW):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ECCF0B-1F94-3A84-BCD1-86A70ABC3BCE}"/>
              </a:ext>
            </a:extLst>
          </p:cNvPr>
          <p:cNvSpPr txBox="1"/>
          <p:nvPr/>
        </p:nvSpPr>
        <p:spPr>
          <a:xfrm>
            <a:off x="6221830" y="4960836"/>
            <a:ext cx="3689401" cy="10772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/>
              <a:t>-Observatoire	2023-2026</a:t>
            </a:r>
          </a:p>
          <a:p>
            <a:r>
              <a:rPr lang="fr-FR" sz="1600"/>
              <a:t>-Gastronomie	2024-2025</a:t>
            </a:r>
          </a:p>
          <a:p>
            <a:r>
              <a:rPr lang="fr-FR" sz="1600"/>
              <a:t>-Réflexe local	2024-2025</a:t>
            </a:r>
          </a:p>
          <a:p>
            <a:r>
              <a:rPr lang="fr-FR" sz="1600"/>
              <a:t>-E-Commerce	2024-2026</a:t>
            </a:r>
            <a:endParaRPr lang="fr-BE" sz="1600"/>
          </a:p>
        </p:txBody>
      </p:sp>
    </p:spTree>
    <p:extLst>
      <p:ext uri="{BB962C8B-B14F-4D97-AF65-F5344CB8AC3E}">
        <p14:creationId xmlns:p14="http://schemas.microsoft.com/office/powerpoint/2010/main" val="4021656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99470E7-2413-231A-4328-1919BF642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2016" y="3341624"/>
            <a:ext cx="6102096" cy="1696720"/>
          </a:xfrm>
        </p:spPr>
        <p:txBody>
          <a:bodyPr>
            <a:noAutofit/>
          </a:bodyPr>
          <a:lstStyle/>
          <a:p>
            <a:pPr algn="l"/>
            <a:r>
              <a:rPr lang="fr-FR" sz="3600" b="1" dirty="0">
                <a:solidFill>
                  <a:srgbClr val="274765"/>
                </a:solidFill>
                <a:latin typeface="Bahnschrift"/>
              </a:rPr>
              <a:t>Merci pour votre attention.</a:t>
            </a:r>
            <a:br>
              <a:rPr lang="fr-FR" sz="3600" b="1" dirty="0">
                <a:latin typeface="Bahnschrift"/>
              </a:rPr>
            </a:br>
            <a:r>
              <a:rPr lang="fr-FR" sz="3600" b="1" dirty="0">
                <a:solidFill>
                  <a:srgbClr val="30AB66"/>
                </a:solidFill>
                <a:latin typeface="Bahnschrift"/>
              </a:rPr>
              <a:t>Des questions ?</a:t>
            </a:r>
            <a:br>
              <a:rPr lang="fr-BE" sz="3600" b="1" dirty="0">
                <a:latin typeface="Bahnschrift"/>
              </a:rPr>
            </a:br>
            <a:endParaRPr lang="fr-BE" sz="3600" b="1">
              <a:solidFill>
                <a:srgbClr val="274765"/>
              </a:solidFill>
              <a:latin typeface="Bahnschrift"/>
            </a:endParaRPr>
          </a:p>
        </p:txBody>
      </p:sp>
    </p:spTree>
    <p:extLst>
      <p:ext uri="{BB962C8B-B14F-4D97-AF65-F5344CB8AC3E}">
        <p14:creationId xmlns:p14="http://schemas.microsoft.com/office/powerpoint/2010/main" val="2074935150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2">
      <a:majorFont>
        <a:latin typeface="Bahnschrift"/>
        <a:ea typeface=""/>
        <a:cs typeface=""/>
      </a:majorFont>
      <a:minorFont>
        <a:latin typeface="Aptos Light"/>
        <a:ea typeface=""/>
        <a:cs typeface="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88f453-f5a5-4baa-9cbb-bea0bf445619">
      <Terms xmlns="http://schemas.microsoft.com/office/infopath/2007/PartnerControls"/>
    </lcf76f155ced4ddcb4097134ff3c332f>
    <TaxCatchAll xmlns="9ed02b8e-0a7f-4571-b183-4d2e346e6a2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5A26FAD971A2469EE8BCBE0B24C8AF" ma:contentTypeVersion="11" ma:contentTypeDescription="Create a new document." ma:contentTypeScope="" ma:versionID="3cd741ebffb2eb3bedaf3adbcc9b27ac">
  <xsd:schema xmlns:xsd="http://www.w3.org/2001/XMLSchema" xmlns:xs="http://www.w3.org/2001/XMLSchema" xmlns:p="http://schemas.microsoft.com/office/2006/metadata/properties" xmlns:ns2="1d88f453-f5a5-4baa-9cbb-bea0bf445619" xmlns:ns3="9ed02b8e-0a7f-4571-b183-4d2e346e6a28" targetNamespace="http://schemas.microsoft.com/office/2006/metadata/properties" ma:root="true" ma:fieldsID="a472908d4dc2e70f892aedd26897f8c6" ns2:_="" ns3:_="">
    <xsd:import namespace="1d88f453-f5a5-4baa-9cbb-bea0bf445619"/>
    <xsd:import namespace="9ed02b8e-0a7f-4571-b183-4d2e346e6a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8f453-f5a5-4baa-9cbb-bea0bf4456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bab0fed-93ae-4620-8049-da27cb52ce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d02b8e-0a7f-4571-b183-4d2e346e6a2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772b126-646f-4ad7-b831-40b7b438c044}" ma:internalName="TaxCatchAll" ma:showField="CatchAllData" ma:web="9ed02b8e-0a7f-4571-b183-4d2e346e6a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D39BC0-99DF-4870-A29E-0340672C94F5}">
  <ds:schemaRefs>
    <ds:schemaRef ds:uri="1d88f453-f5a5-4baa-9cbb-bea0bf445619"/>
    <ds:schemaRef ds:uri="http://schemas.microsoft.com/office/infopath/2007/PartnerControls"/>
    <ds:schemaRef ds:uri="9ed02b8e-0a7f-4571-b183-4d2e346e6a28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B1BE26A-082A-4227-BCD2-CC624DE093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42A51B-D12E-404A-A552-EF48AD0D2A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88f453-f5a5-4baa-9cbb-bea0bf445619"/>
    <ds:schemaRef ds:uri="9ed02b8e-0a7f-4571-b183-4d2e346e6a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1410</Words>
  <Application>Microsoft Macintosh PowerPoint</Application>
  <PresentationFormat>Grand écran</PresentationFormat>
  <Paragraphs>241</Paragraphs>
  <Slides>36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48" baseType="lpstr">
      <vt:lpstr>Aptos Light</vt:lpstr>
      <vt:lpstr>Arial</vt:lpstr>
      <vt:lpstr>Bahnschrift</vt:lpstr>
      <vt:lpstr>Basic Sans ExtraLight</vt:lpstr>
      <vt:lpstr>Calibri</vt:lpstr>
      <vt:lpstr>Calibri Light</vt:lpstr>
      <vt:lpstr>Co Headline</vt:lpstr>
      <vt:lpstr>Co Headline Light</vt:lpstr>
      <vt:lpstr>Fields Display</vt:lpstr>
      <vt:lpstr>Wingdings</vt:lpstr>
      <vt:lpstr>1_Thème Office</vt:lpstr>
      <vt:lpstr>Thème Office 2013 – 2022</vt:lpstr>
      <vt:lpstr>Présentation PowerPoint</vt:lpstr>
      <vt:lpstr>Présentation PowerPoint</vt:lpstr>
      <vt:lpstr>CONTEXTE</vt:lpstr>
      <vt:lpstr>Présentation PowerPoint</vt:lpstr>
      <vt:lpstr>MEGATRENDS</vt:lpstr>
      <vt:lpstr>Présentation PowerPoint</vt:lpstr>
      <vt:lpstr>Déclaration de politique régionale (DPR)</vt:lpstr>
      <vt:lpstr>OBJECTIF STRATÉGIQUE </vt:lpstr>
      <vt:lpstr>OBJECTIF STRATÉGIQUE </vt:lpstr>
      <vt:lpstr>VISION STRATEGIQUE</vt:lpstr>
      <vt:lpstr>NOS ENJEUX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OBJECTIFS STRATÉGIQUES ET OPÉRATIONNELS</vt:lpstr>
      <vt:lpstr>Présentation PowerPoint</vt:lpstr>
      <vt:lpstr>Présentation PowerPoint</vt:lpstr>
      <vt:lpstr>PLAN D’ACTIONS 2025</vt:lpstr>
      <vt:lpstr>Présentation PowerPoint</vt:lpstr>
      <vt:lpstr>Présentation PowerPoint</vt:lpstr>
      <vt:lpstr>Comprendre les enjeux des filières &amp;  animer l'Observatoire de la Consommation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BUDGETS</vt:lpstr>
      <vt:lpstr>PLAN D’ACTIONS ET BUDGET 2025</vt:lpstr>
      <vt:lpstr>RENTREES 2025</vt:lpstr>
      <vt:lpstr>Merci pour votre attention. Des questions 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chapitre ou section</dc:title>
  <dc:creator>Jean-Christophe Horemans</dc:creator>
  <cp:lastModifiedBy>Philippe Mattart</cp:lastModifiedBy>
  <cp:revision>271</cp:revision>
  <dcterms:created xsi:type="dcterms:W3CDTF">2023-06-28T10:05:57Z</dcterms:created>
  <dcterms:modified xsi:type="dcterms:W3CDTF">2024-11-26T13:57:36Z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0x0101001C5A26FAD971A2469EE8BCBE0B24C8AF</vt:lpwstr>
  </property>
  <property fmtid="{D5CDD505-2E9C-101B-9397-08002B2CF9AE}" pid="3" name="MediaServiceImageTags">
    <vt:lpwstr/>
  </property>
</Properties>
</file>