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1"/>
  </p:notesMasterIdLst>
  <p:sldIdLst>
    <p:sldId id="273" r:id="rId2"/>
    <p:sldId id="274" r:id="rId3"/>
    <p:sldId id="670" r:id="rId4"/>
    <p:sldId id="698" r:id="rId5"/>
    <p:sldId id="749" r:id="rId6"/>
    <p:sldId id="745" r:id="rId7"/>
    <p:sldId id="699" r:id="rId8"/>
    <p:sldId id="750" r:id="rId9"/>
    <p:sldId id="748" r:id="rId10"/>
    <p:sldId id="727" r:id="rId11"/>
    <p:sldId id="754" r:id="rId12"/>
    <p:sldId id="729" r:id="rId13"/>
    <p:sldId id="752" r:id="rId14"/>
    <p:sldId id="746" r:id="rId15"/>
    <p:sldId id="751" r:id="rId16"/>
    <p:sldId id="747" r:id="rId17"/>
    <p:sldId id="700" r:id="rId18"/>
    <p:sldId id="753" r:id="rId19"/>
    <p:sldId id="741" r:id="rId20"/>
    <p:sldId id="742" r:id="rId21"/>
    <p:sldId id="743" r:id="rId22"/>
    <p:sldId id="757" r:id="rId23"/>
    <p:sldId id="756" r:id="rId24"/>
    <p:sldId id="758" r:id="rId25"/>
    <p:sldId id="755" r:id="rId26"/>
    <p:sldId id="770" r:id="rId27"/>
    <p:sldId id="772" r:id="rId28"/>
    <p:sldId id="762" r:id="rId29"/>
    <p:sldId id="764" r:id="rId30"/>
    <p:sldId id="763" r:id="rId31"/>
    <p:sldId id="765" r:id="rId32"/>
    <p:sldId id="767" r:id="rId33"/>
    <p:sldId id="769" r:id="rId34"/>
    <p:sldId id="768" r:id="rId35"/>
    <p:sldId id="773" r:id="rId36"/>
    <p:sldId id="774" r:id="rId37"/>
    <p:sldId id="760" r:id="rId38"/>
    <p:sldId id="744" r:id="rId39"/>
    <p:sldId id="351" r:id="rId40"/>
  </p:sldIdLst>
  <p:sldSz cx="12192000" cy="6858000"/>
  <p:notesSz cx="6858000" cy="9144000"/>
  <p:defaultTextStyle>
    <a:defPPr>
      <a:defRPr lang="fr-B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el Daniaux" initials="CD" lastIdx="4" clrIdx="0">
    <p:extLst>
      <p:ext uri="{19B8F6BF-5375-455C-9EA6-DF929625EA0E}">
        <p15:presenceInfo xmlns:p15="http://schemas.microsoft.com/office/powerpoint/2012/main" userId="785726d0d64c169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E1E1"/>
    <a:srgbClr val="3B3838"/>
    <a:srgbClr val="ABC300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A488322-F2BA-4B5B-9748-0D474271808F}" styleName="Style moyen 3 - Accentuation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Style foncé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Style léger 3 - Accentuation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EC20E35-A176-4012-BC5E-935CFFF8708E}" styleName="Style moyen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7" autoAdjust="0"/>
    <p:restoredTop sz="94660"/>
  </p:normalViewPr>
  <p:slideViewPr>
    <p:cSldViewPr snapToGrid="0">
      <p:cViewPr varScale="1">
        <p:scale>
          <a:sx n="81" d="100"/>
          <a:sy n="81" d="100"/>
        </p:scale>
        <p:origin x="4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hech-my.sharepoint.com/personal/e193511_student_hech_be/Documents/Suivi%20Couprod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BE" sz="2000" b="1" dirty="0"/>
              <a:t>Répartition agriculture biologique et conventionnelle pour 2023 et 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7B4-1B46-B561-7B761695E456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7B4-1B46-B561-7B761695E456}"/>
              </c:ext>
            </c:extLst>
          </c:dPt>
          <c:dLbls>
            <c:dLbl>
              <c:idx val="0"/>
              <c:layout>
                <c:manualLayout>
                  <c:x val="8.2076115485564302E-2"/>
                  <c:y val="-0.1273993875765529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7B4-1B46-B561-7B761695E456}"/>
                </c:ext>
              </c:extLst>
            </c:dLbl>
            <c:dLbl>
              <c:idx val="1"/>
              <c:layout>
                <c:manualLayout>
                  <c:x val="-0.11278718285214351"/>
                  <c:y val="0.14010899679206765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7B4-1B46-B561-7B761695E45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1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'[Suivi Couprod.xlsx]stat desc 1'!$C$44:$D$44</c:f>
              <c:strCache>
                <c:ptCount val="2"/>
                <c:pt idx="0">
                  <c:v>UGB Conv</c:v>
                </c:pt>
                <c:pt idx="1">
                  <c:v>UGB BIO </c:v>
                </c:pt>
              </c:strCache>
            </c:strRef>
          </c:cat>
          <c:val>
            <c:numRef>
              <c:f>'[Suivi Couprod.xlsx]stat desc 1'!$C$45:$D$45</c:f>
              <c:numCache>
                <c:formatCode>General</c:formatCode>
                <c:ptCount val="2"/>
                <c:pt idx="0">
                  <c:v>689</c:v>
                </c:pt>
                <c:pt idx="1">
                  <c:v>195.09999999999997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7B4-1B46-B561-7B761695E45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29.png"/><Relationship Id="rId7" Type="http://schemas.openxmlformats.org/officeDocument/2006/relationships/image" Target="../media/image38.png"/><Relationship Id="rId2" Type="http://schemas.openxmlformats.org/officeDocument/2006/relationships/image" Target="../media/image35.svg"/><Relationship Id="rId1" Type="http://schemas.openxmlformats.org/officeDocument/2006/relationships/image" Target="../media/image34.png"/><Relationship Id="rId6" Type="http://schemas.openxmlformats.org/officeDocument/2006/relationships/image" Target="../media/image37.svg"/><Relationship Id="rId5" Type="http://schemas.openxmlformats.org/officeDocument/2006/relationships/image" Target="../media/image25.png"/><Relationship Id="rId4" Type="http://schemas.openxmlformats.org/officeDocument/2006/relationships/image" Target="../media/image36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svg"/><Relationship Id="rId1" Type="http://schemas.openxmlformats.org/officeDocument/2006/relationships/image" Target="../media/image25.png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image" Target="../media/image42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29.png"/><Relationship Id="rId7" Type="http://schemas.openxmlformats.org/officeDocument/2006/relationships/image" Target="../media/image38.png"/><Relationship Id="rId2" Type="http://schemas.openxmlformats.org/officeDocument/2006/relationships/image" Target="../media/image35.svg"/><Relationship Id="rId1" Type="http://schemas.openxmlformats.org/officeDocument/2006/relationships/image" Target="../media/image34.png"/><Relationship Id="rId6" Type="http://schemas.openxmlformats.org/officeDocument/2006/relationships/image" Target="../media/image37.svg"/><Relationship Id="rId5" Type="http://schemas.openxmlformats.org/officeDocument/2006/relationships/image" Target="../media/image25.png"/><Relationship Id="rId4" Type="http://schemas.openxmlformats.org/officeDocument/2006/relationships/image" Target="../media/image36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svg"/><Relationship Id="rId1" Type="http://schemas.openxmlformats.org/officeDocument/2006/relationships/image" Target="../media/image25.png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image" Target="../media/image4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FEA4AA-582F-4DE2-A70A-921641E01FA7}" type="doc">
      <dgm:prSet loTypeId="urn:microsoft.com/office/officeart/2018/2/layout/IconLabelList" loCatId="icon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54468553-6BB8-4404-B4FD-8782023D7451}">
      <dgm:prSet custT="1"/>
      <dgm:spPr/>
      <dgm:t>
        <a:bodyPr/>
        <a:lstStyle/>
        <a:p>
          <a:pPr algn="ctr"/>
          <a:r>
            <a:rPr lang="fr-BE" sz="2000" dirty="0"/>
            <a:t>Tripler la part de produits ovins wallons sur le marché local</a:t>
          </a:r>
          <a:endParaRPr lang="en-US" sz="2000" dirty="0"/>
        </a:p>
      </dgm:t>
    </dgm:pt>
    <dgm:pt modelId="{F795D131-F152-47A2-A2EC-B83222A1C744}" type="parTrans" cxnId="{76A8A3D1-37D9-44A4-90AE-71F4F9F826AD}">
      <dgm:prSet/>
      <dgm:spPr/>
      <dgm:t>
        <a:bodyPr/>
        <a:lstStyle/>
        <a:p>
          <a:endParaRPr lang="en-US"/>
        </a:p>
      </dgm:t>
    </dgm:pt>
    <dgm:pt modelId="{77B936C2-7166-4678-BCFF-F0DFD8E8F015}" type="sibTrans" cxnId="{76A8A3D1-37D9-44A4-90AE-71F4F9F826AD}">
      <dgm:prSet/>
      <dgm:spPr/>
      <dgm:t>
        <a:bodyPr/>
        <a:lstStyle/>
        <a:p>
          <a:endParaRPr lang="en-US"/>
        </a:p>
      </dgm:t>
    </dgm:pt>
    <dgm:pt modelId="{D48C79DE-6E9C-488E-A3E0-AAD3928D58E4}">
      <dgm:prSet/>
      <dgm:spPr/>
      <dgm:t>
        <a:bodyPr/>
        <a:lstStyle/>
        <a:p>
          <a:r>
            <a:rPr lang="fr-BE" dirty="0"/>
            <a:t>35 % d’</a:t>
          </a:r>
          <a:r>
            <a:rPr lang="fr-BE" dirty="0" err="1"/>
            <a:t>auto-approvisionnement</a:t>
          </a:r>
          <a:r>
            <a:rPr lang="fr-BE" dirty="0"/>
            <a:t> en viande ovine</a:t>
          </a:r>
          <a:endParaRPr lang="en-US" dirty="0"/>
        </a:p>
      </dgm:t>
    </dgm:pt>
    <dgm:pt modelId="{F9B1C26F-3AC0-4231-BC1C-C5A3F6222ADF}" type="parTrans" cxnId="{0A9C873A-0535-4758-994D-C39B38DAEB56}">
      <dgm:prSet/>
      <dgm:spPr/>
      <dgm:t>
        <a:bodyPr/>
        <a:lstStyle/>
        <a:p>
          <a:endParaRPr lang="en-US"/>
        </a:p>
      </dgm:t>
    </dgm:pt>
    <dgm:pt modelId="{3FB21303-F6BA-46EE-94FD-7ABCB74C9846}" type="sibTrans" cxnId="{0A9C873A-0535-4758-994D-C39B38DAEB56}">
      <dgm:prSet/>
      <dgm:spPr/>
      <dgm:t>
        <a:bodyPr/>
        <a:lstStyle/>
        <a:p>
          <a:endParaRPr lang="en-US"/>
        </a:p>
      </dgm:t>
    </dgm:pt>
    <dgm:pt modelId="{473CEEF0-7574-4343-BF4C-736713CA1C66}">
      <dgm:prSet/>
      <dgm:spPr/>
      <dgm:t>
        <a:bodyPr/>
        <a:lstStyle/>
        <a:p>
          <a:r>
            <a:rPr lang="fr-BE" dirty="0"/>
            <a:t>Revenu rémunérateur et bonnes conditions de travail</a:t>
          </a:r>
          <a:endParaRPr lang="en-US" dirty="0"/>
        </a:p>
      </dgm:t>
    </dgm:pt>
    <dgm:pt modelId="{5C02D26A-2851-43BC-9F98-EE93635812DC}" type="parTrans" cxnId="{074BD4CB-9C5F-4035-9A3D-FDB7178E46D3}">
      <dgm:prSet/>
      <dgm:spPr/>
      <dgm:t>
        <a:bodyPr/>
        <a:lstStyle/>
        <a:p>
          <a:endParaRPr lang="en-US"/>
        </a:p>
      </dgm:t>
    </dgm:pt>
    <dgm:pt modelId="{9E272594-33E2-4D79-8735-7C5F299048BB}" type="sibTrans" cxnId="{074BD4CB-9C5F-4035-9A3D-FDB7178E46D3}">
      <dgm:prSet/>
      <dgm:spPr/>
      <dgm:t>
        <a:bodyPr/>
        <a:lstStyle/>
        <a:p>
          <a:endParaRPr lang="en-US"/>
        </a:p>
      </dgm:t>
    </dgm:pt>
    <dgm:pt modelId="{5C8B02E9-36EF-4038-97DA-1B64F2B460C5}" type="pres">
      <dgm:prSet presAssocID="{37FEA4AA-582F-4DE2-A70A-921641E01FA7}" presName="root" presStyleCnt="0">
        <dgm:presLayoutVars>
          <dgm:dir/>
          <dgm:resizeHandles val="exact"/>
        </dgm:presLayoutVars>
      </dgm:prSet>
      <dgm:spPr/>
    </dgm:pt>
    <dgm:pt modelId="{A0EE87B2-80D4-4397-A1A3-DE5E6DD6D123}" type="pres">
      <dgm:prSet presAssocID="{54468553-6BB8-4404-B4FD-8782023D7451}" presName="compNode" presStyleCnt="0"/>
      <dgm:spPr/>
    </dgm:pt>
    <dgm:pt modelId="{897FE68C-3BAF-4A1D-A8A1-063D2C09572A}" type="pres">
      <dgm:prSet presAssocID="{54468553-6BB8-4404-B4FD-8782023D7451}" presName="iconRect" presStyleLbl="node1" presStyleIdx="0" presStyleCnt="3" custScaleX="130990" custScaleY="12202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uton"/>
        </a:ext>
      </dgm:extLst>
    </dgm:pt>
    <dgm:pt modelId="{DEF4E92C-4E86-4192-9776-393F8A2AED81}" type="pres">
      <dgm:prSet presAssocID="{54468553-6BB8-4404-B4FD-8782023D7451}" presName="spaceRect" presStyleCnt="0"/>
      <dgm:spPr/>
    </dgm:pt>
    <dgm:pt modelId="{6CCEBB25-7841-4180-9115-CD6EAA739307}" type="pres">
      <dgm:prSet presAssocID="{54468553-6BB8-4404-B4FD-8782023D7451}" presName="textRect" presStyleLbl="revTx" presStyleIdx="0" presStyleCnt="3">
        <dgm:presLayoutVars>
          <dgm:chMax val="1"/>
          <dgm:chPref val="1"/>
        </dgm:presLayoutVars>
      </dgm:prSet>
      <dgm:spPr/>
    </dgm:pt>
    <dgm:pt modelId="{98CF674A-9EE8-492D-8EF2-93E385DCF6F6}" type="pres">
      <dgm:prSet presAssocID="{77B936C2-7166-4678-BCFF-F0DFD8E8F015}" presName="sibTrans" presStyleCnt="0"/>
      <dgm:spPr/>
    </dgm:pt>
    <dgm:pt modelId="{6BBBA7D4-D19A-4BC4-8329-EA402D9A4A4D}" type="pres">
      <dgm:prSet presAssocID="{D48C79DE-6E9C-488E-A3E0-AAD3928D58E4}" presName="compNode" presStyleCnt="0"/>
      <dgm:spPr/>
    </dgm:pt>
    <dgm:pt modelId="{9DCA5122-DA7D-4AF7-8776-DF67653D447D}" type="pres">
      <dgm:prSet presAssocID="{D48C79DE-6E9C-488E-A3E0-AAD3928D58E4}" presName="iconRect" presStyleLbl="node1" presStyleIdx="1" presStyleCnt="3" custScaleX="127716" custScaleY="11879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arm scene"/>
        </a:ext>
      </dgm:extLst>
    </dgm:pt>
    <dgm:pt modelId="{9E1D5765-BECB-4C92-BF6C-15C9DE3CFA3F}" type="pres">
      <dgm:prSet presAssocID="{D48C79DE-6E9C-488E-A3E0-AAD3928D58E4}" presName="spaceRect" presStyleCnt="0"/>
      <dgm:spPr/>
    </dgm:pt>
    <dgm:pt modelId="{1C8D5744-1FF1-4DF9-9057-C6139AE3F4DD}" type="pres">
      <dgm:prSet presAssocID="{D48C79DE-6E9C-488E-A3E0-AAD3928D58E4}" presName="textRect" presStyleLbl="revTx" presStyleIdx="1" presStyleCnt="3">
        <dgm:presLayoutVars>
          <dgm:chMax val="1"/>
          <dgm:chPref val="1"/>
        </dgm:presLayoutVars>
      </dgm:prSet>
      <dgm:spPr/>
    </dgm:pt>
    <dgm:pt modelId="{B5235648-4622-4D53-98F7-CECAF0196EE7}" type="pres">
      <dgm:prSet presAssocID="{3FB21303-F6BA-46EE-94FD-7ABCB74C9846}" presName="sibTrans" presStyleCnt="0"/>
      <dgm:spPr/>
    </dgm:pt>
    <dgm:pt modelId="{FDE259B2-EDCF-4453-9763-5EA0B50111ED}" type="pres">
      <dgm:prSet presAssocID="{473CEEF0-7574-4343-BF4C-736713CA1C66}" presName="compNode" presStyleCnt="0"/>
      <dgm:spPr/>
    </dgm:pt>
    <dgm:pt modelId="{AF233717-A1ED-47A9-8F4B-68F81C94397A}" type="pres">
      <dgm:prSet presAssocID="{473CEEF0-7574-4343-BF4C-736713CA1C66}" presName="iconRect" presStyleLbl="node1" presStyleIdx="2" presStyleCnt="3" custScaleX="117976" custScaleY="128492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rgent"/>
        </a:ext>
      </dgm:extLst>
    </dgm:pt>
    <dgm:pt modelId="{0D6B5933-8A50-455A-B9A8-8F87E8CB3CBA}" type="pres">
      <dgm:prSet presAssocID="{473CEEF0-7574-4343-BF4C-736713CA1C66}" presName="spaceRect" presStyleCnt="0"/>
      <dgm:spPr/>
    </dgm:pt>
    <dgm:pt modelId="{9F8EE8CA-4BCE-4B1A-9068-B44A93F94F06}" type="pres">
      <dgm:prSet presAssocID="{473CEEF0-7574-4343-BF4C-736713CA1C66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21358D09-15C8-4B36-A2E1-D0D8019C8C9A}" type="presOf" srcId="{473CEEF0-7574-4343-BF4C-736713CA1C66}" destId="{9F8EE8CA-4BCE-4B1A-9068-B44A93F94F06}" srcOrd="0" destOrd="0" presId="urn:microsoft.com/office/officeart/2018/2/layout/IconLabelList"/>
    <dgm:cxn modelId="{0A9C873A-0535-4758-994D-C39B38DAEB56}" srcId="{37FEA4AA-582F-4DE2-A70A-921641E01FA7}" destId="{D48C79DE-6E9C-488E-A3E0-AAD3928D58E4}" srcOrd="1" destOrd="0" parTransId="{F9B1C26F-3AC0-4231-BC1C-C5A3F6222ADF}" sibTransId="{3FB21303-F6BA-46EE-94FD-7ABCB74C9846}"/>
    <dgm:cxn modelId="{A8AECA75-29D0-4DA1-B034-EEBD57C8F6D4}" type="presOf" srcId="{54468553-6BB8-4404-B4FD-8782023D7451}" destId="{6CCEBB25-7841-4180-9115-CD6EAA739307}" srcOrd="0" destOrd="0" presId="urn:microsoft.com/office/officeart/2018/2/layout/IconLabelList"/>
    <dgm:cxn modelId="{65929BAA-3D68-4533-9E6A-A46589032269}" type="presOf" srcId="{37FEA4AA-582F-4DE2-A70A-921641E01FA7}" destId="{5C8B02E9-36EF-4038-97DA-1B64F2B460C5}" srcOrd="0" destOrd="0" presId="urn:microsoft.com/office/officeart/2018/2/layout/IconLabelList"/>
    <dgm:cxn modelId="{074BD4CB-9C5F-4035-9A3D-FDB7178E46D3}" srcId="{37FEA4AA-582F-4DE2-A70A-921641E01FA7}" destId="{473CEEF0-7574-4343-BF4C-736713CA1C66}" srcOrd="2" destOrd="0" parTransId="{5C02D26A-2851-43BC-9F98-EE93635812DC}" sibTransId="{9E272594-33E2-4D79-8735-7C5F299048BB}"/>
    <dgm:cxn modelId="{76A8A3D1-37D9-44A4-90AE-71F4F9F826AD}" srcId="{37FEA4AA-582F-4DE2-A70A-921641E01FA7}" destId="{54468553-6BB8-4404-B4FD-8782023D7451}" srcOrd="0" destOrd="0" parTransId="{F795D131-F152-47A2-A2EC-B83222A1C744}" sibTransId="{77B936C2-7166-4678-BCFF-F0DFD8E8F015}"/>
    <dgm:cxn modelId="{FB5B31FF-5B6D-4CDC-9EAE-88CC0DA16F00}" type="presOf" srcId="{D48C79DE-6E9C-488E-A3E0-AAD3928D58E4}" destId="{1C8D5744-1FF1-4DF9-9057-C6139AE3F4DD}" srcOrd="0" destOrd="0" presId="urn:microsoft.com/office/officeart/2018/2/layout/IconLabelList"/>
    <dgm:cxn modelId="{14821119-5AF1-4753-9A22-E2C332D8B198}" type="presParOf" srcId="{5C8B02E9-36EF-4038-97DA-1B64F2B460C5}" destId="{A0EE87B2-80D4-4397-A1A3-DE5E6DD6D123}" srcOrd="0" destOrd="0" presId="urn:microsoft.com/office/officeart/2018/2/layout/IconLabelList"/>
    <dgm:cxn modelId="{E1245070-495C-4F9D-A8B8-94916A46F47C}" type="presParOf" srcId="{A0EE87B2-80D4-4397-A1A3-DE5E6DD6D123}" destId="{897FE68C-3BAF-4A1D-A8A1-063D2C09572A}" srcOrd="0" destOrd="0" presId="urn:microsoft.com/office/officeart/2018/2/layout/IconLabelList"/>
    <dgm:cxn modelId="{27DDAF1C-1732-4754-8319-588E8DF3595C}" type="presParOf" srcId="{A0EE87B2-80D4-4397-A1A3-DE5E6DD6D123}" destId="{DEF4E92C-4E86-4192-9776-393F8A2AED81}" srcOrd="1" destOrd="0" presId="urn:microsoft.com/office/officeart/2018/2/layout/IconLabelList"/>
    <dgm:cxn modelId="{CA831673-ADC5-4E0D-85C4-88B900D8DC41}" type="presParOf" srcId="{A0EE87B2-80D4-4397-A1A3-DE5E6DD6D123}" destId="{6CCEBB25-7841-4180-9115-CD6EAA739307}" srcOrd="2" destOrd="0" presId="urn:microsoft.com/office/officeart/2018/2/layout/IconLabelList"/>
    <dgm:cxn modelId="{3E247EC1-0874-4418-9217-30E46071A4A1}" type="presParOf" srcId="{5C8B02E9-36EF-4038-97DA-1B64F2B460C5}" destId="{98CF674A-9EE8-492D-8EF2-93E385DCF6F6}" srcOrd="1" destOrd="0" presId="urn:microsoft.com/office/officeart/2018/2/layout/IconLabelList"/>
    <dgm:cxn modelId="{95706737-3A9B-46C1-8FB4-C98AE0C09210}" type="presParOf" srcId="{5C8B02E9-36EF-4038-97DA-1B64F2B460C5}" destId="{6BBBA7D4-D19A-4BC4-8329-EA402D9A4A4D}" srcOrd="2" destOrd="0" presId="urn:microsoft.com/office/officeart/2018/2/layout/IconLabelList"/>
    <dgm:cxn modelId="{0F8F5B79-C174-41E8-BC12-49481948F23B}" type="presParOf" srcId="{6BBBA7D4-D19A-4BC4-8329-EA402D9A4A4D}" destId="{9DCA5122-DA7D-4AF7-8776-DF67653D447D}" srcOrd="0" destOrd="0" presId="urn:microsoft.com/office/officeart/2018/2/layout/IconLabelList"/>
    <dgm:cxn modelId="{CB022CB0-459C-4B11-8C35-61A8206A7B90}" type="presParOf" srcId="{6BBBA7D4-D19A-4BC4-8329-EA402D9A4A4D}" destId="{9E1D5765-BECB-4C92-BF6C-15C9DE3CFA3F}" srcOrd="1" destOrd="0" presId="urn:microsoft.com/office/officeart/2018/2/layout/IconLabelList"/>
    <dgm:cxn modelId="{6FA40991-9FAF-42AE-89EC-E13B70421D87}" type="presParOf" srcId="{6BBBA7D4-D19A-4BC4-8329-EA402D9A4A4D}" destId="{1C8D5744-1FF1-4DF9-9057-C6139AE3F4DD}" srcOrd="2" destOrd="0" presId="urn:microsoft.com/office/officeart/2018/2/layout/IconLabelList"/>
    <dgm:cxn modelId="{7A0EC2F2-34B6-4768-BFCD-0D8CD145F0D9}" type="presParOf" srcId="{5C8B02E9-36EF-4038-97DA-1B64F2B460C5}" destId="{B5235648-4622-4D53-98F7-CECAF0196EE7}" srcOrd="3" destOrd="0" presId="urn:microsoft.com/office/officeart/2018/2/layout/IconLabelList"/>
    <dgm:cxn modelId="{77D7199A-4C49-4D6B-92D0-4FA04C500239}" type="presParOf" srcId="{5C8B02E9-36EF-4038-97DA-1B64F2B460C5}" destId="{FDE259B2-EDCF-4453-9763-5EA0B50111ED}" srcOrd="4" destOrd="0" presId="urn:microsoft.com/office/officeart/2018/2/layout/IconLabelList"/>
    <dgm:cxn modelId="{1550465C-81B5-4273-8F83-EAAB4465B90F}" type="presParOf" srcId="{FDE259B2-EDCF-4453-9763-5EA0B50111ED}" destId="{AF233717-A1ED-47A9-8F4B-68F81C94397A}" srcOrd="0" destOrd="0" presId="urn:microsoft.com/office/officeart/2018/2/layout/IconLabelList"/>
    <dgm:cxn modelId="{78D9DF3A-2632-4D49-AF83-1F86CBD4B5B7}" type="presParOf" srcId="{FDE259B2-EDCF-4453-9763-5EA0B50111ED}" destId="{0D6B5933-8A50-455A-B9A8-8F87E8CB3CBA}" srcOrd="1" destOrd="0" presId="urn:microsoft.com/office/officeart/2018/2/layout/IconLabelList"/>
    <dgm:cxn modelId="{CC17AA8C-C29C-474F-A68B-8A5591C1F4B5}" type="presParOf" srcId="{FDE259B2-EDCF-4453-9763-5EA0B50111ED}" destId="{9F8EE8CA-4BCE-4B1A-9068-B44A93F94F06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D9772C-D498-4FB4-9A41-A3EDAA504C31}" type="doc">
      <dgm:prSet loTypeId="urn:microsoft.com/office/officeart/2016/7/layout/BasicLinearProcessNumbered" loCatId="process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E9083E23-A884-4F7C-B253-808837B41D24}">
      <dgm:prSet/>
      <dgm:spPr/>
      <dgm:t>
        <a:bodyPr/>
        <a:lstStyle/>
        <a:p>
          <a:r>
            <a:rPr lang="fr-BE" sz="2200" b="1" dirty="0"/>
            <a:t>Critères de sélection:</a:t>
          </a:r>
          <a:endParaRPr lang="en-US" sz="2200" dirty="0"/>
        </a:p>
      </dgm:t>
    </dgm:pt>
    <dgm:pt modelId="{2FA04115-B780-4D42-A5B0-8CCA5C74193A}" type="parTrans" cxnId="{DBB1A737-8A21-4DBC-8FA4-BB9569661831}">
      <dgm:prSet/>
      <dgm:spPr/>
      <dgm:t>
        <a:bodyPr/>
        <a:lstStyle/>
        <a:p>
          <a:endParaRPr lang="en-US"/>
        </a:p>
      </dgm:t>
    </dgm:pt>
    <dgm:pt modelId="{16F836CA-8F83-44F0-8F5C-25A8A6282652}" type="sibTrans" cxnId="{DBB1A737-8A21-4DBC-8FA4-BB9569661831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47A0FE8E-D369-4CF1-B116-AC8539E67C77}">
      <dgm:prSet custT="1"/>
      <dgm:spPr/>
      <dgm:t>
        <a:bodyPr/>
        <a:lstStyle/>
        <a:p>
          <a:r>
            <a:rPr lang="fr-BE" sz="2000" dirty="0"/>
            <a:t>🗺️ Localisation en Wallonie</a:t>
          </a:r>
          <a:endParaRPr lang="en-US" sz="2000" dirty="0"/>
        </a:p>
      </dgm:t>
    </dgm:pt>
    <dgm:pt modelId="{F0F141D1-B96A-4605-B657-9B8E63EF6E50}" type="parTrans" cxnId="{7C299DC5-0F86-4D6D-A184-B2331F8BF1B4}">
      <dgm:prSet/>
      <dgm:spPr/>
      <dgm:t>
        <a:bodyPr/>
        <a:lstStyle/>
        <a:p>
          <a:endParaRPr lang="en-US"/>
        </a:p>
      </dgm:t>
    </dgm:pt>
    <dgm:pt modelId="{4F451DC8-D1EB-411D-BF35-BABAE7256A86}" type="sibTrans" cxnId="{7C299DC5-0F86-4D6D-A184-B2331F8BF1B4}">
      <dgm:prSet/>
      <dgm:spPr/>
      <dgm:t>
        <a:bodyPr/>
        <a:lstStyle/>
        <a:p>
          <a:endParaRPr lang="en-US"/>
        </a:p>
      </dgm:t>
    </dgm:pt>
    <dgm:pt modelId="{9BDB16B6-311B-4BD0-9E01-05F6383913D2}">
      <dgm:prSet custT="1"/>
      <dgm:spPr/>
      <dgm:t>
        <a:bodyPr/>
        <a:lstStyle/>
        <a:p>
          <a:r>
            <a:rPr lang="fr-BE" sz="2000" dirty="0"/>
            <a:t>🐑 ovins viande</a:t>
          </a:r>
          <a:endParaRPr lang="en-US" sz="2000" dirty="0"/>
        </a:p>
      </dgm:t>
    </dgm:pt>
    <dgm:pt modelId="{4EC0F5C7-D944-4CE9-AD2C-69935ADE8E36}" type="parTrans" cxnId="{A54763AE-954D-4EC7-9200-C77A60D8A554}">
      <dgm:prSet/>
      <dgm:spPr/>
      <dgm:t>
        <a:bodyPr/>
        <a:lstStyle/>
        <a:p>
          <a:endParaRPr lang="en-US"/>
        </a:p>
      </dgm:t>
    </dgm:pt>
    <dgm:pt modelId="{3F64C3D6-B848-4D17-946F-D9BCA00F4BA3}" type="sibTrans" cxnId="{A54763AE-954D-4EC7-9200-C77A60D8A554}">
      <dgm:prSet/>
      <dgm:spPr/>
      <dgm:t>
        <a:bodyPr/>
        <a:lstStyle/>
        <a:p>
          <a:endParaRPr lang="en-US"/>
        </a:p>
      </dgm:t>
    </dgm:pt>
    <dgm:pt modelId="{4A7AEE56-A58A-47CE-836B-08F55A8BD79A}">
      <dgm:prSet custT="1"/>
      <dgm:spPr/>
      <dgm:t>
        <a:bodyPr/>
        <a:lstStyle/>
        <a:p>
          <a:r>
            <a:rPr lang="fr-BE" sz="2000" dirty="0"/>
            <a:t>🔢 Troupeau ≥ 30 brebis</a:t>
          </a:r>
          <a:endParaRPr lang="en-US" sz="2000" dirty="0"/>
        </a:p>
      </dgm:t>
    </dgm:pt>
    <dgm:pt modelId="{9B35B25D-8AD1-4DB3-AB29-5884F9EB5C2D}" type="parTrans" cxnId="{7B057D8C-62E9-468A-A1E8-BE03E7C023E9}">
      <dgm:prSet/>
      <dgm:spPr/>
      <dgm:t>
        <a:bodyPr/>
        <a:lstStyle/>
        <a:p>
          <a:endParaRPr lang="en-US"/>
        </a:p>
      </dgm:t>
    </dgm:pt>
    <dgm:pt modelId="{C672632D-2A30-430F-AC69-05E00D38B6E0}" type="sibTrans" cxnId="{7B057D8C-62E9-468A-A1E8-BE03E7C023E9}">
      <dgm:prSet/>
      <dgm:spPr/>
      <dgm:t>
        <a:bodyPr/>
        <a:lstStyle/>
        <a:p>
          <a:endParaRPr lang="en-US"/>
        </a:p>
      </dgm:t>
    </dgm:pt>
    <dgm:pt modelId="{F4A67F7B-6745-49EC-B1FD-1BFC6D266663}">
      <dgm:prSet custT="1"/>
      <dgm:spPr/>
      <dgm:t>
        <a:bodyPr/>
        <a:lstStyle/>
        <a:p>
          <a:r>
            <a:rPr lang="fr-BE" sz="2000" dirty="0"/>
            <a:t>📊 Données comptables fiables (2023 et/ou 2024)</a:t>
          </a:r>
          <a:endParaRPr lang="en-US" sz="2000" dirty="0"/>
        </a:p>
      </dgm:t>
    </dgm:pt>
    <dgm:pt modelId="{ACECF423-4320-4362-A82D-9890CB3A12EC}" type="parTrans" cxnId="{A50987F3-1F9C-4B8C-875A-F26159E0990C}">
      <dgm:prSet/>
      <dgm:spPr/>
      <dgm:t>
        <a:bodyPr/>
        <a:lstStyle/>
        <a:p>
          <a:endParaRPr lang="en-US"/>
        </a:p>
      </dgm:t>
    </dgm:pt>
    <dgm:pt modelId="{4077C27C-2100-4B2F-B594-D04FA08707C1}" type="sibTrans" cxnId="{A50987F3-1F9C-4B8C-875A-F26159E0990C}">
      <dgm:prSet/>
      <dgm:spPr/>
      <dgm:t>
        <a:bodyPr/>
        <a:lstStyle/>
        <a:p>
          <a:endParaRPr lang="en-US"/>
        </a:p>
      </dgm:t>
    </dgm:pt>
    <dgm:pt modelId="{D32C367A-D3FA-460B-A4C2-40C7197FA7D6}">
      <dgm:prSet custT="1"/>
      <dgm:spPr/>
      <dgm:t>
        <a:bodyPr/>
        <a:lstStyle/>
        <a:p>
          <a:r>
            <a:rPr lang="fr-BE" sz="2400" b="1" dirty="0"/>
            <a:t>Appel à candidatures </a:t>
          </a:r>
          <a:endParaRPr lang="en-US" sz="2400" b="1" dirty="0"/>
        </a:p>
      </dgm:t>
    </dgm:pt>
    <dgm:pt modelId="{0A68952C-4EC5-46D8-991D-6655A0807EB7}" type="parTrans" cxnId="{21072CA6-C7AC-4964-A92D-1B866FDBE5AB}">
      <dgm:prSet/>
      <dgm:spPr/>
      <dgm:t>
        <a:bodyPr/>
        <a:lstStyle/>
        <a:p>
          <a:endParaRPr lang="en-US"/>
        </a:p>
      </dgm:t>
    </dgm:pt>
    <dgm:pt modelId="{ADB0EE9C-1F53-44AA-91E5-E18562255BAA}" type="sibTrans" cxnId="{21072CA6-C7AC-4964-A92D-1B866FDBE5AB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4EB6BDD8-CAD7-450A-AE0D-6DC377B11BA8}">
      <dgm:prSet/>
      <dgm:spPr/>
      <dgm:t>
        <a:bodyPr/>
        <a:lstStyle/>
        <a:p>
          <a:r>
            <a:rPr lang="fr-BE" sz="2000" i="1" dirty="0"/>
            <a:t>Un article dans le Sillon Belge</a:t>
          </a:r>
          <a:r>
            <a:rPr lang="fr-BE" sz="2000" dirty="0"/>
            <a:t> </a:t>
          </a:r>
          <a:endParaRPr lang="en-US" sz="2000" dirty="0"/>
        </a:p>
      </dgm:t>
    </dgm:pt>
    <dgm:pt modelId="{74AE3E2C-5BBF-4FB8-9CBC-9E26E025101F}" type="parTrans" cxnId="{18444883-D44F-43EF-BF64-020CD276B939}">
      <dgm:prSet/>
      <dgm:spPr/>
      <dgm:t>
        <a:bodyPr/>
        <a:lstStyle/>
        <a:p>
          <a:endParaRPr lang="en-US"/>
        </a:p>
      </dgm:t>
    </dgm:pt>
    <dgm:pt modelId="{E9C0B457-A4D4-40F7-8348-8DFC520A4F62}" type="sibTrans" cxnId="{18444883-D44F-43EF-BF64-020CD276B939}">
      <dgm:prSet/>
      <dgm:spPr/>
      <dgm:t>
        <a:bodyPr/>
        <a:lstStyle/>
        <a:p>
          <a:endParaRPr lang="en-US"/>
        </a:p>
      </dgm:t>
    </dgm:pt>
    <dgm:pt modelId="{F577F869-AC0F-4A93-A416-5A36154E28D4}">
      <dgm:prSet/>
      <dgm:spPr/>
      <dgm:t>
        <a:bodyPr/>
        <a:lstStyle/>
        <a:p>
          <a:r>
            <a:rPr lang="fr-BE" sz="2000" dirty="0"/>
            <a:t>Le bouche-à-oreille</a:t>
          </a:r>
          <a:endParaRPr lang="en-US" sz="2000" dirty="0"/>
        </a:p>
      </dgm:t>
    </dgm:pt>
    <dgm:pt modelId="{6645081D-04E1-42D0-9FE5-410EAB162C69}" type="parTrans" cxnId="{89F72D69-0F72-4DFB-BF62-B2A982DAEAE6}">
      <dgm:prSet/>
      <dgm:spPr/>
      <dgm:t>
        <a:bodyPr/>
        <a:lstStyle/>
        <a:p>
          <a:endParaRPr lang="en-US"/>
        </a:p>
      </dgm:t>
    </dgm:pt>
    <dgm:pt modelId="{A18585EA-0238-4D47-9534-47ADC7A80765}" type="sibTrans" cxnId="{89F72D69-0F72-4DFB-BF62-B2A982DAEAE6}">
      <dgm:prSet/>
      <dgm:spPr/>
      <dgm:t>
        <a:bodyPr/>
        <a:lstStyle/>
        <a:p>
          <a:endParaRPr lang="en-US"/>
        </a:p>
      </dgm:t>
    </dgm:pt>
    <dgm:pt modelId="{98E32881-D246-4A4C-8739-48232CFF4935}">
      <dgm:prSet/>
      <dgm:spPr/>
      <dgm:t>
        <a:bodyPr/>
        <a:lstStyle/>
        <a:p>
          <a:r>
            <a:rPr lang="fr-BE" b="1" dirty="0"/>
            <a:t>+ de 40 éleveurs </a:t>
          </a:r>
          <a:r>
            <a:rPr lang="fr-BE" dirty="0"/>
            <a:t>intéressés</a:t>
          </a:r>
          <a:endParaRPr lang="en-US" dirty="0"/>
        </a:p>
      </dgm:t>
    </dgm:pt>
    <dgm:pt modelId="{3035538B-BD5C-4505-936E-3D8E0F2A3AE8}" type="parTrans" cxnId="{D096CD16-D8D8-4B00-9800-709A9DF9D767}">
      <dgm:prSet/>
      <dgm:spPr/>
      <dgm:t>
        <a:bodyPr/>
        <a:lstStyle/>
        <a:p>
          <a:endParaRPr lang="en-US"/>
        </a:p>
      </dgm:t>
    </dgm:pt>
    <dgm:pt modelId="{66D02FAE-3E47-446A-B883-95A6B3EDC6C6}" type="sibTrans" cxnId="{D096CD16-D8D8-4B00-9800-709A9DF9D767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D1961491-D7DC-6F43-A29E-81972E90C940}" type="pres">
      <dgm:prSet presAssocID="{DED9772C-D498-4FB4-9A41-A3EDAA504C31}" presName="Name0" presStyleCnt="0">
        <dgm:presLayoutVars>
          <dgm:animLvl val="lvl"/>
          <dgm:resizeHandles val="exact"/>
        </dgm:presLayoutVars>
      </dgm:prSet>
      <dgm:spPr/>
    </dgm:pt>
    <dgm:pt modelId="{56359C8D-4DAB-2347-A127-38D716E5B283}" type="pres">
      <dgm:prSet presAssocID="{E9083E23-A884-4F7C-B253-808837B41D24}" presName="compositeNode" presStyleCnt="0">
        <dgm:presLayoutVars>
          <dgm:bulletEnabled val="1"/>
        </dgm:presLayoutVars>
      </dgm:prSet>
      <dgm:spPr/>
    </dgm:pt>
    <dgm:pt modelId="{37DDE7D7-D5E9-1E4E-B34B-AF9CE3D44602}" type="pres">
      <dgm:prSet presAssocID="{E9083E23-A884-4F7C-B253-808837B41D24}" presName="bgRect" presStyleLbl="bgAccFollowNode1" presStyleIdx="0" presStyleCnt="3" custLinFactNeighborY="-1371"/>
      <dgm:spPr/>
    </dgm:pt>
    <dgm:pt modelId="{8CBD924F-3565-F940-9867-5A9EABB5F0AF}" type="pres">
      <dgm:prSet presAssocID="{16F836CA-8F83-44F0-8F5C-25A8A6282652}" presName="sibTransNodeCircle" presStyleLbl="alignNode1" presStyleIdx="0" presStyleCnt="6" custLinFactNeighborY="-22084">
        <dgm:presLayoutVars>
          <dgm:chMax val="0"/>
          <dgm:bulletEnabled/>
        </dgm:presLayoutVars>
      </dgm:prSet>
      <dgm:spPr/>
    </dgm:pt>
    <dgm:pt modelId="{DF8B863B-EA92-EE4A-95B5-7E956F7F0E80}" type="pres">
      <dgm:prSet presAssocID="{E9083E23-A884-4F7C-B253-808837B41D24}" presName="bottomLine" presStyleLbl="alignNode1" presStyleIdx="1" presStyleCnt="6">
        <dgm:presLayoutVars/>
      </dgm:prSet>
      <dgm:spPr/>
    </dgm:pt>
    <dgm:pt modelId="{AA51D4DA-DA5D-0345-AB25-C70395E9A070}" type="pres">
      <dgm:prSet presAssocID="{E9083E23-A884-4F7C-B253-808837B41D24}" presName="nodeText" presStyleLbl="bgAccFollowNode1" presStyleIdx="0" presStyleCnt="3">
        <dgm:presLayoutVars>
          <dgm:bulletEnabled val="1"/>
        </dgm:presLayoutVars>
      </dgm:prSet>
      <dgm:spPr/>
    </dgm:pt>
    <dgm:pt modelId="{35AA9D7B-41E7-EE48-990C-70F101F5F58F}" type="pres">
      <dgm:prSet presAssocID="{16F836CA-8F83-44F0-8F5C-25A8A6282652}" presName="sibTrans" presStyleCnt="0"/>
      <dgm:spPr/>
    </dgm:pt>
    <dgm:pt modelId="{B933F3A1-F7E6-6447-930C-0AF70CB527BE}" type="pres">
      <dgm:prSet presAssocID="{D32C367A-D3FA-460B-A4C2-40C7197FA7D6}" presName="compositeNode" presStyleCnt="0">
        <dgm:presLayoutVars>
          <dgm:bulletEnabled val="1"/>
        </dgm:presLayoutVars>
      </dgm:prSet>
      <dgm:spPr/>
    </dgm:pt>
    <dgm:pt modelId="{CB904A49-BACC-E946-92C4-D77923ED0FC7}" type="pres">
      <dgm:prSet presAssocID="{D32C367A-D3FA-460B-A4C2-40C7197FA7D6}" presName="bgRect" presStyleLbl="bgAccFollowNode1" presStyleIdx="1" presStyleCnt="3"/>
      <dgm:spPr/>
    </dgm:pt>
    <dgm:pt modelId="{A79A16C4-6EB0-A14D-AD4F-4F21BF4AC28F}" type="pres">
      <dgm:prSet presAssocID="{ADB0EE9C-1F53-44AA-91E5-E18562255BAA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DF8B3006-640B-C349-A7B5-9E178BE1D8AD}" type="pres">
      <dgm:prSet presAssocID="{D32C367A-D3FA-460B-A4C2-40C7197FA7D6}" presName="bottomLine" presStyleLbl="alignNode1" presStyleIdx="3" presStyleCnt="6">
        <dgm:presLayoutVars/>
      </dgm:prSet>
      <dgm:spPr/>
    </dgm:pt>
    <dgm:pt modelId="{A5CFFEE4-1578-804C-AF20-7BA42E6D9168}" type="pres">
      <dgm:prSet presAssocID="{D32C367A-D3FA-460B-A4C2-40C7197FA7D6}" presName="nodeText" presStyleLbl="bgAccFollowNode1" presStyleIdx="1" presStyleCnt="3">
        <dgm:presLayoutVars>
          <dgm:bulletEnabled val="1"/>
        </dgm:presLayoutVars>
      </dgm:prSet>
      <dgm:spPr/>
    </dgm:pt>
    <dgm:pt modelId="{3AB55E54-D8F7-EB47-A4F6-78A9E1E93CE8}" type="pres">
      <dgm:prSet presAssocID="{ADB0EE9C-1F53-44AA-91E5-E18562255BAA}" presName="sibTrans" presStyleCnt="0"/>
      <dgm:spPr/>
    </dgm:pt>
    <dgm:pt modelId="{B88E7A5E-4192-EE48-81D8-8FC4F1F7B546}" type="pres">
      <dgm:prSet presAssocID="{98E32881-D246-4A4C-8739-48232CFF4935}" presName="compositeNode" presStyleCnt="0">
        <dgm:presLayoutVars>
          <dgm:bulletEnabled val="1"/>
        </dgm:presLayoutVars>
      </dgm:prSet>
      <dgm:spPr/>
    </dgm:pt>
    <dgm:pt modelId="{68A39A8B-EA2E-1840-9887-F770C063F88D}" type="pres">
      <dgm:prSet presAssocID="{98E32881-D246-4A4C-8739-48232CFF4935}" presName="bgRect" presStyleLbl="bgAccFollowNode1" presStyleIdx="2" presStyleCnt="3"/>
      <dgm:spPr/>
    </dgm:pt>
    <dgm:pt modelId="{71B7CD0E-0E5A-8A47-BE73-78462B43750E}" type="pres">
      <dgm:prSet presAssocID="{66D02FAE-3E47-446A-B883-95A6B3EDC6C6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37DF8A0D-5656-6B48-A776-FECDDBEA6421}" type="pres">
      <dgm:prSet presAssocID="{98E32881-D246-4A4C-8739-48232CFF4935}" presName="bottomLine" presStyleLbl="alignNode1" presStyleIdx="5" presStyleCnt="6">
        <dgm:presLayoutVars/>
      </dgm:prSet>
      <dgm:spPr/>
    </dgm:pt>
    <dgm:pt modelId="{1B897C54-4B77-E545-90B8-6D48EB810315}" type="pres">
      <dgm:prSet presAssocID="{98E32881-D246-4A4C-8739-48232CFF4935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D096CD16-D8D8-4B00-9800-709A9DF9D767}" srcId="{DED9772C-D498-4FB4-9A41-A3EDAA504C31}" destId="{98E32881-D246-4A4C-8739-48232CFF4935}" srcOrd="2" destOrd="0" parTransId="{3035538B-BD5C-4505-936E-3D8E0F2A3AE8}" sibTransId="{66D02FAE-3E47-446A-B883-95A6B3EDC6C6}"/>
    <dgm:cxn modelId="{687C7617-2576-D646-8D3D-18419D7BFD66}" type="presOf" srcId="{F577F869-AC0F-4A93-A416-5A36154E28D4}" destId="{A5CFFEE4-1578-804C-AF20-7BA42E6D9168}" srcOrd="0" destOrd="2" presId="urn:microsoft.com/office/officeart/2016/7/layout/BasicLinearProcessNumbered"/>
    <dgm:cxn modelId="{3CDC9428-8684-BF44-BCD0-DEAF215EB804}" type="presOf" srcId="{98E32881-D246-4A4C-8739-48232CFF4935}" destId="{68A39A8B-EA2E-1840-9887-F770C063F88D}" srcOrd="0" destOrd="0" presId="urn:microsoft.com/office/officeart/2016/7/layout/BasicLinearProcessNumbered"/>
    <dgm:cxn modelId="{DBB1A737-8A21-4DBC-8FA4-BB9569661831}" srcId="{DED9772C-D498-4FB4-9A41-A3EDAA504C31}" destId="{E9083E23-A884-4F7C-B253-808837B41D24}" srcOrd="0" destOrd="0" parTransId="{2FA04115-B780-4D42-A5B0-8CCA5C74193A}" sibTransId="{16F836CA-8F83-44F0-8F5C-25A8A6282652}"/>
    <dgm:cxn modelId="{5250B537-4A2B-F543-9899-787B4235C95A}" type="presOf" srcId="{DED9772C-D498-4FB4-9A41-A3EDAA504C31}" destId="{D1961491-D7DC-6F43-A29E-81972E90C940}" srcOrd="0" destOrd="0" presId="urn:microsoft.com/office/officeart/2016/7/layout/BasicLinearProcessNumbered"/>
    <dgm:cxn modelId="{79130038-E9C5-7A4D-973B-8188659861FD}" type="presOf" srcId="{D32C367A-D3FA-460B-A4C2-40C7197FA7D6}" destId="{A5CFFEE4-1578-804C-AF20-7BA42E6D9168}" srcOrd="1" destOrd="0" presId="urn:microsoft.com/office/officeart/2016/7/layout/BasicLinearProcessNumbered"/>
    <dgm:cxn modelId="{AA5AE83B-A5BE-BA47-AD7C-7803E3E562BB}" type="presOf" srcId="{4EB6BDD8-CAD7-450A-AE0D-6DC377B11BA8}" destId="{A5CFFEE4-1578-804C-AF20-7BA42E6D9168}" srcOrd="0" destOrd="1" presId="urn:microsoft.com/office/officeart/2016/7/layout/BasicLinearProcessNumbered"/>
    <dgm:cxn modelId="{89F72D69-0F72-4DFB-BF62-B2A982DAEAE6}" srcId="{D32C367A-D3FA-460B-A4C2-40C7197FA7D6}" destId="{F577F869-AC0F-4A93-A416-5A36154E28D4}" srcOrd="1" destOrd="0" parTransId="{6645081D-04E1-42D0-9FE5-410EAB162C69}" sibTransId="{A18585EA-0238-4D47-9534-47ADC7A80765}"/>
    <dgm:cxn modelId="{646F0D6B-1060-C14B-8BC8-613B15D1110A}" type="presOf" srcId="{16F836CA-8F83-44F0-8F5C-25A8A6282652}" destId="{8CBD924F-3565-F940-9867-5A9EABB5F0AF}" srcOrd="0" destOrd="0" presId="urn:microsoft.com/office/officeart/2016/7/layout/BasicLinearProcessNumbered"/>
    <dgm:cxn modelId="{CCD44356-CD53-ED44-BF29-2AAB0AB29F80}" type="presOf" srcId="{98E32881-D246-4A4C-8739-48232CFF4935}" destId="{1B897C54-4B77-E545-90B8-6D48EB810315}" srcOrd="1" destOrd="0" presId="urn:microsoft.com/office/officeart/2016/7/layout/BasicLinearProcessNumbered"/>
    <dgm:cxn modelId="{C5D64077-BA05-D645-B159-963266EE246D}" type="presOf" srcId="{E9083E23-A884-4F7C-B253-808837B41D24}" destId="{37DDE7D7-D5E9-1E4E-B34B-AF9CE3D44602}" srcOrd="0" destOrd="0" presId="urn:microsoft.com/office/officeart/2016/7/layout/BasicLinearProcessNumbered"/>
    <dgm:cxn modelId="{6876437F-C91C-914B-B6AD-1E14A0ABF441}" type="presOf" srcId="{F4A67F7B-6745-49EC-B1FD-1BFC6D266663}" destId="{AA51D4DA-DA5D-0345-AB25-C70395E9A070}" srcOrd="0" destOrd="4" presId="urn:microsoft.com/office/officeart/2016/7/layout/BasicLinearProcessNumbered"/>
    <dgm:cxn modelId="{18444883-D44F-43EF-BF64-020CD276B939}" srcId="{D32C367A-D3FA-460B-A4C2-40C7197FA7D6}" destId="{4EB6BDD8-CAD7-450A-AE0D-6DC377B11BA8}" srcOrd="0" destOrd="0" parTransId="{74AE3E2C-5BBF-4FB8-9CBC-9E26E025101F}" sibTransId="{E9C0B457-A4D4-40F7-8348-8DFC520A4F62}"/>
    <dgm:cxn modelId="{7B057D8C-62E9-468A-A1E8-BE03E7C023E9}" srcId="{E9083E23-A884-4F7C-B253-808837B41D24}" destId="{4A7AEE56-A58A-47CE-836B-08F55A8BD79A}" srcOrd="2" destOrd="0" parTransId="{9B35B25D-8AD1-4DB3-AB29-5884F9EB5C2D}" sibTransId="{C672632D-2A30-430F-AC69-05E00D38B6E0}"/>
    <dgm:cxn modelId="{23944290-3A51-764E-AEA5-4A6C8974E695}" type="presOf" srcId="{4A7AEE56-A58A-47CE-836B-08F55A8BD79A}" destId="{AA51D4DA-DA5D-0345-AB25-C70395E9A070}" srcOrd="0" destOrd="3" presId="urn:microsoft.com/office/officeart/2016/7/layout/BasicLinearProcessNumbered"/>
    <dgm:cxn modelId="{21072CA6-C7AC-4964-A92D-1B866FDBE5AB}" srcId="{DED9772C-D498-4FB4-9A41-A3EDAA504C31}" destId="{D32C367A-D3FA-460B-A4C2-40C7197FA7D6}" srcOrd="1" destOrd="0" parTransId="{0A68952C-4EC5-46D8-991D-6655A0807EB7}" sibTransId="{ADB0EE9C-1F53-44AA-91E5-E18562255BAA}"/>
    <dgm:cxn modelId="{262EF8A9-C6EC-7A47-AEB6-F64AD87DF358}" type="presOf" srcId="{66D02FAE-3E47-446A-B883-95A6B3EDC6C6}" destId="{71B7CD0E-0E5A-8A47-BE73-78462B43750E}" srcOrd="0" destOrd="0" presId="urn:microsoft.com/office/officeart/2016/7/layout/BasicLinearProcessNumbered"/>
    <dgm:cxn modelId="{BB870DAB-CF67-1448-B672-7F26C8EC4A79}" type="presOf" srcId="{ADB0EE9C-1F53-44AA-91E5-E18562255BAA}" destId="{A79A16C4-6EB0-A14D-AD4F-4F21BF4AC28F}" srcOrd="0" destOrd="0" presId="urn:microsoft.com/office/officeart/2016/7/layout/BasicLinearProcessNumbered"/>
    <dgm:cxn modelId="{A54763AE-954D-4EC7-9200-C77A60D8A554}" srcId="{E9083E23-A884-4F7C-B253-808837B41D24}" destId="{9BDB16B6-311B-4BD0-9E01-05F6383913D2}" srcOrd="1" destOrd="0" parTransId="{4EC0F5C7-D944-4CE9-AD2C-69935ADE8E36}" sibTransId="{3F64C3D6-B848-4D17-946F-D9BCA00F4BA3}"/>
    <dgm:cxn modelId="{14E8BEB8-C536-354F-B12E-7FB3A8025081}" type="presOf" srcId="{D32C367A-D3FA-460B-A4C2-40C7197FA7D6}" destId="{CB904A49-BACC-E946-92C4-D77923ED0FC7}" srcOrd="0" destOrd="0" presId="urn:microsoft.com/office/officeart/2016/7/layout/BasicLinearProcessNumbered"/>
    <dgm:cxn modelId="{7C299DC5-0F86-4D6D-A184-B2331F8BF1B4}" srcId="{E9083E23-A884-4F7C-B253-808837B41D24}" destId="{47A0FE8E-D369-4CF1-B116-AC8539E67C77}" srcOrd="0" destOrd="0" parTransId="{F0F141D1-B96A-4605-B657-9B8E63EF6E50}" sibTransId="{4F451DC8-D1EB-411D-BF35-BABAE7256A86}"/>
    <dgm:cxn modelId="{B65F6DCA-FD07-C74F-8B65-5616A2B0C691}" type="presOf" srcId="{E9083E23-A884-4F7C-B253-808837B41D24}" destId="{AA51D4DA-DA5D-0345-AB25-C70395E9A070}" srcOrd="1" destOrd="0" presId="urn:microsoft.com/office/officeart/2016/7/layout/BasicLinearProcessNumbered"/>
    <dgm:cxn modelId="{5D2D6EDA-E0AC-4E4F-9E27-8273781743B4}" type="presOf" srcId="{47A0FE8E-D369-4CF1-B116-AC8539E67C77}" destId="{AA51D4DA-DA5D-0345-AB25-C70395E9A070}" srcOrd="0" destOrd="1" presId="urn:microsoft.com/office/officeart/2016/7/layout/BasicLinearProcessNumbered"/>
    <dgm:cxn modelId="{A98286E9-CB54-374B-99F2-E641683142E4}" type="presOf" srcId="{9BDB16B6-311B-4BD0-9E01-05F6383913D2}" destId="{AA51D4DA-DA5D-0345-AB25-C70395E9A070}" srcOrd="0" destOrd="2" presId="urn:microsoft.com/office/officeart/2016/7/layout/BasicLinearProcessNumbered"/>
    <dgm:cxn modelId="{A50987F3-1F9C-4B8C-875A-F26159E0990C}" srcId="{E9083E23-A884-4F7C-B253-808837B41D24}" destId="{F4A67F7B-6745-49EC-B1FD-1BFC6D266663}" srcOrd="3" destOrd="0" parTransId="{ACECF423-4320-4362-A82D-9890CB3A12EC}" sibTransId="{4077C27C-2100-4B2F-B594-D04FA08707C1}"/>
    <dgm:cxn modelId="{AE25FB77-3E38-9B49-AE0F-EC4822268372}" type="presParOf" srcId="{D1961491-D7DC-6F43-A29E-81972E90C940}" destId="{56359C8D-4DAB-2347-A127-38D716E5B283}" srcOrd="0" destOrd="0" presId="urn:microsoft.com/office/officeart/2016/7/layout/BasicLinearProcessNumbered"/>
    <dgm:cxn modelId="{E16E7937-829C-EA48-A5C0-8F26E1868F69}" type="presParOf" srcId="{56359C8D-4DAB-2347-A127-38D716E5B283}" destId="{37DDE7D7-D5E9-1E4E-B34B-AF9CE3D44602}" srcOrd="0" destOrd="0" presId="urn:microsoft.com/office/officeart/2016/7/layout/BasicLinearProcessNumbered"/>
    <dgm:cxn modelId="{FE3E3B9E-F174-AA4E-A101-DCC1B9530E9B}" type="presParOf" srcId="{56359C8D-4DAB-2347-A127-38D716E5B283}" destId="{8CBD924F-3565-F940-9867-5A9EABB5F0AF}" srcOrd="1" destOrd="0" presId="urn:microsoft.com/office/officeart/2016/7/layout/BasicLinearProcessNumbered"/>
    <dgm:cxn modelId="{D7DF4392-5984-864C-8863-6857BBC88822}" type="presParOf" srcId="{56359C8D-4DAB-2347-A127-38D716E5B283}" destId="{DF8B863B-EA92-EE4A-95B5-7E956F7F0E80}" srcOrd="2" destOrd="0" presId="urn:microsoft.com/office/officeart/2016/7/layout/BasicLinearProcessNumbered"/>
    <dgm:cxn modelId="{68F5878D-0EA1-724B-B498-499BD04A0C67}" type="presParOf" srcId="{56359C8D-4DAB-2347-A127-38D716E5B283}" destId="{AA51D4DA-DA5D-0345-AB25-C70395E9A070}" srcOrd="3" destOrd="0" presId="urn:microsoft.com/office/officeart/2016/7/layout/BasicLinearProcessNumbered"/>
    <dgm:cxn modelId="{71C75AC5-BE20-E549-B6B0-65F46B913E99}" type="presParOf" srcId="{D1961491-D7DC-6F43-A29E-81972E90C940}" destId="{35AA9D7B-41E7-EE48-990C-70F101F5F58F}" srcOrd="1" destOrd="0" presId="urn:microsoft.com/office/officeart/2016/7/layout/BasicLinearProcessNumbered"/>
    <dgm:cxn modelId="{FC4456C3-66E0-6B43-B396-AB5005F326A0}" type="presParOf" srcId="{D1961491-D7DC-6F43-A29E-81972E90C940}" destId="{B933F3A1-F7E6-6447-930C-0AF70CB527BE}" srcOrd="2" destOrd="0" presId="urn:microsoft.com/office/officeart/2016/7/layout/BasicLinearProcessNumbered"/>
    <dgm:cxn modelId="{0FAD193A-BF7C-094D-AC98-06C2BB632C2A}" type="presParOf" srcId="{B933F3A1-F7E6-6447-930C-0AF70CB527BE}" destId="{CB904A49-BACC-E946-92C4-D77923ED0FC7}" srcOrd="0" destOrd="0" presId="urn:microsoft.com/office/officeart/2016/7/layout/BasicLinearProcessNumbered"/>
    <dgm:cxn modelId="{6D257066-5A15-DD4E-B991-A51D6637CBE6}" type="presParOf" srcId="{B933F3A1-F7E6-6447-930C-0AF70CB527BE}" destId="{A79A16C4-6EB0-A14D-AD4F-4F21BF4AC28F}" srcOrd="1" destOrd="0" presId="urn:microsoft.com/office/officeart/2016/7/layout/BasicLinearProcessNumbered"/>
    <dgm:cxn modelId="{F43246ED-D21B-4E47-94EB-8591A3FB5448}" type="presParOf" srcId="{B933F3A1-F7E6-6447-930C-0AF70CB527BE}" destId="{DF8B3006-640B-C349-A7B5-9E178BE1D8AD}" srcOrd="2" destOrd="0" presId="urn:microsoft.com/office/officeart/2016/7/layout/BasicLinearProcessNumbered"/>
    <dgm:cxn modelId="{FCFB70E3-4FE4-D242-A060-75B96383ECA0}" type="presParOf" srcId="{B933F3A1-F7E6-6447-930C-0AF70CB527BE}" destId="{A5CFFEE4-1578-804C-AF20-7BA42E6D9168}" srcOrd="3" destOrd="0" presId="urn:microsoft.com/office/officeart/2016/7/layout/BasicLinearProcessNumbered"/>
    <dgm:cxn modelId="{C58D7D5F-FAA0-B940-80EC-966BD21445EC}" type="presParOf" srcId="{D1961491-D7DC-6F43-A29E-81972E90C940}" destId="{3AB55E54-D8F7-EB47-A4F6-78A9E1E93CE8}" srcOrd="3" destOrd="0" presId="urn:microsoft.com/office/officeart/2016/7/layout/BasicLinearProcessNumbered"/>
    <dgm:cxn modelId="{AA653402-336B-3941-A46E-564CC4899E96}" type="presParOf" srcId="{D1961491-D7DC-6F43-A29E-81972E90C940}" destId="{B88E7A5E-4192-EE48-81D8-8FC4F1F7B546}" srcOrd="4" destOrd="0" presId="urn:microsoft.com/office/officeart/2016/7/layout/BasicLinearProcessNumbered"/>
    <dgm:cxn modelId="{743BFA29-4582-E44D-A532-2A8D1C971FE9}" type="presParOf" srcId="{B88E7A5E-4192-EE48-81D8-8FC4F1F7B546}" destId="{68A39A8B-EA2E-1840-9887-F770C063F88D}" srcOrd="0" destOrd="0" presId="urn:microsoft.com/office/officeart/2016/7/layout/BasicLinearProcessNumbered"/>
    <dgm:cxn modelId="{1E59E7D9-AC8A-9D47-97C7-10939D7BC296}" type="presParOf" srcId="{B88E7A5E-4192-EE48-81D8-8FC4F1F7B546}" destId="{71B7CD0E-0E5A-8A47-BE73-78462B43750E}" srcOrd="1" destOrd="0" presId="urn:microsoft.com/office/officeart/2016/7/layout/BasicLinearProcessNumbered"/>
    <dgm:cxn modelId="{FF6ADD56-922D-DE44-A664-9BAF3EB294EB}" type="presParOf" srcId="{B88E7A5E-4192-EE48-81D8-8FC4F1F7B546}" destId="{37DF8A0D-5656-6B48-A776-FECDDBEA6421}" srcOrd="2" destOrd="0" presId="urn:microsoft.com/office/officeart/2016/7/layout/BasicLinearProcessNumbered"/>
    <dgm:cxn modelId="{9B4EBEA1-B9BC-AB4D-A035-6F3BD835432D}" type="presParOf" srcId="{B88E7A5E-4192-EE48-81D8-8FC4F1F7B546}" destId="{1B897C54-4B77-E545-90B8-6D48EB810315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FB4FAA5-FFA3-4B02-920F-2D6BD89BE7CE}" type="doc">
      <dgm:prSet loTypeId="urn:microsoft.com/office/officeart/2005/8/layout/vList5" loCatId="list" qsTypeId="urn:microsoft.com/office/officeart/2005/8/quickstyle/simple5" qsCatId="simple" csTypeId="urn:microsoft.com/office/officeart/2005/8/colors/accent3_4" csCatId="accent3" phldr="1"/>
      <dgm:spPr/>
      <dgm:t>
        <a:bodyPr/>
        <a:lstStyle/>
        <a:p>
          <a:endParaRPr lang="en-US"/>
        </a:p>
      </dgm:t>
    </dgm:pt>
    <dgm:pt modelId="{007CB67D-1C03-4F95-A795-7748252E3E64}">
      <dgm:prSet/>
      <dgm:spPr/>
      <dgm:t>
        <a:bodyPr/>
        <a:lstStyle/>
        <a:p>
          <a:r>
            <a:rPr lang="fr-BE"/>
            <a:t>Prise de contact : mail + téléphone</a:t>
          </a:r>
          <a:endParaRPr lang="en-US"/>
        </a:p>
      </dgm:t>
    </dgm:pt>
    <dgm:pt modelId="{A0A680DE-144E-467A-A8BF-C81587019464}" type="parTrans" cxnId="{53116518-C457-40CE-93EA-19C82ED28417}">
      <dgm:prSet/>
      <dgm:spPr/>
      <dgm:t>
        <a:bodyPr/>
        <a:lstStyle/>
        <a:p>
          <a:endParaRPr lang="en-US"/>
        </a:p>
      </dgm:t>
    </dgm:pt>
    <dgm:pt modelId="{DCE623D2-7C46-45C5-9087-2F6C0E8056A0}" type="sibTrans" cxnId="{53116518-C457-40CE-93EA-19C82ED28417}">
      <dgm:prSet/>
      <dgm:spPr/>
      <dgm:t>
        <a:bodyPr/>
        <a:lstStyle/>
        <a:p>
          <a:endParaRPr lang="en-US"/>
        </a:p>
      </dgm:t>
    </dgm:pt>
    <dgm:pt modelId="{0F6FF775-AB95-4C52-9125-8FC472ADC48C}">
      <dgm:prSet/>
      <dgm:spPr/>
      <dgm:t>
        <a:bodyPr/>
        <a:lstStyle/>
        <a:p>
          <a:r>
            <a:rPr lang="fr-BE"/>
            <a:t>Désistements pour diverses raisons (temps disponible, imprévus…)</a:t>
          </a:r>
          <a:endParaRPr lang="en-US"/>
        </a:p>
      </dgm:t>
    </dgm:pt>
    <dgm:pt modelId="{97D118C2-DD41-484B-B86B-05AE6AA5A4D5}" type="parTrans" cxnId="{D61A32F4-239E-447B-A8DC-9D14EA700C33}">
      <dgm:prSet/>
      <dgm:spPr/>
      <dgm:t>
        <a:bodyPr/>
        <a:lstStyle/>
        <a:p>
          <a:endParaRPr lang="en-US"/>
        </a:p>
      </dgm:t>
    </dgm:pt>
    <dgm:pt modelId="{F9A4401C-F3E7-4114-9158-2056C63C95FE}" type="sibTrans" cxnId="{D61A32F4-239E-447B-A8DC-9D14EA700C33}">
      <dgm:prSet/>
      <dgm:spPr/>
      <dgm:t>
        <a:bodyPr/>
        <a:lstStyle/>
        <a:p>
          <a:endParaRPr lang="en-US"/>
        </a:p>
      </dgm:t>
    </dgm:pt>
    <dgm:pt modelId="{8F140065-FDDD-4199-BE4C-D1DB6FB1E06B}">
      <dgm:prSet/>
      <dgm:spPr/>
      <dgm:t>
        <a:bodyPr/>
        <a:lstStyle/>
        <a:p>
          <a:r>
            <a:rPr lang="fr-BE" b="1"/>
            <a:t>26 </a:t>
          </a:r>
          <a:r>
            <a:rPr lang="fr-BE"/>
            <a:t>visites d’exploitations réalisées</a:t>
          </a:r>
          <a:endParaRPr lang="en-US"/>
        </a:p>
      </dgm:t>
    </dgm:pt>
    <dgm:pt modelId="{E07EDFA1-17AA-4FE9-841C-7CB16E0436C3}" type="parTrans" cxnId="{88D290A2-C91A-4C29-9A53-4E0CA4B555E9}">
      <dgm:prSet/>
      <dgm:spPr/>
      <dgm:t>
        <a:bodyPr/>
        <a:lstStyle/>
        <a:p>
          <a:endParaRPr lang="en-US"/>
        </a:p>
      </dgm:t>
    </dgm:pt>
    <dgm:pt modelId="{308F31FE-B9C4-4CBD-A650-FE78212D280E}" type="sibTrans" cxnId="{88D290A2-C91A-4C29-9A53-4E0CA4B555E9}">
      <dgm:prSet/>
      <dgm:spPr/>
      <dgm:t>
        <a:bodyPr/>
        <a:lstStyle/>
        <a:p>
          <a:endParaRPr lang="en-US"/>
        </a:p>
      </dgm:t>
    </dgm:pt>
    <dgm:pt modelId="{8EDF0351-AC79-4BD5-AF82-AFE65E6B211E}">
      <dgm:prSet/>
      <dgm:spPr/>
      <dgm:t>
        <a:bodyPr/>
        <a:lstStyle/>
        <a:p>
          <a:r>
            <a:rPr lang="fr-BE" b="1"/>
            <a:t>36 </a:t>
          </a:r>
          <a:r>
            <a:rPr lang="fr-BE"/>
            <a:t>calculs de coût de production</a:t>
          </a:r>
          <a:endParaRPr lang="en-US"/>
        </a:p>
      </dgm:t>
    </dgm:pt>
    <dgm:pt modelId="{34BF10DC-423F-440E-96E7-F162CE19D102}" type="parTrans" cxnId="{D7384146-BE66-4C30-93F2-C786253AB887}">
      <dgm:prSet/>
      <dgm:spPr/>
      <dgm:t>
        <a:bodyPr/>
        <a:lstStyle/>
        <a:p>
          <a:endParaRPr lang="en-US"/>
        </a:p>
      </dgm:t>
    </dgm:pt>
    <dgm:pt modelId="{A2C2BB34-FFAC-415F-8DC7-E5EEC727730B}" type="sibTrans" cxnId="{D7384146-BE66-4C30-93F2-C786253AB887}">
      <dgm:prSet/>
      <dgm:spPr/>
      <dgm:t>
        <a:bodyPr/>
        <a:lstStyle/>
        <a:p>
          <a:endParaRPr lang="en-US"/>
        </a:p>
      </dgm:t>
    </dgm:pt>
    <dgm:pt modelId="{15419A7F-E0DF-46F1-90A4-47D851DC33C8}">
      <dgm:prSet/>
      <dgm:spPr/>
      <dgm:t>
        <a:bodyPr/>
        <a:lstStyle/>
        <a:p>
          <a:r>
            <a:rPr lang="fr-BE" dirty="0"/>
            <a:t>18 pour l’année 2023 (4 Bio, 14 </a:t>
          </a:r>
          <a:r>
            <a:rPr lang="fr-BE" dirty="0" err="1"/>
            <a:t>Conv</a:t>
          </a:r>
          <a:r>
            <a:rPr lang="fr-BE" dirty="0"/>
            <a:t>.)</a:t>
          </a:r>
          <a:endParaRPr lang="en-US" dirty="0"/>
        </a:p>
      </dgm:t>
    </dgm:pt>
    <dgm:pt modelId="{B6555EFB-0541-4EA6-A3F1-CBA480959869}" type="parTrans" cxnId="{742584B2-2A76-42C5-8211-0014EA1AC0D2}">
      <dgm:prSet/>
      <dgm:spPr/>
      <dgm:t>
        <a:bodyPr/>
        <a:lstStyle/>
        <a:p>
          <a:endParaRPr lang="en-US"/>
        </a:p>
      </dgm:t>
    </dgm:pt>
    <dgm:pt modelId="{49CC2DC4-376B-4D7A-A94A-A6AE308D50D4}" type="sibTrans" cxnId="{742584B2-2A76-42C5-8211-0014EA1AC0D2}">
      <dgm:prSet/>
      <dgm:spPr/>
      <dgm:t>
        <a:bodyPr/>
        <a:lstStyle/>
        <a:p>
          <a:endParaRPr lang="en-US"/>
        </a:p>
      </dgm:t>
    </dgm:pt>
    <dgm:pt modelId="{C494DAA5-E715-4445-92D7-F11D8633987C}">
      <dgm:prSet/>
      <dgm:spPr/>
      <dgm:t>
        <a:bodyPr/>
        <a:lstStyle/>
        <a:p>
          <a:r>
            <a:rPr lang="fr-BE" dirty="0"/>
            <a:t>18 pour l’année 2024 (4 Bio, 14 </a:t>
          </a:r>
          <a:r>
            <a:rPr lang="fr-BE" dirty="0" err="1"/>
            <a:t>Conv</a:t>
          </a:r>
          <a:r>
            <a:rPr lang="fr-BE" dirty="0"/>
            <a:t>.)</a:t>
          </a:r>
          <a:endParaRPr lang="en-US" dirty="0"/>
        </a:p>
      </dgm:t>
    </dgm:pt>
    <dgm:pt modelId="{3F4AD804-180F-4322-A5F6-4848F427E7F7}" type="parTrans" cxnId="{F5B9F1F7-F3E1-42C4-BD9E-CD8710B83BB1}">
      <dgm:prSet/>
      <dgm:spPr/>
      <dgm:t>
        <a:bodyPr/>
        <a:lstStyle/>
        <a:p>
          <a:endParaRPr lang="en-US"/>
        </a:p>
      </dgm:t>
    </dgm:pt>
    <dgm:pt modelId="{9A9CFC17-B02A-47CD-B88A-99E301F1890A}" type="sibTrans" cxnId="{F5B9F1F7-F3E1-42C4-BD9E-CD8710B83BB1}">
      <dgm:prSet/>
      <dgm:spPr/>
      <dgm:t>
        <a:bodyPr/>
        <a:lstStyle/>
        <a:p>
          <a:endParaRPr lang="en-US"/>
        </a:p>
      </dgm:t>
    </dgm:pt>
    <dgm:pt modelId="{A5EAFD7C-7340-4ACC-B2C8-86C95EEC4CC4}">
      <dgm:prSet/>
      <dgm:spPr/>
      <dgm:t>
        <a:bodyPr/>
        <a:lstStyle/>
        <a:p>
          <a:r>
            <a:rPr lang="fr-BE"/>
            <a:t>Confidentialité respectée</a:t>
          </a:r>
          <a:endParaRPr lang="en-US"/>
        </a:p>
      </dgm:t>
    </dgm:pt>
    <dgm:pt modelId="{04D666D2-51B2-43F8-8892-8E663A2333B3}" type="parTrans" cxnId="{12D1CFD3-9BC3-42B0-8FAC-417E406BC98B}">
      <dgm:prSet/>
      <dgm:spPr/>
      <dgm:t>
        <a:bodyPr/>
        <a:lstStyle/>
        <a:p>
          <a:endParaRPr lang="en-US"/>
        </a:p>
      </dgm:t>
    </dgm:pt>
    <dgm:pt modelId="{13780169-4A71-45EB-9F60-E0FE27490E12}" type="sibTrans" cxnId="{12D1CFD3-9BC3-42B0-8FAC-417E406BC98B}">
      <dgm:prSet/>
      <dgm:spPr/>
      <dgm:t>
        <a:bodyPr/>
        <a:lstStyle/>
        <a:p>
          <a:endParaRPr lang="en-US"/>
        </a:p>
      </dgm:t>
    </dgm:pt>
    <dgm:pt modelId="{4E65D293-5323-6A4D-8FED-7DE71830AAB5}" type="pres">
      <dgm:prSet presAssocID="{4FB4FAA5-FFA3-4B02-920F-2D6BD89BE7CE}" presName="Name0" presStyleCnt="0">
        <dgm:presLayoutVars>
          <dgm:dir/>
          <dgm:animLvl val="lvl"/>
          <dgm:resizeHandles val="exact"/>
        </dgm:presLayoutVars>
      </dgm:prSet>
      <dgm:spPr/>
    </dgm:pt>
    <dgm:pt modelId="{D3D0F25E-C72A-6C4C-A9CB-5D2E78BBBFCD}" type="pres">
      <dgm:prSet presAssocID="{007CB67D-1C03-4F95-A795-7748252E3E64}" presName="linNode" presStyleCnt="0"/>
      <dgm:spPr/>
    </dgm:pt>
    <dgm:pt modelId="{F598378E-F8B6-6A4C-BDE1-FC137999BE36}" type="pres">
      <dgm:prSet presAssocID="{007CB67D-1C03-4F95-A795-7748252E3E64}" presName="parentText" presStyleLbl="node1" presStyleIdx="0" presStyleCnt="5">
        <dgm:presLayoutVars>
          <dgm:chMax val="1"/>
          <dgm:bulletEnabled val="1"/>
        </dgm:presLayoutVars>
      </dgm:prSet>
      <dgm:spPr/>
    </dgm:pt>
    <dgm:pt modelId="{CEB5F741-A998-E64F-8427-DAB61FDCA340}" type="pres">
      <dgm:prSet presAssocID="{DCE623D2-7C46-45C5-9087-2F6C0E8056A0}" presName="sp" presStyleCnt="0"/>
      <dgm:spPr/>
    </dgm:pt>
    <dgm:pt modelId="{0906A338-92CB-F246-9C61-F2CE04575E97}" type="pres">
      <dgm:prSet presAssocID="{0F6FF775-AB95-4C52-9125-8FC472ADC48C}" presName="linNode" presStyleCnt="0"/>
      <dgm:spPr/>
    </dgm:pt>
    <dgm:pt modelId="{DD256BA2-2982-5C43-B4D7-075BC669D7FE}" type="pres">
      <dgm:prSet presAssocID="{0F6FF775-AB95-4C52-9125-8FC472ADC48C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917AF421-6F90-D840-83E0-BD40CBA150B2}" type="pres">
      <dgm:prSet presAssocID="{F9A4401C-F3E7-4114-9158-2056C63C95FE}" presName="sp" presStyleCnt="0"/>
      <dgm:spPr/>
    </dgm:pt>
    <dgm:pt modelId="{8BE9537E-982C-F94D-B147-465ADC60191B}" type="pres">
      <dgm:prSet presAssocID="{8F140065-FDDD-4199-BE4C-D1DB6FB1E06B}" presName="linNode" presStyleCnt="0"/>
      <dgm:spPr/>
    </dgm:pt>
    <dgm:pt modelId="{145DD277-D857-3E4B-B5F7-A3561919CE1C}" type="pres">
      <dgm:prSet presAssocID="{8F140065-FDDD-4199-BE4C-D1DB6FB1E06B}" presName="parentText" presStyleLbl="node1" presStyleIdx="2" presStyleCnt="5">
        <dgm:presLayoutVars>
          <dgm:chMax val="1"/>
          <dgm:bulletEnabled val="1"/>
        </dgm:presLayoutVars>
      </dgm:prSet>
      <dgm:spPr/>
    </dgm:pt>
    <dgm:pt modelId="{C3487378-ED5F-DA44-AC58-7BC15148294E}" type="pres">
      <dgm:prSet presAssocID="{308F31FE-B9C4-4CBD-A650-FE78212D280E}" presName="sp" presStyleCnt="0"/>
      <dgm:spPr/>
    </dgm:pt>
    <dgm:pt modelId="{4119A8B1-90D4-8C4F-B5F7-43A22A5CAC3A}" type="pres">
      <dgm:prSet presAssocID="{8EDF0351-AC79-4BD5-AF82-AFE65E6B211E}" presName="linNode" presStyleCnt="0"/>
      <dgm:spPr/>
    </dgm:pt>
    <dgm:pt modelId="{5E9F1F68-39C8-FF4E-AB19-C3B179ACB33C}" type="pres">
      <dgm:prSet presAssocID="{8EDF0351-AC79-4BD5-AF82-AFE65E6B211E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71CD6B37-2829-0F4F-A78F-5EB2FE3D12F4}" type="pres">
      <dgm:prSet presAssocID="{8EDF0351-AC79-4BD5-AF82-AFE65E6B211E}" presName="descendantText" presStyleLbl="alignAccFollowNode1" presStyleIdx="0" presStyleCnt="1">
        <dgm:presLayoutVars>
          <dgm:bulletEnabled val="1"/>
        </dgm:presLayoutVars>
      </dgm:prSet>
      <dgm:spPr/>
    </dgm:pt>
    <dgm:pt modelId="{613990BA-02F9-DA42-AB3B-ECAD44255095}" type="pres">
      <dgm:prSet presAssocID="{A2C2BB34-FFAC-415F-8DC7-E5EEC727730B}" presName="sp" presStyleCnt="0"/>
      <dgm:spPr/>
    </dgm:pt>
    <dgm:pt modelId="{978A7CAC-8F81-2446-BE71-CFD7DF6AA15F}" type="pres">
      <dgm:prSet presAssocID="{A5EAFD7C-7340-4ACC-B2C8-86C95EEC4CC4}" presName="linNode" presStyleCnt="0"/>
      <dgm:spPr/>
    </dgm:pt>
    <dgm:pt modelId="{5EF0E9F7-C573-0E4A-A658-DC5F6734F0F5}" type="pres">
      <dgm:prSet presAssocID="{A5EAFD7C-7340-4ACC-B2C8-86C95EEC4CC4}" presName="parentText" presStyleLbl="node1" presStyleIdx="4" presStyleCnt="5">
        <dgm:presLayoutVars>
          <dgm:chMax val="1"/>
          <dgm:bulletEnabled val="1"/>
        </dgm:presLayoutVars>
      </dgm:prSet>
      <dgm:spPr/>
    </dgm:pt>
  </dgm:ptLst>
  <dgm:cxnLst>
    <dgm:cxn modelId="{53116518-C457-40CE-93EA-19C82ED28417}" srcId="{4FB4FAA5-FFA3-4B02-920F-2D6BD89BE7CE}" destId="{007CB67D-1C03-4F95-A795-7748252E3E64}" srcOrd="0" destOrd="0" parTransId="{A0A680DE-144E-467A-A8BF-C81587019464}" sibTransId="{DCE623D2-7C46-45C5-9087-2F6C0E8056A0}"/>
    <dgm:cxn modelId="{60040C1F-6DBE-E34C-B29A-A525C3FED3FB}" type="presOf" srcId="{8EDF0351-AC79-4BD5-AF82-AFE65E6B211E}" destId="{5E9F1F68-39C8-FF4E-AB19-C3B179ACB33C}" srcOrd="0" destOrd="0" presId="urn:microsoft.com/office/officeart/2005/8/layout/vList5"/>
    <dgm:cxn modelId="{5547252B-8273-DB47-8662-7105EA35D0BB}" type="presOf" srcId="{15419A7F-E0DF-46F1-90A4-47D851DC33C8}" destId="{71CD6B37-2829-0F4F-A78F-5EB2FE3D12F4}" srcOrd="0" destOrd="0" presId="urn:microsoft.com/office/officeart/2005/8/layout/vList5"/>
    <dgm:cxn modelId="{FBA8D540-0A40-AE4D-8DC9-E3DD53969090}" type="presOf" srcId="{8F140065-FDDD-4199-BE4C-D1DB6FB1E06B}" destId="{145DD277-D857-3E4B-B5F7-A3561919CE1C}" srcOrd="0" destOrd="0" presId="urn:microsoft.com/office/officeart/2005/8/layout/vList5"/>
    <dgm:cxn modelId="{3F55F741-FF4C-9547-8CCB-53EEDF869210}" type="presOf" srcId="{C494DAA5-E715-4445-92D7-F11D8633987C}" destId="{71CD6B37-2829-0F4F-A78F-5EB2FE3D12F4}" srcOrd="0" destOrd="1" presId="urn:microsoft.com/office/officeart/2005/8/layout/vList5"/>
    <dgm:cxn modelId="{5AED8463-6BCD-094E-B6DC-7B96ACAA480F}" type="presOf" srcId="{A5EAFD7C-7340-4ACC-B2C8-86C95EEC4CC4}" destId="{5EF0E9F7-C573-0E4A-A658-DC5F6734F0F5}" srcOrd="0" destOrd="0" presId="urn:microsoft.com/office/officeart/2005/8/layout/vList5"/>
    <dgm:cxn modelId="{D7384146-BE66-4C30-93F2-C786253AB887}" srcId="{4FB4FAA5-FFA3-4B02-920F-2D6BD89BE7CE}" destId="{8EDF0351-AC79-4BD5-AF82-AFE65E6B211E}" srcOrd="3" destOrd="0" parTransId="{34BF10DC-423F-440E-96E7-F162CE19D102}" sibTransId="{A2C2BB34-FFAC-415F-8DC7-E5EEC727730B}"/>
    <dgm:cxn modelId="{91B53A91-3F2D-F545-B3BA-CF917FEDE11E}" type="presOf" srcId="{007CB67D-1C03-4F95-A795-7748252E3E64}" destId="{F598378E-F8B6-6A4C-BDE1-FC137999BE36}" srcOrd="0" destOrd="0" presId="urn:microsoft.com/office/officeart/2005/8/layout/vList5"/>
    <dgm:cxn modelId="{7A88EB97-5911-9046-B4A4-D8A2991B1642}" type="presOf" srcId="{0F6FF775-AB95-4C52-9125-8FC472ADC48C}" destId="{DD256BA2-2982-5C43-B4D7-075BC669D7FE}" srcOrd="0" destOrd="0" presId="urn:microsoft.com/office/officeart/2005/8/layout/vList5"/>
    <dgm:cxn modelId="{88D290A2-C91A-4C29-9A53-4E0CA4B555E9}" srcId="{4FB4FAA5-FFA3-4B02-920F-2D6BD89BE7CE}" destId="{8F140065-FDDD-4199-BE4C-D1DB6FB1E06B}" srcOrd="2" destOrd="0" parTransId="{E07EDFA1-17AA-4FE9-841C-7CB16E0436C3}" sibTransId="{308F31FE-B9C4-4CBD-A650-FE78212D280E}"/>
    <dgm:cxn modelId="{742584B2-2A76-42C5-8211-0014EA1AC0D2}" srcId="{8EDF0351-AC79-4BD5-AF82-AFE65E6B211E}" destId="{15419A7F-E0DF-46F1-90A4-47D851DC33C8}" srcOrd="0" destOrd="0" parTransId="{B6555EFB-0541-4EA6-A3F1-CBA480959869}" sibTransId="{49CC2DC4-376B-4D7A-A94A-A6AE308D50D4}"/>
    <dgm:cxn modelId="{49BC5AC4-0750-134A-A753-A6A727980F83}" type="presOf" srcId="{4FB4FAA5-FFA3-4B02-920F-2D6BD89BE7CE}" destId="{4E65D293-5323-6A4D-8FED-7DE71830AAB5}" srcOrd="0" destOrd="0" presId="urn:microsoft.com/office/officeart/2005/8/layout/vList5"/>
    <dgm:cxn modelId="{12D1CFD3-9BC3-42B0-8FAC-417E406BC98B}" srcId="{4FB4FAA5-FFA3-4B02-920F-2D6BD89BE7CE}" destId="{A5EAFD7C-7340-4ACC-B2C8-86C95EEC4CC4}" srcOrd="4" destOrd="0" parTransId="{04D666D2-51B2-43F8-8892-8E663A2333B3}" sibTransId="{13780169-4A71-45EB-9F60-E0FE27490E12}"/>
    <dgm:cxn modelId="{D61A32F4-239E-447B-A8DC-9D14EA700C33}" srcId="{4FB4FAA5-FFA3-4B02-920F-2D6BD89BE7CE}" destId="{0F6FF775-AB95-4C52-9125-8FC472ADC48C}" srcOrd="1" destOrd="0" parTransId="{97D118C2-DD41-484B-B86B-05AE6AA5A4D5}" sibTransId="{F9A4401C-F3E7-4114-9158-2056C63C95FE}"/>
    <dgm:cxn modelId="{F5B9F1F7-F3E1-42C4-BD9E-CD8710B83BB1}" srcId="{8EDF0351-AC79-4BD5-AF82-AFE65E6B211E}" destId="{C494DAA5-E715-4445-92D7-F11D8633987C}" srcOrd="1" destOrd="0" parTransId="{3F4AD804-180F-4322-A5F6-4848F427E7F7}" sibTransId="{9A9CFC17-B02A-47CD-B88A-99E301F1890A}"/>
    <dgm:cxn modelId="{6676FB85-1267-3249-B935-CA2B2498AAA9}" type="presParOf" srcId="{4E65D293-5323-6A4D-8FED-7DE71830AAB5}" destId="{D3D0F25E-C72A-6C4C-A9CB-5D2E78BBBFCD}" srcOrd="0" destOrd="0" presId="urn:microsoft.com/office/officeart/2005/8/layout/vList5"/>
    <dgm:cxn modelId="{4A4214FD-B372-F541-94E5-9E0B8D17F7D2}" type="presParOf" srcId="{D3D0F25E-C72A-6C4C-A9CB-5D2E78BBBFCD}" destId="{F598378E-F8B6-6A4C-BDE1-FC137999BE36}" srcOrd="0" destOrd="0" presId="urn:microsoft.com/office/officeart/2005/8/layout/vList5"/>
    <dgm:cxn modelId="{8909A9F3-5067-FC4B-B7AA-CC892E36C6F0}" type="presParOf" srcId="{4E65D293-5323-6A4D-8FED-7DE71830AAB5}" destId="{CEB5F741-A998-E64F-8427-DAB61FDCA340}" srcOrd="1" destOrd="0" presId="urn:microsoft.com/office/officeart/2005/8/layout/vList5"/>
    <dgm:cxn modelId="{6365EAC3-3726-134D-9F25-33CD88B63286}" type="presParOf" srcId="{4E65D293-5323-6A4D-8FED-7DE71830AAB5}" destId="{0906A338-92CB-F246-9C61-F2CE04575E97}" srcOrd="2" destOrd="0" presId="urn:microsoft.com/office/officeart/2005/8/layout/vList5"/>
    <dgm:cxn modelId="{9FA603BE-5BB4-394F-ABEF-CD02367EE6CB}" type="presParOf" srcId="{0906A338-92CB-F246-9C61-F2CE04575E97}" destId="{DD256BA2-2982-5C43-B4D7-075BC669D7FE}" srcOrd="0" destOrd="0" presId="urn:microsoft.com/office/officeart/2005/8/layout/vList5"/>
    <dgm:cxn modelId="{435A9FC8-1272-8E4E-8E06-5041E2D82B8E}" type="presParOf" srcId="{4E65D293-5323-6A4D-8FED-7DE71830AAB5}" destId="{917AF421-6F90-D840-83E0-BD40CBA150B2}" srcOrd="3" destOrd="0" presId="urn:microsoft.com/office/officeart/2005/8/layout/vList5"/>
    <dgm:cxn modelId="{3E3F1D4D-6062-A84F-938C-4D13F72B97BA}" type="presParOf" srcId="{4E65D293-5323-6A4D-8FED-7DE71830AAB5}" destId="{8BE9537E-982C-F94D-B147-465ADC60191B}" srcOrd="4" destOrd="0" presId="urn:microsoft.com/office/officeart/2005/8/layout/vList5"/>
    <dgm:cxn modelId="{9463CFC9-050B-3545-A54D-D8B05D11A960}" type="presParOf" srcId="{8BE9537E-982C-F94D-B147-465ADC60191B}" destId="{145DD277-D857-3E4B-B5F7-A3561919CE1C}" srcOrd="0" destOrd="0" presId="urn:microsoft.com/office/officeart/2005/8/layout/vList5"/>
    <dgm:cxn modelId="{2DB2882E-DDBF-CA45-9344-A3236FF5469F}" type="presParOf" srcId="{4E65D293-5323-6A4D-8FED-7DE71830AAB5}" destId="{C3487378-ED5F-DA44-AC58-7BC15148294E}" srcOrd="5" destOrd="0" presId="urn:microsoft.com/office/officeart/2005/8/layout/vList5"/>
    <dgm:cxn modelId="{89CEAAF1-445F-1D4B-BF62-56AEA3F778D5}" type="presParOf" srcId="{4E65D293-5323-6A4D-8FED-7DE71830AAB5}" destId="{4119A8B1-90D4-8C4F-B5F7-43A22A5CAC3A}" srcOrd="6" destOrd="0" presId="urn:microsoft.com/office/officeart/2005/8/layout/vList5"/>
    <dgm:cxn modelId="{B6A2B994-50C5-804A-8F4F-E5CA95E1489D}" type="presParOf" srcId="{4119A8B1-90D4-8C4F-B5F7-43A22A5CAC3A}" destId="{5E9F1F68-39C8-FF4E-AB19-C3B179ACB33C}" srcOrd="0" destOrd="0" presId="urn:microsoft.com/office/officeart/2005/8/layout/vList5"/>
    <dgm:cxn modelId="{9343AAE1-A6A4-8C4D-A201-8CB332F6BC12}" type="presParOf" srcId="{4119A8B1-90D4-8C4F-B5F7-43A22A5CAC3A}" destId="{71CD6B37-2829-0F4F-A78F-5EB2FE3D12F4}" srcOrd="1" destOrd="0" presId="urn:microsoft.com/office/officeart/2005/8/layout/vList5"/>
    <dgm:cxn modelId="{BE735E6E-E88C-1F4A-BD81-6546CBB9F7F4}" type="presParOf" srcId="{4E65D293-5323-6A4D-8FED-7DE71830AAB5}" destId="{613990BA-02F9-DA42-AB3B-ECAD44255095}" srcOrd="7" destOrd="0" presId="urn:microsoft.com/office/officeart/2005/8/layout/vList5"/>
    <dgm:cxn modelId="{5127F1D1-869A-2044-83F3-BA2EE5BF2B81}" type="presParOf" srcId="{4E65D293-5323-6A4D-8FED-7DE71830AAB5}" destId="{978A7CAC-8F81-2446-BE71-CFD7DF6AA15F}" srcOrd="8" destOrd="0" presId="urn:microsoft.com/office/officeart/2005/8/layout/vList5"/>
    <dgm:cxn modelId="{80B5B14E-611C-0143-BBC7-C2ED45898C7D}" type="presParOf" srcId="{978A7CAC-8F81-2446-BE71-CFD7DF6AA15F}" destId="{5EF0E9F7-C573-0E4A-A658-DC5F6734F0F5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9C1E7D8-E1F6-4D83-9E54-6348CF8A0A2C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02749A60-37BE-46EE-AE65-85FDC21B6EA6}">
      <dgm:prSet/>
      <dgm:spPr/>
      <dgm:t>
        <a:bodyPr/>
        <a:lstStyle/>
        <a:p>
          <a:pPr>
            <a:lnSpc>
              <a:spcPct val="100000"/>
            </a:lnSpc>
          </a:pPr>
          <a:r>
            <a:rPr lang="fr-BE"/>
            <a:t>Productivité de la main-d’œuvre rémunérée (Eq. kgc/UMO): </a:t>
          </a:r>
          <a:endParaRPr lang="en-US"/>
        </a:p>
      </dgm:t>
    </dgm:pt>
    <dgm:pt modelId="{5399B967-27DA-470F-8264-B88C0CB6D337}" type="parTrans" cxnId="{978FDD66-F480-4A03-9694-781CC03A533B}">
      <dgm:prSet/>
      <dgm:spPr/>
      <dgm:t>
        <a:bodyPr/>
        <a:lstStyle/>
        <a:p>
          <a:endParaRPr lang="en-US"/>
        </a:p>
      </dgm:t>
    </dgm:pt>
    <dgm:pt modelId="{D4A5CE07-E070-4E6E-BDD8-BDE42687B9B0}" type="sibTrans" cxnId="{978FDD66-F480-4A03-9694-781CC03A533B}">
      <dgm:prSet/>
      <dgm:spPr/>
      <dgm:t>
        <a:bodyPr/>
        <a:lstStyle/>
        <a:p>
          <a:endParaRPr lang="en-US"/>
        </a:p>
      </dgm:t>
    </dgm:pt>
    <dgm:pt modelId="{6E4BF2D7-140E-413B-ABE6-4AF9642C8A67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b="1" i="0" baseline="0" dirty="0"/>
            <a:t>Quantité de carcasse </a:t>
          </a:r>
          <a:r>
            <a:rPr lang="fr-FR" b="0" i="0" baseline="0" dirty="0"/>
            <a:t>produite en Kg par unité de main-d’œuvre.</a:t>
          </a:r>
          <a:endParaRPr lang="en-US" dirty="0"/>
        </a:p>
      </dgm:t>
    </dgm:pt>
    <dgm:pt modelId="{5A1E82AB-33AA-4FB9-9187-606D86BD4A4B}" type="parTrans" cxnId="{CE15BD91-07CA-4E7A-BAC2-D633FFCC4C43}">
      <dgm:prSet/>
      <dgm:spPr/>
      <dgm:t>
        <a:bodyPr/>
        <a:lstStyle/>
        <a:p>
          <a:endParaRPr lang="en-US"/>
        </a:p>
      </dgm:t>
    </dgm:pt>
    <dgm:pt modelId="{830D33AE-0911-4A75-A81E-213E470AED14}" type="sibTrans" cxnId="{CE15BD91-07CA-4E7A-BAC2-D633FFCC4C43}">
      <dgm:prSet/>
      <dgm:spPr/>
      <dgm:t>
        <a:bodyPr/>
        <a:lstStyle/>
        <a:p>
          <a:endParaRPr lang="en-US"/>
        </a:p>
      </dgm:t>
    </dgm:pt>
    <dgm:pt modelId="{BFDF2085-4909-490A-A091-C1A3D1C9B38E}">
      <dgm:prSet/>
      <dgm:spPr/>
      <dgm:t>
        <a:bodyPr/>
        <a:lstStyle/>
        <a:p>
          <a:pPr>
            <a:lnSpc>
              <a:spcPct val="100000"/>
            </a:lnSpc>
          </a:pPr>
          <a:r>
            <a:rPr lang="fr-BE"/>
            <a:t>Produit total atelier (€/kgc):</a:t>
          </a:r>
          <a:endParaRPr lang="en-US"/>
        </a:p>
      </dgm:t>
    </dgm:pt>
    <dgm:pt modelId="{BE6D5357-4647-481D-AC84-EF7395980F74}" type="parTrans" cxnId="{D95A6365-8DFB-4CE6-A8A6-FFD8B9C60367}">
      <dgm:prSet/>
      <dgm:spPr/>
      <dgm:t>
        <a:bodyPr/>
        <a:lstStyle/>
        <a:p>
          <a:endParaRPr lang="en-US"/>
        </a:p>
      </dgm:t>
    </dgm:pt>
    <dgm:pt modelId="{BB8359EB-0222-493F-B128-C52C32E63B10}" type="sibTrans" cxnId="{D95A6365-8DFB-4CE6-A8A6-FFD8B9C60367}">
      <dgm:prSet/>
      <dgm:spPr/>
      <dgm:t>
        <a:bodyPr/>
        <a:lstStyle/>
        <a:p>
          <a:endParaRPr lang="en-US"/>
        </a:p>
      </dgm:t>
    </dgm:pt>
    <dgm:pt modelId="{F1117B81-6D89-4058-A07F-F107E818A00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BE" sz="1700" dirty="0"/>
            <a:t>Total des </a:t>
          </a:r>
          <a:r>
            <a:rPr lang="fr-BE" sz="1700" b="1" dirty="0"/>
            <a:t>revenus générés par l'atelier</a:t>
          </a:r>
          <a:r>
            <a:rPr lang="fr-BE" sz="1700" dirty="0"/>
            <a:t>: les recettes vente d'agneaux, d'autres produits </a:t>
          </a:r>
          <a:r>
            <a:rPr lang="fr-BE" sz="1600" dirty="0"/>
            <a:t>(ventes de brebis de réforme, laine, aides perçues).</a:t>
          </a:r>
          <a:endParaRPr lang="en-US" sz="1600" dirty="0"/>
        </a:p>
      </dgm:t>
    </dgm:pt>
    <dgm:pt modelId="{354F17B3-56FA-453C-B48C-6A952C18C7B5}" type="parTrans" cxnId="{92B62C4F-2FA8-4527-8EE7-255DEC0AEB64}">
      <dgm:prSet/>
      <dgm:spPr/>
      <dgm:t>
        <a:bodyPr/>
        <a:lstStyle/>
        <a:p>
          <a:endParaRPr lang="en-US"/>
        </a:p>
      </dgm:t>
    </dgm:pt>
    <dgm:pt modelId="{690C0ED6-38BA-4252-97E5-B267F89D515B}" type="sibTrans" cxnId="{92B62C4F-2FA8-4527-8EE7-255DEC0AEB64}">
      <dgm:prSet/>
      <dgm:spPr/>
      <dgm:t>
        <a:bodyPr/>
        <a:lstStyle/>
        <a:p>
          <a:endParaRPr lang="en-US"/>
        </a:p>
      </dgm:t>
    </dgm:pt>
    <dgm:pt modelId="{34CCA1C8-7887-4ADB-BB9B-24A0283066C0}">
      <dgm:prSet/>
      <dgm:spPr/>
      <dgm:t>
        <a:bodyPr/>
        <a:lstStyle/>
        <a:p>
          <a:pPr>
            <a:lnSpc>
              <a:spcPct val="100000"/>
            </a:lnSpc>
          </a:pPr>
          <a:r>
            <a:rPr lang="fr-BE" i="0"/>
            <a:t>P</a:t>
          </a:r>
          <a:r>
            <a:rPr lang="fr-BE"/>
            <a:t>rix agneaux (€/kgc):</a:t>
          </a:r>
          <a:endParaRPr lang="en-US"/>
        </a:p>
      </dgm:t>
    </dgm:pt>
    <dgm:pt modelId="{87DEE64D-9F52-4A5E-8FA8-FA300BA39586}" type="parTrans" cxnId="{8A2F6999-DFE1-48B4-9B5A-0C85A419B534}">
      <dgm:prSet/>
      <dgm:spPr/>
      <dgm:t>
        <a:bodyPr/>
        <a:lstStyle/>
        <a:p>
          <a:endParaRPr lang="en-US"/>
        </a:p>
      </dgm:t>
    </dgm:pt>
    <dgm:pt modelId="{6366766B-F1A3-4CA0-9DC4-C886FC30ECF5}" type="sibTrans" cxnId="{8A2F6999-DFE1-48B4-9B5A-0C85A419B534}">
      <dgm:prSet/>
      <dgm:spPr/>
      <dgm:t>
        <a:bodyPr/>
        <a:lstStyle/>
        <a:p>
          <a:endParaRPr lang="en-US"/>
        </a:p>
      </dgm:t>
    </dgm:pt>
    <dgm:pt modelId="{77FC4D20-7979-4CE2-BB52-314CE63206EE}">
      <dgm:prSet/>
      <dgm:spPr/>
      <dgm:t>
        <a:bodyPr/>
        <a:lstStyle/>
        <a:p>
          <a:pPr>
            <a:lnSpc>
              <a:spcPct val="100000"/>
            </a:lnSpc>
          </a:pPr>
          <a:r>
            <a:rPr lang="fr-BE" b="1" dirty="0"/>
            <a:t>Prix de vente moyen </a:t>
          </a:r>
          <a:r>
            <a:rPr lang="fr-BE" dirty="0"/>
            <a:t>(€)  des </a:t>
          </a:r>
          <a:r>
            <a:rPr lang="fr-BE" b="1" dirty="0"/>
            <a:t>agneaux</a:t>
          </a:r>
          <a:r>
            <a:rPr lang="fr-BE" dirty="0"/>
            <a:t> par kg de carcasse. </a:t>
          </a:r>
          <a:endParaRPr lang="en-US" dirty="0"/>
        </a:p>
      </dgm:t>
    </dgm:pt>
    <dgm:pt modelId="{0F487C6A-D52F-42C7-BBC6-A1F4209F0C92}" type="parTrans" cxnId="{BB8A47E8-AAAE-494D-A9F7-F6F42C3A23FA}">
      <dgm:prSet/>
      <dgm:spPr/>
      <dgm:t>
        <a:bodyPr/>
        <a:lstStyle/>
        <a:p>
          <a:endParaRPr lang="en-US"/>
        </a:p>
      </dgm:t>
    </dgm:pt>
    <dgm:pt modelId="{AC190ADA-E645-42A6-B7A1-C957F453F91D}" type="sibTrans" cxnId="{BB8A47E8-AAAE-494D-A9F7-F6F42C3A23FA}">
      <dgm:prSet/>
      <dgm:spPr/>
      <dgm:t>
        <a:bodyPr/>
        <a:lstStyle/>
        <a:p>
          <a:endParaRPr lang="en-US"/>
        </a:p>
      </dgm:t>
    </dgm:pt>
    <dgm:pt modelId="{792D7EF8-B294-4E3B-AAAD-7407C4EBAD4C}">
      <dgm:prSet/>
      <dgm:spPr/>
      <dgm:t>
        <a:bodyPr/>
        <a:lstStyle/>
        <a:p>
          <a:pPr>
            <a:lnSpc>
              <a:spcPct val="100000"/>
            </a:lnSpc>
          </a:pPr>
          <a:r>
            <a:rPr lang="fr-BE" i="0"/>
            <a:t>Coût de production atelier (€/kgc): </a:t>
          </a:r>
          <a:endParaRPr lang="en-US"/>
        </a:p>
      </dgm:t>
    </dgm:pt>
    <dgm:pt modelId="{E6206530-7ED1-4175-B61C-E593C249FF30}" type="parTrans" cxnId="{78784EF5-0167-498F-93FB-9531ADC8E5B5}">
      <dgm:prSet/>
      <dgm:spPr/>
      <dgm:t>
        <a:bodyPr/>
        <a:lstStyle/>
        <a:p>
          <a:endParaRPr lang="en-US"/>
        </a:p>
      </dgm:t>
    </dgm:pt>
    <dgm:pt modelId="{F6D36F92-F877-4AF7-8E44-367138FF838C}" type="sibTrans" cxnId="{78784EF5-0167-498F-93FB-9531ADC8E5B5}">
      <dgm:prSet/>
      <dgm:spPr/>
      <dgm:t>
        <a:bodyPr/>
        <a:lstStyle/>
        <a:p>
          <a:endParaRPr lang="en-US"/>
        </a:p>
      </dgm:t>
    </dgm:pt>
    <dgm:pt modelId="{7153A8FA-C2DC-4EAA-BA70-FD091E65D45E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b="0" i="0" baseline="0" dirty="0"/>
            <a:t>Ensemble des </a:t>
          </a:r>
          <a:r>
            <a:rPr lang="fr-FR" b="1" i="0" baseline="0" dirty="0"/>
            <a:t>charges</a:t>
          </a:r>
          <a:r>
            <a:rPr lang="fr-FR" b="0" i="0" baseline="0" dirty="0"/>
            <a:t> nécessaires pour </a:t>
          </a:r>
          <a:r>
            <a:rPr lang="fr-FR" b="1" i="0" baseline="0" dirty="0"/>
            <a:t>produire 1 kg de carcasse. </a:t>
          </a:r>
          <a:endParaRPr lang="en-US" b="1" dirty="0"/>
        </a:p>
      </dgm:t>
    </dgm:pt>
    <dgm:pt modelId="{D02F1200-2D27-42E6-BA09-CCFF1EAB78A8}" type="parTrans" cxnId="{4D147AD7-9EA3-41AE-9C29-A2DABA00623F}">
      <dgm:prSet/>
      <dgm:spPr/>
      <dgm:t>
        <a:bodyPr/>
        <a:lstStyle/>
        <a:p>
          <a:endParaRPr lang="en-US"/>
        </a:p>
      </dgm:t>
    </dgm:pt>
    <dgm:pt modelId="{4EE74077-F7D6-408F-8672-71FC4F785D4F}" type="sibTrans" cxnId="{4D147AD7-9EA3-41AE-9C29-A2DABA00623F}">
      <dgm:prSet/>
      <dgm:spPr/>
      <dgm:t>
        <a:bodyPr/>
        <a:lstStyle/>
        <a:p>
          <a:endParaRPr lang="en-US"/>
        </a:p>
      </dgm:t>
    </dgm:pt>
    <dgm:pt modelId="{14191445-8C05-4AE8-A61B-8370DF7D51B2}" type="pres">
      <dgm:prSet presAssocID="{29C1E7D8-E1F6-4D83-9E54-6348CF8A0A2C}" presName="root" presStyleCnt="0">
        <dgm:presLayoutVars>
          <dgm:dir/>
          <dgm:resizeHandles val="exact"/>
        </dgm:presLayoutVars>
      </dgm:prSet>
      <dgm:spPr/>
    </dgm:pt>
    <dgm:pt modelId="{E7CF64EC-D936-4A04-8419-6D9EB6E2AD4B}" type="pres">
      <dgm:prSet presAssocID="{02749A60-37BE-46EE-AE65-85FDC21B6EA6}" presName="compNode" presStyleCnt="0"/>
      <dgm:spPr/>
    </dgm:pt>
    <dgm:pt modelId="{7845974D-28F0-4513-9E26-99573044931D}" type="pres">
      <dgm:prSet presAssocID="{02749A60-37BE-46EE-AE65-85FDC21B6EA6}" presName="bgRect" presStyleLbl="bgShp" presStyleIdx="0" presStyleCnt="4"/>
      <dgm:spPr/>
    </dgm:pt>
    <dgm:pt modelId="{8D59CF37-F2FE-4B46-9538-EC63D53DEA8C}" type="pres">
      <dgm:prSet presAssocID="{02749A60-37BE-46EE-AE65-85FDC21B6EA6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urseur"/>
        </a:ext>
      </dgm:extLst>
    </dgm:pt>
    <dgm:pt modelId="{CE771E9C-1294-4476-AF7A-3A3FE12F2DD9}" type="pres">
      <dgm:prSet presAssocID="{02749A60-37BE-46EE-AE65-85FDC21B6EA6}" presName="spaceRect" presStyleCnt="0"/>
      <dgm:spPr/>
    </dgm:pt>
    <dgm:pt modelId="{C3F76485-551F-4B29-9839-7991E22F9DFF}" type="pres">
      <dgm:prSet presAssocID="{02749A60-37BE-46EE-AE65-85FDC21B6EA6}" presName="parTx" presStyleLbl="revTx" presStyleIdx="0" presStyleCnt="8">
        <dgm:presLayoutVars>
          <dgm:chMax val="0"/>
          <dgm:chPref val="0"/>
        </dgm:presLayoutVars>
      </dgm:prSet>
      <dgm:spPr/>
    </dgm:pt>
    <dgm:pt modelId="{44159E44-0086-4D72-9417-3A5F50924F94}" type="pres">
      <dgm:prSet presAssocID="{02749A60-37BE-46EE-AE65-85FDC21B6EA6}" presName="desTx" presStyleLbl="revTx" presStyleIdx="1" presStyleCnt="8">
        <dgm:presLayoutVars/>
      </dgm:prSet>
      <dgm:spPr/>
    </dgm:pt>
    <dgm:pt modelId="{D1985C0F-FE0C-42A7-941C-6E6668AF37B4}" type="pres">
      <dgm:prSet presAssocID="{D4A5CE07-E070-4E6E-BDD8-BDE42687B9B0}" presName="sibTrans" presStyleCnt="0"/>
      <dgm:spPr/>
    </dgm:pt>
    <dgm:pt modelId="{43DF2F9A-D3B1-426A-AF0A-91E975A6D73F}" type="pres">
      <dgm:prSet presAssocID="{BFDF2085-4909-490A-A091-C1A3D1C9B38E}" presName="compNode" presStyleCnt="0"/>
      <dgm:spPr/>
    </dgm:pt>
    <dgm:pt modelId="{12EE0EA3-29A1-44A9-BA81-AFD93D678A88}" type="pres">
      <dgm:prSet presAssocID="{BFDF2085-4909-490A-A091-C1A3D1C9B38E}" presName="bgRect" presStyleLbl="bgShp" presStyleIdx="1" presStyleCnt="4"/>
      <dgm:spPr/>
    </dgm:pt>
    <dgm:pt modelId="{1D07CB1B-B721-44D2-8938-50A379DA98A2}" type="pres">
      <dgm:prSet presAssocID="{BFDF2085-4909-490A-A091-C1A3D1C9B38E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rgent"/>
        </a:ext>
      </dgm:extLst>
    </dgm:pt>
    <dgm:pt modelId="{2D3D885B-6AA4-43C7-8B27-BE36DE3E8795}" type="pres">
      <dgm:prSet presAssocID="{BFDF2085-4909-490A-A091-C1A3D1C9B38E}" presName="spaceRect" presStyleCnt="0"/>
      <dgm:spPr/>
    </dgm:pt>
    <dgm:pt modelId="{1CA3936A-A7AB-4F30-9EDB-B1FF52C0436C}" type="pres">
      <dgm:prSet presAssocID="{BFDF2085-4909-490A-A091-C1A3D1C9B38E}" presName="parTx" presStyleLbl="revTx" presStyleIdx="2" presStyleCnt="8">
        <dgm:presLayoutVars>
          <dgm:chMax val="0"/>
          <dgm:chPref val="0"/>
        </dgm:presLayoutVars>
      </dgm:prSet>
      <dgm:spPr/>
    </dgm:pt>
    <dgm:pt modelId="{289BA70A-AA90-4950-9DF8-C62FA7C0CEF1}" type="pres">
      <dgm:prSet presAssocID="{BFDF2085-4909-490A-A091-C1A3D1C9B38E}" presName="desTx" presStyleLbl="revTx" presStyleIdx="3" presStyleCnt="8">
        <dgm:presLayoutVars/>
      </dgm:prSet>
      <dgm:spPr/>
    </dgm:pt>
    <dgm:pt modelId="{2EBF9506-C44C-47C2-906B-C99EB8892F7E}" type="pres">
      <dgm:prSet presAssocID="{BB8359EB-0222-493F-B128-C52C32E63B10}" presName="sibTrans" presStyleCnt="0"/>
      <dgm:spPr/>
    </dgm:pt>
    <dgm:pt modelId="{BD204E25-67FB-4B11-9CFC-7078BB06399B}" type="pres">
      <dgm:prSet presAssocID="{34CCA1C8-7887-4ADB-BB9B-24A0283066C0}" presName="compNode" presStyleCnt="0"/>
      <dgm:spPr/>
    </dgm:pt>
    <dgm:pt modelId="{DC67BEB4-92DF-4249-B1EE-D186CD9E2EF1}" type="pres">
      <dgm:prSet presAssocID="{34CCA1C8-7887-4ADB-BB9B-24A0283066C0}" presName="bgRect" presStyleLbl="bgShp" presStyleIdx="2" presStyleCnt="4"/>
      <dgm:spPr/>
    </dgm:pt>
    <dgm:pt modelId="{0C77C9AB-04C1-4C5F-BD01-E4BBAA08A8CE}" type="pres">
      <dgm:prSet presAssocID="{34CCA1C8-7887-4ADB-BB9B-24A0283066C0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uton"/>
        </a:ext>
      </dgm:extLst>
    </dgm:pt>
    <dgm:pt modelId="{59015733-663A-45AD-9B66-085FE86888B4}" type="pres">
      <dgm:prSet presAssocID="{34CCA1C8-7887-4ADB-BB9B-24A0283066C0}" presName="spaceRect" presStyleCnt="0"/>
      <dgm:spPr/>
    </dgm:pt>
    <dgm:pt modelId="{BC69AD5B-5C35-4A49-814D-B582F9F39557}" type="pres">
      <dgm:prSet presAssocID="{34CCA1C8-7887-4ADB-BB9B-24A0283066C0}" presName="parTx" presStyleLbl="revTx" presStyleIdx="4" presStyleCnt="8">
        <dgm:presLayoutVars>
          <dgm:chMax val="0"/>
          <dgm:chPref val="0"/>
        </dgm:presLayoutVars>
      </dgm:prSet>
      <dgm:spPr/>
    </dgm:pt>
    <dgm:pt modelId="{979CAF3E-54DF-40D4-8827-B2C26DDBF9FD}" type="pres">
      <dgm:prSet presAssocID="{34CCA1C8-7887-4ADB-BB9B-24A0283066C0}" presName="desTx" presStyleLbl="revTx" presStyleIdx="5" presStyleCnt="8">
        <dgm:presLayoutVars/>
      </dgm:prSet>
      <dgm:spPr/>
    </dgm:pt>
    <dgm:pt modelId="{EF814A8F-C26C-47E2-967E-7A2B6F175C7F}" type="pres">
      <dgm:prSet presAssocID="{6366766B-F1A3-4CA0-9DC4-C886FC30ECF5}" presName="sibTrans" presStyleCnt="0"/>
      <dgm:spPr/>
    </dgm:pt>
    <dgm:pt modelId="{C1231E9C-2E7F-42A5-8F42-4DB2110524F1}" type="pres">
      <dgm:prSet presAssocID="{792D7EF8-B294-4E3B-AAAD-7407C4EBAD4C}" presName="compNode" presStyleCnt="0"/>
      <dgm:spPr/>
    </dgm:pt>
    <dgm:pt modelId="{41DD033B-780B-441D-9B09-97EC069F737C}" type="pres">
      <dgm:prSet presAssocID="{792D7EF8-B294-4E3B-AAAD-7407C4EBAD4C}" presName="bgRect" presStyleLbl="bgShp" presStyleIdx="3" presStyleCnt="4"/>
      <dgm:spPr/>
    </dgm:pt>
    <dgm:pt modelId="{185B7A9B-1EB8-4D4D-A4D7-9AF204CE859B}" type="pres">
      <dgm:prSet presAssocID="{792D7EF8-B294-4E3B-AAAD-7407C4EBAD4C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amion"/>
        </a:ext>
      </dgm:extLst>
    </dgm:pt>
    <dgm:pt modelId="{3FD55014-F793-43EE-882B-1FE2C5872E3B}" type="pres">
      <dgm:prSet presAssocID="{792D7EF8-B294-4E3B-AAAD-7407C4EBAD4C}" presName="spaceRect" presStyleCnt="0"/>
      <dgm:spPr/>
    </dgm:pt>
    <dgm:pt modelId="{4A8D9B90-4842-41B9-8E20-92F9055729C4}" type="pres">
      <dgm:prSet presAssocID="{792D7EF8-B294-4E3B-AAAD-7407C4EBAD4C}" presName="parTx" presStyleLbl="revTx" presStyleIdx="6" presStyleCnt="8">
        <dgm:presLayoutVars>
          <dgm:chMax val="0"/>
          <dgm:chPref val="0"/>
        </dgm:presLayoutVars>
      </dgm:prSet>
      <dgm:spPr/>
    </dgm:pt>
    <dgm:pt modelId="{84D9FA17-F841-465D-9B34-FEC63381F4CC}" type="pres">
      <dgm:prSet presAssocID="{792D7EF8-B294-4E3B-AAAD-7407C4EBAD4C}" presName="desTx" presStyleLbl="revTx" presStyleIdx="7" presStyleCnt="8">
        <dgm:presLayoutVars/>
      </dgm:prSet>
      <dgm:spPr/>
    </dgm:pt>
  </dgm:ptLst>
  <dgm:cxnLst>
    <dgm:cxn modelId="{05273A02-287F-482B-8D3B-91F110D2D32A}" type="presOf" srcId="{34CCA1C8-7887-4ADB-BB9B-24A0283066C0}" destId="{BC69AD5B-5C35-4A49-814D-B582F9F39557}" srcOrd="0" destOrd="0" presId="urn:microsoft.com/office/officeart/2018/2/layout/IconVerticalSolidList"/>
    <dgm:cxn modelId="{95537313-610F-4DBD-9D24-D218837BD9C8}" type="presOf" srcId="{6E4BF2D7-140E-413B-ABE6-4AF9642C8A67}" destId="{44159E44-0086-4D72-9417-3A5F50924F94}" srcOrd="0" destOrd="0" presId="urn:microsoft.com/office/officeart/2018/2/layout/IconVerticalSolidList"/>
    <dgm:cxn modelId="{98BE5214-E202-4286-98F4-86E9E96DEA4D}" type="presOf" srcId="{02749A60-37BE-46EE-AE65-85FDC21B6EA6}" destId="{C3F76485-551F-4B29-9839-7991E22F9DFF}" srcOrd="0" destOrd="0" presId="urn:microsoft.com/office/officeart/2018/2/layout/IconVerticalSolidList"/>
    <dgm:cxn modelId="{E4F03423-6825-49EF-91E6-BA16577B5018}" type="presOf" srcId="{BFDF2085-4909-490A-A091-C1A3D1C9B38E}" destId="{1CA3936A-A7AB-4F30-9EDB-B1FF52C0436C}" srcOrd="0" destOrd="0" presId="urn:microsoft.com/office/officeart/2018/2/layout/IconVerticalSolidList"/>
    <dgm:cxn modelId="{D95A6365-8DFB-4CE6-A8A6-FFD8B9C60367}" srcId="{29C1E7D8-E1F6-4D83-9E54-6348CF8A0A2C}" destId="{BFDF2085-4909-490A-A091-C1A3D1C9B38E}" srcOrd="1" destOrd="0" parTransId="{BE6D5357-4647-481D-AC84-EF7395980F74}" sibTransId="{BB8359EB-0222-493F-B128-C52C32E63B10}"/>
    <dgm:cxn modelId="{978FDD66-F480-4A03-9694-781CC03A533B}" srcId="{29C1E7D8-E1F6-4D83-9E54-6348CF8A0A2C}" destId="{02749A60-37BE-46EE-AE65-85FDC21B6EA6}" srcOrd="0" destOrd="0" parTransId="{5399B967-27DA-470F-8264-B88C0CB6D337}" sibTransId="{D4A5CE07-E070-4E6E-BDD8-BDE42687B9B0}"/>
    <dgm:cxn modelId="{92B62C4F-2FA8-4527-8EE7-255DEC0AEB64}" srcId="{BFDF2085-4909-490A-A091-C1A3D1C9B38E}" destId="{F1117B81-6D89-4058-A07F-F107E818A001}" srcOrd="0" destOrd="0" parTransId="{354F17B3-56FA-453C-B48C-6A952C18C7B5}" sibTransId="{690C0ED6-38BA-4252-97E5-B267F89D515B}"/>
    <dgm:cxn modelId="{D311B98F-41F0-4E92-837D-A7CF3B249480}" type="presOf" srcId="{792D7EF8-B294-4E3B-AAAD-7407C4EBAD4C}" destId="{4A8D9B90-4842-41B9-8E20-92F9055729C4}" srcOrd="0" destOrd="0" presId="urn:microsoft.com/office/officeart/2018/2/layout/IconVerticalSolidList"/>
    <dgm:cxn modelId="{A92ED98F-4802-4F91-A980-9681A4783C6C}" type="presOf" srcId="{29C1E7D8-E1F6-4D83-9E54-6348CF8A0A2C}" destId="{14191445-8C05-4AE8-A61B-8370DF7D51B2}" srcOrd="0" destOrd="0" presId="urn:microsoft.com/office/officeart/2018/2/layout/IconVerticalSolidList"/>
    <dgm:cxn modelId="{CE15BD91-07CA-4E7A-BAC2-D633FFCC4C43}" srcId="{02749A60-37BE-46EE-AE65-85FDC21B6EA6}" destId="{6E4BF2D7-140E-413B-ABE6-4AF9642C8A67}" srcOrd="0" destOrd="0" parTransId="{5A1E82AB-33AA-4FB9-9187-606D86BD4A4B}" sibTransId="{830D33AE-0911-4A75-A81E-213E470AED14}"/>
    <dgm:cxn modelId="{8A2F6999-DFE1-48B4-9B5A-0C85A419B534}" srcId="{29C1E7D8-E1F6-4D83-9E54-6348CF8A0A2C}" destId="{34CCA1C8-7887-4ADB-BB9B-24A0283066C0}" srcOrd="2" destOrd="0" parTransId="{87DEE64D-9F52-4A5E-8FA8-FA300BA39586}" sibTransId="{6366766B-F1A3-4CA0-9DC4-C886FC30ECF5}"/>
    <dgm:cxn modelId="{BD0904A7-AC64-49EA-90BE-794FF55A46B8}" type="presOf" srcId="{77FC4D20-7979-4CE2-BB52-314CE63206EE}" destId="{979CAF3E-54DF-40D4-8827-B2C26DDBF9FD}" srcOrd="0" destOrd="0" presId="urn:microsoft.com/office/officeart/2018/2/layout/IconVerticalSolidList"/>
    <dgm:cxn modelId="{0AA25ECF-7ABB-4BED-8B85-EFA37F1C690F}" type="presOf" srcId="{F1117B81-6D89-4058-A07F-F107E818A001}" destId="{289BA70A-AA90-4950-9DF8-C62FA7C0CEF1}" srcOrd="0" destOrd="0" presId="urn:microsoft.com/office/officeart/2018/2/layout/IconVerticalSolidList"/>
    <dgm:cxn modelId="{4D147AD7-9EA3-41AE-9C29-A2DABA00623F}" srcId="{792D7EF8-B294-4E3B-AAAD-7407C4EBAD4C}" destId="{7153A8FA-C2DC-4EAA-BA70-FD091E65D45E}" srcOrd="0" destOrd="0" parTransId="{D02F1200-2D27-42E6-BA09-CCFF1EAB78A8}" sibTransId="{4EE74077-F7D6-408F-8672-71FC4F785D4F}"/>
    <dgm:cxn modelId="{BB8A47E8-AAAE-494D-A9F7-F6F42C3A23FA}" srcId="{34CCA1C8-7887-4ADB-BB9B-24A0283066C0}" destId="{77FC4D20-7979-4CE2-BB52-314CE63206EE}" srcOrd="0" destOrd="0" parTransId="{0F487C6A-D52F-42C7-BBC6-A1F4209F0C92}" sibTransId="{AC190ADA-E645-42A6-B7A1-C957F453F91D}"/>
    <dgm:cxn modelId="{78784EF5-0167-498F-93FB-9531ADC8E5B5}" srcId="{29C1E7D8-E1F6-4D83-9E54-6348CF8A0A2C}" destId="{792D7EF8-B294-4E3B-AAAD-7407C4EBAD4C}" srcOrd="3" destOrd="0" parTransId="{E6206530-7ED1-4175-B61C-E593C249FF30}" sibTransId="{F6D36F92-F877-4AF7-8E44-367138FF838C}"/>
    <dgm:cxn modelId="{7894C6F6-377E-4DDD-A077-1B5BF2C5EA91}" type="presOf" srcId="{7153A8FA-C2DC-4EAA-BA70-FD091E65D45E}" destId="{84D9FA17-F841-465D-9B34-FEC63381F4CC}" srcOrd="0" destOrd="0" presId="urn:microsoft.com/office/officeart/2018/2/layout/IconVerticalSolidList"/>
    <dgm:cxn modelId="{DBD47BA7-6AA6-4728-9F26-D37580C60B93}" type="presParOf" srcId="{14191445-8C05-4AE8-A61B-8370DF7D51B2}" destId="{E7CF64EC-D936-4A04-8419-6D9EB6E2AD4B}" srcOrd="0" destOrd="0" presId="urn:microsoft.com/office/officeart/2018/2/layout/IconVerticalSolidList"/>
    <dgm:cxn modelId="{667BAE54-5D68-4D64-ACF4-8D1FCBE25005}" type="presParOf" srcId="{E7CF64EC-D936-4A04-8419-6D9EB6E2AD4B}" destId="{7845974D-28F0-4513-9E26-99573044931D}" srcOrd="0" destOrd="0" presId="urn:microsoft.com/office/officeart/2018/2/layout/IconVerticalSolidList"/>
    <dgm:cxn modelId="{95BDC04D-8F49-488F-95A5-82D80507CF9C}" type="presParOf" srcId="{E7CF64EC-D936-4A04-8419-6D9EB6E2AD4B}" destId="{8D59CF37-F2FE-4B46-9538-EC63D53DEA8C}" srcOrd="1" destOrd="0" presId="urn:microsoft.com/office/officeart/2018/2/layout/IconVerticalSolidList"/>
    <dgm:cxn modelId="{10B4E97E-7322-4917-B3FF-4937ADB29F48}" type="presParOf" srcId="{E7CF64EC-D936-4A04-8419-6D9EB6E2AD4B}" destId="{CE771E9C-1294-4476-AF7A-3A3FE12F2DD9}" srcOrd="2" destOrd="0" presId="urn:microsoft.com/office/officeart/2018/2/layout/IconVerticalSolidList"/>
    <dgm:cxn modelId="{DD2B253A-7741-48DB-8F14-6F22C61FCB6A}" type="presParOf" srcId="{E7CF64EC-D936-4A04-8419-6D9EB6E2AD4B}" destId="{C3F76485-551F-4B29-9839-7991E22F9DFF}" srcOrd="3" destOrd="0" presId="urn:microsoft.com/office/officeart/2018/2/layout/IconVerticalSolidList"/>
    <dgm:cxn modelId="{DF131E7E-2941-4D28-81A2-1FB5B452E8A4}" type="presParOf" srcId="{E7CF64EC-D936-4A04-8419-6D9EB6E2AD4B}" destId="{44159E44-0086-4D72-9417-3A5F50924F94}" srcOrd="4" destOrd="0" presId="urn:microsoft.com/office/officeart/2018/2/layout/IconVerticalSolidList"/>
    <dgm:cxn modelId="{043FC826-E39B-452A-95C3-3F783862CD8C}" type="presParOf" srcId="{14191445-8C05-4AE8-A61B-8370DF7D51B2}" destId="{D1985C0F-FE0C-42A7-941C-6E6668AF37B4}" srcOrd="1" destOrd="0" presId="urn:microsoft.com/office/officeart/2018/2/layout/IconVerticalSolidList"/>
    <dgm:cxn modelId="{32A5EC5C-B869-4D66-AE8F-1C9A5D514FD7}" type="presParOf" srcId="{14191445-8C05-4AE8-A61B-8370DF7D51B2}" destId="{43DF2F9A-D3B1-426A-AF0A-91E975A6D73F}" srcOrd="2" destOrd="0" presId="urn:microsoft.com/office/officeart/2018/2/layout/IconVerticalSolidList"/>
    <dgm:cxn modelId="{1D08EC7B-A6A9-491C-999B-68378E2A3AE4}" type="presParOf" srcId="{43DF2F9A-D3B1-426A-AF0A-91E975A6D73F}" destId="{12EE0EA3-29A1-44A9-BA81-AFD93D678A88}" srcOrd="0" destOrd="0" presId="urn:microsoft.com/office/officeart/2018/2/layout/IconVerticalSolidList"/>
    <dgm:cxn modelId="{04F69DAB-39A9-478F-915D-C41562F1E42B}" type="presParOf" srcId="{43DF2F9A-D3B1-426A-AF0A-91E975A6D73F}" destId="{1D07CB1B-B721-44D2-8938-50A379DA98A2}" srcOrd="1" destOrd="0" presId="urn:microsoft.com/office/officeart/2018/2/layout/IconVerticalSolidList"/>
    <dgm:cxn modelId="{DE59AA21-B5C4-4CEC-A379-59F00671EC83}" type="presParOf" srcId="{43DF2F9A-D3B1-426A-AF0A-91E975A6D73F}" destId="{2D3D885B-6AA4-43C7-8B27-BE36DE3E8795}" srcOrd="2" destOrd="0" presId="urn:microsoft.com/office/officeart/2018/2/layout/IconVerticalSolidList"/>
    <dgm:cxn modelId="{9ECF8152-5197-451A-B4D9-32CD08919FAB}" type="presParOf" srcId="{43DF2F9A-D3B1-426A-AF0A-91E975A6D73F}" destId="{1CA3936A-A7AB-4F30-9EDB-B1FF52C0436C}" srcOrd="3" destOrd="0" presId="urn:microsoft.com/office/officeart/2018/2/layout/IconVerticalSolidList"/>
    <dgm:cxn modelId="{5A199547-CAA3-4128-8071-1879F43DEC54}" type="presParOf" srcId="{43DF2F9A-D3B1-426A-AF0A-91E975A6D73F}" destId="{289BA70A-AA90-4950-9DF8-C62FA7C0CEF1}" srcOrd="4" destOrd="0" presId="urn:microsoft.com/office/officeart/2018/2/layout/IconVerticalSolidList"/>
    <dgm:cxn modelId="{DD5F42FA-771F-422A-BE12-DDC299C38AAA}" type="presParOf" srcId="{14191445-8C05-4AE8-A61B-8370DF7D51B2}" destId="{2EBF9506-C44C-47C2-906B-C99EB8892F7E}" srcOrd="3" destOrd="0" presId="urn:microsoft.com/office/officeart/2018/2/layout/IconVerticalSolidList"/>
    <dgm:cxn modelId="{332C6B0B-E4F3-4029-BB16-D2A411F18A88}" type="presParOf" srcId="{14191445-8C05-4AE8-A61B-8370DF7D51B2}" destId="{BD204E25-67FB-4B11-9CFC-7078BB06399B}" srcOrd="4" destOrd="0" presId="urn:microsoft.com/office/officeart/2018/2/layout/IconVerticalSolidList"/>
    <dgm:cxn modelId="{4770374E-AEDD-4CCF-B06F-68AB00462E9A}" type="presParOf" srcId="{BD204E25-67FB-4B11-9CFC-7078BB06399B}" destId="{DC67BEB4-92DF-4249-B1EE-D186CD9E2EF1}" srcOrd="0" destOrd="0" presId="urn:microsoft.com/office/officeart/2018/2/layout/IconVerticalSolidList"/>
    <dgm:cxn modelId="{4396187B-A29D-4237-ACAA-C92264298239}" type="presParOf" srcId="{BD204E25-67FB-4B11-9CFC-7078BB06399B}" destId="{0C77C9AB-04C1-4C5F-BD01-E4BBAA08A8CE}" srcOrd="1" destOrd="0" presId="urn:microsoft.com/office/officeart/2018/2/layout/IconVerticalSolidList"/>
    <dgm:cxn modelId="{0F9ED266-7B64-4B34-8568-DE61F5911333}" type="presParOf" srcId="{BD204E25-67FB-4B11-9CFC-7078BB06399B}" destId="{59015733-663A-45AD-9B66-085FE86888B4}" srcOrd="2" destOrd="0" presId="urn:microsoft.com/office/officeart/2018/2/layout/IconVerticalSolidList"/>
    <dgm:cxn modelId="{FFD7A1CF-4888-49D8-AC5C-5B0D34D6F03C}" type="presParOf" srcId="{BD204E25-67FB-4B11-9CFC-7078BB06399B}" destId="{BC69AD5B-5C35-4A49-814D-B582F9F39557}" srcOrd="3" destOrd="0" presId="urn:microsoft.com/office/officeart/2018/2/layout/IconVerticalSolidList"/>
    <dgm:cxn modelId="{FEF21CE0-0CDC-4315-85E1-A5284C9557B0}" type="presParOf" srcId="{BD204E25-67FB-4B11-9CFC-7078BB06399B}" destId="{979CAF3E-54DF-40D4-8827-B2C26DDBF9FD}" srcOrd="4" destOrd="0" presId="urn:microsoft.com/office/officeart/2018/2/layout/IconVerticalSolidList"/>
    <dgm:cxn modelId="{5DF6B1D5-28FA-4021-BF80-028C414BED5F}" type="presParOf" srcId="{14191445-8C05-4AE8-A61B-8370DF7D51B2}" destId="{EF814A8F-C26C-47E2-967E-7A2B6F175C7F}" srcOrd="5" destOrd="0" presId="urn:microsoft.com/office/officeart/2018/2/layout/IconVerticalSolidList"/>
    <dgm:cxn modelId="{DAA4631F-AF53-4E65-B58D-D11885139D4B}" type="presParOf" srcId="{14191445-8C05-4AE8-A61B-8370DF7D51B2}" destId="{C1231E9C-2E7F-42A5-8F42-4DB2110524F1}" srcOrd="6" destOrd="0" presId="urn:microsoft.com/office/officeart/2018/2/layout/IconVerticalSolidList"/>
    <dgm:cxn modelId="{9C04B8FD-32FB-458D-A653-904B2B86A38B}" type="presParOf" srcId="{C1231E9C-2E7F-42A5-8F42-4DB2110524F1}" destId="{41DD033B-780B-441D-9B09-97EC069F737C}" srcOrd="0" destOrd="0" presId="urn:microsoft.com/office/officeart/2018/2/layout/IconVerticalSolidList"/>
    <dgm:cxn modelId="{32C96BA9-5504-4D0F-9901-82E9978F8618}" type="presParOf" srcId="{C1231E9C-2E7F-42A5-8F42-4DB2110524F1}" destId="{185B7A9B-1EB8-4D4D-A4D7-9AF204CE859B}" srcOrd="1" destOrd="0" presId="urn:microsoft.com/office/officeart/2018/2/layout/IconVerticalSolidList"/>
    <dgm:cxn modelId="{F6D47920-AB8D-46E6-97EB-63950609CAA0}" type="presParOf" srcId="{C1231E9C-2E7F-42A5-8F42-4DB2110524F1}" destId="{3FD55014-F793-43EE-882B-1FE2C5872E3B}" srcOrd="2" destOrd="0" presId="urn:microsoft.com/office/officeart/2018/2/layout/IconVerticalSolidList"/>
    <dgm:cxn modelId="{F1F2697B-FF76-4ECF-80CF-669DEEC8495C}" type="presParOf" srcId="{C1231E9C-2E7F-42A5-8F42-4DB2110524F1}" destId="{4A8D9B90-4842-41B9-8E20-92F9055729C4}" srcOrd="3" destOrd="0" presId="urn:microsoft.com/office/officeart/2018/2/layout/IconVerticalSolidList"/>
    <dgm:cxn modelId="{5089D527-365F-41D3-A423-992E4310D971}" type="presParOf" srcId="{C1231E9C-2E7F-42A5-8F42-4DB2110524F1}" destId="{84D9FA17-F841-465D-9B34-FEC63381F4CC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52089F5-E201-4885-AF62-0D5F38671BD8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5EBEC441-6C29-47C7-848C-1CD3B1316B49}">
      <dgm:prSet/>
      <dgm:spPr/>
      <dgm:t>
        <a:bodyPr/>
        <a:lstStyle/>
        <a:p>
          <a:pPr>
            <a:lnSpc>
              <a:spcPct val="100000"/>
            </a:lnSpc>
          </a:pPr>
          <a:r>
            <a:rPr lang="fr-BE" i="0" dirty="0"/>
            <a:t>Coût du système d’alimentation (€/</a:t>
          </a:r>
          <a:r>
            <a:rPr lang="fr-BE" i="0" dirty="0" err="1"/>
            <a:t>kgc</a:t>
          </a:r>
          <a:r>
            <a:rPr lang="fr-BE" i="0" dirty="0"/>
            <a:t>): </a:t>
          </a:r>
          <a:endParaRPr lang="en-US" dirty="0"/>
        </a:p>
      </dgm:t>
    </dgm:pt>
    <dgm:pt modelId="{9D4411EB-2113-4293-81CF-EF3F1A162EFA}" type="parTrans" cxnId="{B3EDF09C-AE6E-451C-A19F-DB3B8665CF33}">
      <dgm:prSet/>
      <dgm:spPr/>
      <dgm:t>
        <a:bodyPr/>
        <a:lstStyle/>
        <a:p>
          <a:endParaRPr lang="en-US"/>
        </a:p>
      </dgm:t>
    </dgm:pt>
    <dgm:pt modelId="{DF1A3DC7-6A1C-4B2E-9A5B-F61F30D83155}" type="sibTrans" cxnId="{B3EDF09C-AE6E-451C-A19F-DB3B8665CF33}">
      <dgm:prSet/>
      <dgm:spPr/>
      <dgm:t>
        <a:bodyPr/>
        <a:lstStyle/>
        <a:p>
          <a:endParaRPr lang="en-US"/>
        </a:p>
      </dgm:t>
    </dgm:pt>
    <dgm:pt modelId="{86AAAD35-A04E-4D62-BB7C-F3303BD54988}">
      <dgm:prSet custT="1"/>
      <dgm:spPr/>
      <dgm:t>
        <a:bodyPr/>
        <a:lstStyle/>
        <a:p>
          <a:pPr algn="l">
            <a:lnSpc>
              <a:spcPct val="100000"/>
            </a:lnSpc>
          </a:pPr>
          <a:r>
            <a:rPr lang="fr-BE" sz="1500" dirty="0"/>
            <a:t>Ensemble des </a:t>
          </a:r>
          <a:r>
            <a:rPr lang="fr-BE" sz="1500" b="1" dirty="0"/>
            <a:t>dépenses</a:t>
          </a:r>
          <a:r>
            <a:rPr lang="fr-BE" sz="1500" dirty="0"/>
            <a:t> liées à </a:t>
          </a:r>
          <a:r>
            <a:rPr lang="fr-BE" sz="1500" b="1" dirty="0"/>
            <a:t>l'alimentation</a:t>
          </a:r>
          <a:r>
            <a:rPr lang="fr-BE" sz="1500" dirty="0"/>
            <a:t> des moutons et des agneaux, incluant l'achat d'aliments, la production de fourrage sur l’exploitation, coûts de stockage, distribution des aliments, coûts main-d'œuvre, l'équipement (gestion de l'alimentation). </a:t>
          </a:r>
          <a:endParaRPr lang="en-US" sz="1500" dirty="0"/>
        </a:p>
      </dgm:t>
    </dgm:pt>
    <dgm:pt modelId="{7433A558-106B-48AD-B7A9-5B3F3AFDF154}" type="parTrans" cxnId="{D9F80731-C9DE-4248-B847-386A643C1D8F}">
      <dgm:prSet/>
      <dgm:spPr/>
      <dgm:t>
        <a:bodyPr/>
        <a:lstStyle/>
        <a:p>
          <a:endParaRPr lang="en-US"/>
        </a:p>
      </dgm:t>
    </dgm:pt>
    <dgm:pt modelId="{1E275E1C-8A9C-4E21-9229-D7EDDB5F121B}" type="sibTrans" cxnId="{D9F80731-C9DE-4248-B847-386A643C1D8F}">
      <dgm:prSet/>
      <dgm:spPr/>
      <dgm:t>
        <a:bodyPr/>
        <a:lstStyle/>
        <a:p>
          <a:endParaRPr lang="en-US"/>
        </a:p>
      </dgm:t>
    </dgm:pt>
    <dgm:pt modelId="{1FFF9859-347C-479F-889A-170288BC964B}">
      <dgm:prSet/>
      <dgm:spPr/>
      <dgm:t>
        <a:bodyPr/>
        <a:lstStyle/>
        <a:p>
          <a:pPr>
            <a:lnSpc>
              <a:spcPct val="100000"/>
            </a:lnSpc>
          </a:pPr>
          <a:r>
            <a:rPr lang="fr-BE" dirty="0"/>
            <a:t>Autres coûts hors travail (€/</a:t>
          </a:r>
          <a:r>
            <a:rPr lang="fr-BE" dirty="0" err="1"/>
            <a:t>kgc</a:t>
          </a:r>
          <a:r>
            <a:rPr lang="fr-BE" dirty="0"/>
            <a:t>): </a:t>
          </a:r>
          <a:endParaRPr lang="en-US" dirty="0"/>
        </a:p>
      </dgm:t>
    </dgm:pt>
    <dgm:pt modelId="{2F1A6D3C-715C-4FCC-A450-159509B7286F}" type="parTrans" cxnId="{03933D4A-A791-4A5F-B8F7-3C55941CD0C7}">
      <dgm:prSet/>
      <dgm:spPr/>
      <dgm:t>
        <a:bodyPr/>
        <a:lstStyle/>
        <a:p>
          <a:endParaRPr lang="en-US"/>
        </a:p>
      </dgm:t>
    </dgm:pt>
    <dgm:pt modelId="{6A205178-9A3B-486E-BC2F-4E8E2AF3F1E7}" type="sibTrans" cxnId="{03933D4A-A791-4A5F-B8F7-3C55941CD0C7}">
      <dgm:prSet/>
      <dgm:spPr/>
      <dgm:t>
        <a:bodyPr/>
        <a:lstStyle/>
        <a:p>
          <a:endParaRPr lang="en-US"/>
        </a:p>
      </dgm:t>
    </dgm:pt>
    <dgm:pt modelId="{F7759FAD-66AC-44AC-8808-CBA231E4496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BE" sz="1500" dirty="0"/>
            <a:t>Représentent tous les </a:t>
          </a:r>
          <a:r>
            <a:rPr lang="fr-BE" sz="1500" b="1" dirty="0"/>
            <a:t>frais d'exploitation </a:t>
          </a:r>
          <a:r>
            <a:rPr lang="fr-BE" sz="1500" dirty="0"/>
            <a:t>qui </a:t>
          </a:r>
          <a:r>
            <a:rPr lang="fr-BE" sz="1500" b="1" dirty="0"/>
            <a:t>ne</a:t>
          </a:r>
          <a:r>
            <a:rPr lang="fr-BE" sz="1500" dirty="0"/>
            <a:t> </a:t>
          </a:r>
          <a:r>
            <a:rPr lang="fr-BE" sz="1500" b="1" dirty="0"/>
            <a:t>sont pas liés </a:t>
          </a:r>
          <a:r>
            <a:rPr lang="fr-BE" sz="1500" dirty="0"/>
            <a:t>directement </a:t>
          </a:r>
          <a:r>
            <a:rPr lang="fr-BE" sz="1500" b="1" dirty="0"/>
            <a:t>à la main d'œuvre de l'éleveur ou de ses employés </a:t>
          </a:r>
          <a:r>
            <a:rPr lang="fr-BE" sz="1500" dirty="0"/>
            <a:t>( les dépenses achats d'animaux, frais d'alimentation, coûts de reproduction, frais vétérinaires, dépenses de commercialisation, frais de gestion, assurances, </a:t>
          </a:r>
          <a:r>
            <a:rPr lang="fr-BE" sz="1500" dirty="0" err="1"/>
            <a:t>etc</a:t>
          </a:r>
          <a:r>
            <a:rPr lang="fr-BE" sz="1500" dirty="0"/>
            <a:t>). </a:t>
          </a:r>
          <a:endParaRPr lang="en-US" sz="1500" dirty="0"/>
        </a:p>
      </dgm:t>
    </dgm:pt>
    <dgm:pt modelId="{65E144E3-F273-4FAD-BB1C-3556EB907923}" type="parTrans" cxnId="{4B2BBC3E-9E6E-49C3-A6FB-1D7F1D871808}">
      <dgm:prSet/>
      <dgm:spPr/>
      <dgm:t>
        <a:bodyPr/>
        <a:lstStyle/>
        <a:p>
          <a:endParaRPr lang="en-US"/>
        </a:p>
      </dgm:t>
    </dgm:pt>
    <dgm:pt modelId="{B04FAFDD-024A-488B-809A-2340BA78FBF0}" type="sibTrans" cxnId="{4B2BBC3E-9E6E-49C3-A6FB-1D7F1D871808}">
      <dgm:prSet/>
      <dgm:spPr/>
      <dgm:t>
        <a:bodyPr/>
        <a:lstStyle/>
        <a:p>
          <a:endParaRPr lang="en-US"/>
        </a:p>
      </dgm:t>
    </dgm:pt>
    <dgm:pt modelId="{5DAEBBF1-AA83-4F80-9EBA-67A4AFA14E3E}">
      <dgm:prSet/>
      <dgm:spPr/>
      <dgm:t>
        <a:bodyPr/>
        <a:lstStyle/>
        <a:p>
          <a:pPr>
            <a:lnSpc>
              <a:spcPct val="100000"/>
            </a:lnSpc>
          </a:pPr>
          <a:r>
            <a:rPr lang="fr-BE" i="0" dirty="0" err="1"/>
            <a:t>Rém</a:t>
          </a:r>
          <a:r>
            <a:rPr lang="fr-BE" i="0" dirty="0"/>
            <a:t>. travail y.c. MO salariée permise (€/</a:t>
          </a:r>
          <a:r>
            <a:rPr lang="fr-BE" i="0" dirty="0" err="1"/>
            <a:t>kgc</a:t>
          </a:r>
          <a:r>
            <a:rPr lang="fr-BE" i="0" dirty="0"/>
            <a:t>): </a:t>
          </a:r>
          <a:endParaRPr lang="en-US" dirty="0"/>
        </a:p>
      </dgm:t>
    </dgm:pt>
    <dgm:pt modelId="{9AD890C8-A2AB-465C-94C3-197379F78293}" type="parTrans" cxnId="{1FD0F19D-F84D-4426-BD17-DE7038A64273}">
      <dgm:prSet/>
      <dgm:spPr/>
      <dgm:t>
        <a:bodyPr/>
        <a:lstStyle/>
        <a:p>
          <a:endParaRPr lang="en-US"/>
        </a:p>
      </dgm:t>
    </dgm:pt>
    <dgm:pt modelId="{77B84B8A-D03B-4C36-9BA4-80D86CDBABB4}" type="sibTrans" cxnId="{1FD0F19D-F84D-4426-BD17-DE7038A64273}">
      <dgm:prSet/>
      <dgm:spPr/>
      <dgm:t>
        <a:bodyPr/>
        <a:lstStyle/>
        <a:p>
          <a:endParaRPr lang="en-US"/>
        </a:p>
      </dgm:t>
    </dgm:pt>
    <dgm:pt modelId="{A3EC6DF8-A373-41BD-ABF8-543CCAD200A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BE" sz="1500" dirty="0"/>
            <a:t>Ce qui </a:t>
          </a:r>
          <a:r>
            <a:rPr lang="fr-BE" sz="1500" b="1" dirty="0"/>
            <a:t>reste</a:t>
          </a:r>
          <a:r>
            <a:rPr lang="fr-BE" sz="1500" dirty="0"/>
            <a:t> (€/</a:t>
          </a:r>
          <a:r>
            <a:rPr lang="fr-BE" sz="1500" dirty="0" err="1"/>
            <a:t>KGc</a:t>
          </a:r>
          <a:r>
            <a:rPr lang="fr-BE" sz="1500" dirty="0"/>
            <a:t>) pour </a:t>
          </a:r>
          <a:r>
            <a:rPr lang="fr-BE" sz="1500" b="1" dirty="0"/>
            <a:t>rémunérer le travail de l’éleveur </a:t>
          </a:r>
          <a:r>
            <a:rPr lang="fr-BE" sz="1500" dirty="0"/>
            <a:t>et des salariés après paiement de toutes les charges..</a:t>
          </a:r>
          <a:endParaRPr lang="en-US" sz="1500" dirty="0"/>
        </a:p>
      </dgm:t>
    </dgm:pt>
    <dgm:pt modelId="{74BA49C3-53DC-4FDD-9AEE-D26E6289519D}" type="parTrans" cxnId="{8374A48A-09B6-415D-A527-BEAC588A294F}">
      <dgm:prSet/>
      <dgm:spPr/>
      <dgm:t>
        <a:bodyPr/>
        <a:lstStyle/>
        <a:p>
          <a:endParaRPr lang="en-US"/>
        </a:p>
      </dgm:t>
    </dgm:pt>
    <dgm:pt modelId="{F95DD131-3EF7-4422-9319-7707F0881D58}" type="sibTrans" cxnId="{8374A48A-09B6-415D-A527-BEAC588A294F}">
      <dgm:prSet/>
      <dgm:spPr/>
      <dgm:t>
        <a:bodyPr/>
        <a:lstStyle/>
        <a:p>
          <a:endParaRPr lang="en-US"/>
        </a:p>
      </dgm:t>
    </dgm:pt>
    <dgm:pt modelId="{7C5CE4E8-49C1-4020-B74A-D26672AE2B36}" type="pres">
      <dgm:prSet presAssocID="{952089F5-E201-4885-AF62-0D5F38671BD8}" presName="root" presStyleCnt="0">
        <dgm:presLayoutVars>
          <dgm:dir/>
          <dgm:resizeHandles val="exact"/>
        </dgm:presLayoutVars>
      </dgm:prSet>
      <dgm:spPr/>
    </dgm:pt>
    <dgm:pt modelId="{F44A1DB2-3038-47F5-B36F-B7A987F95606}" type="pres">
      <dgm:prSet presAssocID="{5EBEC441-6C29-47C7-848C-1CD3B1316B49}" presName="compNode" presStyleCnt="0"/>
      <dgm:spPr/>
    </dgm:pt>
    <dgm:pt modelId="{E4519E14-DC63-45A8-A363-BDC2A83EDF96}" type="pres">
      <dgm:prSet presAssocID="{5EBEC441-6C29-47C7-848C-1CD3B1316B49}" presName="bgRect" presStyleLbl="bgShp" presStyleIdx="0" presStyleCnt="3"/>
      <dgm:spPr/>
    </dgm:pt>
    <dgm:pt modelId="{3DC404FD-C233-4191-B964-92236953E8A0}" type="pres">
      <dgm:prSet presAssocID="{5EBEC441-6C29-47C7-848C-1CD3B1316B4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uton"/>
        </a:ext>
      </dgm:extLst>
    </dgm:pt>
    <dgm:pt modelId="{3DF4830D-0D39-4685-87BC-15EE39271D2F}" type="pres">
      <dgm:prSet presAssocID="{5EBEC441-6C29-47C7-848C-1CD3B1316B49}" presName="spaceRect" presStyleCnt="0"/>
      <dgm:spPr/>
    </dgm:pt>
    <dgm:pt modelId="{C73EEBF2-6681-4E54-833B-0D73C0F7A252}" type="pres">
      <dgm:prSet presAssocID="{5EBEC441-6C29-47C7-848C-1CD3B1316B49}" presName="parTx" presStyleLbl="revTx" presStyleIdx="0" presStyleCnt="6" custLinFactNeighborX="-9191" custLinFactNeighborY="828">
        <dgm:presLayoutVars>
          <dgm:chMax val="0"/>
          <dgm:chPref val="0"/>
        </dgm:presLayoutVars>
      </dgm:prSet>
      <dgm:spPr/>
    </dgm:pt>
    <dgm:pt modelId="{857B8564-4EED-4EC5-B732-484132D115B3}" type="pres">
      <dgm:prSet presAssocID="{5EBEC441-6C29-47C7-848C-1CD3B1316B49}" presName="desTx" presStyleLbl="revTx" presStyleIdx="1" presStyleCnt="6" custScaleX="116733" custLinFactNeighborX="-8435" custLinFactNeighborY="-1655">
        <dgm:presLayoutVars/>
      </dgm:prSet>
      <dgm:spPr/>
    </dgm:pt>
    <dgm:pt modelId="{4E44DD64-8FC8-4AA9-9910-D9D42372B77C}" type="pres">
      <dgm:prSet presAssocID="{DF1A3DC7-6A1C-4B2E-9A5B-F61F30D83155}" presName="sibTrans" presStyleCnt="0"/>
      <dgm:spPr/>
    </dgm:pt>
    <dgm:pt modelId="{4BA82572-6039-45B5-8F9B-AD5D3AAE697A}" type="pres">
      <dgm:prSet presAssocID="{1FFF9859-347C-479F-889A-170288BC964B}" presName="compNode" presStyleCnt="0"/>
      <dgm:spPr/>
    </dgm:pt>
    <dgm:pt modelId="{4837C0EE-CD5A-47E2-8113-CB9575016262}" type="pres">
      <dgm:prSet presAssocID="{1FFF9859-347C-479F-889A-170288BC964B}" presName="bgRect" presStyleLbl="bgShp" presStyleIdx="1" presStyleCnt="3" custLinFactNeighborX="-801" custLinFactNeighborY="828"/>
      <dgm:spPr/>
    </dgm:pt>
    <dgm:pt modelId="{11FE56EB-4A61-45F0-8553-399CEAC5F669}" type="pres">
      <dgm:prSet presAssocID="{1FFF9859-347C-479F-889A-170288BC964B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ouble"/>
        </a:ext>
      </dgm:extLst>
    </dgm:pt>
    <dgm:pt modelId="{681D7341-502F-4EB2-860F-5FB6A23FED13}" type="pres">
      <dgm:prSet presAssocID="{1FFF9859-347C-479F-889A-170288BC964B}" presName="spaceRect" presStyleCnt="0"/>
      <dgm:spPr/>
    </dgm:pt>
    <dgm:pt modelId="{AE1E3E7D-44B7-42BA-9B2D-023AD71A542D}" type="pres">
      <dgm:prSet presAssocID="{1FFF9859-347C-479F-889A-170288BC964B}" presName="parTx" presStyleLbl="revTx" presStyleIdx="2" presStyleCnt="6" custLinFactNeighborX="-9191" custLinFactNeighborY="828">
        <dgm:presLayoutVars>
          <dgm:chMax val="0"/>
          <dgm:chPref val="0"/>
        </dgm:presLayoutVars>
      </dgm:prSet>
      <dgm:spPr/>
    </dgm:pt>
    <dgm:pt modelId="{43410F1D-ECBD-479B-955C-375135470844}" type="pres">
      <dgm:prSet presAssocID="{1FFF9859-347C-479F-889A-170288BC964B}" presName="desTx" presStyleLbl="revTx" presStyleIdx="3" presStyleCnt="6" custScaleX="114449" custLinFactNeighborX="-7293" custLinFactNeighborY="-828">
        <dgm:presLayoutVars/>
      </dgm:prSet>
      <dgm:spPr/>
    </dgm:pt>
    <dgm:pt modelId="{625BF49A-B0FE-49DD-B266-539F30676081}" type="pres">
      <dgm:prSet presAssocID="{6A205178-9A3B-486E-BC2F-4E8E2AF3F1E7}" presName="sibTrans" presStyleCnt="0"/>
      <dgm:spPr/>
    </dgm:pt>
    <dgm:pt modelId="{0E20D003-4072-4186-B7ED-5FFE4E8A33E4}" type="pres">
      <dgm:prSet presAssocID="{5DAEBBF1-AA83-4F80-9EBA-67A4AFA14E3E}" presName="compNode" presStyleCnt="0"/>
      <dgm:spPr/>
    </dgm:pt>
    <dgm:pt modelId="{2F1C80F3-9C8F-4DF0-8A95-F485D6F06E44}" type="pres">
      <dgm:prSet presAssocID="{5DAEBBF1-AA83-4F80-9EBA-67A4AFA14E3E}" presName="bgRect" presStyleLbl="bgShp" presStyleIdx="2" presStyleCnt="3"/>
      <dgm:spPr/>
    </dgm:pt>
    <dgm:pt modelId="{63723FB9-A6F8-42FA-B68A-CAB95F4C0115}" type="pres">
      <dgm:prSet presAssocID="{5DAEBBF1-AA83-4F80-9EBA-67A4AFA14E3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 Success"/>
        </a:ext>
      </dgm:extLst>
    </dgm:pt>
    <dgm:pt modelId="{B6A6DE87-56E8-4CFD-8E6D-319EB1A6672D}" type="pres">
      <dgm:prSet presAssocID="{5DAEBBF1-AA83-4F80-9EBA-67A4AFA14E3E}" presName="spaceRect" presStyleCnt="0"/>
      <dgm:spPr/>
    </dgm:pt>
    <dgm:pt modelId="{49865CEF-F3F8-46D9-AC7F-E14C4C1CAF40}" type="pres">
      <dgm:prSet presAssocID="{5DAEBBF1-AA83-4F80-9EBA-67A4AFA14E3E}" presName="parTx" presStyleLbl="revTx" presStyleIdx="4" presStyleCnt="6" custLinFactNeighborX="-7541" custLinFactNeighborY="1655">
        <dgm:presLayoutVars>
          <dgm:chMax val="0"/>
          <dgm:chPref val="0"/>
        </dgm:presLayoutVars>
      </dgm:prSet>
      <dgm:spPr/>
    </dgm:pt>
    <dgm:pt modelId="{7C10E73F-2E07-41F1-953B-9D345380C128}" type="pres">
      <dgm:prSet presAssocID="{5DAEBBF1-AA83-4F80-9EBA-67A4AFA14E3E}" presName="desTx" presStyleLbl="revTx" presStyleIdx="5" presStyleCnt="6" custScaleX="109309" custLinFactNeighborX="-6918" custLinFactNeighborY="557">
        <dgm:presLayoutVars/>
      </dgm:prSet>
      <dgm:spPr/>
    </dgm:pt>
  </dgm:ptLst>
  <dgm:cxnLst>
    <dgm:cxn modelId="{0C944809-CA1E-8D40-8E9F-4BF070388F2B}" type="presOf" srcId="{A3EC6DF8-A373-41BD-ABF8-543CCAD200A0}" destId="{7C10E73F-2E07-41F1-953B-9D345380C128}" srcOrd="0" destOrd="0" presId="urn:microsoft.com/office/officeart/2018/2/layout/IconVerticalSolidList"/>
    <dgm:cxn modelId="{D9F80731-C9DE-4248-B847-386A643C1D8F}" srcId="{5EBEC441-6C29-47C7-848C-1CD3B1316B49}" destId="{86AAAD35-A04E-4D62-BB7C-F3303BD54988}" srcOrd="0" destOrd="0" parTransId="{7433A558-106B-48AD-B7A9-5B3F3AFDF154}" sibTransId="{1E275E1C-8A9C-4E21-9229-D7EDDB5F121B}"/>
    <dgm:cxn modelId="{4B2BBC3E-9E6E-49C3-A6FB-1D7F1D871808}" srcId="{1FFF9859-347C-479F-889A-170288BC964B}" destId="{F7759FAD-66AC-44AC-8808-CBA231E44960}" srcOrd="0" destOrd="0" parTransId="{65E144E3-F273-4FAD-BB1C-3556EB907923}" sibTransId="{B04FAFDD-024A-488B-809A-2340BA78FBF0}"/>
    <dgm:cxn modelId="{DF727663-13BF-3040-A427-08D5ADEAD82E}" type="presOf" srcId="{1FFF9859-347C-479F-889A-170288BC964B}" destId="{AE1E3E7D-44B7-42BA-9B2D-023AD71A542D}" srcOrd="0" destOrd="0" presId="urn:microsoft.com/office/officeart/2018/2/layout/IconVerticalSolidList"/>
    <dgm:cxn modelId="{03933D4A-A791-4A5F-B8F7-3C55941CD0C7}" srcId="{952089F5-E201-4885-AF62-0D5F38671BD8}" destId="{1FFF9859-347C-479F-889A-170288BC964B}" srcOrd="1" destOrd="0" parTransId="{2F1A6D3C-715C-4FCC-A450-159509B7286F}" sibTransId="{6A205178-9A3B-486E-BC2F-4E8E2AF3F1E7}"/>
    <dgm:cxn modelId="{765FEF75-25C4-BE40-81F9-B7807A1B6AF4}" type="presOf" srcId="{86AAAD35-A04E-4D62-BB7C-F3303BD54988}" destId="{857B8564-4EED-4EC5-B732-484132D115B3}" srcOrd="0" destOrd="0" presId="urn:microsoft.com/office/officeart/2018/2/layout/IconVerticalSolidList"/>
    <dgm:cxn modelId="{8374A48A-09B6-415D-A527-BEAC588A294F}" srcId="{5DAEBBF1-AA83-4F80-9EBA-67A4AFA14E3E}" destId="{A3EC6DF8-A373-41BD-ABF8-543CCAD200A0}" srcOrd="0" destOrd="0" parTransId="{74BA49C3-53DC-4FDD-9AEE-D26E6289519D}" sibTransId="{F95DD131-3EF7-4422-9319-7707F0881D58}"/>
    <dgm:cxn modelId="{B3EDF09C-AE6E-451C-A19F-DB3B8665CF33}" srcId="{952089F5-E201-4885-AF62-0D5F38671BD8}" destId="{5EBEC441-6C29-47C7-848C-1CD3B1316B49}" srcOrd="0" destOrd="0" parTransId="{9D4411EB-2113-4293-81CF-EF3F1A162EFA}" sibTransId="{DF1A3DC7-6A1C-4B2E-9A5B-F61F30D83155}"/>
    <dgm:cxn modelId="{1FD0F19D-F84D-4426-BD17-DE7038A64273}" srcId="{952089F5-E201-4885-AF62-0D5F38671BD8}" destId="{5DAEBBF1-AA83-4F80-9EBA-67A4AFA14E3E}" srcOrd="2" destOrd="0" parTransId="{9AD890C8-A2AB-465C-94C3-197379F78293}" sibTransId="{77B84B8A-D03B-4C36-9BA4-80D86CDBABB4}"/>
    <dgm:cxn modelId="{0C80CCC5-4811-D34F-B4D6-EEEE8FB9BD37}" type="presOf" srcId="{5DAEBBF1-AA83-4F80-9EBA-67A4AFA14E3E}" destId="{49865CEF-F3F8-46D9-AC7F-E14C4C1CAF40}" srcOrd="0" destOrd="0" presId="urn:microsoft.com/office/officeart/2018/2/layout/IconVerticalSolidList"/>
    <dgm:cxn modelId="{350F42CD-D6C5-294E-862A-54229D23AAE4}" type="presOf" srcId="{952089F5-E201-4885-AF62-0D5F38671BD8}" destId="{7C5CE4E8-49C1-4020-B74A-D26672AE2B36}" srcOrd="0" destOrd="0" presId="urn:microsoft.com/office/officeart/2018/2/layout/IconVerticalSolidList"/>
    <dgm:cxn modelId="{53EA8ADE-52A0-7F41-B932-08AF00099D98}" type="presOf" srcId="{5EBEC441-6C29-47C7-848C-1CD3B1316B49}" destId="{C73EEBF2-6681-4E54-833B-0D73C0F7A252}" srcOrd="0" destOrd="0" presId="urn:microsoft.com/office/officeart/2018/2/layout/IconVerticalSolidList"/>
    <dgm:cxn modelId="{CDC23BFD-3BF0-D745-871D-466AA4CDB242}" type="presOf" srcId="{F7759FAD-66AC-44AC-8808-CBA231E44960}" destId="{43410F1D-ECBD-479B-955C-375135470844}" srcOrd="0" destOrd="0" presId="urn:microsoft.com/office/officeart/2018/2/layout/IconVerticalSolidList"/>
    <dgm:cxn modelId="{B704A6ED-932E-F04A-8226-9F7AE1D70D7B}" type="presParOf" srcId="{7C5CE4E8-49C1-4020-B74A-D26672AE2B36}" destId="{F44A1DB2-3038-47F5-B36F-B7A987F95606}" srcOrd="0" destOrd="0" presId="urn:microsoft.com/office/officeart/2018/2/layout/IconVerticalSolidList"/>
    <dgm:cxn modelId="{55448475-03A1-7048-8D02-CDC45025EAB5}" type="presParOf" srcId="{F44A1DB2-3038-47F5-B36F-B7A987F95606}" destId="{E4519E14-DC63-45A8-A363-BDC2A83EDF96}" srcOrd="0" destOrd="0" presId="urn:microsoft.com/office/officeart/2018/2/layout/IconVerticalSolidList"/>
    <dgm:cxn modelId="{4754B97E-4B70-2541-8D46-1E494FD170AB}" type="presParOf" srcId="{F44A1DB2-3038-47F5-B36F-B7A987F95606}" destId="{3DC404FD-C233-4191-B964-92236953E8A0}" srcOrd="1" destOrd="0" presId="urn:microsoft.com/office/officeart/2018/2/layout/IconVerticalSolidList"/>
    <dgm:cxn modelId="{11401353-8D63-BE4C-B884-8E07F14C440B}" type="presParOf" srcId="{F44A1DB2-3038-47F5-B36F-B7A987F95606}" destId="{3DF4830D-0D39-4685-87BC-15EE39271D2F}" srcOrd="2" destOrd="0" presId="urn:microsoft.com/office/officeart/2018/2/layout/IconVerticalSolidList"/>
    <dgm:cxn modelId="{A6174B52-FDDF-3846-AD38-C473F9AF188A}" type="presParOf" srcId="{F44A1DB2-3038-47F5-B36F-B7A987F95606}" destId="{C73EEBF2-6681-4E54-833B-0D73C0F7A252}" srcOrd="3" destOrd="0" presId="urn:microsoft.com/office/officeart/2018/2/layout/IconVerticalSolidList"/>
    <dgm:cxn modelId="{21A9CA70-87DB-C148-812C-114E0E9238CA}" type="presParOf" srcId="{F44A1DB2-3038-47F5-B36F-B7A987F95606}" destId="{857B8564-4EED-4EC5-B732-484132D115B3}" srcOrd="4" destOrd="0" presId="urn:microsoft.com/office/officeart/2018/2/layout/IconVerticalSolidList"/>
    <dgm:cxn modelId="{2E5FC0BB-ABC2-0645-A72A-88DDCC03DAE3}" type="presParOf" srcId="{7C5CE4E8-49C1-4020-B74A-D26672AE2B36}" destId="{4E44DD64-8FC8-4AA9-9910-D9D42372B77C}" srcOrd="1" destOrd="0" presId="urn:microsoft.com/office/officeart/2018/2/layout/IconVerticalSolidList"/>
    <dgm:cxn modelId="{88D2FF6E-0155-BF4B-B6B3-FF5A730D3E4C}" type="presParOf" srcId="{7C5CE4E8-49C1-4020-B74A-D26672AE2B36}" destId="{4BA82572-6039-45B5-8F9B-AD5D3AAE697A}" srcOrd="2" destOrd="0" presId="urn:microsoft.com/office/officeart/2018/2/layout/IconVerticalSolidList"/>
    <dgm:cxn modelId="{CFAB87D1-25B3-4348-AA54-D191804122AF}" type="presParOf" srcId="{4BA82572-6039-45B5-8F9B-AD5D3AAE697A}" destId="{4837C0EE-CD5A-47E2-8113-CB9575016262}" srcOrd="0" destOrd="0" presId="urn:microsoft.com/office/officeart/2018/2/layout/IconVerticalSolidList"/>
    <dgm:cxn modelId="{B420A911-F0EC-A74F-B753-BBBFFB17E89F}" type="presParOf" srcId="{4BA82572-6039-45B5-8F9B-AD5D3AAE697A}" destId="{11FE56EB-4A61-45F0-8553-399CEAC5F669}" srcOrd="1" destOrd="0" presId="urn:microsoft.com/office/officeart/2018/2/layout/IconVerticalSolidList"/>
    <dgm:cxn modelId="{0A527C2D-7854-6543-98EC-D489A6640492}" type="presParOf" srcId="{4BA82572-6039-45B5-8F9B-AD5D3AAE697A}" destId="{681D7341-502F-4EB2-860F-5FB6A23FED13}" srcOrd="2" destOrd="0" presId="urn:microsoft.com/office/officeart/2018/2/layout/IconVerticalSolidList"/>
    <dgm:cxn modelId="{9F754FCF-8685-9A4B-BF99-326B95A08B0A}" type="presParOf" srcId="{4BA82572-6039-45B5-8F9B-AD5D3AAE697A}" destId="{AE1E3E7D-44B7-42BA-9B2D-023AD71A542D}" srcOrd="3" destOrd="0" presId="urn:microsoft.com/office/officeart/2018/2/layout/IconVerticalSolidList"/>
    <dgm:cxn modelId="{4F1B9845-B693-ED4F-897D-F12A8CEBA928}" type="presParOf" srcId="{4BA82572-6039-45B5-8F9B-AD5D3AAE697A}" destId="{43410F1D-ECBD-479B-955C-375135470844}" srcOrd="4" destOrd="0" presId="urn:microsoft.com/office/officeart/2018/2/layout/IconVerticalSolidList"/>
    <dgm:cxn modelId="{36D5D3B7-5DE3-AF43-B6F9-42E127B2F799}" type="presParOf" srcId="{7C5CE4E8-49C1-4020-B74A-D26672AE2B36}" destId="{625BF49A-B0FE-49DD-B266-539F30676081}" srcOrd="3" destOrd="0" presId="urn:microsoft.com/office/officeart/2018/2/layout/IconVerticalSolidList"/>
    <dgm:cxn modelId="{1797D034-A5B5-6642-96C3-F536619DB7CC}" type="presParOf" srcId="{7C5CE4E8-49C1-4020-B74A-D26672AE2B36}" destId="{0E20D003-4072-4186-B7ED-5FFE4E8A33E4}" srcOrd="4" destOrd="0" presId="urn:microsoft.com/office/officeart/2018/2/layout/IconVerticalSolidList"/>
    <dgm:cxn modelId="{819515B4-9EB9-A244-A811-EBB89600066B}" type="presParOf" srcId="{0E20D003-4072-4186-B7ED-5FFE4E8A33E4}" destId="{2F1C80F3-9C8F-4DF0-8A95-F485D6F06E44}" srcOrd="0" destOrd="0" presId="urn:microsoft.com/office/officeart/2018/2/layout/IconVerticalSolidList"/>
    <dgm:cxn modelId="{7CBC2565-DCB4-7F4A-91CC-16A3BB4BE35F}" type="presParOf" srcId="{0E20D003-4072-4186-B7ED-5FFE4E8A33E4}" destId="{63723FB9-A6F8-42FA-B68A-CAB95F4C0115}" srcOrd="1" destOrd="0" presId="urn:microsoft.com/office/officeart/2018/2/layout/IconVerticalSolidList"/>
    <dgm:cxn modelId="{3B3DE720-29AF-6C40-A06F-BB4B27304392}" type="presParOf" srcId="{0E20D003-4072-4186-B7ED-5FFE4E8A33E4}" destId="{B6A6DE87-56E8-4CFD-8E6D-319EB1A6672D}" srcOrd="2" destOrd="0" presId="urn:microsoft.com/office/officeart/2018/2/layout/IconVerticalSolidList"/>
    <dgm:cxn modelId="{35A6DDB1-0C42-8D42-A1A2-C9FB661BFDEC}" type="presParOf" srcId="{0E20D003-4072-4186-B7ED-5FFE4E8A33E4}" destId="{49865CEF-F3F8-46D9-AC7F-E14C4C1CAF40}" srcOrd="3" destOrd="0" presId="urn:microsoft.com/office/officeart/2018/2/layout/IconVerticalSolidList"/>
    <dgm:cxn modelId="{B3C198CE-784C-BA45-A7CB-844181139CCD}" type="presParOf" srcId="{0E20D003-4072-4186-B7ED-5FFE4E8A33E4}" destId="{7C10E73F-2E07-41F1-953B-9D345380C128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FE68C-3BAF-4A1D-A8A1-063D2C09572A}">
      <dsp:nvSpPr>
        <dsp:cNvPr id="0" name=""/>
        <dsp:cNvSpPr/>
      </dsp:nvSpPr>
      <dsp:spPr>
        <a:xfrm>
          <a:off x="1011095" y="1025997"/>
          <a:ext cx="1703200" cy="158664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CEBB25-7841-4180-9115-CD6EAA739307}">
      <dsp:nvSpPr>
        <dsp:cNvPr id="0" name=""/>
        <dsp:cNvSpPr/>
      </dsp:nvSpPr>
      <dsp:spPr>
        <a:xfrm>
          <a:off x="417971" y="2850056"/>
          <a:ext cx="2889450" cy="85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000" kern="1200" dirty="0"/>
            <a:t>Tripler la part de produits ovins wallons sur le marché local</a:t>
          </a:r>
          <a:endParaRPr lang="en-US" sz="2000" kern="1200" dirty="0"/>
        </a:p>
      </dsp:txBody>
      <dsp:txXfrm>
        <a:off x="417971" y="2850056"/>
        <a:ext cx="2889450" cy="855000"/>
      </dsp:txXfrm>
    </dsp:sp>
    <dsp:sp modelId="{9DCA5122-DA7D-4AF7-8776-DF67653D447D}">
      <dsp:nvSpPr>
        <dsp:cNvPr id="0" name=""/>
        <dsp:cNvSpPr/>
      </dsp:nvSpPr>
      <dsp:spPr>
        <a:xfrm>
          <a:off x="4427484" y="1036510"/>
          <a:ext cx="1660630" cy="154459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8D5744-1FF1-4DF9-9057-C6139AE3F4DD}">
      <dsp:nvSpPr>
        <dsp:cNvPr id="0" name=""/>
        <dsp:cNvSpPr/>
      </dsp:nvSpPr>
      <dsp:spPr>
        <a:xfrm>
          <a:off x="3813074" y="2839543"/>
          <a:ext cx="2889450" cy="85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000" kern="1200" dirty="0"/>
            <a:t>35 % d’</a:t>
          </a:r>
          <a:r>
            <a:rPr lang="fr-BE" sz="2000" kern="1200" dirty="0" err="1"/>
            <a:t>auto-approvisionnement</a:t>
          </a:r>
          <a:r>
            <a:rPr lang="fr-BE" sz="2000" kern="1200" dirty="0"/>
            <a:t> en viande ovine</a:t>
          </a:r>
          <a:endParaRPr lang="en-US" sz="2000" kern="1200" dirty="0"/>
        </a:p>
      </dsp:txBody>
      <dsp:txXfrm>
        <a:off x="3813074" y="2839543"/>
        <a:ext cx="2889450" cy="855000"/>
      </dsp:txXfrm>
    </dsp:sp>
    <dsp:sp modelId="{AF233717-A1ED-47A9-8F4B-68F81C94397A}">
      <dsp:nvSpPr>
        <dsp:cNvPr id="0" name=""/>
        <dsp:cNvSpPr/>
      </dsp:nvSpPr>
      <dsp:spPr>
        <a:xfrm>
          <a:off x="7885910" y="1004978"/>
          <a:ext cx="1533985" cy="167072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8EE8CA-4BCE-4B1A-9068-B44A93F94F06}">
      <dsp:nvSpPr>
        <dsp:cNvPr id="0" name=""/>
        <dsp:cNvSpPr/>
      </dsp:nvSpPr>
      <dsp:spPr>
        <a:xfrm>
          <a:off x="7208178" y="2871075"/>
          <a:ext cx="2889450" cy="85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000" kern="1200" dirty="0"/>
            <a:t>Revenu rémunérateur et bonnes conditions de travail</a:t>
          </a:r>
          <a:endParaRPr lang="en-US" sz="2000" kern="1200" dirty="0"/>
        </a:p>
      </dsp:txBody>
      <dsp:txXfrm>
        <a:off x="7208178" y="2871075"/>
        <a:ext cx="2889450" cy="855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DDE7D7-D5E9-1E4E-B34B-AF9CE3D44602}">
      <dsp:nvSpPr>
        <dsp:cNvPr id="0" name=""/>
        <dsp:cNvSpPr/>
      </dsp:nvSpPr>
      <dsp:spPr>
        <a:xfrm>
          <a:off x="0" y="0"/>
          <a:ext cx="3354084" cy="4695718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498" tIns="330200" rIns="261498" bIns="33020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200" b="1" kern="1200" dirty="0"/>
            <a:t>Critères de sélection:</a:t>
          </a:r>
          <a:endParaRPr lang="en-US" sz="22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BE" sz="2000" kern="1200" dirty="0"/>
            <a:t>🗺️ Localisation en Wallonie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BE" sz="2000" kern="1200" dirty="0"/>
            <a:t>🐑 ovins viande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BE" sz="2000" kern="1200" dirty="0"/>
            <a:t>🔢 Troupeau ≥ 30 brebis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BE" sz="2000" kern="1200" dirty="0"/>
            <a:t>📊 Données comptables fiables (2023 et/ou 2024)</a:t>
          </a:r>
          <a:endParaRPr lang="en-US" sz="2000" kern="1200" dirty="0"/>
        </a:p>
      </dsp:txBody>
      <dsp:txXfrm>
        <a:off x="0" y="1784373"/>
        <a:ext cx="3354084" cy="2817431"/>
      </dsp:txXfrm>
    </dsp:sp>
    <dsp:sp modelId="{8CBD924F-3565-F940-9867-5A9EABB5F0AF}">
      <dsp:nvSpPr>
        <dsp:cNvPr id="0" name=""/>
        <dsp:cNvSpPr/>
      </dsp:nvSpPr>
      <dsp:spPr>
        <a:xfrm>
          <a:off x="972684" y="219531"/>
          <a:ext cx="1408715" cy="140871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9829" tIns="12700" rIns="109829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1178986" y="425833"/>
        <a:ext cx="996111" cy="996111"/>
      </dsp:txXfrm>
    </dsp:sp>
    <dsp:sp modelId="{DF8B863B-EA92-EE4A-95B5-7E956F7F0E80}">
      <dsp:nvSpPr>
        <dsp:cNvPr id="0" name=""/>
        <dsp:cNvSpPr/>
      </dsp:nvSpPr>
      <dsp:spPr>
        <a:xfrm>
          <a:off x="0" y="4756707"/>
          <a:ext cx="3354084" cy="7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B904A49-BACC-E946-92C4-D77923ED0FC7}">
      <dsp:nvSpPr>
        <dsp:cNvPr id="0" name=""/>
        <dsp:cNvSpPr/>
      </dsp:nvSpPr>
      <dsp:spPr>
        <a:xfrm>
          <a:off x="3689493" y="61060"/>
          <a:ext cx="3354084" cy="4695718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498" tIns="330200" rIns="261498" bIns="33020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400" b="1" kern="1200" dirty="0"/>
            <a:t>Appel à candidatures </a:t>
          </a:r>
          <a:endParaRPr lang="en-US" sz="24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BE" sz="2000" i="1" kern="1200" dirty="0"/>
            <a:t>Un article dans le Sillon Belge</a:t>
          </a:r>
          <a:r>
            <a:rPr lang="fr-BE" sz="2000" kern="1200" dirty="0"/>
            <a:t> 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BE" sz="2000" kern="1200" dirty="0"/>
            <a:t>Le bouche-à-oreille</a:t>
          </a:r>
          <a:endParaRPr lang="en-US" sz="2000" kern="1200" dirty="0"/>
        </a:p>
      </dsp:txBody>
      <dsp:txXfrm>
        <a:off x="3689493" y="1845433"/>
        <a:ext cx="3354084" cy="2817431"/>
      </dsp:txXfrm>
    </dsp:sp>
    <dsp:sp modelId="{A79A16C4-6EB0-A14D-AD4F-4F21BF4AC28F}">
      <dsp:nvSpPr>
        <dsp:cNvPr id="0" name=""/>
        <dsp:cNvSpPr/>
      </dsp:nvSpPr>
      <dsp:spPr>
        <a:xfrm>
          <a:off x="4662178" y="530632"/>
          <a:ext cx="1408715" cy="140871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9829" tIns="12700" rIns="109829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4868480" y="736934"/>
        <a:ext cx="996111" cy="996111"/>
      </dsp:txXfrm>
    </dsp:sp>
    <dsp:sp modelId="{DF8B3006-640B-C349-A7B5-9E178BE1D8AD}">
      <dsp:nvSpPr>
        <dsp:cNvPr id="0" name=""/>
        <dsp:cNvSpPr/>
      </dsp:nvSpPr>
      <dsp:spPr>
        <a:xfrm>
          <a:off x="3689493" y="4756707"/>
          <a:ext cx="3354084" cy="7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8A39A8B-EA2E-1840-9887-F770C063F88D}">
      <dsp:nvSpPr>
        <dsp:cNvPr id="0" name=""/>
        <dsp:cNvSpPr/>
      </dsp:nvSpPr>
      <dsp:spPr>
        <a:xfrm>
          <a:off x="7378986" y="61060"/>
          <a:ext cx="3354084" cy="4695718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498" tIns="330200" rIns="261498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600" b="1" kern="1200" dirty="0"/>
            <a:t>+ de 40 éleveurs </a:t>
          </a:r>
          <a:r>
            <a:rPr lang="fr-BE" sz="2600" kern="1200" dirty="0"/>
            <a:t>intéressés</a:t>
          </a:r>
          <a:endParaRPr lang="en-US" sz="2600" kern="1200" dirty="0"/>
        </a:p>
      </dsp:txBody>
      <dsp:txXfrm>
        <a:off x="7378986" y="1845433"/>
        <a:ext cx="3354084" cy="2817431"/>
      </dsp:txXfrm>
    </dsp:sp>
    <dsp:sp modelId="{71B7CD0E-0E5A-8A47-BE73-78462B43750E}">
      <dsp:nvSpPr>
        <dsp:cNvPr id="0" name=""/>
        <dsp:cNvSpPr/>
      </dsp:nvSpPr>
      <dsp:spPr>
        <a:xfrm>
          <a:off x="8351671" y="530632"/>
          <a:ext cx="1408715" cy="140871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9829" tIns="12700" rIns="109829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8557973" y="736934"/>
        <a:ext cx="996111" cy="996111"/>
      </dsp:txXfrm>
    </dsp:sp>
    <dsp:sp modelId="{37DF8A0D-5656-6B48-A776-FECDDBEA6421}">
      <dsp:nvSpPr>
        <dsp:cNvPr id="0" name=""/>
        <dsp:cNvSpPr/>
      </dsp:nvSpPr>
      <dsp:spPr>
        <a:xfrm>
          <a:off x="7378986" y="4756707"/>
          <a:ext cx="3354084" cy="7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98378E-F8B6-6A4C-BDE1-FC137999BE36}">
      <dsp:nvSpPr>
        <dsp:cNvPr id="0" name=""/>
        <dsp:cNvSpPr/>
      </dsp:nvSpPr>
      <dsp:spPr>
        <a:xfrm>
          <a:off x="0" y="2079"/>
          <a:ext cx="3785616" cy="909018"/>
        </a:xfrm>
        <a:prstGeom prst="roundRect">
          <a:avLst/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shade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shade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900" kern="1200"/>
            <a:t>Prise de contact : mail + téléphone</a:t>
          </a:r>
          <a:endParaRPr lang="en-US" sz="1900" kern="1200"/>
        </a:p>
      </dsp:txBody>
      <dsp:txXfrm>
        <a:off x="44375" y="46454"/>
        <a:ext cx="3696866" cy="820268"/>
      </dsp:txXfrm>
    </dsp:sp>
    <dsp:sp modelId="{DD256BA2-2982-5C43-B4D7-075BC669D7FE}">
      <dsp:nvSpPr>
        <dsp:cNvPr id="0" name=""/>
        <dsp:cNvSpPr/>
      </dsp:nvSpPr>
      <dsp:spPr>
        <a:xfrm>
          <a:off x="0" y="956548"/>
          <a:ext cx="3785616" cy="909018"/>
        </a:xfrm>
        <a:prstGeom prst="roundRect">
          <a:avLst/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1438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shade val="50000"/>
                <a:hueOff val="0"/>
                <a:satOff val="0"/>
                <a:lumOff val="1438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shade val="50000"/>
                <a:hueOff val="0"/>
                <a:satOff val="0"/>
                <a:lumOff val="1438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900" kern="1200"/>
            <a:t>Désistements pour diverses raisons (temps disponible, imprévus…)</a:t>
          </a:r>
          <a:endParaRPr lang="en-US" sz="1900" kern="1200"/>
        </a:p>
      </dsp:txBody>
      <dsp:txXfrm>
        <a:off x="44375" y="1000923"/>
        <a:ext cx="3696866" cy="820268"/>
      </dsp:txXfrm>
    </dsp:sp>
    <dsp:sp modelId="{145DD277-D857-3E4B-B5F7-A3561919CE1C}">
      <dsp:nvSpPr>
        <dsp:cNvPr id="0" name=""/>
        <dsp:cNvSpPr/>
      </dsp:nvSpPr>
      <dsp:spPr>
        <a:xfrm>
          <a:off x="0" y="1911017"/>
          <a:ext cx="3785616" cy="909018"/>
        </a:xfrm>
        <a:prstGeom prst="roundRect">
          <a:avLst/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2877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shade val="50000"/>
                <a:hueOff val="0"/>
                <a:satOff val="0"/>
                <a:lumOff val="2877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shade val="50000"/>
                <a:hueOff val="0"/>
                <a:satOff val="0"/>
                <a:lumOff val="2877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900" b="1" kern="1200"/>
            <a:t>26 </a:t>
          </a:r>
          <a:r>
            <a:rPr lang="fr-BE" sz="1900" kern="1200"/>
            <a:t>visites d’exploitations réalisées</a:t>
          </a:r>
          <a:endParaRPr lang="en-US" sz="1900" kern="1200"/>
        </a:p>
      </dsp:txBody>
      <dsp:txXfrm>
        <a:off x="44375" y="1955392"/>
        <a:ext cx="3696866" cy="820268"/>
      </dsp:txXfrm>
    </dsp:sp>
    <dsp:sp modelId="{71CD6B37-2829-0F4F-A78F-5EB2FE3D12F4}">
      <dsp:nvSpPr>
        <dsp:cNvPr id="0" name=""/>
        <dsp:cNvSpPr/>
      </dsp:nvSpPr>
      <dsp:spPr>
        <a:xfrm rot="5400000">
          <a:off x="6787000" y="-44995"/>
          <a:ext cx="727214" cy="6729984"/>
        </a:xfrm>
        <a:prstGeom prst="round2SameRect">
          <a:avLst/>
        </a:prstGeom>
        <a:solidFill>
          <a:schemeClr val="accent3">
            <a:alpha val="90000"/>
            <a:tint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BE" sz="1900" kern="1200" dirty="0"/>
            <a:t>18 pour l’année 2023 (4 Bio, 14 </a:t>
          </a:r>
          <a:r>
            <a:rPr lang="fr-BE" sz="1900" kern="1200" dirty="0" err="1"/>
            <a:t>Conv</a:t>
          </a:r>
          <a:r>
            <a:rPr lang="fr-BE" sz="1900" kern="1200" dirty="0"/>
            <a:t>.)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BE" sz="1900" kern="1200" dirty="0"/>
            <a:t>18 pour l’année 2024 (4 Bio, 14 </a:t>
          </a:r>
          <a:r>
            <a:rPr lang="fr-BE" sz="1900" kern="1200" dirty="0" err="1"/>
            <a:t>Conv</a:t>
          </a:r>
          <a:r>
            <a:rPr lang="fr-BE" sz="1900" kern="1200" dirty="0"/>
            <a:t>.)</a:t>
          </a:r>
          <a:endParaRPr lang="en-US" sz="1900" kern="1200" dirty="0"/>
        </a:p>
      </dsp:txBody>
      <dsp:txXfrm rot="-5400000">
        <a:off x="3785615" y="2991890"/>
        <a:ext cx="6694484" cy="656214"/>
      </dsp:txXfrm>
    </dsp:sp>
    <dsp:sp modelId="{5E9F1F68-39C8-FF4E-AB19-C3B179ACB33C}">
      <dsp:nvSpPr>
        <dsp:cNvPr id="0" name=""/>
        <dsp:cNvSpPr/>
      </dsp:nvSpPr>
      <dsp:spPr>
        <a:xfrm>
          <a:off x="0" y="2865487"/>
          <a:ext cx="3785616" cy="909018"/>
        </a:xfrm>
        <a:prstGeom prst="roundRect">
          <a:avLst/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2877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shade val="50000"/>
                <a:hueOff val="0"/>
                <a:satOff val="0"/>
                <a:lumOff val="2877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shade val="50000"/>
                <a:hueOff val="0"/>
                <a:satOff val="0"/>
                <a:lumOff val="2877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900" b="1" kern="1200"/>
            <a:t>36 </a:t>
          </a:r>
          <a:r>
            <a:rPr lang="fr-BE" sz="1900" kern="1200"/>
            <a:t>calculs de coût de production</a:t>
          </a:r>
          <a:endParaRPr lang="en-US" sz="1900" kern="1200"/>
        </a:p>
      </dsp:txBody>
      <dsp:txXfrm>
        <a:off x="44375" y="2909862"/>
        <a:ext cx="3696866" cy="820268"/>
      </dsp:txXfrm>
    </dsp:sp>
    <dsp:sp modelId="{5EF0E9F7-C573-0E4A-A658-DC5F6734F0F5}">
      <dsp:nvSpPr>
        <dsp:cNvPr id="0" name=""/>
        <dsp:cNvSpPr/>
      </dsp:nvSpPr>
      <dsp:spPr>
        <a:xfrm>
          <a:off x="0" y="3819956"/>
          <a:ext cx="3785616" cy="909018"/>
        </a:xfrm>
        <a:prstGeom prst="roundRect">
          <a:avLst/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1438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shade val="50000"/>
                <a:hueOff val="0"/>
                <a:satOff val="0"/>
                <a:lumOff val="1438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shade val="50000"/>
                <a:hueOff val="0"/>
                <a:satOff val="0"/>
                <a:lumOff val="1438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900" kern="1200"/>
            <a:t>Confidentialité respectée</a:t>
          </a:r>
          <a:endParaRPr lang="en-US" sz="1900" kern="1200"/>
        </a:p>
      </dsp:txBody>
      <dsp:txXfrm>
        <a:off x="44375" y="3864331"/>
        <a:ext cx="3696866" cy="82026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45974D-28F0-4513-9E26-99573044931D}">
      <dsp:nvSpPr>
        <dsp:cNvPr id="0" name=""/>
        <dsp:cNvSpPr/>
      </dsp:nvSpPr>
      <dsp:spPr>
        <a:xfrm>
          <a:off x="0" y="1963"/>
          <a:ext cx="10515600" cy="995184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59CF37-F2FE-4B46-9538-EC63D53DEA8C}">
      <dsp:nvSpPr>
        <dsp:cNvPr id="0" name=""/>
        <dsp:cNvSpPr/>
      </dsp:nvSpPr>
      <dsp:spPr>
        <a:xfrm>
          <a:off x="301043" y="225880"/>
          <a:ext cx="547351" cy="54735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F76485-551F-4B29-9839-7991E22F9DFF}">
      <dsp:nvSpPr>
        <dsp:cNvPr id="0" name=""/>
        <dsp:cNvSpPr/>
      </dsp:nvSpPr>
      <dsp:spPr>
        <a:xfrm>
          <a:off x="1149438" y="1963"/>
          <a:ext cx="4732020" cy="9951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324" tIns="105324" rIns="105324" bIns="105324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200" kern="1200"/>
            <a:t>Productivité de la main-d’œuvre rémunérée (Eq. kgc/UMO): </a:t>
          </a:r>
          <a:endParaRPr lang="en-US" sz="2200" kern="1200"/>
        </a:p>
      </dsp:txBody>
      <dsp:txXfrm>
        <a:off x="1149438" y="1963"/>
        <a:ext cx="4732020" cy="995184"/>
      </dsp:txXfrm>
    </dsp:sp>
    <dsp:sp modelId="{44159E44-0086-4D72-9417-3A5F50924F94}">
      <dsp:nvSpPr>
        <dsp:cNvPr id="0" name=""/>
        <dsp:cNvSpPr/>
      </dsp:nvSpPr>
      <dsp:spPr>
        <a:xfrm>
          <a:off x="5881458" y="1963"/>
          <a:ext cx="4634141" cy="9951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324" tIns="105324" rIns="105324" bIns="105324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i="0" kern="1200" baseline="0" dirty="0"/>
            <a:t>Quantité de carcasse </a:t>
          </a:r>
          <a:r>
            <a:rPr lang="fr-FR" sz="1800" b="0" i="0" kern="1200" baseline="0" dirty="0"/>
            <a:t>produite en Kg par unité de main-d’œuvre.</a:t>
          </a:r>
          <a:endParaRPr lang="en-US" sz="1800" kern="1200" dirty="0"/>
        </a:p>
      </dsp:txBody>
      <dsp:txXfrm>
        <a:off x="5881458" y="1963"/>
        <a:ext cx="4634141" cy="995184"/>
      </dsp:txXfrm>
    </dsp:sp>
    <dsp:sp modelId="{12EE0EA3-29A1-44A9-BA81-AFD93D678A88}">
      <dsp:nvSpPr>
        <dsp:cNvPr id="0" name=""/>
        <dsp:cNvSpPr/>
      </dsp:nvSpPr>
      <dsp:spPr>
        <a:xfrm>
          <a:off x="0" y="1245944"/>
          <a:ext cx="10515600" cy="995184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07CB1B-B721-44D2-8938-50A379DA98A2}">
      <dsp:nvSpPr>
        <dsp:cNvPr id="0" name=""/>
        <dsp:cNvSpPr/>
      </dsp:nvSpPr>
      <dsp:spPr>
        <a:xfrm>
          <a:off x="301043" y="1469860"/>
          <a:ext cx="547351" cy="54735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A3936A-A7AB-4F30-9EDB-B1FF52C0436C}">
      <dsp:nvSpPr>
        <dsp:cNvPr id="0" name=""/>
        <dsp:cNvSpPr/>
      </dsp:nvSpPr>
      <dsp:spPr>
        <a:xfrm>
          <a:off x="1149438" y="1245944"/>
          <a:ext cx="4732020" cy="9951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324" tIns="105324" rIns="105324" bIns="105324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200" kern="1200"/>
            <a:t>Produit total atelier (€/kgc):</a:t>
          </a:r>
          <a:endParaRPr lang="en-US" sz="2200" kern="1200"/>
        </a:p>
      </dsp:txBody>
      <dsp:txXfrm>
        <a:off x="1149438" y="1245944"/>
        <a:ext cx="4732020" cy="995184"/>
      </dsp:txXfrm>
    </dsp:sp>
    <dsp:sp modelId="{289BA70A-AA90-4950-9DF8-C62FA7C0CEF1}">
      <dsp:nvSpPr>
        <dsp:cNvPr id="0" name=""/>
        <dsp:cNvSpPr/>
      </dsp:nvSpPr>
      <dsp:spPr>
        <a:xfrm>
          <a:off x="5881458" y="1245944"/>
          <a:ext cx="4634141" cy="9951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324" tIns="105324" rIns="105324" bIns="105324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700" kern="1200" dirty="0"/>
            <a:t>Total des </a:t>
          </a:r>
          <a:r>
            <a:rPr lang="fr-BE" sz="1700" b="1" kern="1200" dirty="0"/>
            <a:t>revenus générés par l'atelier</a:t>
          </a:r>
          <a:r>
            <a:rPr lang="fr-BE" sz="1700" kern="1200" dirty="0"/>
            <a:t>: les recettes vente d'agneaux, d'autres produits </a:t>
          </a:r>
          <a:r>
            <a:rPr lang="fr-BE" sz="1600" kern="1200" dirty="0"/>
            <a:t>(ventes de brebis de réforme, laine, aides perçues).</a:t>
          </a:r>
          <a:endParaRPr lang="en-US" sz="1600" kern="1200" dirty="0"/>
        </a:p>
      </dsp:txBody>
      <dsp:txXfrm>
        <a:off x="5881458" y="1245944"/>
        <a:ext cx="4634141" cy="995184"/>
      </dsp:txXfrm>
    </dsp:sp>
    <dsp:sp modelId="{DC67BEB4-92DF-4249-B1EE-D186CD9E2EF1}">
      <dsp:nvSpPr>
        <dsp:cNvPr id="0" name=""/>
        <dsp:cNvSpPr/>
      </dsp:nvSpPr>
      <dsp:spPr>
        <a:xfrm>
          <a:off x="0" y="2489925"/>
          <a:ext cx="10515600" cy="995184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77C9AB-04C1-4C5F-BD01-E4BBAA08A8CE}">
      <dsp:nvSpPr>
        <dsp:cNvPr id="0" name=""/>
        <dsp:cNvSpPr/>
      </dsp:nvSpPr>
      <dsp:spPr>
        <a:xfrm>
          <a:off x="301043" y="2713841"/>
          <a:ext cx="547351" cy="54735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69AD5B-5C35-4A49-814D-B582F9F39557}">
      <dsp:nvSpPr>
        <dsp:cNvPr id="0" name=""/>
        <dsp:cNvSpPr/>
      </dsp:nvSpPr>
      <dsp:spPr>
        <a:xfrm>
          <a:off x="1149438" y="2489925"/>
          <a:ext cx="4732020" cy="9951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324" tIns="105324" rIns="105324" bIns="105324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200" i="0" kern="1200"/>
            <a:t>P</a:t>
          </a:r>
          <a:r>
            <a:rPr lang="fr-BE" sz="2200" kern="1200"/>
            <a:t>rix agneaux (€/kgc):</a:t>
          </a:r>
          <a:endParaRPr lang="en-US" sz="2200" kern="1200"/>
        </a:p>
      </dsp:txBody>
      <dsp:txXfrm>
        <a:off x="1149438" y="2489925"/>
        <a:ext cx="4732020" cy="995184"/>
      </dsp:txXfrm>
    </dsp:sp>
    <dsp:sp modelId="{979CAF3E-54DF-40D4-8827-B2C26DDBF9FD}">
      <dsp:nvSpPr>
        <dsp:cNvPr id="0" name=""/>
        <dsp:cNvSpPr/>
      </dsp:nvSpPr>
      <dsp:spPr>
        <a:xfrm>
          <a:off x="5881458" y="2489925"/>
          <a:ext cx="4634141" cy="9951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324" tIns="105324" rIns="105324" bIns="105324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800" b="1" kern="1200" dirty="0"/>
            <a:t>Prix de vente moyen </a:t>
          </a:r>
          <a:r>
            <a:rPr lang="fr-BE" sz="1800" kern="1200" dirty="0"/>
            <a:t>(€)  des </a:t>
          </a:r>
          <a:r>
            <a:rPr lang="fr-BE" sz="1800" b="1" kern="1200" dirty="0"/>
            <a:t>agneaux</a:t>
          </a:r>
          <a:r>
            <a:rPr lang="fr-BE" sz="1800" kern="1200" dirty="0"/>
            <a:t> par kg de carcasse. </a:t>
          </a:r>
          <a:endParaRPr lang="en-US" sz="1800" kern="1200" dirty="0"/>
        </a:p>
      </dsp:txBody>
      <dsp:txXfrm>
        <a:off x="5881458" y="2489925"/>
        <a:ext cx="4634141" cy="995184"/>
      </dsp:txXfrm>
    </dsp:sp>
    <dsp:sp modelId="{41DD033B-780B-441D-9B09-97EC069F737C}">
      <dsp:nvSpPr>
        <dsp:cNvPr id="0" name=""/>
        <dsp:cNvSpPr/>
      </dsp:nvSpPr>
      <dsp:spPr>
        <a:xfrm>
          <a:off x="0" y="3733905"/>
          <a:ext cx="10515600" cy="995184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5B7A9B-1EB8-4D4D-A4D7-9AF204CE859B}">
      <dsp:nvSpPr>
        <dsp:cNvPr id="0" name=""/>
        <dsp:cNvSpPr/>
      </dsp:nvSpPr>
      <dsp:spPr>
        <a:xfrm>
          <a:off x="301043" y="3957822"/>
          <a:ext cx="547351" cy="54735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8D9B90-4842-41B9-8E20-92F9055729C4}">
      <dsp:nvSpPr>
        <dsp:cNvPr id="0" name=""/>
        <dsp:cNvSpPr/>
      </dsp:nvSpPr>
      <dsp:spPr>
        <a:xfrm>
          <a:off x="1149438" y="3733905"/>
          <a:ext cx="4732020" cy="9951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324" tIns="105324" rIns="105324" bIns="105324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200" i="0" kern="1200"/>
            <a:t>Coût de production atelier (€/kgc): </a:t>
          </a:r>
          <a:endParaRPr lang="en-US" sz="2200" kern="1200"/>
        </a:p>
      </dsp:txBody>
      <dsp:txXfrm>
        <a:off x="1149438" y="3733905"/>
        <a:ext cx="4732020" cy="995184"/>
      </dsp:txXfrm>
    </dsp:sp>
    <dsp:sp modelId="{84D9FA17-F841-465D-9B34-FEC63381F4CC}">
      <dsp:nvSpPr>
        <dsp:cNvPr id="0" name=""/>
        <dsp:cNvSpPr/>
      </dsp:nvSpPr>
      <dsp:spPr>
        <a:xfrm>
          <a:off x="5881458" y="3733905"/>
          <a:ext cx="4634141" cy="9951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324" tIns="105324" rIns="105324" bIns="105324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0" i="0" kern="1200" baseline="0" dirty="0"/>
            <a:t>Ensemble des </a:t>
          </a:r>
          <a:r>
            <a:rPr lang="fr-FR" sz="1800" b="1" i="0" kern="1200" baseline="0" dirty="0"/>
            <a:t>charges</a:t>
          </a:r>
          <a:r>
            <a:rPr lang="fr-FR" sz="1800" b="0" i="0" kern="1200" baseline="0" dirty="0"/>
            <a:t> nécessaires pour </a:t>
          </a:r>
          <a:r>
            <a:rPr lang="fr-FR" sz="1800" b="1" i="0" kern="1200" baseline="0" dirty="0"/>
            <a:t>produire 1 kg de carcasse. </a:t>
          </a:r>
          <a:endParaRPr lang="en-US" sz="1800" b="1" kern="1200" dirty="0"/>
        </a:p>
      </dsp:txBody>
      <dsp:txXfrm>
        <a:off x="5881458" y="3733905"/>
        <a:ext cx="4634141" cy="99518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519E14-DC63-45A8-A363-BDC2A83EDF96}">
      <dsp:nvSpPr>
        <dsp:cNvPr id="0" name=""/>
        <dsp:cNvSpPr/>
      </dsp:nvSpPr>
      <dsp:spPr>
        <a:xfrm>
          <a:off x="-175192" y="7498"/>
          <a:ext cx="10515600" cy="1347357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C404FD-C233-4191-B964-92236953E8A0}">
      <dsp:nvSpPr>
        <dsp:cNvPr id="0" name=""/>
        <dsp:cNvSpPr/>
      </dsp:nvSpPr>
      <dsp:spPr>
        <a:xfrm>
          <a:off x="232383" y="310654"/>
          <a:ext cx="741046" cy="74104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3EEBF2-6681-4E54-833B-0D73C0F7A252}">
      <dsp:nvSpPr>
        <dsp:cNvPr id="0" name=""/>
        <dsp:cNvSpPr/>
      </dsp:nvSpPr>
      <dsp:spPr>
        <a:xfrm>
          <a:off x="946085" y="18654"/>
          <a:ext cx="4732020" cy="13473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595" tIns="142595" rIns="142595" bIns="142595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500" i="0" kern="1200" dirty="0"/>
            <a:t>Coût du système d’alimentation (€/</a:t>
          </a:r>
          <a:r>
            <a:rPr lang="fr-BE" sz="2500" i="0" kern="1200" dirty="0" err="1"/>
            <a:t>kgc</a:t>
          </a:r>
          <a:r>
            <a:rPr lang="fr-BE" sz="2500" i="0" kern="1200" dirty="0"/>
            <a:t>): </a:t>
          </a:r>
          <a:endParaRPr lang="en-US" sz="2500" kern="1200" dirty="0"/>
        </a:p>
      </dsp:txBody>
      <dsp:txXfrm>
        <a:off x="946085" y="18654"/>
        <a:ext cx="4732020" cy="1347357"/>
      </dsp:txXfrm>
    </dsp:sp>
    <dsp:sp modelId="{857B8564-4EED-4EC5-B732-484132D115B3}">
      <dsp:nvSpPr>
        <dsp:cNvPr id="0" name=""/>
        <dsp:cNvSpPr/>
      </dsp:nvSpPr>
      <dsp:spPr>
        <a:xfrm>
          <a:off x="5403273" y="0"/>
          <a:ext cx="4931196" cy="13473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595" tIns="142595" rIns="142595" bIns="142595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500" kern="1200" dirty="0"/>
            <a:t>Ensemble des </a:t>
          </a:r>
          <a:r>
            <a:rPr lang="fr-BE" sz="1500" b="1" kern="1200" dirty="0"/>
            <a:t>dépenses</a:t>
          </a:r>
          <a:r>
            <a:rPr lang="fr-BE" sz="1500" kern="1200" dirty="0"/>
            <a:t> liées à </a:t>
          </a:r>
          <a:r>
            <a:rPr lang="fr-BE" sz="1500" b="1" kern="1200" dirty="0"/>
            <a:t>l'alimentation</a:t>
          </a:r>
          <a:r>
            <a:rPr lang="fr-BE" sz="1500" kern="1200" dirty="0"/>
            <a:t> des moutons et des agneaux, incluant l'achat d'aliments, la production de fourrage sur l’exploitation, coûts de stockage, distribution des aliments, coûts main-d'œuvre, l'équipement (gestion de l'alimentation). </a:t>
          </a:r>
          <a:endParaRPr lang="en-US" sz="1500" kern="1200" dirty="0"/>
        </a:p>
      </dsp:txBody>
      <dsp:txXfrm>
        <a:off x="5403273" y="0"/>
        <a:ext cx="4931196" cy="1347357"/>
      </dsp:txXfrm>
    </dsp:sp>
    <dsp:sp modelId="{4837C0EE-CD5A-47E2-8113-CB9575016262}">
      <dsp:nvSpPr>
        <dsp:cNvPr id="0" name=""/>
        <dsp:cNvSpPr/>
      </dsp:nvSpPr>
      <dsp:spPr>
        <a:xfrm>
          <a:off x="-175192" y="1702852"/>
          <a:ext cx="10515600" cy="1347357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FE56EB-4A61-45F0-8553-399CEAC5F669}">
      <dsp:nvSpPr>
        <dsp:cNvPr id="0" name=""/>
        <dsp:cNvSpPr/>
      </dsp:nvSpPr>
      <dsp:spPr>
        <a:xfrm>
          <a:off x="232383" y="1994851"/>
          <a:ext cx="741046" cy="74104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1E3E7D-44B7-42BA-9B2D-023AD71A542D}">
      <dsp:nvSpPr>
        <dsp:cNvPr id="0" name=""/>
        <dsp:cNvSpPr/>
      </dsp:nvSpPr>
      <dsp:spPr>
        <a:xfrm>
          <a:off x="946085" y="1702852"/>
          <a:ext cx="4732020" cy="13473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595" tIns="142595" rIns="142595" bIns="142595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500" kern="1200" dirty="0"/>
            <a:t>Autres coûts hors travail (€/</a:t>
          </a:r>
          <a:r>
            <a:rPr lang="fr-BE" sz="2500" kern="1200" dirty="0" err="1"/>
            <a:t>kgc</a:t>
          </a:r>
          <a:r>
            <a:rPr lang="fr-BE" sz="2500" kern="1200" dirty="0"/>
            <a:t>): </a:t>
          </a:r>
          <a:endParaRPr lang="en-US" sz="2500" kern="1200" dirty="0"/>
        </a:p>
      </dsp:txBody>
      <dsp:txXfrm>
        <a:off x="946085" y="1702852"/>
        <a:ext cx="4732020" cy="1347357"/>
      </dsp:txXfrm>
    </dsp:sp>
    <dsp:sp modelId="{43410F1D-ECBD-479B-955C-375135470844}">
      <dsp:nvSpPr>
        <dsp:cNvPr id="0" name=""/>
        <dsp:cNvSpPr/>
      </dsp:nvSpPr>
      <dsp:spPr>
        <a:xfrm>
          <a:off x="5499757" y="1680539"/>
          <a:ext cx="4834712" cy="13473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595" tIns="142595" rIns="142595" bIns="142595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500" kern="1200" dirty="0"/>
            <a:t>Représentent tous les </a:t>
          </a:r>
          <a:r>
            <a:rPr lang="fr-BE" sz="1500" b="1" kern="1200" dirty="0"/>
            <a:t>frais d'exploitation </a:t>
          </a:r>
          <a:r>
            <a:rPr lang="fr-BE" sz="1500" kern="1200" dirty="0"/>
            <a:t>qui </a:t>
          </a:r>
          <a:r>
            <a:rPr lang="fr-BE" sz="1500" b="1" kern="1200" dirty="0"/>
            <a:t>ne</a:t>
          </a:r>
          <a:r>
            <a:rPr lang="fr-BE" sz="1500" kern="1200" dirty="0"/>
            <a:t> </a:t>
          </a:r>
          <a:r>
            <a:rPr lang="fr-BE" sz="1500" b="1" kern="1200" dirty="0"/>
            <a:t>sont pas liés </a:t>
          </a:r>
          <a:r>
            <a:rPr lang="fr-BE" sz="1500" kern="1200" dirty="0"/>
            <a:t>directement </a:t>
          </a:r>
          <a:r>
            <a:rPr lang="fr-BE" sz="1500" b="1" kern="1200" dirty="0"/>
            <a:t>à la main d'œuvre de l'éleveur ou de ses employés </a:t>
          </a:r>
          <a:r>
            <a:rPr lang="fr-BE" sz="1500" kern="1200" dirty="0"/>
            <a:t>( les dépenses achats d'animaux, frais d'alimentation, coûts de reproduction, frais vétérinaires, dépenses de commercialisation, frais de gestion, assurances, </a:t>
          </a:r>
          <a:r>
            <a:rPr lang="fr-BE" sz="1500" kern="1200" dirty="0" err="1"/>
            <a:t>etc</a:t>
          </a:r>
          <a:r>
            <a:rPr lang="fr-BE" sz="1500" kern="1200" dirty="0"/>
            <a:t>). </a:t>
          </a:r>
          <a:endParaRPr lang="en-US" sz="1500" kern="1200" dirty="0"/>
        </a:p>
      </dsp:txBody>
      <dsp:txXfrm>
        <a:off x="5499757" y="1680539"/>
        <a:ext cx="4834712" cy="1347357"/>
      </dsp:txXfrm>
    </dsp:sp>
    <dsp:sp modelId="{2F1C80F3-9C8F-4DF0-8A95-F485D6F06E44}">
      <dsp:nvSpPr>
        <dsp:cNvPr id="0" name=""/>
        <dsp:cNvSpPr/>
      </dsp:nvSpPr>
      <dsp:spPr>
        <a:xfrm>
          <a:off x="-175192" y="3375893"/>
          <a:ext cx="10515600" cy="1347357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723FB9-A6F8-42FA-B68A-CAB95F4C0115}">
      <dsp:nvSpPr>
        <dsp:cNvPr id="0" name=""/>
        <dsp:cNvSpPr/>
      </dsp:nvSpPr>
      <dsp:spPr>
        <a:xfrm>
          <a:off x="232383" y="3679048"/>
          <a:ext cx="741046" cy="74104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865CEF-F3F8-46D9-AC7F-E14C4C1CAF40}">
      <dsp:nvSpPr>
        <dsp:cNvPr id="0" name=""/>
        <dsp:cNvSpPr/>
      </dsp:nvSpPr>
      <dsp:spPr>
        <a:xfrm>
          <a:off x="1024163" y="3383392"/>
          <a:ext cx="4732020" cy="13473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595" tIns="142595" rIns="142595" bIns="142595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500" i="0" kern="1200" dirty="0" err="1"/>
            <a:t>Rém</a:t>
          </a:r>
          <a:r>
            <a:rPr lang="fr-BE" sz="2500" i="0" kern="1200" dirty="0"/>
            <a:t>. travail y.c. MO salariée permise (€/</a:t>
          </a:r>
          <a:r>
            <a:rPr lang="fr-BE" sz="2500" i="0" kern="1200" dirty="0" err="1"/>
            <a:t>kgc</a:t>
          </a:r>
          <a:r>
            <a:rPr lang="fr-BE" sz="2500" i="0" kern="1200" dirty="0"/>
            <a:t>): </a:t>
          </a:r>
          <a:endParaRPr lang="en-US" sz="2500" kern="1200" dirty="0"/>
        </a:p>
      </dsp:txBody>
      <dsp:txXfrm>
        <a:off x="1024163" y="3383392"/>
        <a:ext cx="4732020" cy="1347357"/>
      </dsp:txXfrm>
    </dsp:sp>
    <dsp:sp modelId="{7C10E73F-2E07-41F1-953B-9D345380C128}">
      <dsp:nvSpPr>
        <dsp:cNvPr id="0" name=""/>
        <dsp:cNvSpPr/>
      </dsp:nvSpPr>
      <dsp:spPr>
        <a:xfrm>
          <a:off x="5624164" y="3383392"/>
          <a:ext cx="4617581" cy="13473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595" tIns="142595" rIns="142595" bIns="142595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500" kern="1200" dirty="0"/>
            <a:t>Ce qui </a:t>
          </a:r>
          <a:r>
            <a:rPr lang="fr-BE" sz="1500" b="1" kern="1200" dirty="0"/>
            <a:t>reste</a:t>
          </a:r>
          <a:r>
            <a:rPr lang="fr-BE" sz="1500" kern="1200" dirty="0"/>
            <a:t> (€/</a:t>
          </a:r>
          <a:r>
            <a:rPr lang="fr-BE" sz="1500" kern="1200" dirty="0" err="1"/>
            <a:t>KGc</a:t>
          </a:r>
          <a:r>
            <a:rPr lang="fr-BE" sz="1500" kern="1200" dirty="0"/>
            <a:t>) pour </a:t>
          </a:r>
          <a:r>
            <a:rPr lang="fr-BE" sz="1500" b="1" kern="1200" dirty="0"/>
            <a:t>rémunérer le travail de l’éleveur </a:t>
          </a:r>
          <a:r>
            <a:rPr lang="fr-BE" sz="1500" kern="1200" dirty="0"/>
            <a:t>et des salariés après paiement de toutes les charges..</a:t>
          </a:r>
          <a:endParaRPr lang="en-US" sz="1500" kern="1200" dirty="0"/>
        </a:p>
      </dsp:txBody>
      <dsp:txXfrm>
        <a:off x="5624164" y="3383392"/>
        <a:ext cx="4617581" cy="13473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7913D91-0AA1-4B3D-ACA2-2F53A3552ADE}" type="datetimeFigureOut">
              <a:rPr lang="fr-FR"/>
              <a:pPr>
                <a:defRPr/>
              </a:pPr>
              <a:t>22/05/2025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/>
              <a:t>Modifiez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667614E-05AD-4A7C-B682-D748AC2FE36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77935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20675"/>
            <a:ext cx="5065713" cy="166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048435" y="2915722"/>
            <a:ext cx="8095129" cy="172598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949823" y="5085766"/>
            <a:ext cx="8328212" cy="82652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8784B22-78D4-734E-B259-0E17A0DF35B7}" type="datetime1">
              <a:rPr lang="fr-BE" smtClean="0"/>
              <a:t>22-05-25</a:t>
            </a:fld>
            <a:endParaRPr lang="fr-FR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9221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07894" y="1404284"/>
            <a:ext cx="10515600" cy="4731054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F128418D-542E-B140-BD41-8168452847B0}" type="datetime1">
              <a:rPr lang="fr-BE" smtClean="0"/>
              <a:t>22-05-25</a:t>
            </a:fld>
            <a:endParaRPr lang="fr-FR" dirty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5F171A54-D0D9-446E-B0EF-501FF7707DB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71221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58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407894" y="1404284"/>
            <a:ext cx="10515600" cy="4731054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29B3BEE4-A04A-3844-A2A5-A97B91541D18}" type="datetime1">
              <a:rPr lang="fr-BE" smtClean="0"/>
              <a:t>22-05-25</a:t>
            </a:fld>
            <a:endParaRPr lang="fr-FR" dirty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2AA0120-A4C6-45E0-BC43-4CF8CC0CC42C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17232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121935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407894" y="1404284"/>
            <a:ext cx="10515600" cy="4731054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3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C8F97BA8-AD03-8442-B6A8-094DC70EC99E}" type="datetime1">
              <a:rPr lang="fr-BE" smtClean="0"/>
              <a:t>22-05-25</a:t>
            </a:fld>
            <a:endParaRPr lang="fr-FR" dirty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FEC614B3-EC4D-4A91-9EEB-81B7B99E1215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43367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géné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33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8529585F-C8C6-FC43-A019-05E79A14D540}" type="datetime1">
              <a:rPr lang="fr-BE" smtClean="0"/>
              <a:t>22-05-25</a:t>
            </a:fld>
            <a:endParaRPr 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7BFEA930-5ACB-4A8F-B769-917A5966DB83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62103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acquacul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588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C11F1019-665D-0B45-9EF8-005F24AECC78}" type="datetime1">
              <a:rPr lang="fr-BE" smtClean="0"/>
              <a:t>22-05-25</a:t>
            </a:fld>
            <a:endParaRPr 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3625A39A-6920-4BB8-851B-872C2914C318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827163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por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5"/>
          <a:stretch>
            <a:fillRect/>
          </a:stretch>
        </p:blipFill>
        <p:spPr bwMode="auto">
          <a:xfrm>
            <a:off x="0" y="0"/>
            <a:ext cx="12193588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39E0B1C-3152-2346-930E-A4569F9EC25C}" type="datetime1">
              <a:rPr lang="fr-BE" smtClean="0"/>
              <a:t>22-05-25</a:t>
            </a:fld>
            <a:endParaRPr 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7AA76187-FB27-4212-A169-445141CA82BC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031070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avicutl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96"/>
          <a:stretch>
            <a:fillRect/>
          </a:stretch>
        </p:blipFill>
        <p:spPr bwMode="auto">
          <a:xfrm>
            <a:off x="0" y="0"/>
            <a:ext cx="12199938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2BCECEC2-72C9-394B-9737-70B8A3FEFBD5}" type="datetime1">
              <a:rPr lang="fr-BE" smtClean="0"/>
              <a:t>22-05-25</a:t>
            </a:fld>
            <a:endParaRPr 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1C66646D-F56B-4537-9213-BADBC94652B3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982637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PD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938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946150" y="6356350"/>
            <a:ext cx="2743200" cy="3651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4533E366-DAE6-0A41-9A87-C9B16D2BB7E7}" type="datetime1">
              <a:rPr lang="fr-BE" smtClean="0"/>
              <a:t>22-05-25</a:t>
            </a:fld>
            <a:endParaRPr 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6908EC9A-E76B-47B6-8328-6F391CE3D2D7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73017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vi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-19050"/>
            <a:ext cx="12201526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ECEE789-30FE-684C-812A-A89330F5604F}" type="datetime1">
              <a:rPr lang="fr-BE" smtClean="0"/>
              <a:t>22-05-25</a:t>
            </a:fld>
            <a:endParaRPr 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402082CB-0558-4102-A2F1-018A01D99335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781925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ovi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88" y="9525"/>
            <a:ext cx="12222163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E452D9E1-EB7F-9144-A9B1-30DA1C377FF7}" type="datetime1">
              <a:rPr lang="fr-BE" smtClean="0"/>
              <a:t>22-05-25</a:t>
            </a:fld>
            <a:endParaRPr 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2ED737E2-D3BB-410A-92C4-AD87AFA58E8F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331781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légu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66"/>
          <a:stretch>
            <a:fillRect/>
          </a:stretch>
        </p:blipFill>
        <p:spPr bwMode="auto">
          <a:xfrm>
            <a:off x="-6350" y="-19050"/>
            <a:ext cx="12222163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40D28BC8-97BD-1146-B3F5-B60E174688FB}" type="datetime1">
              <a:rPr lang="fr-BE" smtClean="0"/>
              <a:t>22-05-25</a:t>
            </a:fld>
            <a:endParaRPr 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E5A4C0E5-B548-43A3-A273-3AB215AE858B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782240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Titre de section_frui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-198" r="-119"/>
          <a:stretch>
            <a:fillRect/>
          </a:stretch>
        </p:blipFill>
        <p:spPr bwMode="auto">
          <a:xfrm>
            <a:off x="0" y="-14288"/>
            <a:ext cx="12206288" cy="3324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405D02-1A00-BC40-A71A-39DA9D4E144B}" type="datetime1">
              <a:rPr lang="fr-BE" smtClean="0"/>
              <a:t>22-05-25</a:t>
            </a:fld>
            <a:endParaRPr 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B4709C7E-DC2A-4936-BBFD-E4430B4774AB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484752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b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-19050"/>
            <a:ext cx="12201526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83144797-9842-1643-8C85-CB1D51FFBBE7}" type="datetime1">
              <a:rPr lang="fr-BE" smtClean="0"/>
              <a:t>22-05-25</a:t>
            </a:fld>
            <a:endParaRPr 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6B2BD83E-28B1-47B9-B37C-08BC079E619F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741251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bovins l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12192000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151F1CA2-7117-D34C-AEB1-17A4545EEE9E}" type="datetime1">
              <a:rPr lang="fr-BE" smtClean="0"/>
              <a:t>22-05-25</a:t>
            </a:fld>
            <a:endParaRPr 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9E32F731-2114-4F27-89A9-39C84D0EB5C8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240991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blanc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12199938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E37D8244-57E2-7544-B25A-AE04D1F80333}" type="datetime1">
              <a:rPr lang="fr-BE" smtClean="0"/>
              <a:t>22-05-25</a:t>
            </a:fld>
            <a:endParaRPr lang="fr-FR" dirty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5FAD47E8-0ED8-4C77-9A9C-28FD3358AD89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400282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grandes cul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938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C894D53F-2101-494F-8FD2-21F689972F06}" type="datetime1">
              <a:rPr lang="fr-BE" smtClean="0"/>
              <a:t>22-05-25</a:t>
            </a:fld>
            <a:endParaRPr 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88B8EE37-2A32-4A83-A3A5-53215325AFF1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907860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Titre de section_grandes cul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525" y="177800"/>
            <a:ext cx="6543675" cy="336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1A614A6F-37E0-DD47-942C-F51161F3026C}" type="datetime1">
              <a:rPr lang="fr-BE" smtClean="0"/>
              <a:t>22-05-25</a:t>
            </a:fld>
            <a:endParaRPr 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FD18F22A-3F7F-4476-B1E3-8A5FE1095BB5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787570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C9D2323B-84AC-0147-9B8E-D89AEB2D0F4A}" type="datetime1">
              <a:rPr lang="fr-BE" smtClean="0"/>
              <a:t>22-05-25</a:t>
            </a:fld>
            <a:endParaRPr lang="fr-FR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10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722FC-B9A4-43D4-94D7-AEB7AECC4AA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46833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58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5FE6EEDA-EDB6-9544-9D74-44205A48ED49}" type="datetime1">
              <a:rPr lang="fr-BE" smtClean="0"/>
              <a:t>22-05-25</a:t>
            </a:fld>
            <a:endParaRPr lang="fr-FR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10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803EBD-44AB-4D61-8865-6B2BED0228E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09308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121935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42DC4AF8-B357-9D45-A00B-499C54F0ED20}" type="datetime1">
              <a:rPr lang="fr-BE" smtClean="0"/>
              <a:t>22-05-25</a:t>
            </a:fld>
            <a:endParaRPr lang="fr-FR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10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5595C8-F225-473B-8D82-33F1ECCDBA3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08381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9FBD35D4-73F0-4B4F-9A10-499D092EED18}" type="datetime1">
              <a:rPr lang="fr-BE" smtClean="0"/>
              <a:t>22-05-25</a:t>
            </a:fld>
            <a:endParaRPr lang="fr-FR"/>
          </a:p>
        </p:txBody>
      </p:sp>
      <p:sp>
        <p:nvSpPr>
          <p:cNvPr id="10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12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CC559D-E93D-4588-9B2C-AEDD7E79EB7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62078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58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AB8B5211-B9CC-B34F-85EC-7A79CF79C3E7}" type="datetime1">
              <a:rPr lang="fr-BE" smtClean="0"/>
              <a:t>22-05-25</a:t>
            </a:fld>
            <a:endParaRPr lang="fr-FR"/>
          </a:p>
        </p:txBody>
      </p:sp>
      <p:sp>
        <p:nvSpPr>
          <p:cNvPr id="10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12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252266-BEE9-4D00-8228-AD4C581450D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50446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121935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CEC44E19-B630-8843-B0AB-B9A31686BA02}" type="datetime1">
              <a:rPr lang="fr-BE" smtClean="0"/>
              <a:t>22-05-25</a:t>
            </a:fld>
            <a:endParaRPr lang="fr-FR"/>
          </a:p>
        </p:txBody>
      </p:sp>
      <p:sp>
        <p:nvSpPr>
          <p:cNvPr id="10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12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A4C-FF3D-4D6D-AFA3-F73D3A5976E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08368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5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DD467A93-B227-DA40-A8C3-DED0F5B32128}" type="datetime1">
              <a:rPr lang="fr-BE" smtClean="0"/>
              <a:t>22-05-25</a:t>
            </a:fld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8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7BE519-2632-4E0A-A7A6-1BE7A1B0671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80060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6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58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5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C6D86C9C-D247-9745-819D-8E46D08A7351}" type="datetime1">
              <a:rPr lang="fr-BE" smtClean="0"/>
              <a:t>22-05-25</a:t>
            </a:fld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8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53139A-6410-4BD9-A2F4-92FB5FFA660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50681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6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121935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5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EE1DBA42-51E2-9343-A113-A0326F62775A}" type="datetime1">
              <a:rPr lang="fr-BE" smtClean="0"/>
              <a:t>22-05-25</a:t>
            </a:fld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8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E14590-51BD-4C71-B07F-5377DC35F3F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71852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8F4262F0-F74E-7C44-8957-E3DCCB0362D0}" type="datetime1">
              <a:rPr lang="fr-BE" smtClean="0"/>
              <a:t>22-05-25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52E752-AC0D-482C-A6A4-5C817EB97F5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37225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F7295-C743-AE43-8121-ADEF3E6E416E}" type="datetime1">
              <a:rPr lang="fr-BE" smtClean="0"/>
              <a:t>22-05-25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5A6499-251A-4D7B-967A-40727C505AA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82537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EEAC9-2696-DF4F-92C2-CC7CF90F4ECB}" type="datetime1">
              <a:rPr lang="fr-BE" smtClean="0"/>
              <a:t>22-05-25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C9B06D-04D2-4F42-AD85-8305FC35E20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64373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B334D-EF82-7442-94C3-36FA949D9DE5}" type="datetime1">
              <a:rPr lang="fr-BE" smtClean="0"/>
              <a:t>22-05-25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3DF085-7B76-4464-9B28-B2500CF0618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15926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63C44-EEE1-0F44-8C4B-8550A8993BA3}" type="datetime1">
              <a:rPr lang="fr-BE" smtClean="0"/>
              <a:t>22-05-25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8D7A4C-DC3E-4C53-801B-CAD9FFF3509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2538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fr-FR"/>
              <a:t>Modifiez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fr-FR"/>
              <a:t>Modifiez les styles du texte du masque</a:t>
            </a:r>
          </a:p>
          <a:p>
            <a:pPr lvl="1"/>
            <a:r>
              <a:rPr lang="fr-BE" altLang="fr-FR"/>
              <a:t>Deuxième niveau</a:t>
            </a:r>
          </a:p>
          <a:p>
            <a:pPr lvl="2"/>
            <a:r>
              <a:rPr lang="fr-BE" altLang="fr-FR"/>
              <a:t>Troisième niveau</a:t>
            </a:r>
          </a:p>
          <a:p>
            <a:pPr lvl="3"/>
            <a:r>
              <a:rPr lang="fr-BE" altLang="fr-FR"/>
              <a:t>Quatrième niveau</a:t>
            </a:r>
          </a:p>
          <a:p>
            <a:pPr lvl="4"/>
            <a:r>
              <a:rPr lang="fr-BE" alt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CD20F6F-E444-A742-9771-89408F96015E}" type="datetime1">
              <a:rPr lang="fr-BE" smtClean="0"/>
              <a:t>22-05-25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26B7564-3E37-4EE3-AE91-F3975BAB615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5" r:id="rId1"/>
    <p:sldLayoutId id="2147484356" r:id="rId2"/>
    <p:sldLayoutId id="2147484357" r:id="rId3"/>
    <p:sldLayoutId id="2147484358" r:id="rId4"/>
    <p:sldLayoutId id="2147484359" r:id="rId5"/>
    <p:sldLayoutId id="2147484360" r:id="rId6"/>
    <p:sldLayoutId id="2147484361" r:id="rId7"/>
    <p:sldLayoutId id="2147484362" r:id="rId8"/>
    <p:sldLayoutId id="2147484363" r:id="rId9"/>
    <p:sldLayoutId id="2147484364" r:id="rId10"/>
    <p:sldLayoutId id="2147484365" r:id="rId11"/>
    <p:sldLayoutId id="2147484366" r:id="rId12"/>
    <p:sldLayoutId id="2147484367" r:id="rId13"/>
    <p:sldLayoutId id="2147484368" r:id="rId14"/>
    <p:sldLayoutId id="2147484369" r:id="rId15"/>
    <p:sldLayoutId id="2147484370" r:id="rId16"/>
    <p:sldLayoutId id="2147484371" r:id="rId17"/>
    <p:sldLayoutId id="2147484372" r:id="rId18"/>
    <p:sldLayoutId id="2147484373" r:id="rId19"/>
    <p:sldLayoutId id="2147484374" r:id="rId20"/>
    <p:sldLayoutId id="2147484375" r:id="rId21"/>
    <p:sldLayoutId id="2147484376" r:id="rId22"/>
    <p:sldLayoutId id="2147484377" r:id="rId23"/>
    <p:sldLayoutId id="2147484378" r:id="rId24"/>
    <p:sldLayoutId id="2147484379" r:id="rId25"/>
    <p:sldLayoutId id="2147484380" r:id="rId26"/>
    <p:sldLayoutId id="2147484381" r:id="rId27"/>
    <p:sldLayoutId id="2147484382" r:id="rId28"/>
    <p:sldLayoutId id="2147484351" r:id="rId29"/>
    <p:sldLayoutId id="2147484352" r:id="rId30"/>
    <p:sldLayoutId id="2147484353" r:id="rId31"/>
    <p:sldLayoutId id="2147484354" r:id="rId32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themeOverride" Target="../theme/themeOverride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themeOverride" Target="../theme/themeOverride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medium">
            <a:extLst>
              <a:ext uri="{FF2B5EF4-FFF2-40B4-BE49-F238E27FC236}">
                <a16:creationId xmlns:a16="http://schemas.microsoft.com/office/drawing/2014/main" id="{0E320AAA-8FB6-0B12-E3B7-020DBC3DA0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" b="1562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Sous-titre 2">
            <a:extLst>
              <a:ext uri="{FF2B5EF4-FFF2-40B4-BE49-F238E27FC236}">
                <a16:creationId xmlns:a16="http://schemas.microsoft.com/office/drawing/2014/main" id="{E6116309-5C5F-B302-A1F0-6BA45C78B0F1}"/>
              </a:ext>
            </a:extLst>
          </p:cNvPr>
          <p:cNvSpPr txBox="1">
            <a:spLocks/>
          </p:cNvSpPr>
          <p:nvPr/>
        </p:nvSpPr>
        <p:spPr>
          <a:xfrm>
            <a:off x="12192000" y="4766633"/>
            <a:ext cx="4749800" cy="82708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endParaRPr lang="fr-FR" dirty="0"/>
          </a:p>
        </p:txBody>
      </p:sp>
      <p:sp>
        <p:nvSpPr>
          <p:cNvPr id="32" name="Titre 1">
            <a:extLst>
              <a:ext uri="{FF2B5EF4-FFF2-40B4-BE49-F238E27FC236}">
                <a16:creationId xmlns:a16="http://schemas.microsoft.com/office/drawing/2014/main" id="{C7151756-376A-6CB4-52A9-1D0CF909DAAC}"/>
              </a:ext>
            </a:extLst>
          </p:cNvPr>
          <p:cNvSpPr txBox="1">
            <a:spLocks/>
          </p:cNvSpPr>
          <p:nvPr/>
        </p:nvSpPr>
        <p:spPr>
          <a:xfrm>
            <a:off x="3339089" y="5442160"/>
            <a:ext cx="8369301" cy="142001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r"/>
            <a:r>
              <a:rPr lang="fr-FR" altLang="fr-FR" sz="3200" b="1" dirty="0">
                <a:solidFill>
                  <a:schemeClr val="bg1"/>
                </a:solidFill>
              </a:rPr>
              <a:t>Projet présenté par : Hypacie Célestine</a:t>
            </a:r>
          </a:p>
          <a:p>
            <a:pPr algn="r"/>
            <a:r>
              <a:rPr lang="fr-FR" altLang="fr-FR" sz="3200" b="1" dirty="0">
                <a:solidFill>
                  <a:schemeClr val="bg1"/>
                </a:solidFill>
              </a:rPr>
              <a:t>Étudiante en master 2 - </a:t>
            </a:r>
            <a:r>
              <a:rPr lang="fr-FR" altLang="fr-FR" sz="3200" b="1" dirty="0" err="1">
                <a:solidFill>
                  <a:schemeClr val="bg1"/>
                </a:solidFill>
              </a:rPr>
              <a:t>ISIa</a:t>
            </a:r>
            <a:r>
              <a:rPr lang="fr-FR" altLang="fr-FR" sz="3200" b="1" dirty="0">
                <a:solidFill>
                  <a:schemeClr val="bg1"/>
                </a:solidFill>
              </a:rPr>
              <a:t> Huy</a:t>
            </a: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1BEA54CE-6420-42BF-2F26-4946D1AA6D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111"/>
            <a:ext cx="3762375" cy="1409700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6EAEA95-FD97-01F9-C656-F534FEE61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52E752-AC0D-482C-A6A4-5C817EB97F55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7617EEB5-9511-4F22-156F-A5979015E339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83610" y="1009200"/>
            <a:ext cx="11224780" cy="1725612"/>
          </a:xfrm>
        </p:spPr>
        <p:txBody>
          <a:bodyPr/>
          <a:lstStyle/>
          <a:p>
            <a:pPr algn="ctr"/>
            <a:r>
              <a:rPr lang="fr-FR" altLang="fr-FR" sz="4800" b="1" dirty="0">
                <a:solidFill>
                  <a:schemeClr val="bg1"/>
                </a:solidFill>
              </a:rPr>
              <a:t> </a:t>
            </a:r>
            <a:r>
              <a:rPr lang="fr-BE" sz="4800" b="1" dirty="0">
                <a:solidFill>
                  <a:schemeClr val="bg1"/>
                </a:solidFill>
              </a:rPr>
              <a:t>Comprendre et maîtriser les coûts de production en élevage ovin</a:t>
            </a:r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BAD4CC77-136E-AC5B-FAE1-1568CEDE5444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96192" y="2505011"/>
            <a:ext cx="10199615" cy="827088"/>
          </a:xfrm>
        </p:spPr>
        <p:txBody>
          <a:bodyPr/>
          <a:lstStyle/>
          <a:p>
            <a:pPr marL="0" indent="0" algn="ctr">
              <a:buNone/>
            </a:pPr>
            <a:r>
              <a:rPr lang="fr-BE" dirty="0"/>
              <a:t>Présentation des premiers résultats COUPROD 2023-2024</a:t>
            </a: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CDF75C-F1BD-F604-A632-2C461ACFE008}"/>
              </a:ext>
            </a:extLst>
          </p:cNvPr>
          <p:cNvSpPr txBox="1"/>
          <p:nvPr/>
        </p:nvSpPr>
        <p:spPr>
          <a:xfrm>
            <a:off x="10299725" y="735027"/>
            <a:ext cx="13500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altLang="fr-FR" sz="1800" b="1" dirty="0">
                <a:solidFill>
                  <a:schemeClr val="bg1"/>
                </a:solidFill>
              </a:rPr>
              <a:t>20 mai 2025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>
          <a:xfrm>
            <a:off x="856456" y="1761331"/>
            <a:ext cx="5157787" cy="3684588"/>
          </a:xfrm>
        </p:spPr>
        <p:txBody>
          <a:bodyPr wrap="square" anchor="t">
            <a:normAutofit lnSpcReduction="10000"/>
          </a:bodyPr>
          <a:lstStyle/>
          <a:p>
            <a:pPr marL="514350" indent="-514350">
              <a:buFont typeface="+mj-lt"/>
              <a:buAutoNum type="arabicPeriod"/>
              <a:defRPr/>
            </a:pPr>
            <a:r>
              <a:rPr lang="fr-BE" sz="2000" dirty="0"/>
              <a:t>Objectif de l’étude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fr-FR" sz="2000" dirty="0"/>
              <a:t>Contexte et enjeux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fr-BE" sz="2000" dirty="0"/>
              <a:t>Description du projet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fr-BE" sz="2000" dirty="0"/>
              <a:t>Informations collectées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fr-BE" sz="2000" dirty="0"/>
              <a:t>Participation et collecte de données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fr-BE" sz="2000" dirty="0"/>
              <a:t>Répartition géographique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fr-BE" sz="2000" dirty="0"/>
              <a:t>Effectifs et répartition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fr-BE" sz="2000" dirty="0"/>
              <a:t>Analyses descriptives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fr-BE" sz="2000" dirty="0"/>
              <a:t>Résultats </a:t>
            </a:r>
            <a:r>
              <a:rPr lang="fr-BE" sz="2000" dirty="0" err="1"/>
              <a:t>couprod</a:t>
            </a:r>
            <a:r>
              <a:rPr lang="fr-BE" sz="2000" dirty="0"/>
              <a:t> &amp; analyses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fr-FR" sz="2000" dirty="0"/>
              <a:t>Conclusions </a:t>
            </a:r>
          </a:p>
          <a:p>
            <a:pPr marL="0" indent="0">
              <a:buNone/>
              <a:defRPr/>
            </a:pPr>
            <a:endParaRPr lang="fr-FR" sz="1500" dirty="0"/>
          </a:p>
          <a:p>
            <a:pPr eaLnBrk="1" hangingPunct="1">
              <a:defRPr/>
            </a:pPr>
            <a:endParaRPr lang="fr-BE" sz="1500" dirty="0"/>
          </a:p>
        </p:txBody>
      </p:sp>
      <p:pic>
        <p:nvPicPr>
          <p:cNvPr id="6146" name="Picture 2" descr="medium">
            <a:extLst>
              <a:ext uri="{FF2B5EF4-FFF2-40B4-BE49-F238E27FC236}">
                <a16:creationId xmlns:a16="http://schemas.microsoft.com/office/drawing/2014/main" id="{7E95366D-A740-5056-1837-9F21E0A8BE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45206" y="1761331"/>
            <a:ext cx="5930787" cy="3958799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45060" name="Titre 3"/>
          <p:cNvSpPr>
            <a:spLocks noGrp="1"/>
          </p:cNvSpPr>
          <p:nvPr>
            <p:ph type="title"/>
          </p:nvPr>
        </p:nvSpPr>
        <p:spPr>
          <a:xfrm>
            <a:off x="295275" y="230188"/>
            <a:ext cx="11714163" cy="620712"/>
          </a:xfrm>
        </p:spPr>
        <p:txBody>
          <a:bodyPr wrap="square" anchor="ctr">
            <a:normAutofit/>
          </a:bodyPr>
          <a:lstStyle/>
          <a:p>
            <a:pPr eaLnBrk="1" hangingPunct="1"/>
            <a:r>
              <a:rPr lang="fr-BE" altLang="fr-FR" sz="3700"/>
              <a:t>Sommaire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39AA27F-92F7-DA21-7D73-319C57204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C2AA0120-A4C6-45E0-BC43-4CF8CC0CC42C}" type="slidenum">
              <a:rPr lang="fr-BE" smtClean="0"/>
              <a:pPr>
                <a:spcAft>
                  <a:spcPts val="600"/>
                </a:spcAft>
                <a:defRPr/>
              </a:pPr>
              <a:t>2</a:t>
            </a:fld>
            <a:endParaRPr lang="fr-B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609600" y="3937000"/>
            <a:ext cx="10521950" cy="1277841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defRPr/>
            </a:pPr>
            <a:r>
              <a:rPr lang="fr-FR" sz="6000" dirty="0"/>
              <a:t>1.</a:t>
            </a:r>
            <a:r>
              <a:rPr lang="fr-BE" b="1" dirty="0"/>
              <a:t> </a:t>
            </a:r>
            <a:r>
              <a:rPr lang="nl-BE" b="1" dirty="0"/>
              <a:t>Objectif de l’étude </a:t>
            </a:r>
            <a:endParaRPr lang="fr-FR" sz="6000" dirty="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812758F-4CD1-CE2A-F0C4-7DD48CF0C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D737E2-D3BB-410A-92C4-AD87AFA58E8F}" type="slidenum">
              <a:rPr lang="fr-BE" smtClean="0"/>
              <a:pPr>
                <a:defRPr/>
              </a:pPr>
              <a:t>3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912996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3553547-70E1-4F81-2689-34293364B7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fr-FR" dirty="0"/>
              <a:t>Calculer le coût de production réaliste des élevages ovins viande en Wallonie</a:t>
            </a:r>
          </a:p>
          <a:p>
            <a:r>
              <a:rPr lang="fr-FR" dirty="0"/>
              <a:t>Utilisation du logiciel Français : </a:t>
            </a:r>
            <a:r>
              <a:rPr lang="fr-FR" dirty="0" err="1"/>
              <a:t>Couprod</a:t>
            </a:r>
            <a:endParaRPr lang="fr-FR" dirty="0"/>
          </a:p>
          <a:p>
            <a:r>
              <a:rPr lang="fr-FR" dirty="0"/>
              <a:t>Portrait objectif des élevages</a:t>
            </a:r>
          </a:p>
          <a:p>
            <a:r>
              <a:rPr lang="fr-FR" dirty="0"/>
              <a:t>Identifier les leviers d’amélioration</a:t>
            </a:r>
          </a:p>
          <a:p>
            <a:endParaRPr lang="fr-FR" dirty="0"/>
          </a:p>
        </p:txBody>
      </p:sp>
      <p:pic>
        <p:nvPicPr>
          <p:cNvPr id="9218" name="Picture 2" descr="medium">
            <a:extLst>
              <a:ext uri="{FF2B5EF4-FFF2-40B4-BE49-F238E27FC236}">
                <a16:creationId xmlns:a16="http://schemas.microsoft.com/office/drawing/2014/main" id="{B18FC658-6959-1F9E-AAAF-E026E23A2A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3" r="6210" b="-1"/>
          <a:stretch>
            <a:fillRect/>
          </a:stretch>
        </p:blipFill>
        <p:spPr bwMode="auto">
          <a:xfrm>
            <a:off x="6172200" y="1825625"/>
            <a:ext cx="5181600" cy="4351338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31F6BAAF-E24B-720D-EBBF-6C27629C7034}"/>
              </a:ext>
            </a:extLst>
          </p:cNvPr>
          <p:cNvSpPr txBox="1"/>
          <p:nvPr/>
        </p:nvSpPr>
        <p:spPr bwMode="auto">
          <a:xfrm>
            <a:off x="295833" y="229700"/>
            <a:ext cx="11713287" cy="62141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eaLnBrk="1" latinLnBrk="0" hangingPunct="1">
              <a:lnSpc>
                <a:spcPct val="90000"/>
              </a:lnSpc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37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1. Objectif de l’étude </a:t>
            </a:r>
            <a:endParaRPr kumimoji="0" lang="fr-FR" sz="37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0EAA874-EAD7-FF46-394B-386FC9309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C2AA0120-A4C6-45E0-BC43-4CF8CC0CC42C}" type="slidenum">
              <a:rPr lang="fr-FR" kern="1200">
                <a:latin typeface="+mn-lt"/>
                <a:ea typeface="+mn-ea"/>
                <a:cs typeface="+mn-cs"/>
              </a:rPr>
              <a:pPr>
                <a:spcAft>
                  <a:spcPts val="600"/>
                </a:spcAft>
                <a:defRPr/>
              </a:pPr>
              <a:t>4</a:t>
            </a:fld>
            <a:endParaRPr lang="fr-FR" kern="120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3020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609600" y="3937000"/>
            <a:ext cx="10521950" cy="1277841"/>
          </a:xfr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6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2. Contexte et enjeux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812758F-4CD1-CE2A-F0C4-7DD48CF0C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D737E2-D3BB-410A-92C4-AD87AFA58E8F}" type="slidenum">
              <a:rPr lang="fr-BE" smtClean="0"/>
              <a:pPr>
                <a:defRPr/>
              </a:pPr>
              <a:t>5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79237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31F6BAAF-E24B-720D-EBBF-6C27629C7034}"/>
              </a:ext>
            </a:extLst>
          </p:cNvPr>
          <p:cNvSpPr txBox="1"/>
          <p:nvPr/>
        </p:nvSpPr>
        <p:spPr>
          <a:xfrm>
            <a:off x="2514598" y="28980"/>
            <a:ext cx="7289797" cy="8476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2. Contexte et enjeux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3553547-70E1-4F81-2689-34293364B7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64821"/>
            <a:ext cx="10515600" cy="384408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fr-BE" dirty="0"/>
              <a:t>Peu de statistiques régionales à jour (hors ARSIA)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BE" dirty="0"/>
              <a:t>Besoin de données technico-économiques fiables pour piloter la filière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BE" dirty="0"/>
              <a:t>Action 1 du Plan de développement stratégique Ovin:</a:t>
            </a:r>
          </a:p>
          <a:p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4603897-1494-2D06-3CA6-C32268C58C19}"/>
              </a:ext>
            </a:extLst>
          </p:cNvPr>
          <p:cNvSpPr txBox="1"/>
          <p:nvPr/>
        </p:nvSpPr>
        <p:spPr>
          <a:xfrm>
            <a:off x="1829234" y="4514006"/>
            <a:ext cx="8660526" cy="954107"/>
          </a:xfrm>
          <a:prstGeom prst="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800" b="1" dirty="0"/>
              <a:t>Action 1 : Rendre disponibles plus de données pour piloter le développement de la filière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10C6BCC-ACC8-80BE-8BBC-4E5AB5250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AA0120-A4C6-45E0-BC43-4CF8CC0CC42C}" type="slidenum">
              <a:rPr lang="fr-BE" smtClean="0"/>
              <a:pPr>
                <a:defRPr/>
              </a:pPr>
              <a:t>6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169068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9DD99D9-BDB5-9B82-D27E-54AB8B948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 wrap="square" anchor="ctr">
            <a:noAutofit/>
          </a:bodyPr>
          <a:lstStyle/>
          <a:p>
            <a:pPr algn="ctr"/>
            <a:r>
              <a:rPr lang="fr-FR" sz="4800" dirty="0"/>
              <a:t>2. </a:t>
            </a:r>
            <a:r>
              <a:rPr lang="fr-BE" sz="4800" dirty="0"/>
              <a:t>Co</a:t>
            </a:r>
            <a:r>
              <a:rPr lang="fr-BE" sz="4800" b="1" dirty="0"/>
              <a:t>ntexte  et enjeux </a:t>
            </a:r>
            <a:endParaRPr lang="fr-BE" sz="4800" dirty="0"/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9CDFA1D4-5E88-171B-95FB-31205AEF5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  <a:defRPr/>
            </a:pPr>
            <a:fld id="{C2AA0120-A4C6-45E0-BC43-4CF8CC0CC42C}" type="slidenum">
              <a:rPr lang="en-US"/>
              <a:pPr>
                <a:spcAft>
                  <a:spcPts val="600"/>
                </a:spcAft>
                <a:defRPr/>
              </a:pPr>
              <a:t>7</a:t>
            </a:fld>
            <a:endParaRPr lang="en-US"/>
          </a:p>
        </p:txBody>
      </p:sp>
      <p:graphicFrame>
        <p:nvGraphicFramePr>
          <p:cNvPr id="13" name="Espace réservé du contenu 1">
            <a:extLst>
              <a:ext uri="{FF2B5EF4-FFF2-40B4-BE49-F238E27FC236}">
                <a16:creationId xmlns:a16="http://schemas.microsoft.com/office/drawing/2014/main" id="{3B928E59-FD74-1D65-D729-A5E90C2378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5803633"/>
              </p:ext>
            </p:extLst>
          </p:nvPr>
        </p:nvGraphicFramePr>
        <p:xfrm>
          <a:off x="838200" y="1625296"/>
          <a:ext cx="10515600" cy="47310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C802B706-481E-9669-44FB-16FEDD0C6CF2}"/>
              </a:ext>
            </a:extLst>
          </p:cNvPr>
          <p:cNvSpPr txBox="1"/>
          <p:nvPr/>
        </p:nvSpPr>
        <p:spPr>
          <a:xfrm>
            <a:off x="1093076" y="1440630"/>
            <a:ext cx="90283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800" b="1" dirty="0"/>
              <a:t>Changements attendus à l’horizon 2030: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735849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609600" y="3937000"/>
            <a:ext cx="10521950" cy="1277841"/>
          </a:xfr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6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3. Description du projet 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812758F-4CD1-CE2A-F0C4-7DD48CF0C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D737E2-D3BB-410A-92C4-AD87AFA58E8F}" type="slidenum">
              <a:rPr lang="fr-BE" smtClean="0"/>
              <a:pPr>
                <a:defRPr/>
              </a:pPr>
              <a:t>8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918225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A18B4E-578A-880A-1844-01AB4AFBB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 wrap="square" anchor="ctr">
            <a:normAutofit/>
          </a:bodyPr>
          <a:lstStyle/>
          <a:p>
            <a:r>
              <a:rPr lang="fr-BE" sz="3700"/>
              <a:t>3. Description du projet</a:t>
            </a:r>
            <a:endParaRPr lang="fr-FR" sz="370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56323E8-84EA-8FAE-BDF5-A0F237304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C2AA0120-A4C6-45E0-BC43-4CF8CC0CC42C}" type="slidenum">
              <a:rPr lang="fr-BE" smtClean="0"/>
              <a:pPr>
                <a:spcAft>
                  <a:spcPts val="600"/>
                </a:spcAft>
                <a:defRPr/>
              </a:pPr>
              <a:t>9</a:t>
            </a:fld>
            <a:endParaRPr lang="fr-BE"/>
          </a:p>
        </p:txBody>
      </p:sp>
      <p:graphicFrame>
        <p:nvGraphicFramePr>
          <p:cNvPr id="15" name="Espace réservé du contenu 2">
            <a:extLst>
              <a:ext uri="{FF2B5EF4-FFF2-40B4-BE49-F238E27FC236}">
                <a16:creationId xmlns:a16="http://schemas.microsoft.com/office/drawing/2014/main" id="{B7BDAF37-96E4-8F55-C3FB-92527716160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4011099"/>
              </p:ext>
            </p:extLst>
          </p:nvPr>
        </p:nvGraphicFramePr>
        <p:xfrm>
          <a:off x="407894" y="1404284"/>
          <a:ext cx="10733072" cy="4817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55983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A6169F-A4CB-F569-A9AD-25CFE9581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186E0380-BEC5-36B4-C0EF-3650FC487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850" y="3714750"/>
            <a:ext cx="10521950" cy="1938241"/>
          </a:xfrm>
        </p:spPr>
        <p:txBody>
          <a:bodyPr>
            <a:normAutofit fontScale="90000"/>
          </a:bodyPr>
          <a:lstStyle/>
          <a:p>
            <a:pPr>
              <a:lnSpc>
                <a:spcPct val="120000"/>
              </a:lnSpc>
              <a:defRPr/>
            </a:pPr>
            <a:r>
              <a:rPr lang="fr-FR" sz="6000" dirty="0"/>
              <a:t>4.</a:t>
            </a:r>
            <a:r>
              <a:rPr lang="fr-BE" b="1" dirty="0"/>
              <a:t> Informations collectées auprès des exploitations</a:t>
            </a:r>
            <a:r>
              <a:rPr lang="fr-FR" sz="6000" dirty="0"/>
              <a:t> 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6F609A-DEEB-097C-BD11-998337492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D737E2-D3BB-410A-92C4-AD87AFA58E8F}" type="slidenum">
              <a:rPr lang="fr-BE" smtClean="0"/>
              <a:pPr>
                <a:defRPr/>
              </a:pPr>
              <a:t>10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6747536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48326E-D2A7-86B6-1802-89AF99222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C693C558-7D5A-FF8A-BEB3-79378F486FF8}"/>
              </a:ext>
            </a:extLst>
          </p:cNvPr>
          <p:cNvSpPr txBox="1">
            <a:spLocks/>
          </p:cNvSpPr>
          <p:nvPr/>
        </p:nvSpPr>
        <p:spPr>
          <a:xfrm>
            <a:off x="250370" y="-108642"/>
            <a:ext cx="118110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BE" sz="4000" b="1" dirty="0">
                <a:solidFill>
                  <a:schemeClr val="bg1"/>
                </a:solidFill>
              </a:rPr>
              <a:t>4. Informations collectées auprès des exploitations</a:t>
            </a:r>
            <a:endParaRPr lang="fr-BE" sz="40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id="{A1E77DBD-3B51-8F69-3D8F-8E094DF17E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BE"/>
          </a:p>
        </p:txBody>
      </p:sp>
      <p:sp>
        <p:nvSpPr>
          <p:cNvPr id="36" name="Espace réservé du numéro de diapositive 4">
            <a:extLst>
              <a:ext uri="{FF2B5EF4-FFF2-40B4-BE49-F238E27FC236}">
                <a16:creationId xmlns:a16="http://schemas.microsoft.com/office/drawing/2014/main" id="{780C45D1-EC09-A0F7-5570-D489F95F509C}"/>
              </a:ext>
            </a:extLst>
          </p:cNvPr>
          <p:cNvSpPr txBox="1">
            <a:spLocks/>
          </p:cNvSpPr>
          <p:nvPr/>
        </p:nvSpPr>
        <p:spPr>
          <a:xfrm>
            <a:off x="8754836" y="62039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BE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fr-FR"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2AA0120-A4C6-45E0-BC43-4CF8CC0CC42C}" type="slidenum">
              <a:rPr lang="fr-BE" sz="1200" smtClean="0">
                <a:solidFill>
                  <a:schemeClr val="tx1">
                    <a:tint val="75000"/>
                  </a:schemeClr>
                </a:solidFill>
              </a:rPr>
              <a:pPr>
                <a:defRPr/>
              </a:pPr>
              <a:t>11</a:t>
            </a:fld>
            <a:endParaRPr lang="fr-BE" sz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707F06F-D9FB-3116-A1CD-5218BD08F4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5195" y="1427108"/>
            <a:ext cx="5157787" cy="508109"/>
          </a:xfrm>
        </p:spPr>
        <p:txBody>
          <a:bodyPr/>
          <a:lstStyle/>
          <a:p>
            <a:pPr algn="ctr"/>
            <a:r>
              <a:rPr lang="fr-FR" sz="3200" dirty="0"/>
              <a:t>Charges 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0CEF38D3-A5FB-812A-AFDB-D09EB5D353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12" y="2145404"/>
            <a:ext cx="5157787" cy="368458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fr-BE" dirty="0"/>
              <a:t>Achats liés à l’élevage (aliments, frais VT, semences, engrais, clôtures, minéraux…)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BE" dirty="0"/>
              <a:t>Travaux par tiers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BE" dirty="0"/>
              <a:t>Relevé des amortissements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BE" dirty="0"/>
              <a:t>Fermages, entretien foncier, impôts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BE" dirty="0"/>
              <a:t>Charges sociales</a:t>
            </a:r>
          </a:p>
          <a:p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7A8D800B-99F2-2208-08E6-685CFD554C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04771" y="1427108"/>
            <a:ext cx="5183188" cy="508109"/>
          </a:xfrm>
        </p:spPr>
        <p:txBody>
          <a:bodyPr/>
          <a:lstStyle/>
          <a:p>
            <a:pPr algn="ctr"/>
            <a:r>
              <a:rPr lang="fr-FR" sz="3200" dirty="0"/>
              <a:t>Produits</a:t>
            </a:r>
            <a:r>
              <a:rPr lang="fr-FR" dirty="0"/>
              <a:t> 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E0513275-D86D-B796-7BF7-9DD4AA8440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0612" y="2145404"/>
            <a:ext cx="5183188" cy="3684588"/>
          </a:xfrm>
        </p:spPr>
        <p:txBody>
          <a:bodyPr/>
          <a:lstStyle/>
          <a:p>
            <a:r>
              <a:rPr lang="fr-BE" dirty="0"/>
              <a:t>Ventes (animaux , fourrages…)</a:t>
            </a:r>
          </a:p>
          <a:p>
            <a:r>
              <a:rPr lang="fr-BE" dirty="0"/>
              <a:t>Ventes secondaires ( réformes, laine, agrivoltaïque, éco-pâturage, …) </a:t>
            </a:r>
          </a:p>
          <a:p>
            <a:r>
              <a:rPr lang="fr-BE" dirty="0"/>
              <a:t>Aides PAC 2023 (notification paiement)</a:t>
            </a:r>
          </a:p>
          <a:p>
            <a:endParaRPr lang="fr-FR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C95F1DDE-CF30-3654-3B46-6B8B468D98DE}"/>
              </a:ext>
            </a:extLst>
          </p:cNvPr>
          <p:cNvCxnSpPr>
            <a:cxnSpLocks/>
          </p:cNvCxnSpPr>
          <p:nvPr/>
        </p:nvCxnSpPr>
        <p:spPr>
          <a:xfrm>
            <a:off x="5902982" y="1681162"/>
            <a:ext cx="48900" cy="4763465"/>
          </a:xfrm>
          <a:prstGeom prst="line">
            <a:avLst/>
          </a:prstGeom>
          <a:ln w="127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39078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DB842-D5F0-04BA-232C-FC8A7175D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5C6C33C8-62E5-ADC6-A7ED-9BDFC9427D9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5833" y="149530"/>
            <a:ext cx="11713287" cy="781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fr-BE" sz="4000" b="1" dirty="0"/>
              <a:t>4. Informations collectées auprès des exploitations</a:t>
            </a:r>
            <a:endParaRPr lang="fr-FR" sz="4000" dirty="0"/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DB8800A3-DEE0-AAE0-52C8-F511ADE214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729" y="1369170"/>
            <a:ext cx="10515600" cy="4705059"/>
          </a:xfrm>
        </p:spPr>
        <p:txBody>
          <a:bodyPr/>
          <a:lstStyle/>
          <a:p>
            <a:pPr marL="0" indent="0">
              <a:buNone/>
            </a:pPr>
            <a:r>
              <a:rPr lang="fr-BE" sz="3200" b="1" dirty="0"/>
              <a:t>Autres: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BE" dirty="0"/>
              <a:t>Déclarations ARSIA (2022-2024) : </a:t>
            </a:r>
          </a:p>
          <a:p>
            <a:pPr lvl="1"/>
            <a:r>
              <a:rPr lang="fr-BE" dirty="0"/>
              <a:t>inventaire, EMP, UGB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BE" dirty="0"/>
              <a:t>Rapport d’assolement PAC 2023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BE" dirty="0"/>
              <a:t>Relevé des amortissements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BE" dirty="0"/>
              <a:t>Estimation du temps de travail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BE" dirty="0"/>
              <a:t>Comptabilité de gestion 	</a:t>
            </a:r>
          </a:p>
          <a:p>
            <a:pPr lvl="1"/>
            <a:r>
              <a:rPr lang="fr-BE" dirty="0"/>
              <a:t>(si disponible)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BE" dirty="0"/>
              <a:t>Autres éléments nécessaires 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FEAFEA43-B5F0-1AC7-BD23-AC4B9F1EB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803EBD-44AB-4D61-8865-6B2BED0228E6}" type="slidenum">
              <a:rPr lang="fr-FR" sz="1200" smtClean="0">
                <a:solidFill>
                  <a:schemeClr val="tx1">
                    <a:tint val="75000"/>
                  </a:schemeClr>
                </a:solidFill>
              </a:rPr>
              <a:pPr>
                <a:defRPr/>
              </a:pPr>
              <a:t>12</a:t>
            </a:fld>
            <a:endParaRPr lang="fr-FR" sz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4BC6ED1-5206-358D-A794-1AD5A42772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96" y="908720"/>
            <a:ext cx="885698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1">
              <a:spcAft>
                <a:spcPts val="1200"/>
              </a:spcAft>
              <a:buClr>
                <a:srgbClr val="009999"/>
              </a:buClr>
            </a:pPr>
            <a:endParaRPr lang="fr-BE" sz="2400" b="1" dirty="0">
              <a:solidFill>
                <a:srgbClr val="FF33CC"/>
              </a:solidFill>
            </a:endParaRPr>
          </a:p>
        </p:txBody>
      </p:sp>
      <p:pic>
        <p:nvPicPr>
          <p:cNvPr id="7170" name="Picture 2" descr="medium">
            <a:extLst>
              <a:ext uri="{FF2B5EF4-FFF2-40B4-BE49-F238E27FC236}">
                <a16:creationId xmlns:a16="http://schemas.microsoft.com/office/drawing/2014/main" id="{79937B13-A7D1-FA5C-B26C-C8A76E572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529" y="1791316"/>
            <a:ext cx="5546271" cy="3697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34194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609599" y="3937000"/>
            <a:ext cx="10930759" cy="1896241"/>
          </a:xfrm>
        </p:spPr>
        <p:txBody>
          <a:bodyPr>
            <a:normAutofit fontScale="90000"/>
          </a:bodyPr>
          <a:lstStyle/>
          <a:p>
            <a:pPr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fr-FR" dirty="0">
                <a:cs typeface="Times New Roman" panose="02020603050405020304" pitchFamily="18" charset="0"/>
              </a:rPr>
              <a:t>5. </a:t>
            </a:r>
            <a:r>
              <a:rPr lang="fr-BE" dirty="0">
                <a:cs typeface="Times New Roman" panose="02020603050405020304" pitchFamily="18" charset="0"/>
              </a:rPr>
              <a:t>Participation et collecte de données</a:t>
            </a:r>
            <a:endParaRPr lang="fr-FR" dirty="0">
              <a:cs typeface="Times New Roman" panose="02020603050405020304" pitchFamily="18" charset="0"/>
            </a:endParaRP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812758F-4CD1-CE2A-F0C4-7DD48CF0C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D737E2-D3BB-410A-92C4-AD87AFA58E8F}" type="slidenum">
              <a:rPr lang="fr-BE" smtClean="0"/>
              <a:pPr>
                <a:defRPr/>
              </a:pPr>
              <a:t>13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5269673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edium">
            <a:extLst>
              <a:ext uri="{FF2B5EF4-FFF2-40B4-BE49-F238E27FC236}">
                <a16:creationId xmlns:a16="http://schemas.microsoft.com/office/drawing/2014/main" id="{E612E805-C005-2162-DE33-78D0B18F87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977" y="1334390"/>
            <a:ext cx="7201422" cy="4800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re 10">
            <a:extLst>
              <a:ext uri="{FF2B5EF4-FFF2-40B4-BE49-F238E27FC236}">
                <a16:creationId xmlns:a16="http://schemas.microsoft.com/office/drawing/2014/main" id="{89DD99D9-BDB5-9B82-D27E-54AB8B948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 wrap="square" anchor="ctr">
            <a:normAutofit/>
          </a:bodyPr>
          <a:lstStyle/>
          <a:p>
            <a:r>
              <a:rPr lang="fr-FR" sz="3700" dirty="0"/>
              <a:t>5.</a:t>
            </a:r>
            <a:r>
              <a:rPr lang="fr-BE" sz="3700" b="1" dirty="0"/>
              <a:t> Participation et collecte de données</a:t>
            </a:r>
            <a:r>
              <a:rPr lang="fr-FR" sz="3700" dirty="0"/>
              <a:t> </a:t>
            </a:r>
            <a:endParaRPr lang="fr-BE" sz="3700" dirty="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921049DE-CDD4-9F7B-5AC4-A14E7AFA5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6B803EBD-44AB-4D61-8865-6B2BED0228E6}" type="slidenum">
              <a:rPr lang="fr-FR" smtClean="0"/>
              <a:pPr>
                <a:spcAft>
                  <a:spcPts val="600"/>
                </a:spcAft>
                <a:defRPr/>
              </a:pPr>
              <a:t>14</a:t>
            </a:fld>
            <a:endParaRPr lang="fr-FR"/>
          </a:p>
        </p:txBody>
      </p:sp>
      <p:graphicFrame>
        <p:nvGraphicFramePr>
          <p:cNvPr id="18" name="Espace réservé du contenu 2">
            <a:extLst>
              <a:ext uri="{FF2B5EF4-FFF2-40B4-BE49-F238E27FC236}">
                <a16:creationId xmlns:a16="http://schemas.microsoft.com/office/drawing/2014/main" id="{F7F73C72-C7B5-8EAE-0DC5-C338A8FE78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1266851"/>
              </p:ext>
            </p:extLst>
          </p:nvPr>
        </p:nvGraphicFramePr>
        <p:xfrm>
          <a:off x="407894" y="1404284"/>
          <a:ext cx="10515600" cy="47310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418849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609600" y="3937000"/>
            <a:ext cx="10521950" cy="1277841"/>
          </a:xfrm>
        </p:spPr>
        <p:txBody>
          <a:bodyPr>
            <a:normAutofit/>
          </a:bodyPr>
          <a:lstStyle/>
          <a:p>
            <a:pPr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kumimoji="0" lang="fr-BE" sz="6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6. </a:t>
            </a:r>
            <a:r>
              <a:rPr lang="fr-BE" b="1" dirty="0"/>
              <a:t>Répartition géographique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812758F-4CD1-CE2A-F0C4-7DD48CF0C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D737E2-D3BB-410A-92C4-AD87AFA58E8F}" type="slidenum">
              <a:rPr lang="fr-BE" smtClean="0"/>
              <a:pPr>
                <a:defRPr/>
              </a:pPr>
              <a:t>15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7328424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9DD99D9-BDB5-9B82-D27E-54AB8B948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 wrap="square" anchor="ctr">
            <a:normAutofit/>
          </a:bodyPr>
          <a:lstStyle/>
          <a:p>
            <a:r>
              <a:rPr lang="fr-BE" sz="3700" dirty="0"/>
              <a:t>6</a:t>
            </a:r>
            <a:r>
              <a:rPr lang="fr-BE" sz="3700" b="1" dirty="0"/>
              <a:t>. Répartition géographique</a:t>
            </a:r>
            <a:endParaRPr lang="fr-BE" sz="3700" dirty="0"/>
          </a:p>
        </p:txBody>
      </p:sp>
      <p:pic>
        <p:nvPicPr>
          <p:cNvPr id="8" name="Image 7" descr="Une image contenant texte, carte, capture d’écran, diagramme&#10;&#10;Description générée automatiquement">
            <a:extLst>
              <a:ext uri="{FF2B5EF4-FFF2-40B4-BE49-F238E27FC236}">
                <a16:creationId xmlns:a16="http://schemas.microsoft.com/office/drawing/2014/main" id="{29CF7AB5-C967-AC9F-0F90-B9B020EC8D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092" y="1238204"/>
            <a:ext cx="7630733" cy="4731054"/>
          </a:xfrm>
          <a:prstGeom prst="rect">
            <a:avLst/>
          </a:prstGeom>
          <a:noFill/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9E267B0C-E964-C177-36FD-072FD740B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6B803EBD-44AB-4D61-8865-6B2BED0228E6}" type="slidenum">
              <a:rPr lang="fr-FR" smtClean="0"/>
              <a:pPr>
                <a:spcAft>
                  <a:spcPts val="600"/>
                </a:spcAft>
                <a:defRPr/>
              </a:pPr>
              <a:t>16</a:t>
            </a:fld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CF50F54-CE5F-02BB-1B6A-4D3C052BEA81}"/>
              </a:ext>
            </a:extLst>
          </p:cNvPr>
          <p:cNvSpPr txBox="1"/>
          <p:nvPr/>
        </p:nvSpPr>
        <p:spPr>
          <a:xfrm>
            <a:off x="9112469" y="1755228"/>
            <a:ext cx="2806262" cy="2352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000" dirty="0"/>
              <a:t>Hainaut : 5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000" dirty="0"/>
              <a:t>Brabant wallon : 1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000" dirty="0"/>
              <a:t>Liège : 5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000" dirty="0"/>
              <a:t>Namur : 6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000" dirty="0"/>
              <a:t>Luxembourg : 9</a:t>
            </a:r>
          </a:p>
        </p:txBody>
      </p:sp>
    </p:spTree>
    <p:extLst>
      <p:ext uri="{BB962C8B-B14F-4D97-AF65-F5344CB8AC3E}">
        <p14:creationId xmlns:p14="http://schemas.microsoft.com/office/powerpoint/2010/main" val="3435766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0">
            <a:extLst>
              <a:ext uri="{FF2B5EF4-FFF2-40B4-BE49-F238E27FC236}">
                <a16:creationId xmlns:a16="http://schemas.microsoft.com/office/drawing/2014/main" id="{F3EE95CF-7FF8-D4A1-4840-77B7EF9CD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bg1"/>
                </a:solidFill>
              </a:rPr>
              <a:t>Généralités des ovins - caprins</a:t>
            </a:r>
            <a:endParaRPr lang="fr-BE" dirty="0"/>
          </a:p>
        </p:txBody>
      </p:sp>
      <p:sp>
        <p:nvSpPr>
          <p:cNvPr id="9" name="Titre 2">
            <a:extLst>
              <a:ext uri="{FF2B5EF4-FFF2-40B4-BE49-F238E27FC236}">
                <a16:creationId xmlns:a16="http://schemas.microsoft.com/office/drawing/2014/main" id="{CF916D51-F2ED-B54B-D197-AC3CD6D3F04F}"/>
              </a:ext>
            </a:extLst>
          </p:cNvPr>
          <p:cNvSpPr txBox="1">
            <a:spLocks/>
          </p:cNvSpPr>
          <p:nvPr/>
        </p:nvSpPr>
        <p:spPr bwMode="auto">
          <a:xfrm>
            <a:off x="488950" y="3588749"/>
            <a:ext cx="11214100" cy="1982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fr-BE" dirty="0"/>
              <a:t>7</a:t>
            </a:r>
            <a:r>
              <a:rPr lang="fr-BE" b="1" dirty="0"/>
              <a:t>. Effectifs et répartition</a:t>
            </a:r>
          </a:p>
        </p:txBody>
      </p:sp>
      <p:sp>
        <p:nvSpPr>
          <p:cNvPr id="2" name="Espace réservé du numéro de diapositive 5">
            <a:extLst>
              <a:ext uri="{FF2B5EF4-FFF2-40B4-BE49-F238E27FC236}">
                <a16:creationId xmlns:a16="http://schemas.microsoft.com/office/drawing/2014/main" id="{B89414D3-89DB-982D-F749-17F57EC19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8294" y="6287061"/>
            <a:ext cx="2743200" cy="365125"/>
          </a:xfrm>
        </p:spPr>
        <p:txBody>
          <a:bodyPr/>
          <a:lstStyle/>
          <a:p>
            <a:pPr>
              <a:defRPr/>
            </a:pPr>
            <a:fld id="{6B803EBD-44AB-4D61-8865-6B2BED0228E6}" type="slidenum">
              <a:rPr lang="fr-FR" sz="1200" smtClean="0">
                <a:solidFill>
                  <a:schemeClr val="tx1">
                    <a:tint val="75000"/>
                  </a:schemeClr>
                </a:solidFill>
              </a:rPr>
              <a:pPr>
                <a:defRPr/>
              </a:pPr>
              <a:t>17</a:t>
            </a:fld>
            <a:endParaRPr lang="fr-FR" sz="1200" dirty="0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50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2BCE4B-BC0C-EE19-F1A4-2751333E47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646949"/>
            <a:ext cx="5181600" cy="4351338"/>
          </a:xfrm>
        </p:spPr>
        <p:txBody>
          <a:bodyPr wrap="square" anchor="t">
            <a:normAutofit/>
          </a:bodyPr>
          <a:lstStyle/>
          <a:p>
            <a:r>
              <a:rPr lang="fr-BE" sz="2600" b="1" dirty="0"/>
              <a:t>36 </a:t>
            </a:r>
            <a:r>
              <a:rPr lang="fr-BE" sz="2600" b="1" dirty="0" err="1"/>
              <a:t>Couprod</a:t>
            </a:r>
            <a:r>
              <a:rPr lang="fr-BE" sz="2600" b="1" dirty="0"/>
              <a:t> réalisés</a:t>
            </a:r>
            <a:endParaRPr lang="fr-BE" sz="2600" dirty="0"/>
          </a:p>
          <a:p>
            <a:r>
              <a:rPr lang="fr-BE" sz="2600" b="1" dirty="0"/>
              <a:t>884,1 UGB</a:t>
            </a:r>
          </a:p>
          <a:p>
            <a:pPr lvl="1"/>
            <a:r>
              <a:rPr lang="fr-BE" sz="2600" b="1" dirty="0"/>
              <a:t>195,1</a:t>
            </a:r>
            <a:r>
              <a:rPr lang="fr-BE" sz="2600" dirty="0"/>
              <a:t> UGB en bio.</a:t>
            </a:r>
          </a:p>
          <a:p>
            <a:pPr lvl="1"/>
            <a:r>
              <a:rPr lang="fr-BE" sz="2600" b="1" dirty="0"/>
              <a:t>689</a:t>
            </a:r>
            <a:r>
              <a:rPr lang="fr-BE" sz="2600" dirty="0"/>
              <a:t> UGB en </a:t>
            </a:r>
            <a:r>
              <a:rPr lang="fr-BE" sz="2600" dirty="0" err="1"/>
              <a:t>conv</a:t>
            </a:r>
            <a:r>
              <a:rPr lang="fr-BE" sz="2600" dirty="0"/>
              <a:t>. </a:t>
            </a:r>
          </a:p>
          <a:p>
            <a:r>
              <a:rPr lang="fr-BE" sz="2600" b="1" dirty="0"/>
              <a:t>5607 </a:t>
            </a:r>
            <a:r>
              <a:rPr lang="fr-BE" sz="2600" dirty="0"/>
              <a:t>brebis EMP &gt; 6 mois)</a:t>
            </a:r>
          </a:p>
          <a:p>
            <a:pPr lvl="1"/>
            <a:r>
              <a:rPr lang="fr-FR" sz="2600" dirty="0"/>
              <a:t>*EMP: effectif moyen présent</a:t>
            </a:r>
            <a:endParaRPr lang="fr-BE" sz="2600" dirty="0"/>
          </a:p>
          <a:p>
            <a:r>
              <a:rPr lang="fr-BE" sz="2600" b="1" dirty="0"/>
              <a:t>10 % </a:t>
            </a:r>
            <a:r>
              <a:rPr lang="fr-BE" sz="2600" dirty="0"/>
              <a:t>du cheptel de brebis EMP </a:t>
            </a:r>
            <a:r>
              <a:rPr lang="fr-BE" sz="2600" b="1" dirty="0"/>
              <a:t>professionnelles</a:t>
            </a:r>
            <a:r>
              <a:rPr lang="fr-BE" sz="2600" dirty="0"/>
              <a:t> en Wallonie, soit 5 607 brebis sur un total estimé à 56 000. </a:t>
            </a:r>
          </a:p>
          <a:p>
            <a:endParaRPr lang="fr-FR" sz="26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C77075D-943D-E3FA-5764-F66067CF5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 wrap="square" anchor="ctr">
            <a:normAutofit/>
          </a:bodyPr>
          <a:lstStyle/>
          <a:p>
            <a:r>
              <a:rPr lang="fr-FR" sz="3700" dirty="0"/>
              <a:t>7.</a:t>
            </a:r>
            <a:r>
              <a:rPr lang="fr-BE" sz="3700" b="1" dirty="0"/>
              <a:t> Effectifs et répartition</a:t>
            </a:r>
            <a:endParaRPr lang="fr-FR" sz="37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249ECF3-631F-20AD-EC6D-A7AF5E685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C2AA0120-A4C6-45E0-BC43-4CF8CC0CC42C}" type="slidenum">
              <a:rPr lang="fr-BE" smtClean="0"/>
              <a:pPr>
                <a:spcAft>
                  <a:spcPts val="600"/>
                </a:spcAft>
                <a:defRPr/>
              </a:pPr>
              <a:t>18</a:t>
            </a:fld>
            <a:endParaRPr lang="fr-BE"/>
          </a:p>
        </p:txBody>
      </p:sp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E6307311-7137-4EB2-ABAD-5DDF526D25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1350997"/>
              </p:ext>
            </p:extLst>
          </p:nvPr>
        </p:nvGraphicFramePr>
        <p:xfrm>
          <a:off x="6152476" y="1646949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780816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E5735A-7BF9-66BE-CBC6-C9E58886E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BBE44BB-561F-DC94-EE82-496942EED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AA0120-A4C6-45E0-BC43-4CF8CC0CC42C}" type="slidenum">
              <a:rPr lang="fr-BE" sz="1200">
                <a:solidFill>
                  <a:schemeClr val="tx1">
                    <a:tint val="75000"/>
                  </a:schemeClr>
                </a:solidFill>
              </a:rPr>
              <a:pPr>
                <a:defRPr/>
              </a:pPr>
              <a:t>19</a:t>
            </a:fld>
            <a:endParaRPr lang="fr-BE" sz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8" name="Titre 2">
            <a:extLst>
              <a:ext uri="{FF2B5EF4-FFF2-40B4-BE49-F238E27FC236}">
                <a16:creationId xmlns:a16="http://schemas.microsoft.com/office/drawing/2014/main" id="{89883D31-295D-8439-591F-5542C6D21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10456"/>
            <a:ext cx="10521950" cy="2207172"/>
          </a:xfrm>
        </p:spPr>
        <p:txBody>
          <a:bodyPr>
            <a:normAutofit fontScale="90000"/>
          </a:bodyPr>
          <a:lstStyle/>
          <a:p>
            <a:pPr>
              <a:lnSpc>
                <a:spcPct val="120000"/>
              </a:lnSpc>
              <a:defRPr/>
            </a:pPr>
            <a:r>
              <a:rPr lang="fr-FR" sz="6000" dirty="0"/>
              <a:t>8.Analyses </a:t>
            </a:r>
            <a:r>
              <a:rPr lang="fr-FR" dirty="0"/>
              <a:t>descriptives pour les années 2023 et 2024 confondues </a:t>
            </a:r>
            <a:endParaRPr lang="fr-FR" sz="6000" dirty="0"/>
          </a:p>
        </p:txBody>
      </p:sp>
    </p:spTree>
    <p:extLst>
      <p:ext uri="{BB962C8B-B14F-4D97-AF65-F5344CB8AC3E}">
        <p14:creationId xmlns:p14="http://schemas.microsoft.com/office/powerpoint/2010/main" val="37101643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48326E-D2A7-86B6-1802-89AF99222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Espace réservé du numéro de diapositive 4">
            <a:extLst>
              <a:ext uri="{FF2B5EF4-FFF2-40B4-BE49-F238E27FC236}">
                <a16:creationId xmlns:a16="http://schemas.microsoft.com/office/drawing/2014/main" id="{780C45D1-EC09-A0F7-5570-D489F95F509C}"/>
              </a:ext>
            </a:extLst>
          </p:cNvPr>
          <p:cNvSpPr txBox="1">
            <a:spLocks/>
          </p:cNvSpPr>
          <p:nvPr/>
        </p:nvSpPr>
        <p:spPr bwMode="auto"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defPPr>
              <a:defRPr lang="fr-BE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fr-FR"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l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defRPr/>
            </a:pPr>
            <a:r>
              <a:rPr lang="fr-FR" sz="2400" b="1" dirty="0">
                <a:solidFill>
                  <a:schemeClr val="tx1"/>
                </a:solidFill>
                <a:effectLst/>
              </a:rPr>
              <a:t>Structure et effectifs des exploitations</a:t>
            </a:r>
            <a:endParaRPr lang="fr-FR" sz="2400" dirty="0">
              <a:solidFill>
                <a:schemeClr val="tx1"/>
              </a:solidFill>
            </a:endParaRPr>
          </a:p>
          <a:p>
            <a:pPr marL="228600" indent="-228600" algn="l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fr-FR" sz="2400" dirty="0">
                <a:solidFill>
                  <a:schemeClr val="tx1"/>
                </a:solidFill>
              </a:rPr>
              <a:t>Grande diversité de tailles et de structures : la plupart des élevages sont petits, mais quelques-uns sont très grands. </a:t>
            </a:r>
          </a:p>
          <a:p>
            <a:pPr marL="228600" indent="-228600" algn="l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chemeClr val="tx1"/>
                </a:solidFill>
              </a:rPr>
              <a:t>Effectif moyen : 164 têtes</a:t>
            </a:r>
          </a:p>
          <a:p>
            <a:pPr marL="228600" indent="-228600" algn="l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chemeClr val="tx1"/>
                </a:solidFill>
              </a:rPr>
              <a:t>Cheptel viande (UGB) : moyenne 24,6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</a:p>
          <a:p>
            <a:pPr marL="228600" indent="-228600" algn="l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chemeClr val="tx1"/>
                </a:solidFill>
              </a:rPr>
              <a:t>UMO (main d’œuvre) : 0,57 en moyenne</a:t>
            </a:r>
          </a:p>
          <a:p>
            <a:pPr marL="228600" indent="-228600" algn="l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fr-FR" sz="1500" dirty="0">
              <a:solidFill>
                <a:schemeClr val="dk1"/>
              </a:solidFill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C693C558-7D5A-FF8A-BEB3-79378F486FF8}"/>
              </a:ext>
            </a:extLst>
          </p:cNvPr>
          <p:cNvSpPr txBox="1">
            <a:spLocks/>
          </p:cNvSpPr>
          <p:nvPr/>
        </p:nvSpPr>
        <p:spPr bwMode="auto">
          <a:xfrm>
            <a:off x="295833" y="229700"/>
            <a:ext cx="11713287" cy="62141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fr-FR" sz="37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8. Analyses descriptives 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56E9A5F2-1A38-D58D-C8BD-7C873B02D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C2AA0120-A4C6-45E0-BC43-4CF8CC0CC42C}" type="slidenum">
              <a:rPr lang="fr-FR" kern="1200">
                <a:latin typeface="+mn-lt"/>
                <a:ea typeface="+mn-ea"/>
                <a:cs typeface="+mn-cs"/>
              </a:rPr>
              <a:pPr>
                <a:spcAft>
                  <a:spcPts val="600"/>
                </a:spcAft>
                <a:defRPr/>
              </a:pPr>
              <a:t>20</a:t>
            </a:fld>
            <a:endParaRPr lang="fr-FR" kern="1200">
              <a:latin typeface="+mn-lt"/>
              <a:ea typeface="+mn-ea"/>
              <a:cs typeface="+mn-cs"/>
            </a:endParaRPr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id="{A1E77DBD-3B51-8F69-3D8F-8E094DF17E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BE"/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3CDD79DD-83A0-2B0B-3AAB-43E362D2CABA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951299598"/>
              </p:ext>
            </p:extLst>
          </p:nvPr>
        </p:nvGraphicFramePr>
        <p:xfrm>
          <a:off x="6180083" y="1956291"/>
          <a:ext cx="5654564" cy="294541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45324">
                  <a:extLst>
                    <a:ext uri="{9D8B030D-6E8A-4147-A177-3AD203B41FA5}">
                      <a16:colId xmlns:a16="http://schemas.microsoft.com/office/drawing/2014/main" val="3585972137"/>
                    </a:ext>
                  </a:extLst>
                </a:gridCol>
                <a:gridCol w="990970">
                  <a:extLst>
                    <a:ext uri="{9D8B030D-6E8A-4147-A177-3AD203B41FA5}">
                      <a16:colId xmlns:a16="http://schemas.microsoft.com/office/drawing/2014/main" val="2903767698"/>
                    </a:ext>
                  </a:extLst>
                </a:gridCol>
                <a:gridCol w="1096341">
                  <a:extLst>
                    <a:ext uri="{9D8B030D-6E8A-4147-A177-3AD203B41FA5}">
                      <a16:colId xmlns:a16="http://schemas.microsoft.com/office/drawing/2014/main" val="1951947436"/>
                    </a:ext>
                  </a:extLst>
                </a:gridCol>
                <a:gridCol w="702018">
                  <a:extLst>
                    <a:ext uri="{9D8B030D-6E8A-4147-A177-3AD203B41FA5}">
                      <a16:colId xmlns:a16="http://schemas.microsoft.com/office/drawing/2014/main" val="2312812410"/>
                    </a:ext>
                  </a:extLst>
                </a:gridCol>
                <a:gridCol w="702018">
                  <a:extLst>
                    <a:ext uri="{9D8B030D-6E8A-4147-A177-3AD203B41FA5}">
                      <a16:colId xmlns:a16="http://schemas.microsoft.com/office/drawing/2014/main" val="635525954"/>
                    </a:ext>
                  </a:extLst>
                </a:gridCol>
                <a:gridCol w="817893">
                  <a:extLst>
                    <a:ext uri="{9D8B030D-6E8A-4147-A177-3AD203B41FA5}">
                      <a16:colId xmlns:a16="http://schemas.microsoft.com/office/drawing/2014/main" val="3095147380"/>
                    </a:ext>
                  </a:extLst>
                </a:gridCol>
              </a:tblGrid>
              <a:tr h="566025">
                <a:tc>
                  <a:txBody>
                    <a:bodyPr/>
                    <a:lstStyle/>
                    <a:p>
                      <a:r>
                        <a:rPr lang="fr-BE" sz="1500" dirty="0"/>
                        <a:t>Indicateur</a:t>
                      </a:r>
                    </a:p>
                  </a:txBody>
                  <a:tcPr marL="75475" marR="75475" marT="37738" marB="37738" anchor="ctr"/>
                </a:tc>
                <a:tc>
                  <a:txBody>
                    <a:bodyPr/>
                    <a:lstStyle/>
                    <a:p>
                      <a:r>
                        <a:rPr lang="fr-BE" sz="1500" dirty="0"/>
                        <a:t>Moyenne</a:t>
                      </a:r>
                    </a:p>
                  </a:txBody>
                  <a:tcPr marL="75475" marR="75475" marT="37738" marB="37738" anchor="ctr"/>
                </a:tc>
                <a:tc>
                  <a:txBody>
                    <a:bodyPr/>
                    <a:lstStyle/>
                    <a:p>
                      <a:r>
                        <a:rPr lang="fr-BE" sz="1500"/>
                        <a:t>Médiane</a:t>
                      </a:r>
                    </a:p>
                  </a:txBody>
                  <a:tcPr marL="75475" marR="75475" marT="37738" marB="37738" anchor="ctr"/>
                </a:tc>
                <a:tc>
                  <a:txBody>
                    <a:bodyPr/>
                    <a:lstStyle/>
                    <a:p>
                      <a:r>
                        <a:rPr lang="fr-BE" sz="1500"/>
                        <a:t>Min</a:t>
                      </a:r>
                    </a:p>
                  </a:txBody>
                  <a:tcPr marL="75475" marR="75475" marT="37738" marB="37738" anchor="ctr"/>
                </a:tc>
                <a:tc>
                  <a:txBody>
                    <a:bodyPr/>
                    <a:lstStyle/>
                    <a:p>
                      <a:r>
                        <a:rPr lang="fr-BE" sz="1500"/>
                        <a:t>Max</a:t>
                      </a:r>
                    </a:p>
                  </a:txBody>
                  <a:tcPr marL="75475" marR="75475" marT="37738" marB="37738" anchor="ctr"/>
                </a:tc>
                <a:tc>
                  <a:txBody>
                    <a:bodyPr/>
                    <a:lstStyle/>
                    <a:p>
                      <a:r>
                        <a:rPr lang="fr-BE" sz="1500"/>
                        <a:t>Écart-type</a:t>
                      </a:r>
                    </a:p>
                  </a:txBody>
                  <a:tcPr marL="75475" marR="75475" marT="37738" marB="37738" anchor="ctr"/>
                </a:tc>
                <a:extLst>
                  <a:ext uri="{0D108BD9-81ED-4DB2-BD59-A6C34878D82A}">
                    <a16:rowId xmlns:a16="http://schemas.microsoft.com/office/drawing/2014/main" val="710881527"/>
                  </a:ext>
                </a:extLst>
              </a:tr>
              <a:tr h="793131">
                <a:tc>
                  <a:txBody>
                    <a:bodyPr/>
                    <a:lstStyle/>
                    <a:p>
                      <a:r>
                        <a:rPr lang="fr-BE" sz="1500" dirty="0"/>
                        <a:t>Main-d’œuvre (UMO)</a:t>
                      </a:r>
                    </a:p>
                  </a:txBody>
                  <a:tcPr marL="75475" marR="75475" marT="37738" marB="37738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500" b="1" dirty="0"/>
                        <a:t>0,57</a:t>
                      </a:r>
                    </a:p>
                  </a:txBody>
                  <a:tcPr marL="75475" marR="75475" marT="37738" marB="37738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500" b="1" dirty="0"/>
                        <a:t>0,36</a:t>
                      </a:r>
                    </a:p>
                  </a:txBody>
                  <a:tcPr marL="75475" marR="75475" marT="37738" marB="37738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500" b="1" dirty="0"/>
                        <a:t>0,07</a:t>
                      </a:r>
                    </a:p>
                  </a:txBody>
                  <a:tcPr marL="75475" marR="75475" marT="37738" marB="37738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500" b="1" dirty="0"/>
                        <a:t>2</a:t>
                      </a:r>
                    </a:p>
                  </a:txBody>
                  <a:tcPr marL="75475" marR="75475" marT="37738" marB="37738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500" b="1"/>
                        <a:t>0,49</a:t>
                      </a:r>
                    </a:p>
                  </a:txBody>
                  <a:tcPr marL="75475" marR="75475" marT="37738" marB="37738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2995369"/>
                  </a:ext>
                </a:extLst>
              </a:tr>
              <a:tr h="1020237">
                <a:tc>
                  <a:txBody>
                    <a:bodyPr/>
                    <a:lstStyle/>
                    <a:p>
                      <a:r>
                        <a:rPr lang="fr-BE" sz="1500"/>
                        <a:t>Cheptel ovin viande (UGB)</a:t>
                      </a:r>
                    </a:p>
                  </a:txBody>
                  <a:tcPr marL="75475" marR="75475" marT="37738" marB="37738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500" b="1" dirty="0"/>
                        <a:t>24,56</a:t>
                      </a:r>
                    </a:p>
                  </a:txBody>
                  <a:tcPr marL="75475" marR="75475" marT="37738" marB="37738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500" b="1"/>
                        <a:t>16,7</a:t>
                      </a:r>
                    </a:p>
                  </a:txBody>
                  <a:tcPr marL="75475" marR="75475" marT="37738" marB="37738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500" b="1" dirty="0"/>
                        <a:t>4,7</a:t>
                      </a:r>
                    </a:p>
                  </a:txBody>
                  <a:tcPr marL="75475" marR="75475" marT="37738" marB="37738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500" b="1" dirty="0"/>
                        <a:t>73,1</a:t>
                      </a:r>
                    </a:p>
                  </a:txBody>
                  <a:tcPr marL="75475" marR="75475" marT="37738" marB="37738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500" b="1" dirty="0"/>
                        <a:t>18,49</a:t>
                      </a:r>
                    </a:p>
                  </a:txBody>
                  <a:tcPr marL="75475" marR="75475" marT="37738" marB="37738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2806960"/>
                  </a:ext>
                </a:extLst>
              </a:tr>
              <a:tr h="566025">
                <a:tc>
                  <a:txBody>
                    <a:bodyPr/>
                    <a:lstStyle/>
                    <a:p>
                      <a:r>
                        <a:rPr lang="fr-BE" sz="1500" dirty="0"/>
                        <a:t>Brebis EMP</a:t>
                      </a:r>
                    </a:p>
                  </a:txBody>
                  <a:tcPr marL="75475" marR="75475" marT="37738" marB="37738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BE" sz="15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155,74</a:t>
                      </a:r>
                    </a:p>
                  </a:txBody>
                  <a:tcPr marL="9943" marR="9943" marT="9943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BE" sz="15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109,00</a:t>
                      </a:r>
                    </a:p>
                  </a:txBody>
                  <a:tcPr marL="9943" marR="9943" marT="9943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BE" sz="15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9943" marR="9943" marT="9943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BE" sz="15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 marL="9943" marR="9943" marT="9943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BE" sz="15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118,75</a:t>
                      </a:r>
                    </a:p>
                  </a:txBody>
                  <a:tcPr marL="9943" marR="9943" marT="9943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35923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18663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318C7-82FB-1EA3-31AC-D6BB03966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Espace réservé du numéro de diapositive 4">
            <a:extLst>
              <a:ext uri="{FF2B5EF4-FFF2-40B4-BE49-F238E27FC236}">
                <a16:creationId xmlns:a16="http://schemas.microsoft.com/office/drawing/2014/main" id="{541F6638-892C-016F-50EC-41B33FF53571}"/>
              </a:ext>
            </a:extLst>
          </p:cNvPr>
          <p:cNvSpPr txBox="1">
            <a:spLocks/>
          </p:cNvSpPr>
          <p:nvPr/>
        </p:nvSpPr>
        <p:spPr bwMode="auto">
          <a:xfrm>
            <a:off x="914400" y="1566042"/>
            <a:ext cx="4248443" cy="460774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defPPr>
              <a:defRPr lang="fr-BE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fr-FR"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l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</a:pPr>
            <a:r>
              <a:rPr lang="fr-FR" sz="2800" b="1" dirty="0">
                <a:solidFill>
                  <a:schemeClr val="tx1"/>
                </a:solidFill>
              </a:rPr>
              <a:t>Production d’agneaux carcasse et productivité </a:t>
            </a:r>
          </a:p>
          <a:p>
            <a:pPr marL="228600" indent="-228600" algn="l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chemeClr val="tx1"/>
                </a:solidFill>
              </a:rPr>
              <a:t>Grande variabilité du nombre d’agneaux vendus et des prix</a:t>
            </a:r>
          </a:p>
          <a:p>
            <a:pPr marL="228600" indent="-228600" algn="l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chemeClr val="tx1"/>
                </a:solidFill>
              </a:rPr>
              <a:t>Poids moyen des agneaux : résultats homogènes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4DC9E990-F31F-414C-A835-D1ECEA1BF23E}"/>
              </a:ext>
            </a:extLst>
          </p:cNvPr>
          <p:cNvSpPr txBox="1">
            <a:spLocks/>
          </p:cNvSpPr>
          <p:nvPr/>
        </p:nvSpPr>
        <p:spPr bwMode="auto">
          <a:xfrm>
            <a:off x="295833" y="229700"/>
            <a:ext cx="11713287" cy="62141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fr-FR" sz="37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8. Analyses descriptives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246A859-323B-D53E-07AF-CD01F3393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C2AA0120-A4C6-45E0-BC43-4CF8CC0CC42C}" type="slidenum">
              <a:rPr lang="fr-FR" kern="1200">
                <a:latin typeface="+mn-lt"/>
                <a:ea typeface="+mn-ea"/>
                <a:cs typeface="+mn-cs"/>
              </a:rPr>
              <a:pPr>
                <a:spcAft>
                  <a:spcPts val="600"/>
                </a:spcAft>
                <a:defRPr/>
              </a:pPr>
              <a:t>21</a:t>
            </a:fld>
            <a:endParaRPr lang="fr-FR" kern="1200">
              <a:latin typeface="+mn-lt"/>
              <a:ea typeface="+mn-ea"/>
              <a:cs typeface="+mn-cs"/>
            </a:endParaRP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9A4C4688-8860-1FBE-D766-5394B466130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888940362"/>
              </p:ext>
            </p:extLst>
          </p:nvPr>
        </p:nvGraphicFramePr>
        <p:xfrm>
          <a:off x="5465379" y="1566042"/>
          <a:ext cx="6128788" cy="441467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428394">
                  <a:extLst>
                    <a:ext uri="{9D8B030D-6E8A-4147-A177-3AD203B41FA5}">
                      <a16:colId xmlns:a16="http://schemas.microsoft.com/office/drawing/2014/main" val="4268622440"/>
                    </a:ext>
                  </a:extLst>
                </a:gridCol>
                <a:gridCol w="1209382">
                  <a:extLst>
                    <a:ext uri="{9D8B030D-6E8A-4147-A177-3AD203B41FA5}">
                      <a16:colId xmlns:a16="http://schemas.microsoft.com/office/drawing/2014/main" val="2260527756"/>
                    </a:ext>
                  </a:extLst>
                </a:gridCol>
                <a:gridCol w="1138406">
                  <a:extLst>
                    <a:ext uri="{9D8B030D-6E8A-4147-A177-3AD203B41FA5}">
                      <a16:colId xmlns:a16="http://schemas.microsoft.com/office/drawing/2014/main" val="1248599990"/>
                    </a:ext>
                  </a:extLst>
                </a:gridCol>
                <a:gridCol w="820028">
                  <a:extLst>
                    <a:ext uri="{9D8B030D-6E8A-4147-A177-3AD203B41FA5}">
                      <a16:colId xmlns:a16="http://schemas.microsoft.com/office/drawing/2014/main" val="4077455862"/>
                    </a:ext>
                  </a:extLst>
                </a:gridCol>
                <a:gridCol w="702410">
                  <a:extLst>
                    <a:ext uri="{9D8B030D-6E8A-4147-A177-3AD203B41FA5}">
                      <a16:colId xmlns:a16="http://schemas.microsoft.com/office/drawing/2014/main" val="404693815"/>
                    </a:ext>
                  </a:extLst>
                </a:gridCol>
                <a:gridCol w="830168">
                  <a:extLst>
                    <a:ext uri="{9D8B030D-6E8A-4147-A177-3AD203B41FA5}">
                      <a16:colId xmlns:a16="http://schemas.microsoft.com/office/drawing/2014/main" val="1104302291"/>
                    </a:ext>
                  </a:extLst>
                </a:gridCol>
              </a:tblGrid>
              <a:tr h="428121">
                <a:tc>
                  <a:txBody>
                    <a:bodyPr/>
                    <a:lstStyle/>
                    <a:p>
                      <a:r>
                        <a:rPr lang="fr-BE" sz="1400" b="1" cap="none" spc="0">
                          <a:solidFill>
                            <a:schemeClr val="bg1"/>
                          </a:solidFill>
                        </a:rPr>
                        <a:t>Indicateur</a:t>
                      </a:r>
                    </a:p>
                  </a:txBody>
                  <a:tcPr marL="50248" marR="71781" marT="14356" marB="107673" anchor="b"/>
                </a:tc>
                <a:tc>
                  <a:txBody>
                    <a:bodyPr/>
                    <a:lstStyle/>
                    <a:p>
                      <a:r>
                        <a:rPr lang="fr-BE" sz="1400" b="1" cap="none" spc="0">
                          <a:solidFill>
                            <a:schemeClr val="bg1"/>
                          </a:solidFill>
                        </a:rPr>
                        <a:t>Moyenne</a:t>
                      </a:r>
                    </a:p>
                  </a:txBody>
                  <a:tcPr marL="50248" marR="71781" marT="14356" marB="107673" anchor="b"/>
                </a:tc>
                <a:tc>
                  <a:txBody>
                    <a:bodyPr/>
                    <a:lstStyle/>
                    <a:p>
                      <a:r>
                        <a:rPr lang="fr-BE" sz="1400" b="1" cap="none" spc="0">
                          <a:solidFill>
                            <a:schemeClr val="bg1"/>
                          </a:solidFill>
                        </a:rPr>
                        <a:t>Médiane</a:t>
                      </a:r>
                    </a:p>
                  </a:txBody>
                  <a:tcPr marL="50248" marR="71781" marT="14356" marB="107673" anchor="b"/>
                </a:tc>
                <a:tc>
                  <a:txBody>
                    <a:bodyPr/>
                    <a:lstStyle/>
                    <a:p>
                      <a:r>
                        <a:rPr lang="fr-BE" sz="1400" b="1" cap="none" spc="0">
                          <a:solidFill>
                            <a:schemeClr val="bg1"/>
                          </a:solidFill>
                        </a:rPr>
                        <a:t>Min</a:t>
                      </a:r>
                    </a:p>
                  </a:txBody>
                  <a:tcPr marL="50248" marR="71781" marT="14356" marB="107673" anchor="b"/>
                </a:tc>
                <a:tc>
                  <a:txBody>
                    <a:bodyPr/>
                    <a:lstStyle/>
                    <a:p>
                      <a:r>
                        <a:rPr lang="fr-BE" sz="1400" b="1" cap="none" spc="0" dirty="0">
                          <a:solidFill>
                            <a:schemeClr val="bg1"/>
                          </a:solidFill>
                        </a:rPr>
                        <a:t>Max</a:t>
                      </a:r>
                    </a:p>
                  </a:txBody>
                  <a:tcPr marL="50248" marR="71781" marT="14356" marB="107673" anchor="b"/>
                </a:tc>
                <a:tc>
                  <a:txBody>
                    <a:bodyPr/>
                    <a:lstStyle/>
                    <a:p>
                      <a:r>
                        <a:rPr lang="fr-BE" sz="1400" b="1" cap="none" spc="0">
                          <a:solidFill>
                            <a:schemeClr val="bg1"/>
                          </a:solidFill>
                        </a:rPr>
                        <a:t>Écart-type</a:t>
                      </a:r>
                    </a:p>
                  </a:txBody>
                  <a:tcPr marL="50248" marR="71781" marT="14356" marB="107673" anchor="b"/>
                </a:tc>
                <a:extLst>
                  <a:ext uri="{0D108BD9-81ED-4DB2-BD59-A6C34878D82A}">
                    <a16:rowId xmlns:a16="http://schemas.microsoft.com/office/drawing/2014/main" val="3676823555"/>
                  </a:ext>
                </a:extLst>
              </a:tr>
              <a:tr h="1080053">
                <a:tc>
                  <a:txBody>
                    <a:bodyPr/>
                    <a:lstStyle/>
                    <a:p>
                      <a:r>
                        <a:rPr lang="fr-BE" sz="1400" b="1" cap="none" spc="0">
                          <a:solidFill>
                            <a:schemeClr val="tx1"/>
                          </a:solidFill>
                        </a:rPr>
                        <a:t>Agneaux vendus (carcasse, Nb)</a:t>
                      </a:r>
                    </a:p>
                  </a:txBody>
                  <a:tcPr marL="50248" marR="71781" marT="14356" marB="107673" anchor="ctr"/>
                </a:tc>
                <a:tc>
                  <a:txBody>
                    <a:bodyPr/>
                    <a:lstStyle/>
                    <a:p>
                      <a:r>
                        <a:rPr lang="fr-BE" sz="1400" b="1" cap="none" spc="0">
                          <a:solidFill>
                            <a:schemeClr val="tx1"/>
                          </a:solidFill>
                        </a:rPr>
                        <a:t>80,0</a:t>
                      </a:r>
                    </a:p>
                  </a:txBody>
                  <a:tcPr marL="50248" marR="71781" marT="14356" marB="107673" anchor="ctr"/>
                </a:tc>
                <a:tc>
                  <a:txBody>
                    <a:bodyPr/>
                    <a:lstStyle/>
                    <a:p>
                      <a:r>
                        <a:rPr lang="fr-BE" sz="1400" b="1" cap="none" spc="0">
                          <a:solidFill>
                            <a:schemeClr val="tx1"/>
                          </a:solidFill>
                        </a:rPr>
                        <a:t>39,5</a:t>
                      </a:r>
                    </a:p>
                  </a:txBody>
                  <a:tcPr marL="50248" marR="71781" marT="14356" marB="107673" anchor="ctr"/>
                </a:tc>
                <a:tc>
                  <a:txBody>
                    <a:bodyPr/>
                    <a:lstStyle/>
                    <a:p>
                      <a:r>
                        <a:rPr lang="fr-BE" sz="1400" b="1" cap="none" spc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marL="50248" marR="71781" marT="14356" marB="107673" anchor="ctr"/>
                </a:tc>
                <a:tc>
                  <a:txBody>
                    <a:bodyPr/>
                    <a:lstStyle/>
                    <a:p>
                      <a:r>
                        <a:rPr lang="fr-BE" sz="1400" b="1" cap="none" spc="0">
                          <a:solidFill>
                            <a:schemeClr val="tx1"/>
                          </a:solidFill>
                        </a:rPr>
                        <a:t>553</a:t>
                      </a:r>
                    </a:p>
                  </a:txBody>
                  <a:tcPr marL="50248" marR="71781" marT="14356" marB="107673" anchor="ctr"/>
                </a:tc>
                <a:tc>
                  <a:txBody>
                    <a:bodyPr/>
                    <a:lstStyle/>
                    <a:p>
                      <a:r>
                        <a:rPr lang="fr-BE" sz="1400" b="1" cap="none" spc="0">
                          <a:solidFill>
                            <a:schemeClr val="tx1"/>
                          </a:solidFill>
                        </a:rPr>
                        <a:t>118</a:t>
                      </a:r>
                    </a:p>
                  </a:txBody>
                  <a:tcPr marL="50248" marR="71781" marT="14356" marB="107673" anchor="ctr"/>
                </a:tc>
                <a:extLst>
                  <a:ext uri="{0D108BD9-81ED-4DB2-BD59-A6C34878D82A}">
                    <a16:rowId xmlns:a16="http://schemas.microsoft.com/office/drawing/2014/main" val="3457386223"/>
                  </a:ext>
                </a:extLst>
              </a:tr>
              <a:tr h="1080053">
                <a:tc>
                  <a:txBody>
                    <a:bodyPr/>
                    <a:lstStyle/>
                    <a:p>
                      <a:r>
                        <a:rPr lang="fr-BE" sz="1400" b="1" cap="none" spc="0">
                          <a:solidFill>
                            <a:schemeClr val="tx1"/>
                          </a:solidFill>
                        </a:rPr>
                        <a:t>Poids moyen agneau (kg carcasse)</a:t>
                      </a:r>
                    </a:p>
                  </a:txBody>
                  <a:tcPr marL="50248" marR="71781" marT="14356" marB="107673" anchor="ctr"/>
                </a:tc>
                <a:tc>
                  <a:txBody>
                    <a:bodyPr/>
                    <a:lstStyle/>
                    <a:p>
                      <a:r>
                        <a:rPr lang="fr-BE" sz="1400" b="1" cap="none" spc="0">
                          <a:solidFill>
                            <a:schemeClr val="tx1"/>
                          </a:solidFill>
                        </a:rPr>
                        <a:t>21,1</a:t>
                      </a:r>
                    </a:p>
                  </a:txBody>
                  <a:tcPr marL="50248" marR="71781" marT="14356" marB="107673" anchor="ctr"/>
                </a:tc>
                <a:tc>
                  <a:txBody>
                    <a:bodyPr/>
                    <a:lstStyle/>
                    <a:p>
                      <a:r>
                        <a:rPr lang="fr-BE" sz="1400" b="1" cap="none" spc="0">
                          <a:solidFill>
                            <a:schemeClr val="tx1"/>
                          </a:solidFill>
                        </a:rPr>
                        <a:t>21,15</a:t>
                      </a:r>
                    </a:p>
                  </a:txBody>
                  <a:tcPr marL="50248" marR="71781" marT="14356" marB="107673" anchor="ctr"/>
                </a:tc>
                <a:tc>
                  <a:txBody>
                    <a:bodyPr/>
                    <a:lstStyle/>
                    <a:p>
                      <a:r>
                        <a:rPr lang="fr-BE" sz="1400" b="1" cap="none" spc="0">
                          <a:solidFill>
                            <a:schemeClr val="tx1"/>
                          </a:solidFill>
                        </a:rPr>
                        <a:t>17,0</a:t>
                      </a:r>
                    </a:p>
                  </a:txBody>
                  <a:tcPr marL="50248" marR="71781" marT="14356" marB="107673" anchor="ctr"/>
                </a:tc>
                <a:tc>
                  <a:txBody>
                    <a:bodyPr/>
                    <a:lstStyle/>
                    <a:p>
                      <a:r>
                        <a:rPr lang="fr-BE" sz="1400" b="1" cap="none" spc="0">
                          <a:solidFill>
                            <a:schemeClr val="tx1"/>
                          </a:solidFill>
                        </a:rPr>
                        <a:t>23,8</a:t>
                      </a:r>
                    </a:p>
                  </a:txBody>
                  <a:tcPr marL="50248" marR="71781" marT="14356" marB="107673" anchor="ctr"/>
                </a:tc>
                <a:tc>
                  <a:txBody>
                    <a:bodyPr/>
                    <a:lstStyle/>
                    <a:p>
                      <a:r>
                        <a:rPr lang="fr-BE" sz="1400" b="1" cap="none" spc="0">
                          <a:solidFill>
                            <a:schemeClr val="tx1"/>
                          </a:solidFill>
                        </a:rPr>
                        <a:t>1,4</a:t>
                      </a:r>
                    </a:p>
                  </a:txBody>
                  <a:tcPr marL="50248" marR="71781" marT="14356" marB="107673" anchor="ctr"/>
                </a:tc>
                <a:extLst>
                  <a:ext uri="{0D108BD9-81ED-4DB2-BD59-A6C34878D82A}">
                    <a16:rowId xmlns:a16="http://schemas.microsoft.com/office/drawing/2014/main" val="3490426201"/>
                  </a:ext>
                </a:extLst>
              </a:tr>
              <a:tr h="852909">
                <a:tc>
                  <a:txBody>
                    <a:bodyPr/>
                    <a:lstStyle/>
                    <a:p>
                      <a:r>
                        <a:rPr lang="fr-BE" sz="1400" b="1" cap="none" spc="0">
                          <a:solidFill>
                            <a:schemeClr val="tx1"/>
                          </a:solidFill>
                        </a:rPr>
                        <a:t>Prix moyen agneau (€/tête)</a:t>
                      </a:r>
                    </a:p>
                  </a:txBody>
                  <a:tcPr marL="50248" marR="71781" marT="14356" marB="107673" anchor="ctr"/>
                </a:tc>
                <a:tc>
                  <a:txBody>
                    <a:bodyPr/>
                    <a:lstStyle/>
                    <a:p>
                      <a:r>
                        <a:rPr lang="fr-BE" sz="1400" b="1" cap="none" spc="0">
                          <a:solidFill>
                            <a:schemeClr val="tx1"/>
                          </a:solidFill>
                        </a:rPr>
                        <a:t>190,7</a:t>
                      </a:r>
                    </a:p>
                  </a:txBody>
                  <a:tcPr marL="50248" marR="71781" marT="14356" marB="107673" anchor="ctr"/>
                </a:tc>
                <a:tc>
                  <a:txBody>
                    <a:bodyPr/>
                    <a:lstStyle/>
                    <a:p>
                      <a:r>
                        <a:rPr lang="fr-BE" sz="1400" b="1" cap="none" spc="0">
                          <a:solidFill>
                            <a:schemeClr val="tx1"/>
                          </a:solidFill>
                        </a:rPr>
                        <a:t>168,1</a:t>
                      </a:r>
                    </a:p>
                  </a:txBody>
                  <a:tcPr marL="50248" marR="71781" marT="14356" marB="107673" anchor="ctr"/>
                </a:tc>
                <a:tc>
                  <a:txBody>
                    <a:bodyPr/>
                    <a:lstStyle/>
                    <a:p>
                      <a:r>
                        <a:rPr lang="fr-BE" sz="1400" b="1" cap="none" spc="0">
                          <a:solidFill>
                            <a:schemeClr val="tx1"/>
                          </a:solidFill>
                        </a:rPr>
                        <a:t>148,8</a:t>
                      </a:r>
                    </a:p>
                  </a:txBody>
                  <a:tcPr marL="50248" marR="71781" marT="14356" marB="107673" anchor="ctr"/>
                </a:tc>
                <a:tc>
                  <a:txBody>
                    <a:bodyPr/>
                    <a:lstStyle/>
                    <a:p>
                      <a:r>
                        <a:rPr lang="fr-BE" sz="1400" b="1" cap="none" spc="0">
                          <a:solidFill>
                            <a:schemeClr val="tx1"/>
                          </a:solidFill>
                        </a:rPr>
                        <a:t>270</a:t>
                      </a:r>
                    </a:p>
                  </a:txBody>
                  <a:tcPr marL="50248" marR="71781" marT="14356" marB="107673" anchor="ctr"/>
                </a:tc>
                <a:tc>
                  <a:txBody>
                    <a:bodyPr/>
                    <a:lstStyle/>
                    <a:p>
                      <a:r>
                        <a:rPr lang="fr-BE" sz="1400" b="1" cap="none" spc="0">
                          <a:solidFill>
                            <a:schemeClr val="tx1"/>
                          </a:solidFill>
                        </a:rPr>
                        <a:t>27,3</a:t>
                      </a:r>
                    </a:p>
                  </a:txBody>
                  <a:tcPr marL="50248" marR="71781" marT="14356" marB="107673" anchor="ctr"/>
                </a:tc>
                <a:extLst>
                  <a:ext uri="{0D108BD9-81ED-4DB2-BD59-A6C34878D82A}">
                    <a16:rowId xmlns:a16="http://schemas.microsoft.com/office/drawing/2014/main" val="782893348"/>
                  </a:ext>
                </a:extLst>
              </a:tr>
              <a:tr h="852909">
                <a:tc>
                  <a:txBody>
                    <a:bodyPr/>
                    <a:lstStyle/>
                    <a:p>
                      <a:r>
                        <a:rPr lang="fr-BE" sz="1400" b="1" cap="none" spc="0">
                          <a:solidFill>
                            <a:schemeClr val="tx1"/>
                          </a:solidFill>
                        </a:rPr>
                        <a:t>Prix moyen (€/kg carcasse)</a:t>
                      </a:r>
                    </a:p>
                  </a:txBody>
                  <a:tcPr marL="50248" marR="71781" marT="14356" marB="107673" anchor="ctr"/>
                </a:tc>
                <a:tc>
                  <a:txBody>
                    <a:bodyPr/>
                    <a:lstStyle/>
                    <a:p>
                      <a:r>
                        <a:rPr lang="fr-BE" sz="1400" b="1" cap="none" spc="0">
                          <a:solidFill>
                            <a:schemeClr val="tx1"/>
                          </a:solidFill>
                        </a:rPr>
                        <a:t>8,88</a:t>
                      </a:r>
                    </a:p>
                  </a:txBody>
                  <a:tcPr marL="50248" marR="71781" marT="14356" marB="107673" anchor="ctr"/>
                </a:tc>
                <a:tc>
                  <a:txBody>
                    <a:bodyPr/>
                    <a:lstStyle/>
                    <a:p>
                      <a:r>
                        <a:rPr lang="fr-BE" sz="1400" b="1" cap="none" spc="0">
                          <a:solidFill>
                            <a:schemeClr val="tx1"/>
                          </a:solidFill>
                        </a:rPr>
                        <a:t>9,06</a:t>
                      </a:r>
                    </a:p>
                  </a:txBody>
                  <a:tcPr marL="50248" marR="71781" marT="14356" marB="107673" anchor="ctr"/>
                </a:tc>
                <a:tc>
                  <a:txBody>
                    <a:bodyPr/>
                    <a:lstStyle/>
                    <a:p>
                      <a:r>
                        <a:rPr lang="fr-BE" sz="1400" b="1" cap="none" spc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50248" marR="71781" marT="14356" marB="107673" anchor="ctr"/>
                </a:tc>
                <a:tc>
                  <a:txBody>
                    <a:bodyPr/>
                    <a:lstStyle/>
                    <a:p>
                      <a:r>
                        <a:rPr lang="fr-BE" sz="1400" b="1" cap="none" spc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50248" marR="71781" marT="14356" marB="107673" anchor="ctr"/>
                </a:tc>
                <a:tc>
                  <a:txBody>
                    <a:bodyPr/>
                    <a:lstStyle/>
                    <a:p>
                      <a:r>
                        <a:rPr lang="fr-BE" sz="1400" b="1" cap="none" spc="0" dirty="0">
                          <a:solidFill>
                            <a:schemeClr val="tx1"/>
                          </a:solidFill>
                        </a:rPr>
                        <a:t>1,05</a:t>
                      </a:r>
                    </a:p>
                  </a:txBody>
                  <a:tcPr marL="50248" marR="71781" marT="14356" marB="107673" anchor="ctr"/>
                </a:tc>
                <a:extLst>
                  <a:ext uri="{0D108BD9-81ED-4DB2-BD59-A6C34878D82A}">
                    <a16:rowId xmlns:a16="http://schemas.microsoft.com/office/drawing/2014/main" val="3752055876"/>
                  </a:ext>
                </a:extLst>
              </a:tr>
            </a:tbl>
          </a:graphicData>
        </a:graphic>
      </p:graphicFrame>
      <p:sp>
        <p:nvSpPr>
          <p:cNvPr id="16" name="Rectangle 1">
            <a:extLst>
              <a:ext uri="{FF2B5EF4-FFF2-40B4-BE49-F238E27FC236}">
                <a16:creationId xmlns:a16="http://schemas.microsoft.com/office/drawing/2014/main" id="{91E13D8F-9471-1588-777A-70504D2D6B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262687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318C7-82FB-1EA3-31AC-D6BB03966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F2647093-7ACA-FCE8-E231-EF7CC95CD4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817772" cy="435133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buNone/>
            </a:pPr>
            <a:r>
              <a:rPr lang="fr-FR" b="1" dirty="0"/>
              <a:t>Vente sur pied :</a:t>
            </a:r>
          </a:p>
          <a:p>
            <a:r>
              <a:rPr lang="fr-FR" dirty="0"/>
              <a:t>très variable</a:t>
            </a:r>
          </a:p>
          <a:p>
            <a:r>
              <a:rPr lang="fr-FR" dirty="0"/>
              <a:t>Prix médian supérieur à la moyenne : la majorité des élevages vendent à bon prix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4DC9E990-F31F-414C-A835-D1ECEA1BF23E}"/>
              </a:ext>
            </a:extLst>
          </p:cNvPr>
          <p:cNvSpPr txBox="1">
            <a:spLocks/>
          </p:cNvSpPr>
          <p:nvPr/>
        </p:nvSpPr>
        <p:spPr bwMode="auto">
          <a:xfrm>
            <a:off x="295833" y="229700"/>
            <a:ext cx="11713287" cy="62141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fr-FR" sz="37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8. Analyses descriptives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246A859-323B-D53E-07AF-CD01F3393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C2AA0120-A4C6-45E0-BC43-4CF8CC0CC42C}" type="slidenum">
              <a:rPr lang="fr-FR" kern="1200">
                <a:latin typeface="+mn-lt"/>
                <a:ea typeface="+mn-ea"/>
                <a:cs typeface="+mn-cs"/>
              </a:rPr>
              <a:pPr>
                <a:spcAft>
                  <a:spcPts val="600"/>
                </a:spcAft>
                <a:defRPr/>
              </a:pPr>
              <a:t>22</a:t>
            </a:fld>
            <a:endParaRPr lang="fr-FR" kern="1200">
              <a:latin typeface="+mn-lt"/>
              <a:ea typeface="+mn-ea"/>
              <a:cs typeface="+mn-cs"/>
            </a:endParaRPr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id="{91E13D8F-9471-1588-777A-70504D2D6B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BE"/>
          </a:p>
        </p:txBody>
      </p:sp>
      <p:graphicFrame>
        <p:nvGraphicFramePr>
          <p:cNvPr id="10" name="Espace réservé du contenu 4">
            <a:extLst>
              <a:ext uri="{FF2B5EF4-FFF2-40B4-BE49-F238E27FC236}">
                <a16:creationId xmlns:a16="http://schemas.microsoft.com/office/drawing/2014/main" id="{670637E2-357B-6964-0A25-322B65EDEC2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9229375"/>
              </p:ext>
            </p:extLst>
          </p:nvPr>
        </p:nvGraphicFramePr>
        <p:xfrm>
          <a:off x="2555715" y="3542014"/>
          <a:ext cx="7576257" cy="263494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669090">
                  <a:extLst>
                    <a:ext uri="{9D8B030D-6E8A-4147-A177-3AD203B41FA5}">
                      <a16:colId xmlns:a16="http://schemas.microsoft.com/office/drawing/2014/main" val="2502630189"/>
                    </a:ext>
                  </a:extLst>
                </a:gridCol>
                <a:gridCol w="1204483">
                  <a:extLst>
                    <a:ext uri="{9D8B030D-6E8A-4147-A177-3AD203B41FA5}">
                      <a16:colId xmlns:a16="http://schemas.microsoft.com/office/drawing/2014/main" val="3580043468"/>
                    </a:ext>
                  </a:extLst>
                </a:gridCol>
                <a:gridCol w="1144476">
                  <a:extLst>
                    <a:ext uri="{9D8B030D-6E8A-4147-A177-3AD203B41FA5}">
                      <a16:colId xmlns:a16="http://schemas.microsoft.com/office/drawing/2014/main" val="1725439882"/>
                    </a:ext>
                  </a:extLst>
                </a:gridCol>
                <a:gridCol w="684425">
                  <a:extLst>
                    <a:ext uri="{9D8B030D-6E8A-4147-A177-3AD203B41FA5}">
                      <a16:colId xmlns:a16="http://schemas.microsoft.com/office/drawing/2014/main" val="4048598304"/>
                    </a:ext>
                  </a:extLst>
                </a:gridCol>
                <a:gridCol w="733319">
                  <a:extLst>
                    <a:ext uri="{9D8B030D-6E8A-4147-A177-3AD203B41FA5}">
                      <a16:colId xmlns:a16="http://schemas.microsoft.com/office/drawing/2014/main" val="4252818427"/>
                    </a:ext>
                  </a:extLst>
                </a:gridCol>
                <a:gridCol w="1140464">
                  <a:extLst>
                    <a:ext uri="{9D8B030D-6E8A-4147-A177-3AD203B41FA5}">
                      <a16:colId xmlns:a16="http://schemas.microsoft.com/office/drawing/2014/main" val="3691627612"/>
                    </a:ext>
                  </a:extLst>
                </a:gridCol>
              </a:tblGrid>
              <a:tr h="662903">
                <a:tc>
                  <a:txBody>
                    <a:bodyPr/>
                    <a:lstStyle/>
                    <a:p>
                      <a:r>
                        <a:rPr lang="fr-BE" sz="1800" dirty="0"/>
                        <a:t>Indicateur</a:t>
                      </a:r>
                    </a:p>
                  </a:txBody>
                  <a:tcPr marL="62327" marR="62327" marT="31163" marB="31163" anchor="ctr"/>
                </a:tc>
                <a:tc>
                  <a:txBody>
                    <a:bodyPr/>
                    <a:lstStyle/>
                    <a:p>
                      <a:r>
                        <a:rPr lang="fr-BE" sz="1800" dirty="0"/>
                        <a:t>Moyenne</a:t>
                      </a:r>
                    </a:p>
                  </a:txBody>
                  <a:tcPr marL="62327" marR="62327" marT="31163" marB="31163" anchor="ctr"/>
                </a:tc>
                <a:tc>
                  <a:txBody>
                    <a:bodyPr/>
                    <a:lstStyle/>
                    <a:p>
                      <a:r>
                        <a:rPr lang="fr-BE" sz="1800" dirty="0"/>
                        <a:t>Médiane</a:t>
                      </a:r>
                    </a:p>
                  </a:txBody>
                  <a:tcPr marL="62327" marR="62327" marT="31163" marB="31163" anchor="ctr"/>
                </a:tc>
                <a:tc>
                  <a:txBody>
                    <a:bodyPr/>
                    <a:lstStyle/>
                    <a:p>
                      <a:r>
                        <a:rPr lang="fr-BE" sz="1800"/>
                        <a:t>Min</a:t>
                      </a:r>
                    </a:p>
                  </a:txBody>
                  <a:tcPr marL="62327" marR="62327" marT="31163" marB="31163" anchor="ctr"/>
                </a:tc>
                <a:tc>
                  <a:txBody>
                    <a:bodyPr/>
                    <a:lstStyle/>
                    <a:p>
                      <a:r>
                        <a:rPr lang="fr-BE" sz="1800"/>
                        <a:t>Max</a:t>
                      </a:r>
                    </a:p>
                  </a:txBody>
                  <a:tcPr marL="62327" marR="62327" marT="31163" marB="31163" anchor="ctr"/>
                </a:tc>
                <a:tc>
                  <a:txBody>
                    <a:bodyPr/>
                    <a:lstStyle/>
                    <a:p>
                      <a:r>
                        <a:rPr lang="fr-BE" sz="1800"/>
                        <a:t>Écart-type</a:t>
                      </a:r>
                    </a:p>
                  </a:txBody>
                  <a:tcPr marL="62327" marR="62327" marT="31163" marB="31163" anchor="ctr"/>
                </a:tc>
                <a:extLst>
                  <a:ext uri="{0D108BD9-81ED-4DB2-BD59-A6C34878D82A}">
                    <a16:rowId xmlns:a16="http://schemas.microsoft.com/office/drawing/2014/main" val="2231293686"/>
                  </a:ext>
                </a:extLst>
              </a:tr>
              <a:tr h="986023">
                <a:tc>
                  <a:txBody>
                    <a:bodyPr/>
                    <a:lstStyle/>
                    <a:p>
                      <a:r>
                        <a:rPr lang="fr-BE" sz="1800"/>
                        <a:t>Autres agneaux/agnelles vendus (Nb)</a:t>
                      </a:r>
                    </a:p>
                  </a:txBody>
                  <a:tcPr marL="62327" marR="62327" marT="31163" marB="31163" anchor="ctr"/>
                </a:tc>
                <a:tc>
                  <a:txBody>
                    <a:bodyPr/>
                    <a:lstStyle/>
                    <a:p>
                      <a:r>
                        <a:rPr lang="fr-BE" sz="1800"/>
                        <a:t>41,3</a:t>
                      </a:r>
                    </a:p>
                  </a:txBody>
                  <a:tcPr marL="62327" marR="62327" marT="31163" marB="31163" anchor="ctr"/>
                </a:tc>
                <a:tc>
                  <a:txBody>
                    <a:bodyPr/>
                    <a:lstStyle/>
                    <a:p>
                      <a:r>
                        <a:rPr lang="fr-BE" sz="1800" dirty="0"/>
                        <a:t>20</a:t>
                      </a:r>
                    </a:p>
                  </a:txBody>
                  <a:tcPr marL="62327" marR="62327" marT="31163" marB="31163" anchor="ctr"/>
                </a:tc>
                <a:tc>
                  <a:txBody>
                    <a:bodyPr/>
                    <a:lstStyle/>
                    <a:p>
                      <a:r>
                        <a:rPr lang="fr-BE" sz="1800"/>
                        <a:t>0</a:t>
                      </a:r>
                    </a:p>
                  </a:txBody>
                  <a:tcPr marL="62327" marR="62327" marT="31163" marB="31163" anchor="ctr"/>
                </a:tc>
                <a:tc>
                  <a:txBody>
                    <a:bodyPr/>
                    <a:lstStyle/>
                    <a:p>
                      <a:r>
                        <a:rPr lang="fr-BE" sz="1800" dirty="0"/>
                        <a:t>206</a:t>
                      </a:r>
                    </a:p>
                  </a:txBody>
                  <a:tcPr marL="62327" marR="62327" marT="31163" marB="31163" anchor="ctr"/>
                </a:tc>
                <a:tc>
                  <a:txBody>
                    <a:bodyPr/>
                    <a:lstStyle/>
                    <a:p>
                      <a:r>
                        <a:rPr lang="fr-BE" sz="1800" dirty="0"/>
                        <a:t>61,2</a:t>
                      </a:r>
                    </a:p>
                  </a:txBody>
                  <a:tcPr marL="62327" marR="62327" marT="31163" marB="31163" anchor="ctr"/>
                </a:tc>
                <a:extLst>
                  <a:ext uri="{0D108BD9-81ED-4DB2-BD59-A6C34878D82A}">
                    <a16:rowId xmlns:a16="http://schemas.microsoft.com/office/drawing/2014/main" val="114789425"/>
                  </a:ext>
                </a:extLst>
              </a:tr>
              <a:tr h="986023">
                <a:tc>
                  <a:txBody>
                    <a:bodyPr/>
                    <a:lstStyle/>
                    <a:p>
                      <a:r>
                        <a:rPr lang="fr-BE" sz="1800"/>
                        <a:t>Prix moyen autres agneaux/agnelles (€/tête)</a:t>
                      </a:r>
                    </a:p>
                  </a:txBody>
                  <a:tcPr marL="62327" marR="62327" marT="31163" marB="31163" anchor="ctr"/>
                </a:tc>
                <a:tc>
                  <a:txBody>
                    <a:bodyPr/>
                    <a:lstStyle/>
                    <a:p>
                      <a:r>
                        <a:rPr lang="fr-BE" sz="1800"/>
                        <a:t>217,8</a:t>
                      </a:r>
                    </a:p>
                  </a:txBody>
                  <a:tcPr marL="62327" marR="62327" marT="31163" marB="31163" anchor="ctr"/>
                </a:tc>
                <a:tc>
                  <a:txBody>
                    <a:bodyPr/>
                    <a:lstStyle/>
                    <a:p>
                      <a:r>
                        <a:rPr lang="fr-BE" sz="1800"/>
                        <a:t>228,6</a:t>
                      </a:r>
                    </a:p>
                  </a:txBody>
                  <a:tcPr marL="62327" marR="62327" marT="31163" marB="31163" anchor="ctr"/>
                </a:tc>
                <a:tc>
                  <a:txBody>
                    <a:bodyPr/>
                    <a:lstStyle/>
                    <a:p>
                      <a:r>
                        <a:rPr lang="fr-BE" sz="1800"/>
                        <a:t>120</a:t>
                      </a:r>
                    </a:p>
                  </a:txBody>
                  <a:tcPr marL="62327" marR="62327" marT="31163" marB="31163" anchor="ctr"/>
                </a:tc>
                <a:tc>
                  <a:txBody>
                    <a:bodyPr/>
                    <a:lstStyle/>
                    <a:p>
                      <a:r>
                        <a:rPr lang="fr-BE" sz="1800"/>
                        <a:t>320</a:t>
                      </a:r>
                    </a:p>
                  </a:txBody>
                  <a:tcPr marL="62327" marR="62327" marT="31163" marB="31163" anchor="ctr"/>
                </a:tc>
                <a:tc>
                  <a:txBody>
                    <a:bodyPr/>
                    <a:lstStyle/>
                    <a:p>
                      <a:r>
                        <a:rPr lang="fr-BE" sz="1800" dirty="0"/>
                        <a:t>50,2</a:t>
                      </a:r>
                    </a:p>
                  </a:txBody>
                  <a:tcPr marL="62327" marR="62327" marT="31163" marB="31163" anchor="ctr"/>
                </a:tc>
                <a:extLst>
                  <a:ext uri="{0D108BD9-81ED-4DB2-BD59-A6C34878D82A}">
                    <a16:rowId xmlns:a16="http://schemas.microsoft.com/office/drawing/2014/main" val="14956479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11737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318C7-82FB-1EA3-31AC-D6BB03966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4DC9E990-F31F-414C-A835-D1ECEA1BF23E}"/>
              </a:ext>
            </a:extLst>
          </p:cNvPr>
          <p:cNvSpPr txBox="1">
            <a:spLocks/>
          </p:cNvSpPr>
          <p:nvPr/>
        </p:nvSpPr>
        <p:spPr>
          <a:xfrm>
            <a:off x="250370" y="-108642"/>
            <a:ext cx="118110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fr-FR" sz="4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8. Analyses descriptives </a:t>
            </a:r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id="{91E13D8F-9471-1588-777A-70504D2D6B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BE"/>
          </a:p>
        </p:txBody>
      </p:sp>
      <p:sp>
        <p:nvSpPr>
          <p:cNvPr id="36" name="Espace réservé du numéro de diapositive 4">
            <a:extLst>
              <a:ext uri="{FF2B5EF4-FFF2-40B4-BE49-F238E27FC236}">
                <a16:creationId xmlns:a16="http://schemas.microsoft.com/office/drawing/2014/main" id="{541F6638-892C-016F-50EC-41B33FF53571}"/>
              </a:ext>
            </a:extLst>
          </p:cNvPr>
          <p:cNvSpPr txBox="1">
            <a:spLocks/>
          </p:cNvSpPr>
          <p:nvPr/>
        </p:nvSpPr>
        <p:spPr>
          <a:xfrm>
            <a:off x="8754836" y="62039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BE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fr-FR"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2AA0120-A4C6-45E0-BC43-4CF8CC0CC42C}" type="slidenum">
              <a:rPr lang="fr-BE" sz="1200" smtClean="0">
                <a:solidFill>
                  <a:schemeClr val="tx1">
                    <a:tint val="75000"/>
                  </a:schemeClr>
                </a:solidFill>
              </a:rPr>
              <a:pPr>
                <a:defRPr/>
              </a:pPr>
              <a:t>23</a:t>
            </a:fld>
            <a:endParaRPr lang="fr-BE" sz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AADD0A2-7955-616F-5DF4-B21EAAE35E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913" y="1497309"/>
            <a:ext cx="10515600" cy="4731054"/>
          </a:xfrm>
        </p:spPr>
        <p:txBody>
          <a:bodyPr/>
          <a:lstStyle/>
          <a:p>
            <a:pPr marL="0" indent="0">
              <a:buNone/>
            </a:pPr>
            <a:r>
              <a:rPr lang="fr-BE" sz="1800" b="1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Production totale et équivalente</a:t>
            </a:r>
            <a:endParaRPr lang="fr-BE" sz="1800" dirty="0"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fr-BE" sz="180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Production </a:t>
            </a:r>
            <a:r>
              <a:rPr lang="fr-BE" sz="1800" dirty="0" err="1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équ</a:t>
            </a:r>
            <a:r>
              <a:rPr lang="fr-BE" sz="180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. agneaux (</a:t>
            </a:r>
            <a:r>
              <a:rPr lang="fr-BE" sz="1800" dirty="0" err="1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kgc</a:t>
            </a:r>
            <a:r>
              <a:rPr lang="fr-BE" sz="1800" dirty="0"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  <a:r>
              <a:rPr lang="fr-BE" sz="180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: Moyenne </a:t>
            </a:r>
            <a:r>
              <a:rPr lang="fr-BE" sz="1800" b="1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16,6</a:t>
            </a:r>
            <a:r>
              <a:rPr lang="fr-BE" sz="180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, médiane 16,8, min 3,8, max 29, écart-type 6,71</a:t>
            </a:r>
            <a:endParaRPr lang="fr-BE" sz="1800" dirty="0"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fr-BE" sz="180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Total production </a:t>
            </a:r>
            <a:r>
              <a:rPr lang="fr-BE" sz="1800" dirty="0" err="1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équ</a:t>
            </a:r>
            <a:r>
              <a:rPr lang="fr-BE" sz="180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. agneaux (</a:t>
            </a:r>
            <a:r>
              <a:rPr lang="fr-BE" sz="1800" dirty="0" err="1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kgc</a:t>
            </a:r>
            <a:r>
              <a:rPr lang="fr-BE" sz="180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/EMP) : Moyenne </a:t>
            </a:r>
            <a:r>
              <a:rPr lang="fr-BE" sz="1800" b="1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2749,97</a:t>
            </a:r>
            <a:r>
              <a:rPr lang="fr-BE" sz="180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, médiane 1814,5, min 345, max 8221, écart-type 2545</a:t>
            </a:r>
            <a:endParaRPr lang="fr-BE" sz="1800" dirty="0"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dirty="0">
                <a:solidFill>
                  <a:schemeClr val="tx1"/>
                </a:solidFill>
                <a:cs typeface="Calibri" panose="020F0502020204030204" pitchFamily="34" charset="0"/>
              </a:rPr>
              <a:t>Productivité numérique : </a:t>
            </a:r>
            <a:r>
              <a:rPr lang="fr-FR" sz="1800" b="1" dirty="0">
                <a:solidFill>
                  <a:schemeClr val="tx1"/>
                </a:solidFill>
                <a:cs typeface="Calibri" panose="020F0502020204030204" pitchFamily="34" charset="0"/>
              </a:rPr>
              <a:t>0,74</a:t>
            </a:r>
            <a:r>
              <a:rPr lang="fr-FR" sz="1800" dirty="0">
                <a:solidFill>
                  <a:schemeClr val="tx1"/>
                </a:solidFill>
                <a:cs typeface="Calibri" panose="020F0502020204030204" pitchFamily="34" charset="0"/>
              </a:rPr>
              <a:t> moyen </a:t>
            </a:r>
          </a:p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246A859-323B-D53E-07AF-CD01F3393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2AA0120-A4C6-45E0-BC43-4CF8CC0CC42C}" type="slidenum">
              <a:rPr lang="fr-BE" smtClean="0"/>
              <a:pPr/>
              <a:t>23</a:t>
            </a:fld>
            <a:endParaRPr lang="fr-BE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BE91DEB7-8E2E-E251-B311-3ABA292402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8744702"/>
              </p:ext>
            </p:extLst>
          </p:nvPr>
        </p:nvGraphicFramePr>
        <p:xfrm>
          <a:off x="2274611" y="3286637"/>
          <a:ext cx="8128002" cy="343483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54667">
                  <a:extLst>
                    <a:ext uri="{9D8B030D-6E8A-4147-A177-3AD203B41FA5}">
                      <a16:colId xmlns:a16="http://schemas.microsoft.com/office/drawing/2014/main" val="2091850672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117468943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696456173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967963089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633631735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784510543"/>
                    </a:ext>
                  </a:extLst>
                </a:gridCol>
              </a:tblGrid>
              <a:tr h="554478">
                <a:tc>
                  <a:txBody>
                    <a:bodyPr/>
                    <a:lstStyle/>
                    <a:p>
                      <a:r>
                        <a:rPr lang="fr-BE" dirty="0"/>
                        <a:t>Indicateur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Moyenne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BE"/>
                        <a:t>Médiane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BE"/>
                        <a:t>Min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BE"/>
                        <a:t>Max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BE"/>
                        <a:t>Écart-type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17687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/>
                        <a:t>Prod. équ. agneaux (kgc/EMP)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16,6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16,8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3,8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BE"/>
                        <a:t>29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BE"/>
                        <a:t>6,71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5449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Total prod. </a:t>
                      </a:r>
                      <a:r>
                        <a:rPr lang="fr-BE" dirty="0" err="1"/>
                        <a:t>équ</a:t>
                      </a:r>
                      <a:r>
                        <a:rPr lang="fr-BE" dirty="0"/>
                        <a:t>. agneaux (</a:t>
                      </a:r>
                      <a:r>
                        <a:rPr lang="fr-BE" dirty="0" err="1"/>
                        <a:t>kgc</a:t>
                      </a:r>
                      <a:r>
                        <a:rPr lang="fr-BE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BE"/>
                        <a:t>2 749,97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BE"/>
                        <a:t>1 814,5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345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8 221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2 545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81191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sz="15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Taux de productivité numérique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BE" sz="15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0,74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BE" sz="15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0,74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BE" sz="15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0,20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BE" sz="15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1,73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BE" sz="15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0,34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17267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6137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318C7-82FB-1EA3-31AC-D6BB03966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4DC9E990-F31F-414C-A835-D1ECEA1BF23E}"/>
              </a:ext>
            </a:extLst>
          </p:cNvPr>
          <p:cNvSpPr txBox="1">
            <a:spLocks/>
          </p:cNvSpPr>
          <p:nvPr/>
        </p:nvSpPr>
        <p:spPr>
          <a:xfrm>
            <a:off x="250370" y="-108642"/>
            <a:ext cx="118110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fr-FR" sz="4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8. Analyses descriptives </a:t>
            </a:r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id="{91E13D8F-9471-1588-777A-70504D2D6B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BE"/>
          </a:p>
        </p:txBody>
      </p:sp>
      <p:sp>
        <p:nvSpPr>
          <p:cNvPr id="36" name="Espace réservé du numéro de diapositive 4">
            <a:extLst>
              <a:ext uri="{FF2B5EF4-FFF2-40B4-BE49-F238E27FC236}">
                <a16:creationId xmlns:a16="http://schemas.microsoft.com/office/drawing/2014/main" id="{541F6638-892C-016F-50EC-41B33FF53571}"/>
              </a:ext>
            </a:extLst>
          </p:cNvPr>
          <p:cNvSpPr txBox="1">
            <a:spLocks/>
          </p:cNvSpPr>
          <p:nvPr/>
        </p:nvSpPr>
        <p:spPr>
          <a:xfrm>
            <a:off x="8754836" y="62039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BE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fr-FR"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2AA0120-A4C6-45E0-BC43-4CF8CC0CC42C}" type="slidenum">
              <a:rPr lang="fr-BE" sz="1200" smtClean="0">
                <a:solidFill>
                  <a:schemeClr val="tx1">
                    <a:tint val="75000"/>
                  </a:schemeClr>
                </a:solidFill>
              </a:rPr>
              <a:pPr>
                <a:defRPr/>
              </a:pPr>
              <a:t>24</a:t>
            </a:fld>
            <a:endParaRPr lang="fr-BE" sz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246A859-323B-D53E-07AF-CD01F3393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AA0120-A4C6-45E0-BC43-4CF8CC0CC42C}" type="slidenum">
              <a:rPr lang="fr-BE" smtClean="0"/>
              <a:pPr>
                <a:defRPr/>
              </a:pPr>
              <a:t>24</a:t>
            </a:fld>
            <a:endParaRPr lang="fr-BE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E2F33412-FF6A-D7F8-17CA-B3B56F176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184" y="1396696"/>
            <a:ext cx="10515600" cy="4731054"/>
          </a:xfrm>
        </p:spPr>
        <p:txBody>
          <a:bodyPr/>
          <a:lstStyle/>
          <a:p>
            <a:pPr marL="0" indent="0">
              <a:buNone/>
            </a:pPr>
            <a:r>
              <a:rPr lang="fr-BE" sz="2800" b="1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Réformes</a:t>
            </a:r>
          </a:p>
          <a:p>
            <a:r>
              <a:rPr lang="fr-BE" sz="1800" dirty="0"/>
              <a:t>Stratégies de renouvellement très différentes selon les élevages</a:t>
            </a:r>
            <a:endParaRPr lang="fr-BE" sz="1800" dirty="0"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fr-FR" sz="2800" dirty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endParaRPr lang="fr-FR" dirty="0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43AE2FFE-5370-00B2-85D7-B304D22A19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1361379"/>
              </p:ext>
            </p:extLst>
          </p:nvPr>
        </p:nvGraphicFramePr>
        <p:xfrm>
          <a:off x="1998434" y="3205464"/>
          <a:ext cx="8128002" cy="19253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54667">
                  <a:extLst>
                    <a:ext uri="{9D8B030D-6E8A-4147-A177-3AD203B41FA5}">
                      <a16:colId xmlns:a16="http://schemas.microsoft.com/office/drawing/2014/main" val="3606811663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4193999856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50262106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77652432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084383457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8830705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Indicateur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BE"/>
                        <a:t>Moyenne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BE"/>
                        <a:t>Médiane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BE"/>
                        <a:t>Min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BE"/>
                        <a:t>Max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BE"/>
                        <a:t>Écart-type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8634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/>
                        <a:t>Animaux de réforme (Nb)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BE"/>
                        <a:t>16,5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BE"/>
                        <a:t>6,5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BE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BE"/>
                        <a:t>87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BE"/>
                        <a:t>20,9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32595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/>
                        <a:t>Taux de réforme (%)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BE"/>
                        <a:t>8,85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BE"/>
                        <a:t>7,54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BE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BE"/>
                        <a:t>36,86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7,56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215739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42670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A6169F-A4CB-F569-A9AD-25CFE9581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186E0380-BEC5-36B4-C0EF-3650FC487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850" y="3714750"/>
            <a:ext cx="10521950" cy="1938241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defRPr/>
            </a:pPr>
            <a:r>
              <a:rPr lang="fr-FR" dirty="0"/>
              <a:t>9</a:t>
            </a:r>
            <a:r>
              <a:rPr lang="fr-FR" sz="6000" dirty="0"/>
              <a:t>.</a:t>
            </a:r>
            <a:r>
              <a:rPr lang="fr-BE" b="1" dirty="0"/>
              <a:t> </a:t>
            </a:r>
            <a:r>
              <a:rPr lang="fr-BE" sz="6000" dirty="0"/>
              <a:t>Résultats </a:t>
            </a:r>
            <a:r>
              <a:rPr lang="fr-BE" sz="6000" dirty="0" err="1"/>
              <a:t>couprod</a:t>
            </a:r>
            <a:r>
              <a:rPr lang="fr-BE" sz="6000" dirty="0"/>
              <a:t> &amp; analyses </a:t>
            </a:r>
            <a:endParaRPr lang="fr-FR" sz="6000" dirty="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6F609A-DEEB-097C-BD11-998337492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D737E2-D3BB-410A-92C4-AD87AFA58E8F}" type="slidenum">
              <a:rPr lang="fr-BE" smtClean="0"/>
              <a:pPr>
                <a:defRPr/>
              </a:pPr>
              <a:t>25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3752307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>
            <a:extLst>
              <a:ext uri="{FF2B5EF4-FFF2-40B4-BE49-F238E27FC236}">
                <a16:creationId xmlns:a16="http://schemas.microsoft.com/office/drawing/2014/main" id="{9F2E5686-8B7F-3719-01D9-7BEDEE69D1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95833" y="229700"/>
            <a:ext cx="11713287" cy="621412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fr-FR" altLang="fr-FR" sz="37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Les indicateurs technico-économiques</a:t>
            </a:r>
            <a:endParaRPr kumimoji="0" lang="fr-FR" altLang="fr-FR" sz="3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85C502B-A2D7-1AD8-7699-4FB9A8AA8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6B803EBD-44AB-4D61-8865-6B2BED0228E6}" type="slidenum">
              <a:rPr lang="fr-FR" smtClean="0"/>
              <a:pPr>
                <a:spcAft>
                  <a:spcPts val="600"/>
                </a:spcAft>
                <a:defRPr/>
              </a:pPr>
              <a:t>26</a:t>
            </a:fld>
            <a:endParaRPr lang="fr-FR"/>
          </a:p>
        </p:txBody>
      </p:sp>
      <p:graphicFrame>
        <p:nvGraphicFramePr>
          <p:cNvPr id="12" name="Espace réservé du contenu 6">
            <a:extLst>
              <a:ext uri="{FF2B5EF4-FFF2-40B4-BE49-F238E27FC236}">
                <a16:creationId xmlns:a16="http://schemas.microsoft.com/office/drawing/2014/main" id="{BF2FEA6C-68C7-48BE-042B-14BCEFD916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1476853"/>
              </p:ext>
            </p:extLst>
          </p:nvPr>
        </p:nvGraphicFramePr>
        <p:xfrm>
          <a:off x="407894" y="1404284"/>
          <a:ext cx="10515600" cy="47310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860588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294747-CA0D-25E6-B322-88FE43182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altLang="fr-FR" sz="4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Les indicateurs technico-économiques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CDB8A82-AD0E-C175-DBAE-034743D48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AA0120-A4C6-45E0-BC43-4CF8CC0CC42C}" type="slidenum">
              <a:rPr lang="fr-BE" smtClean="0"/>
              <a:pPr>
                <a:defRPr/>
              </a:pPr>
              <a:t>27</a:t>
            </a:fld>
            <a:endParaRPr lang="fr-BE" dirty="0"/>
          </a:p>
        </p:txBody>
      </p:sp>
      <p:graphicFrame>
        <p:nvGraphicFramePr>
          <p:cNvPr id="5" name="Espace réservé du contenu 6">
            <a:extLst>
              <a:ext uri="{FF2B5EF4-FFF2-40B4-BE49-F238E27FC236}">
                <a16:creationId xmlns:a16="http://schemas.microsoft.com/office/drawing/2014/main" id="{55C1144B-D51A-A30C-BD71-15A9B92A00D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8111103"/>
              </p:ext>
            </p:extLst>
          </p:nvPr>
        </p:nvGraphicFramePr>
        <p:xfrm>
          <a:off x="894676" y="1460694"/>
          <a:ext cx="10515600" cy="4730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836904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2668EF7-1FB2-CA83-ABEF-72DDE550DA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4119" y="1454107"/>
            <a:ext cx="2913185" cy="3949785"/>
          </a:xfrm>
        </p:spPr>
        <p:txBody>
          <a:bodyPr/>
          <a:lstStyle/>
          <a:p>
            <a:r>
              <a:rPr lang="fr-FR" dirty="0"/>
              <a:t>2023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B15B6AE-6073-453E-23EE-B5AC5D6E1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9.Résultats Couprod 2023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1B695D0-4443-C7F0-D272-1F8B05050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803EBD-44AB-4D61-8865-6B2BED0228E6}" type="slidenum">
              <a:rPr lang="fr-FR" smtClean="0"/>
              <a:pPr>
                <a:defRPr/>
              </a:pPr>
              <a:t>28</a:t>
            </a:fld>
            <a:endParaRPr lang="fr-FR"/>
          </a:p>
        </p:txBody>
      </p:sp>
      <p:pic>
        <p:nvPicPr>
          <p:cNvPr id="6" name="Espace réservé du contenu 5" descr="Une image contenant texte, capture d’écran, nombre, menu&#10;&#10;Description générée automatiquement">
            <a:extLst>
              <a:ext uri="{FF2B5EF4-FFF2-40B4-BE49-F238E27FC236}">
                <a16:creationId xmlns:a16="http://schemas.microsoft.com/office/drawing/2014/main" id="{49DD8340-2BBD-9EE7-15EA-6F47427ED5E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92" t="2135"/>
          <a:stretch/>
        </p:blipFill>
        <p:spPr bwMode="auto">
          <a:xfrm>
            <a:off x="3223733" y="1128717"/>
            <a:ext cx="6206897" cy="35482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 6" descr="Une image contenant texte, capture d’écran, affichage, logiciel&#10;&#10;Description générée automatiquement">
            <a:extLst>
              <a:ext uri="{FF2B5EF4-FFF2-40B4-BE49-F238E27FC236}">
                <a16:creationId xmlns:a16="http://schemas.microsoft.com/office/drawing/2014/main" id="{E6EEBB2A-69AC-9023-D55E-A548DD9ABB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881"/>
          <a:stretch/>
        </p:blipFill>
        <p:spPr bwMode="auto">
          <a:xfrm>
            <a:off x="2020712" y="4746211"/>
            <a:ext cx="8612937" cy="211178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077657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2668EF7-1FB2-CA83-ABEF-72DDE550DA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5250" y="1454107"/>
            <a:ext cx="2913185" cy="3949785"/>
          </a:xfrm>
        </p:spPr>
        <p:txBody>
          <a:bodyPr/>
          <a:lstStyle/>
          <a:p>
            <a:r>
              <a:rPr lang="fr-FR" dirty="0"/>
              <a:t>2024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B15B6AE-6073-453E-23EE-B5AC5D6E1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9.Résultats Couprod 2024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1B695D0-4443-C7F0-D272-1F8B05050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803EBD-44AB-4D61-8865-6B2BED0228E6}" type="slidenum">
              <a:rPr lang="fr-FR" smtClean="0"/>
              <a:pPr>
                <a:defRPr/>
              </a:pPr>
              <a:t>29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955B7CA-6F7B-4AA4-DAD8-A97F627917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472"/>
          <a:stretch/>
        </p:blipFill>
        <p:spPr bwMode="auto">
          <a:xfrm>
            <a:off x="2077334" y="4907576"/>
            <a:ext cx="7850366" cy="18388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Espace réservé du contenu 7" descr="Une image contenant texte, capture d’écran, nombre&#10;&#10;Description générée automatiquement">
            <a:extLst>
              <a:ext uri="{FF2B5EF4-FFF2-40B4-BE49-F238E27FC236}">
                <a16:creationId xmlns:a16="http://schemas.microsoft.com/office/drawing/2014/main" id="{34C6D369-166B-FCFF-E348-6C6FCD7F4B2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71"/>
          <a:stretch/>
        </p:blipFill>
        <p:spPr>
          <a:xfrm>
            <a:off x="2996273" y="1193062"/>
            <a:ext cx="6012487" cy="3689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8704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B15B6AE-6073-453E-23EE-B5AC5D6E1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 wrap="square" anchor="ctr">
            <a:normAutofit/>
          </a:bodyPr>
          <a:lstStyle/>
          <a:p>
            <a:r>
              <a:rPr lang="fr-FR" sz="3700" dirty="0"/>
              <a:t>9. Résultats Couprod 2023 vs 2024</a:t>
            </a:r>
          </a:p>
        </p:txBody>
      </p:sp>
      <p:pic>
        <p:nvPicPr>
          <p:cNvPr id="21" name="Image 20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D20F94DE-379E-17D5-34A4-CAAC5DF4D8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15302"/>
            <a:ext cx="10515600" cy="4390264"/>
          </a:xfrm>
          <a:prstGeom prst="rect">
            <a:avLst/>
          </a:prstGeom>
          <a:noFill/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1B695D0-4443-C7F0-D272-1F8B05050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6B803EBD-44AB-4D61-8865-6B2BED0228E6}" type="slidenum">
              <a:rPr lang="fr-FR" smtClean="0"/>
              <a:pPr>
                <a:spcAft>
                  <a:spcPts val="600"/>
                </a:spcAft>
                <a:defRPr/>
              </a:pPr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60782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3D86A3B-27C4-75F4-6C63-CCB47F9A6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 wrap="square" anchor="ctr">
            <a:normAutofit/>
          </a:bodyPr>
          <a:lstStyle/>
          <a:p>
            <a:r>
              <a:rPr lang="fr-FR" sz="3700"/>
              <a:t>9. Résultats Couprod BIO vs CONV.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DC2EF85-BF75-BDE0-3839-29E379E0B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6B803EBD-44AB-4D61-8865-6B2BED0228E6}" type="slidenum">
              <a:rPr lang="fr-FR" smtClean="0"/>
              <a:pPr>
                <a:spcAft>
                  <a:spcPts val="600"/>
                </a:spcAft>
                <a:defRPr/>
              </a:pPr>
              <a:t>31</a:t>
            </a:fld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70818F0-76D2-CF99-4190-B53DC123925B}"/>
              </a:ext>
            </a:extLst>
          </p:cNvPr>
          <p:cNvSpPr/>
          <p:nvPr/>
        </p:nvSpPr>
        <p:spPr>
          <a:xfrm>
            <a:off x="6705599" y="3357488"/>
            <a:ext cx="795867" cy="361071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15FB9E9-0480-7DCB-2A3D-AA3BBDF52945}"/>
              </a:ext>
            </a:extLst>
          </p:cNvPr>
          <p:cNvSpPr txBox="1"/>
          <p:nvPr/>
        </p:nvSpPr>
        <p:spPr>
          <a:xfrm>
            <a:off x="6864992" y="3337610"/>
            <a:ext cx="636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+/- =</a:t>
            </a:r>
          </a:p>
        </p:txBody>
      </p:sp>
      <p:pic>
        <p:nvPicPr>
          <p:cNvPr id="7" name="Image 6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3328B91E-3014-DBAB-6439-C7F7EA8833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8" y="1408034"/>
            <a:ext cx="10524224" cy="459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6748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D52B07A-5685-A72F-B913-114D2A94C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7" y="1277763"/>
            <a:ext cx="5157787" cy="408894"/>
          </a:xfrm>
        </p:spPr>
        <p:txBody>
          <a:bodyPr/>
          <a:lstStyle/>
          <a:p>
            <a:r>
              <a:rPr lang="fr-FR" dirty="0"/>
              <a:t>2023</a:t>
            </a:r>
          </a:p>
        </p:txBody>
      </p:sp>
      <p:pic>
        <p:nvPicPr>
          <p:cNvPr id="10" name="Espace réservé du contenu 9" descr="Une image contenant texte, ligne, diagramme, Tracé&#10;&#10;Description générée automatiquement">
            <a:extLst>
              <a:ext uri="{FF2B5EF4-FFF2-40B4-BE49-F238E27FC236}">
                <a16:creationId xmlns:a16="http://schemas.microsoft.com/office/drawing/2014/main" id="{CEA94DBD-84A2-B8AC-D749-70C4661CFA8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86" y="1944864"/>
            <a:ext cx="5564942" cy="4336319"/>
          </a:xfrm>
          <a:noFill/>
        </p:spPr>
      </p:pic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773C876-706D-0F1C-8CAB-D5B2FE3C75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8" y="1277763"/>
            <a:ext cx="5183188" cy="408894"/>
          </a:xfrm>
        </p:spPr>
        <p:txBody>
          <a:bodyPr/>
          <a:lstStyle/>
          <a:p>
            <a:r>
              <a:rPr lang="fr-FR" dirty="0"/>
              <a:t>2024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6A572C7B-42B7-1C19-50B6-A3C08B29882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BA2E10A-1F05-9593-B20F-6F3BD6BBB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ctr">
            <a:normAutofit/>
          </a:bodyPr>
          <a:lstStyle/>
          <a:p>
            <a:r>
              <a:rPr lang="fr-BE" sz="3200" dirty="0"/>
              <a:t>Productivité &amp; Rémunération du travail (2023-2024)</a:t>
            </a:r>
            <a:endParaRPr lang="fr-FR" sz="32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BEA94E0-FC0F-AA48-5337-966323F21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C2AA0120-A4C6-45E0-BC43-4CF8CC0CC42C}" type="slidenum">
              <a:rPr lang="fr-BE" smtClean="0"/>
              <a:pPr>
                <a:spcAft>
                  <a:spcPts val="600"/>
                </a:spcAft>
                <a:defRPr/>
              </a:pPr>
              <a:t>32</a:t>
            </a:fld>
            <a:endParaRPr lang="fr-BE"/>
          </a:p>
        </p:txBody>
      </p:sp>
      <p:pic>
        <p:nvPicPr>
          <p:cNvPr id="12" name="Image 11" descr="Une image contenant texte, ligne, diagramme, Tracé&#10;&#10;Description générée automatiquement">
            <a:extLst>
              <a:ext uri="{FF2B5EF4-FFF2-40B4-BE49-F238E27FC236}">
                <a16:creationId xmlns:a16="http://schemas.microsoft.com/office/drawing/2014/main" id="{200D05C1-6062-10C3-20AE-7D19F162F2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20" b="3"/>
          <a:stretch>
            <a:fillRect/>
          </a:stretch>
        </p:blipFill>
        <p:spPr>
          <a:xfrm>
            <a:off x="6194428" y="1853344"/>
            <a:ext cx="5183188" cy="43526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789330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D52B07A-5685-A72F-B913-114D2A94C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7" y="1277763"/>
            <a:ext cx="5157787" cy="408894"/>
          </a:xfrm>
        </p:spPr>
        <p:txBody>
          <a:bodyPr/>
          <a:lstStyle/>
          <a:p>
            <a:r>
              <a:rPr lang="fr-FR" dirty="0"/>
              <a:t>2023</a:t>
            </a:r>
          </a:p>
        </p:txBody>
      </p:sp>
      <p:pic>
        <p:nvPicPr>
          <p:cNvPr id="10" name="Espace réservé du contenu 9" descr="Une image contenant texte, ligne, diagramme, Tracé&#10;&#10;Description générée automatiquement">
            <a:extLst>
              <a:ext uri="{FF2B5EF4-FFF2-40B4-BE49-F238E27FC236}">
                <a16:creationId xmlns:a16="http://schemas.microsoft.com/office/drawing/2014/main" id="{CEA94DBD-84A2-B8AC-D749-70C4661CFA8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86" y="1944864"/>
            <a:ext cx="5564942" cy="4336319"/>
          </a:xfrm>
          <a:noFill/>
        </p:spPr>
      </p:pic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6A572C7B-42B7-1C19-50B6-A3C08B2988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015730"/>
          </a:xfrm>
        </p:spPr>
        <p:txBody>
          <a:bodyPr/>
          <a:lstStyle/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fr-BE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 plupart des exploitations </a:t>
            </a:r>
            <a:r>
              <a:rPr lang="fr-BE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n’atteignent pas le seuil de </a:t>
            </a:r>
            <a:r>
              <a:rPr lang="fr-BE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 SMIC/UMO </a:t>
            </a:r>
            <a:r>
              <a:rPr lang="fr-BE" sz="1400" dirty="0"/>
              <a:t>(courbe verte)</a:t>
            </a:r>
            <a:r>
              <a:rPr lang="fr-BE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fr-BE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Une partie importante des élevages ne dégage pas de quoi rémunérer un SMIC pour la main-d’œuvre engagée.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fr-BE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Une grande dispersion des résultats : certaines exploitations parviennent à produire beaucoup de viande par UMO, d’autres très peu. 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BA2E10A-1F05-9593-B20F-6F3BD6BBB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ctr">
            <a:normAutofit/>
          </a:bodyPr>
          <a:lstStyle/>
          <a:p>
            <a:r>
              <a:rPr lang="fr-BE" sz="3200" dirty="0"/>
              <a:t>Productivité &amp; Rémunération du travail (2023)</a:t>
            </a:r>
            <a:endParaRPr lang="fr-FR" sz="32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BEA94E0-FC0F-AA48-5337-966323F21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C2AA0120-A4C6-45E0-BC43-4CF8CC0CC42C}" type="slidenum">
              <a:rPr lang="fr-BE" smtClean="0"/>
              <a:pPr>
                <a:spcAft>
                  <a:spcPts val="600"/>
                </a:spcAft>
                <a:defRPr/>
              </a:pPr>
              <a:t>33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702213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773C876-706D-0F1C-8CAB-D5B2FE3C75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8" y="1277763"/>
            <a:ext cx="5183188" cy="408894"/>
          </a:xfrm>
        </p:spPr>
        <p:txBody>
          <a:bodyPr/>
          <a:lstStyle/>
          <a:p>
            <a:r>
              <a:rPr lang="fr-FR" dirty="0"/>
              <a:t>2024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6A572C7B-42B7-1C19-50B6-A3C08B29882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BA2E10A-1F05-9593-B20F-6F3BD6BBB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ctr">
            <a:normAutofit/>
          </a:bodyPr>
          <a:lstStyle/>
          <a:p>
            <a:r>
              <a:rPr lang="fr-BE" sz="3200" dirty="0"/>
              <a:t>Productivité &amp; Rémunération du travail (2024)</a:t>
            </a:r>
            <a:endParaRPr lang="fr-FR" sz="32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BEA94E0-FC0F-AA48-5337-966323F21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C2AA0120-A4C6-45E0-BC43-4CF8CC0CC42C}" type="slidenum">
              <a:rPr lang="fr-BE" smtClean="0"/>
              <a:pPr>
                <a:spcAft>
                  <a:spcPts val="600"/>
                </a:spcAft>
                <a:defRPr/>
              </a:pPr>
              <a:t>34</a:t>
            </a:fld>
            <a:endParaRPr lang="fr-BE"/>
          </a:p>
        </p:txBody>
      </p:sp>
      <p:pic>
        <p:nvPicPr>
          <p:cNvPr id="12" name="Image 11" descr="Une image contenant texte, ligne, diagramme, Tracé&#10;&#10;Description générée automatiquement">
            <a:extLst>
              <a:ext uri="{FF2B5EF4-FFF2-40B4-BE49-F238E27FC236}">
                <a16:creationId xmlns:a16="http://schemas.microsoft.com/office/drawing/2014/main" id="{200D05C1-6062-10C3-20AE-7D19F162F2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20" b="3"/>
          <a:stretch>
            <a:fillRect/>
          </a:stretch>
        </p:blipFill>
        <p:spPr>
          <a:xfrm>
            <a:off x="6194428" y="1853344"/>
            <a:ext cx="5183188" cy="4352672"/>
          </a:xfrm>
          <a:prstGeom prst="rect">
            <a:avLst/>
          </a:prstGeom>
          <a:noFill/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44C21EA-0954-F5ED-E648-3ED73DA5DF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4384" y="1853213"/>
            <a:ext cx="5157787" cy="4146753"/>
          </a:xfrm>
        </p:spPr>
        <p:txBody>
          <a:bodyPr/>
          <a:lstStyle/>
          <a:p>
            <a:pPr marL="342900" lvl="0" indent="-342900">
              <a:tabLst>
                <a:tab pos="457200" algn="l"/>
              </a:tabLst>
            </a:pPr>
            <a:r>
              <a:rPr lang="fr-BE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 plupart des élevages restent sous le seuil de 2 SMIC</a:t>
            </a:r>
            <a:r>
              <a:rPr lang="fr-BE" sz="1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fr-B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en-dessous de la courbe verte).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fr-BE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 tassement des résultats par rapport à 2023</a:t>
            </a:r>
            <a:br>
              <a:rPr lang="fr-B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fr-B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 rassemblement des points est plus proche de la courbe orange (1 SMIC) qu’en 2023.</a:t>
            </a:r>
            <a:br>
              <a:rPr lang="fr-B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fr-B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→ La </a:t>
            </a:r>
            <a:r>
              <a:rPr lang="fr-BE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productivité du travail</a:t>
            </a:r>
            <a:r>
              <a:rPr lang="fr-B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 baissé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fr-BE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 rémunérations souvent faibles, parfois négatives</a:t>
            </a:r>
            <a:br>
              <a:rPr lang="fr-B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fr-B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→ C’est un indicateur de </a:t>
            </a:r>
            <a:r>
              <a:rPr lang="fr-BE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fragilité économique</a:t>
            </a:r>
            <a:r>
              <a:rPr lang="fr-B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fr-BE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 exploitations parviennent à de bonnes performances</a:t>
            </a:r>
            <a:br>
              <a:rPr lang="fr-B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fr-BE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Il </a:t>
            </a:r>
            <a:r>
              <a:rPr lang="fr-B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est possible d’atteindre une productivité et une rémunération satisfaisantes… mais cela reste minoritaire.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616197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1">
            <a:extLst>
              <a:ext uri="{FF2B5EF4-FFF2-40B4-BE49-F238E27FC236}">
                <a16:creationId xmlns:a16="http://schemas.microsoft.com/office/drawing/2014/main" id="{B4F10172-45C6-2F55-503E-C9900C4A4B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/>
          <a:lstStyle/>
          <a:p>
            <a:r>
              <a:rPr lang="en-US" dirty="0" err="1"/>
              <a:t>Coût</a:t>
            </a:r>
            <a:r>
              <a:rPr lang="en-US" dirty="0"/>
              <a:t> de production et </a:t>
            </a:r>
            <a:r>
              <a:rPr lang="en-US" dirty="0" err="1"/>
              <a:t>produit</a:t>
            </a:r>
            <a:r>
              <a:rPr lang="en-US" dirty="0"/>
              <a:t> de </a:t>
            </a:r>
            <a:r>
              <a:rPr lang="en-US" dirty="0" err="1"/>
              <a:t>l’atelier</a:t>
            </a:r>
            <a:r>
              <a:rPr lang="en-US" dirty="0"/>
              <a:t> : </a:t>
            </a:r>
            <a:r>
              <a:rPr lang="en-US" dirty="0" err="1"/>
              <a:t>Bergerie</a:t>
            </a:r>
            <a:endParaRPr lang="en-US" dirty="0"/>
          </a:p>
        </p:txBody>
      </p:sp>
      <p:pic>
        <p:nvPicPr>
          <p:cNvPr id="20" name="Espace réservé du contenu 19" descr="Une image contenant texte, capture d’écran, nombre, Police&#10;&#10;Description générée automatiquement">
            <a:extLst>
              <a:ext uri="{FF2B5EF4-FFF2-40B4-BE49-F238E27FC236}">
                <a16:creationId xmlns:a16="http://schemas.microsoft.com/office/drawing/2014/main" id="{C583009F-7F4B-C697-B2EC-BA434B069DE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93" r="17150" b="3"/>
          <a:stretch/>
        </p:blipFill>
        <p:spPr>
          <a:xfrm>
            <a:off x="644917" y="2572530"/>
            <a:ext cx="4826494" cy="3161650"/>
          </a:xfrm>
          <a:noFill/>
        </p:spPr>
      </p:pic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7CF6FCFB-D2B8-0E99-1AAF-4567B0668D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/>
          <a:lstStyle/>
          <a:p>
            <a:r>
              <a:rPr lang="en-US" dirty="0" err="1"/>
              <a:t>Coût</a:t>
            </a:r>
            <a:r>
              <a:rPr lang="en-US" dirty="0"/>
              <a:t> de production et </a:t>
            </a:r>
            <a:r>
              <a:rPr lang="en-US" dirty="0" err="1"/>
              <a:t>produit</a:t>
            </a:r>
            <a:r>
              <a:rPr lang="en-US" dirty="0"/>
              <a:t> de </a:t>
            </a:r>
            <a:r>
              <a:rPr lang="en-US" dirty="0" err="1"/>
              <a:t>l’atelier</a:t>
            </a:r>
            <a:r>
              <a:rPr lang="en-US" dirty="0"/>
              <a:t> : </a:t>
            </a:r>
            <a:r>
              <a:rPr lang="en-US" dirty="0" err="1"/>
              <a:t>Herbe</a:t>
            </a:r>
            <a:endParaRPr lang="en-US" dirty="0"/>
          </a:p>
        </p:txBody>
      </p:sp>
      <p:pic>
        <p:nvPicPr>
          <p:cNvPr id="24" name="Image 23" descr="Une image contenant texte, capture d’écran, nombre, diagramme&#10;&#10;Description générée automatiquement">
            <a:extLst>
              <a:ext uri="{FF2B5EF4-FFF2-40B4-BE49-F238E27FC236}">
                <a16:creationId xmlns:a16="http://schemas.microsoft.com/office/drawing/2014/main" id="{B79A08DB-B7EE-AF15-B491-96D9502DC6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31" r="17640"/>
          <a:stretch/>
        </p:blipFill>
        <p:spPr>
          <a:xfrm>
            <a:off x="6525719" y="2505075"/>
            <a:ext cx="4650698" cy="3296561"/>
          </a:xfrm>
          <a:prstGeom prst="rect">
            <a:avLst/>
          </a:prstGeom>
          <a:noFill/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0251E041-3201-8BAF-2E1A-4919A278D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 wrap="square" anchor="ctr">
            <a:normAutofit/>
          </a:bodyPr>
          <a:lstStyle/>
          <a:p>
            <a:r>
              <a:rPr lang="fr-BE" sz="3600" b="1" dirty="0"/>
              <a:t>L’importance des aides dans le revenu des éleveurs</a:t>
            </a:r>
            <a:endParaRPr lang="fr-FR" sz="3600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B3E65B-959D-984D-0958-D9407076F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B3252266-BEE9-4D00-8228-AD4C581450D9}" type="slidenum">
              <a:rPr lang="fr-FR" smtClean="0"/>
              <a:pPr>
                <a:spcAft>
                  <a:spcPts val="600"/>
                </a:spcAft>
                <a:defRPr/>
              </a:pPr>
              <a:t>35</a:t>
            </a:fld>
            <a:endParaRPr lang="fr-FR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F7AD6562-3EE2-335E-27D4-B284EF103776}"/>
              </a:ext>
            </a:extLst>
          </p:cNvPr>
          <p:cNvSpPr/>
          <p:nvPr/>
        </p:nvSpPr>
        <p:spPr>
          <a:xfrm rot="5400000">
            <a:off x="2426815" y="1489630"/>
            <a:ext cx="505698" cy="1712676"/>
          </a:xfrm>
          <a:prstGeom prst="ellipse">
            <a:avLst/>
          </a:prstGeom>
          <a:noFill/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F8EFB62E-D99F-E161-B418-B8AAAF0C2546}"/>
              </a:ext>
            </a:extLst>
          </p:cNvPr>
          <p:cNvSpPr/>
          <p:nvPr/>
        </p:nvSpPr>
        <p:spPr>
          <a:xfrm>
            <a:off x="7892494" y="4605546"/>
            <a:ext cx="794479" cy="982298"/>
          </a:xfrm>
          <a:prstGeom prst="ellipse">
            <a:avLst/>
          </a:prstGeom>
          <a:noFill/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BCE84EFE-1777-4FC1-DB74-6A1F61FB16CB}"/>
              </a:ext>
            </a:extLst>
          </p:cNvPr>
          <p:cNvSpPr/>
          <p:nvPr/>
        </p:nvSpPr>
        <p:spPr>
          <a:xfrm>
            <a:off x="2263685" y="4722577"/>
            <a:ext cx="794479" cy="982298"/>
          </a:xfrm>
          <a:prstGeom prst="ellipse">
            <a:avLst/>
          </a:prstGeom>
          <a:noFill/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F94BF7E7-0AE6-94CB-1B01-20540BB231FB}"/>
              </a:ext>
            </a:extLst>
          </p:cNvPr>
          <p:cNvSpPr/>
          <p:nvPr/>
        </p:nvSpPr>
        <p:spPr>
          <a:xfrm rot="5400000">
            <a:off x="7547379" y="1685965"/>
            <a:ext cx="505698" cy="1248488"/>
          </a:xfrm>
          <a:prstGeom prst="ellipse">
            <a:avLst/>
          </a:prstGeom>
          <a:noFill/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29846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1CA29818-9D7E-3EDD-9761-820A6AA9A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sz="4000" b="1" dirty="0"/>
              <a:t>L’importance des aides dans le revenu des éleveurs</a:t>
            </a:r>
            <a:endParaRPr lang="fr-FR" sz="4000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2F4D149-8B36-FB83-A94D-C4184AE576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5696"/>
            <a:ext cx="10515600" cy="331761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fr-BE" dirty="0"/>
              <a:t>Les aides représentent </a:t>
            </a:r>
            <a:r>
              <a:rPr lang="fr-BE" b="1" dirty="0"/>
              <a:t>un quart du revenu</a:t>
            </a:r>
            <a:r>
              <a:rPr lang="fr-BE" dirty="0"/>
              <a:t> des élevages ovins wallons.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BE" dirty="0"/>
              <a:t>Elles </a:t>
            </a:r>
            <a:r>
              <a:rPr lang="fr-BE" b="1" dirty="0"/>
              <a:t>permettent de compenser</a:t>
            </a:r>
            <a:r>
              <a:rPr lang="fr-BE" dirty="0"/>
              <a:t> l’écart entre coût de production et prix de vente.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BE" dirty="0"/>
              <a:t>Sans aides, </a:t>
            </a:r>
            <a:r>
              <a:rPr lang="fr-BE" b="1" dirty="0"/>
              <a:t>la majorité des ateliers ovins seraient déficitaires</a:t>
            </a:r>
            <a:r>
              <a:rPr lang="fr-BE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BE" dirty="0"/>
              <a:t>Leur maintien et leur adaptation sont essentiels pour assurer la </a:t>
            </a:r>
            <a:r>
              <a:rPr lang="fr-BE" b="1" dirty="0"/>
              <a:t>pérennité du secteur</a:t>
            </a:r>
            <a:r>
              <a:rPr lang="fr-BE" dirty="0"/>
              <a:t>.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1407E94-EA4A-F137-DD83-276D16CC5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171A54-D0D9-446E-B0EF-501FF7707DBD}" type="slidenum">
              <a:rPr lang="fr-BE" smtClean="0"/>
              <a:pPr>
                <a:defRPr/>
              </a:pPr>
              <a:t>36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2703130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A6169F-A4CB-F569-A9AD-25CFE9581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186E0380-BEC5-36B4-C0EF-3650FC487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850" y="3714750"/>
            <a:ext cx="10521950" cy="1938241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defRPr/>
            </a:pPr>
            <a:r>
              <a:rPr lang="nl-BE" sz="6000" dirty="0"/>
              <a:t>10. Conclusions</a:t>
            </a:r>
            <a:endParaRPr lang="fr-FR" sz="6000" dirty="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6F609A-DEEB-097C-BD11-998337492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D737E2-D3BB-410A-92C4-AD87AFA58E8F}" type="slidenum">
              <a:rPr lang="fr-BE" smtClean="0"/>
              <a:pPr>
                <a:defRPr/>
              </a:pPr>
              <a:t>37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9276265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5B998-5736-2FBB-3ADA-BBB6B7F6A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19D79341-39C8-0726-ADB9-63A3279C36A8}"/>
              </a:ext>
            </a:extLst>
          </p:cNvPr>
          <p:cNvSpPr txBox="1">
            <a:spLocks/>
          </p:cNvSpPr>
          <p:nvPr/>
        </p:nvSpPr>
        <p:spPr>
          <a:xfrm>
            <a:off x="250370" y="-108642"/>
            <a:ext cx="118110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rPr>
              <a:t>10. Conclusions</a:t>
            </a:r>
            <a:endParaRPr lang="fr-BE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id="{80020994-E2D4-C21A-61A3-7425F87F5C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D5C15D2-5419-4B1E-A5DE-F9D4C45517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034" y="1601744"/>
            <a:ext cx="11233932" cy="4731054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fr-BE" sz="2400" b="1" dirty="0"/>
              <a:t>Une rentabilité fragile</a:t>
            </a:r>
            <a:r>
              <a:rPr lang="fr-BE" sz="1600" b="1" dirty="0"/>
              <a:t>: </a:t>
            </a:r>
            <a:r>
              <a:rPr lang="fr-BE" sz="2400" dirty="0"/>
              <a:t>un coût de production souvent supérieure au prix de vente</a:t>
            </a:r>
            <a:endParaRPr lang="fr-BE" sz="24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fr-BE" sz="2400" b="1" dirty="0"/>
              <a:t>Des marges de progrès réelles</a:t>
            </a:r>
            <a:endParaRPr lang="fr-BE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BE" dirty="0"/>
              <a:t>Productivité du troupeau : performances techniques, sanitaires et génétiques à optimiser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BE" dirty="0"/>
              <a:t>Organisation et productivité du travail : mieux valoriser chaque heure investie pour améliorer la rémunération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BE" dirty="0"/>
              <a:t>Valorisation des produits et coproduits : filières, vente directe, diversification des débouchés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BE" sz="2400" b="1" dirty="0" err="1"/>
              <a:t>Couprod</a:t>
            </a:r>
            <a:r>
              <a:rPr lang="fr-BE" sz="2400" b="1" dirty="0"/>
              <a:t> : un outil concret pour piloter</a:t>
            </a:r>
            <a:endParaRPr lang="fr-BE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BE" dirty="0"/>
              <a:t>Permet d’obtenir des chiffres précis et fiables sur le secteur ovin wallon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BE" dirty="0"/>
              <a:t>Facilite le suivi, la comparaison et l’identification des leviers d’amélioration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B19B35B-B3F1-3AC5-33E0-0D5990C98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AA0120-A4C6-45E0-BC43-4CF8CC0CC42C}" type="slidenum">
              <a:rPr lang="fr-BE" smtClean="0"/>
              <a:pPr>
                <a:defRPr/>
              </a:pPr>
              <a:t>38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0083986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665AFE7-1F18-0995-690B-C54FAAD8B1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652655"/>
            <a:ext cx="10515600" cy="554603"/>
          </a:xfrm>
        </p:spPr>
        <p:txBody>
          <a:bodyPr/>
          <a:lstStyle/>
          <a:p>
            <a:pPr algn="r"/>
            <a:r>
              <a:rPr lang="fr-FR" dirty="0"/>
              <a:t>Hypacie Célestine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56B4E258-A570-1BBF-7231-C24D86BEC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Merci pour votre attention </a:t>
            </a:r>
          </a:p>
        </p:txBody>
      </p:sp>
      <p:sp>
        <p:nvSpPr>
          <p:cNvPr id="2" name="Espace réservé du numéro de diapositive 4">
            <a:extLst>
              <a:ext uri="{FF2B5EF4-FFF2-40B4-BE49-F238E27FC236}">
                <a16:creationId xmlns:a16="http://schemas.microsoft.com/office/drawing/2014/main" id="{9CB34302-C3BF-A1D4-09E1-18F0869C4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AA0120-A4C6-45E0-BC43-4CF8CC0CC42C}" type="slidenum">
              <a:rPr lang="fr-BE" sz="1200">
                <a:solidFill>
                  <a:schemeClr val="tx1">
                    <a:tint val="75000"/>
                  </a:schemeClr>
                </a:solidFill>
              </a:rPr>
              <a:pPr>
                <a:defRPr/>
              </a:pPr>
              <a:t>39</a:t>
            </a:fld>
            <a:endParaRPr lang="fr-BE" sz="1200" dirty="0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54880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llègedesProducteurs_Modèle_présentation [Lecture seule] [Mode de compatibilité]" id="{8020A524-AC91-4640-AF7B-EF452505985E}" vid="{B42212B4-317C-4F4D-A765-5DDD337B9879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33642</TotalTime>
  <Words>1586</Words>
  <Application>Microsoft Office PowerPoint</Application>
  <PresentationFormat>Grand écran</PresentationFormat>
  <Paragraphs>332</Paragraphs>
  <Slides>39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39</vt:i4>
      </vt:variant>
    </vt:vector>
  </HeadingPairs>
  <TitlesOfParts>
    <vt:vector size="45" baseType="lpstr">
      <vt:lpstr>Arial</vt:lpstr>
      <vt:lpstr>Calibri</vt:lpstr>
      <vt:lpstr>Calibri Light</vt:lpstr>
      <vt:lpstr>Symbol</vt:lpstr>
      <vt:lpstr>Times New Roman</vt:lpstr>
      <vt:lpstr>Thème Office</vt:lpstr>
      <vt:lpstr> Comprendre et maîtriser les coûts de production en élevage ovin</vt:lpstr>
      <vt:lpstr>Sommaire</vt:lpstr>
      <vt:lpstr>1. Objectif de l’étude </vt:lpstr>
      <vt:lpstr>Présentation PowerPoint</vt:lpstr>
      <vt:lpstr>2. Contexte et enjeux</vt:lpstr>
      <vt:lpstr>Présentation PowerPoint</vt:lpstr>
      <vt:lpstr>2. Contexte  et enjeux </vt:lpstr>
      <vt:lpstr>3. Description du projet </vt:lpstr>
      <vt:lpstr>3. Description du projet</vt:lpstr>
      <vt:lpstr>4. Informations collectées auprès des exploitations </vt:lpstr>
      <vt:lpstr>Présentation PowerPoint</vt:lpstr>
      <vt:lpstr>4. Informations collectées auprès des exploitations</vt:lpstr>
      <vt:lpstr>5. Participation et collecte de données</vt:lpstr>
      <vt:lpstr>5. Participation et collecte de données </vt:lpstr>
      <vt:lpstr>6. Répartition géographique</vt:lpstr>
      <vt:lpstr>6. Répartition géographique</vt:lpstr>
      <vt:lpstr>Généralités des ovins - caprins</vt:lpstr>
      <vt:lpstr>7. Effectifs et répartition</vt:lpstr>
      <vt:lpstr>8.Analyses descriptives pour les années 2023 et 2024 confondues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9. Résultats couprod &amp; analyses </vt:lpstr>
      <vt:lpstr>Les indicateurs technico-économiques</vt:lpstr>
      <vt:lpstr>Les indicateurs technico-économiques</vt:lpstr>
      <vt:lpstr>9.Résultats Couprod 2023</vt:lpstr>
      <vt:lpstr>9.Résultats Couprod 2024</vt:lpstr>
      <vt:lpstr>9. Résultats Couprod 2023 vs 2024</vt:lpstr>
      <vt:lpstr>9. Résultats Couprod BIO vs CONV.</vt:lpstr>
      <vt:lpstr>Productivité &amp; Rémunération du travail (2023-2024)</vt:lpstr>
      <vt:lpstr>Productivité &amp; Rémunération du travail (2023)</vt:lpstr>
      <vt:lpstr>Productivité &amp; Rémunération du travail (2024)</vt:lpstr>
      <vt:lpstr>L’importance des aides dans le revenu des éleveurs</vt:lpstr>
      <vt:lpstr>L’importance des aides dans le revenu des éleveurs</vt:lpstr>
      <vt:lpstr>10. Conclusions</vt:lpstr>
      <vt:lpstr>Présentation PowerPoint</vt:lpstr>
      <vt:lpstr>Merci pour votre attention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Assemblée sectorielle Grandes cultures et Pommes de terre</dc:title>
  <dc:creator>Hélène Louppe</dc:creator>
  <cp:lastModifiedBy>Isabelle Monnart</cp:lastModifiedBy>
  <cp:revision>212</cp:revision>
  <dcterms:created xsi:type="dcterms:W3CDTF">2019-05-28T11:25:40Z</dcterms:created>
  <dcterms:modified xsi:type="dcterms:W3CDTF">2025-05-22T10:02:15Z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0008007c1e0000000000010282210207f7000400038000</vt:lpwstr>
  </property>
</Properties>
</file>