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73" r:id="rId2"/>
    <p:sldId id="721" r:id="rId3"/>
    <p:sldId id="722" r:id="rId4"/>
    <p:sldId id="723" r:id="rId5"/>
    <p:sldId id="725" r:id="rId6"/>
    <p:sldId id="726" r:id="rId7"/>
    <p:sldId id="728" r:id="rId8"/>
    <p:sldId id="727" r:id="rId9"/>
    <p:sldId id="724" r:id="rId10"/>
    <p:sldId id="351" r:id="rId11"/>
  </p:sldIdLst>
  <p:sldSz cx="12192000" cy="6858000"/>
  <p:notesSz cx="7104063" cy="10234613"/>
  <p:defaultTextStyle>
    <a:defPPr>
      <a:defRPr lang="fr-B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el Daniaux" initials="CD" lastIdx="4" clrIdx="0">
    <p:extLst>
      <p:ext uri="{19B8F6BF-5375-455C-9EA6-DF929625EA0E}">
        <p15:presenceInfo xmlns:p15="http://schemas.microsoft.com/office/powerpoint/2012/main" userId="785726d0d64c1696" providerId="Windows Live"/>
      </p:ext>
    </p:extLst>
  </p:cmAuthor>
  <p:cmAuthor id="2" name="Christel Daniaux" initials="CD [2]" lastIdx="19" clrIdx="1">
    <p:extLst>
      <p:ext uri="{19B8F6BF-5375-455C-9EA6-DF929625EA0E}">
        <p15:presenceInfo xmlns:p15="http://schemas.microsoft.com/office/powerpoint/2012/main" userId="S-1-5-21-3244368511-3075686664-2850739181-111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383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A488322-F2BA-4B5B-9748-0D474271808F}" styleName="Style moyen 3 - 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Style foncé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Style moyen 4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81" autoAdjust="0"/>
    <p:restoredTop sz="94660"/>
  </p:normalViewPr>
  <p:slideViewPr>
    <p:cSldViewPr snapToGrid="0">
      <p:cViewPr varScale="1">
        <p:scale>
          <a:sx n="83" d="100"/>
          <a:sy n="83" d="100"/>
        </p:scale>
        <p:origin x="70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icolas_M\Documents\Documents\Statistiques\abattages\Analyses%20des%20donn&#233;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icolas_M\Documents\Documents\Statistiques\abattages\Analyses%20des%20donn&#233;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icolas_M\Documents\Documents\Statistiques\abattages\Analyses%20des%20donn&#233;e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icolas_M\Documents\Documents\Statistiques\abattages\Analyses%20des%20donn&#233;e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icolas_M\Documents\Documents\Statistiques\abattages\Analyses%20des%20donn&#233;e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Poids moyen des ovins abattus (Kg carc. / animal)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1"/>
            <c:trendlineLbl>
              <c:layout>
                <c:manualLayout>
                  <c:x val="-2.4612883841497214E-2"/>
                  <c:y val="0.25376776997897887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</c:trendlineLbl>
          </c:trendline>
          <c:cat>
            <c:numRef>
              <c:f>'poids carcasses moyen '!$B$2:$P$2</c:f>
              <c:numCache>
                <c:formatCode>General</c:formatCode>
                <c:ptCount val="1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</c:numCache>
            </c:numRef>
          </c:cat>
          <c:val>
            <c:numRef>
              <c:f>'poids carcasses moyen '!$B$5:$P$5</c:f>
              <c:numCache>
                <c:formatCode>0.00</c:formatCode>
                <c:ptCount val="15"/>
                <c:pt idx="0">
                  <c:v>18.425141203444806</c:v>
                </c:pt>
                <c:pt idx="1">
                  <c:v>18.788854108352322</c:v>
                </c:pt>
                <c:pt idx="2">
                  <c:v>17.899710029860021</c:v>
                </c:pt>
                <c:pt idx="3">
                  <c:v>18.958871866870382</c:v>
                </c:pt>
                <c:pt idx="4">
                  <c:v>19.850293350717081</c:v>
                </c:pt>
                <c:pt idx="5">
                  <c:v>19.692903920757455</c:v>
                </c:pt>
                <c:pt idx="6">
                  <c:v>19.845575989511357</c:v>
                </c:pt>
                <c:pt idx="7">
                  <c:v>21.221939307626467</c:v>
                </c:pt>
                <c:pt idx="8">
                  <c:v>20.889298864445063</c:v>
                </c:pt>
                <c:pt idx="9">
                  <c:v>22.013690972801601</c:v>
                </c:pt>
                <c:pt idx="10">
                  <c:v>21.56430264885978</c:v>
                </c:pt>
                <c:pt idx="11">
                  <c:v>22.043455316061152</c:v>
                </c:pt>
                <c:pt idx="12">
                  <c:v>22.011470585176635</c:v>
                </c:pt>
                <c:pt idx="13">
                  <c:v>22.093773184949654</c:v>
                </c:pt>
                <c:pt idx="14">
                  <c:v>22.102861157617795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145-4124-9FCE-AA80828738B8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'poids carcasses moyen '!$B$2:$P$2</c:f>
              <c:numCache>
                <c:formatCode>General</c:formatCode>
                <c:ptCount val="1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</c:numCache>
            </c:numRef>
          </c:cat>
          <c:val>
            <c:numRef>
              <c:f>'poids carcasses moyen '!$B$6:$P$6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145-4124-9FCE-AA80828738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84215439"/>
        <c:axId val="984215919"/>
      </c:lineChart>
      <c:catAx>
        <c:axId val="9842154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84215919"/>
        <c:crosses val="autoZero"/>
        <c:auto val="1"/>
        <c:lblAlgn val="ctr"/>
        <c:lblOffset val="100"/>
        <c:noMultiLvlLbl val="0"/>
      </c:catAx>
      <c:valAx>
        <c:axId val="984215919"/>
        <c:scaling>
          <c:orientation val="minMax"/>
          <c:min val="1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842154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BE"/>
              <a:t>Volumes d'abattages petits ruminants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9.0190456962110505E-2"/>
          <c:y val="0.10908605999030181"/>
          <c:w val="0.88489434013056056"/>
          <c:h val="0.71465929295494957"/>
        </c:manualLayout>
      </c:layout>
      <c:lineChart>
        <c:grouping val="standard"/>
        <c:varyColors val="0"/>
        <c:ser>
          <c:idx val="0"/>
          <c:order val="0"/>
          <c:tx>
            <c:strRef>
              <c:f>'abattages et abattoirs'!$AB$3</c:f>
              <c:strCache>
                <c:ptCount val="1"/>
                <c:pt idx="0">
                  <c:v>Flandre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'abattages et abattoirs'!$AC$2:$AK$2</c:f>
              <c:numCache>
                <c:formatCode>General</c:formatCode>
                <c:ptCount val="9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</c:numCache>
            </c:numRef>
          </c:cat>
          <c:val>
            <c:numRef>
              <c:f>'abattages et abattoirs'!$AC$3:$AK$3</c:f>
              <c:numCache>
                <c:formatCode>General</c:formatCode>
                <c:ptCount val="9"/>
                <c:pt idx="0">
                  <c:v>123837</c:v>
                </c:pt>
                <c:pt idx="1">
                  <c:v>121203</c:v>
                </c:pt>
                <c:pt idx="2">
                  <c:v>105908</c:v>
                </c:pt>
                <c:pt idx="3">
                  <c:v>73146</c:v>
                </c:pt>
                <c:pt idx="4">
                  <c:v>61142</c:v>
                </c:pt>
                <c:pt idx="5">
                  <c:v>65446</c:v>
                </c:pt>
                <c:pt idx="6">
                  <c:v>43473</c:v>
                </c:pt>
                <c:pt idx="7">
                  <c:v>37344</c:v>
                </c:pt>
                <c:pt idx="8">
                  <c:v>29254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E4-4462-A173-BF965176654F}"/>
            </c:ext>
          </c:extLst>
        </c:ser>
        <c:ser>
          <c:idx val="1"/>
          <c:order val="1"/>
          <c:tx>
            <c:strRef>
              <c:f>'abattages et abattoirs'!$AB$4</c:f>
              <c:strCache>
                <c:ptCount val="1"/>
                <c:pt idx="0">
                  <c:v>BXL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'abattages et abattoirs'!$AC$2:$AK$2</c:f>
              <c:numCache>
                <c:formatCode>General</c:formatCode>
                <c:ptCount val="9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</c:numCache>
            </c:numRef>
          </c:cat>
          <c:val>
            <c:numRef>
              <c:f>'abattages et abattoirs'!$AC$4:$AK$4</c:f>
              <c:numCache>
                <c:formatCode>General</c:formatCode>
                <c:ptCount val="9"/>
                <c:pt idx="0">
                  <c:v>16440</c:v>
                </c:pt>
                <c:pt idx="1">
                  <c:v>19893</c:v>
                </c:pt>
                <c:pt idx="2">
                  <c:v>20932</c:v>
                </c:pt>
                <c:pt idx="3">
                  <c:v>23198</c:v>
                </c:pt>
                <c:pt idx="4">
                  <c:v>26130</c:v>
                </c:pt>
                <c:pt idx="5">
                  <c:v>28799</c:v>
                </c:pt>
                <c:pt idx="6">
                  <c:v>28496</c:v>
                </c:pt>
                <c:pt idx="7">
                  <c:v>30453</c:v>
                </c:pt>
                <c:pt idx="8">
                  <c:v>24047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E4-4462-A173-BF965176654F}"/>
            </c:ext>
          </c:extLst>
        </c:ser>
        <c:ser>
          <c:idx val="2"/>
          <c:order val="2"/>
          <c:tx>
            <c:strRef>
              <c:f>'abattages et abattoirs'!$AB$5</c:f>
              <c:strCache>
                <c:ptCount val="1"/>
                <c:pt idx="0">
                  <c:v>Wallonie 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'abattages et abattoirs'!$AC$2:$AK$2</c:f>
              <c:numCache>
                <c:formatCode>General</c:formatCode>
                <c:ptCount val="9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</c:numCache>
            </c:numRef>
          </c:cat>
          <c:val>
            <c:numRef>
              <c:f>'abattages et abattoirs'!$AC$5:$AK$5</c:f>
              <c:numCache>
                <c:formatCode>General</c:formatCode>
                <c:ptCount val="9"/>
                <c:pt idx="0">
                  <c:v>14644</c:v>
                </c:pt>
                <c:pt idx="1">
                  <c:v>13975</c:v>
                </c:pt>
                <c:pt idx="2">
                  <c:v>20769</c:v>
                </c:pt>
                <c:pt idx="3">
                  <c:v>41959</c:v>
                </c:pt>
                <c:pt idx="4">
                  <c:v>46377</c:v>
                </c:pt>
                <c:pt idx="5">
                  <c:v>49511</c:v>
                </c:pt>
                <c:pt idx="6">
                  <c:v>48104</c:v>
                </c:pt>
                <c:pt idx="7">
                  <c:v>42401</c:v>
                </c:pt>
                <c:pt idx="8">
                  <c:v>39862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EE4-4462-A173-BF965176654F}"/>
            </c:ext>
          </c:extLst>
        </c:ser>
        <c:ser>
          <c:idx val="3"/>
          <c:order val="3"/>
          <c:tx>
            <c:strRef>
              <c:f>'abattages et abattoirs'!$AB$6</c:f>
              <c:strCache>
                <c:ptCount val="1"/>
                <c:pt idx="0">
                  <c:v>Total 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'abattages et abattoirs'!$AC$2:$AK$2</c:f>
              <c:numCache>
                <c:formatCode>General</c:formatCode>
                <c:ptCount val="9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</c:numCache>
            </c:numRef>
          </c:cat>
          <c:val>
            <c:numRef>
              <c:f>'abattages et abattoirs'!$AC$6:$AK$6</c:f>
              <c:numCache>
                <c:formatCode>General</c:formatCode>
                <c:ptCount val="9"/>
                <c:pt idx="0">
                  <c:v>154921</c:v>
                </c:pt>
                <c:pt idx="1">
                  <c:v>155071</c:v>
                </c:pt>
                <c:pt idx="2">
                  <c:v>147609</c:v>
                </c:pt>
                <c:pt idx="3">
                  <c:v>138303</c:v>
                </c:pt>
                <c:pt idx="4">
                  <c:v>133649</c:v>
                </c:pt>
                <c:pt idx="5">
                  <c:v>143756</c:v>
                </c:pt>
                <c:pt idx="6">
                  <c:v>120073</c:v>
                </c:pt>
                <c:pt idx="7">
                  <c:v>110198</c:v>
                </c:pt>
                <c:pt idx="8">
                  <c:v>93163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EE4-4462-A173-BF96517665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962383"/>
        <c:axId val="278704159"/>
      </c:lineChart>
      <c:catAx>
        <c:axId val="3219623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78704159"/>
        <c:crosses val="autoZero"/>
        <c:auto val="1"/>
        <c:lblAlgn val="ctr"/>
        <c:lblOffset val="100"/>
        <c:noMultiLvlLbl val="0"/>
      </c:catAx>
      <c:valAx>
        <c:axId val="2787041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219623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7380274581061983"/>
          <c:y val="0.86971487100697775"/>
          <c:w val="0.67662460461673057"/>
          <c:h val="0.102846680750272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BE"/>
              <a:t>Volumes d'abattages caprins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9.0190456962110505E-2"/>
          <c:y val="0.10908605999030181"/>
          <c:w val="0.88489434013056056"/>
          <c:h val="0.71465929295494957"/>
        </c:manualLayout>
      </c:layout>
      <c:lineChart>
        <c:grouping val="standard"/>
        <c:varyColors val="0"/>
        <c:ser>
          <c:idx val="0"/>
          <c:order val="0"/>
          <c:tx>
            <c:strRef>
              <c:f>'abattages et abattoirs'!$N$3</c:f>
              <c:strCache>
                <c:ptCount val="1"/>
                <c:pt idx="0">
                  <c:v>Flandre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'abattages et abattoirs'!$O$2:$W$2</c:f>
              <c:numCache>
                <c:formatCode>General</c:formatCode>
                <c:ptCount val="9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</c:numCache>
            </c:numRef>
          </c:cat>
          <c:val>
            <c:numRef>
              <c:f>'abattages et abattoirs'!$O$3:$W$3</c:f>
              <c:numCache>
                <c:formatCode>General</c:formatCode>
                <c:ptCount val="9"/>
                <c:pt idx="0">
                  <c:v>9607</c:v>
                </c:pt>
                <c:pt idx="1">
                  <c:v>11104</c:v>
                </c:pt>
                <c:pt idx="2">
                  <c:v>12444</c:v>
                </c:pt>
                <c:pt idx="3">
                  <c:v>9328</c:v>
                </c:pt>
                <c:pt idx="4">
                  <c:v>8638</c:v>
                </c:pt>
                <c:pt idx="5">
                  <c:v>11930</c:v>
                </c:pt>
                <c:pt idx="6">
                  <c:v>11349</c:v>
                </c:pt>
                <c:pt idx="7">
                  <c:v>20443</c:v>
                </c:pt>
                <c:pt idx="8">
                  <c:v>15274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75-4A94-A734-4C84F6658418}"/>
            </c:ext>
          </c:extLst>
        </c:ser>
        <c:ser>
          <c:idx val="1"/>
          <c:order val="1"/>
          <c:tx>
            <c:strRef>
              <c:f>'abattages et abattoirs'!$N$4</c:f>
              <c:strCache>
                <c:ptCount val="1"/>
                <c:pt idx="0">
                  <c:v>BXL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'abattages et abattoirs'!$O$2:$W$2</c:f>
              <c:numCache>
                <c:formatCode>General</c:formatCode>
                <c:ptCount val="9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</c:numCache>
            </c:numRef>
          </c:cat>
          <c:val>
            <c:numRef>
              <c:f>'abattages et abattoirs'!$O$4:$W$4</c:f>
              <c:numCache>
                <c:formatCode>General</c:formatCode>
                <c:ptCount val="9"/>
                <c:pt idx="0">
                  <c:v>3171</c:v>
                </c:pt>
                <c:pt idx="1">
                  <c:v>4879</c:v>
                </c:pt>
                <c:pt idx="2">
                  <c:v>5468</c:v>
                </c:pt>
                <c:pt idx="3">
                  <c:v>7548</c:v>
                </c:pt>
                <c:pt idx="4">
                  <c:v>6554</c:v>
                </c:pt>
                <c:pt idx="5">
                  <c:v>8596</c:v>
                </c:pt>
                <c:pt idx="6">
                  <c:v>9985</c:v>
                </c:pt>
                <c:pt idx="7">
                  <c:v>12712</c:v>
                </c:pt>
                <c:pt idx="8">
                  <c:v>8479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575-4A94-A734-4C84F6658418}"/>
            </c:ext>
          </c:extLst>
        </c:ser>
        <c:ser>
          <c:idx val="2"/>
          <c:order val="2"/>
          <c:tx>
            <c:strRef>
              <c:f>'abattages et abattoirs'!$N$5</c:f>
              <c:strCache>
                <c:ptCount val="1"/>
                <c:pt idx="0">
                  <c:v>Wallonie 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'abattages et abattoirs'!$O$2:$W$2</c:f>
              <c:numCache>
                <c:formatCode>General</c:formatCode>
                <c:ptCount val="9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</c:numCache>
            </c:numRef>
          </c:cat>
          <c:val>
            <c:numRef>
              <c:f>'abattages et abattoirs'!$O$5:$W$5</c:f>
              <c:numCache>
                <c:formatCode>General</c:formatCode>
                <c:ptCount val="9"/>
                <c:pt idx="0">
                  <c:v>82</c:v>
                </c:pt>
                <c:pt idx="1">
                  <c:v>59</c:v>
                </c:pt>
                <c:pt idx="2">
                  <c:v>277</c:v>
                </c:pt>
                <c:pt idx="3">
                  <c:v>1378</c:v>
                </c:pt>
                <c:pt idx="4">
                  <c:v>1127</c:v>
                </c:pt>
                <c:pt idx="5">
                  <c:v>1879</c:v>
                </c:pt>
                <c:pt idx="6">
                  <c:v>2501</c:v>
                </c:pt>
                <c:pt idx="7">
                  <c:v>1563</c:v>
                </c:pt>
                <c:pt idx="8">
                  <c:v>2514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575-4A94-A734-4C84F6658418}"/>
            </c:ext>
          </c:extLst>
        </c:ser>
        <c:ser>
          <c:idx val="3"/>
          <c:order val="3"/>
          <c:tx>
            <c:strRef>
              <c:f>'abattages et abattoirs'!$N$6</c:f>
              <c:strCache>
                <c:ptCount val="1"/>
                <c:pt idx="0">
                  <c:v>Total 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'abattages et abattoirs'!$O$2:$W$2</c:f>
              <c:numCache>
                <c:formatCode>General</c:formatCode>
                <c:ptCount val="9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</c:numCache>
            </c:numRef>
          </c:cat>
          <c:val>
            <c:numRef>
              <c:f>'abattages et abattoirs'!$O$6:$W$6</c:f>
              <c:numCache>
                <c:formatCode>General</c:formatCode>
                <c:ptCount val="9"/>
                <c:pt idx="0">
                  <c:v>12860</c:v>
                </c:pt>
                <c:pt idx="1">
                  <c:v>16042</c:v>
                </c:pt>
                <c:pt idx="2">
                  <c:v>18189</c:v>
                </c:pt>
                <c:pt idx="3">
                  <c:v>18254</c:v>
                </c:pt>
                <c:pt idx="4">
                  <c:v>16319</c:v>
                </c:pt>
                <c:pt idx="5">
                  <c:v>22405</c:v>
                </c:pt>
                <c:pt idx="6">
                  <c:v>23835</c:v>
                </c:pt>
                <c:pt idx="7">
                  <c:v>34718</c:v>
                </c:pt>
                <c:pt idx="8">
                  <c:v>26267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575-4A94-A734-4C84F66584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962383"/>
        <c:axId val="278704159"/>
      </c:lineChart>
      <c:catAx>
        <c:axId val="3219623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78704159"/>
        <c:crosses val="autoZero"/>
        <c:auto val="1"/>
        <c:lblAlgn val="ctr"/>
        <c:lblOffset val="100"/>
        <c:noMultiLvlLbl val="0"/>
      </c:catAx>
      <c:valAx>
        <c:axId val="2787041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219623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7380274581061983"/>
          <c:y val="0.86971487100697775"/>
          <c:w val="0.67662460461673057"/>
          <c:h val="0.102846680750272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BE"/>
              <a:t>Volumes d'abattages ovins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9.0190456962110505E-2"/>
          <c:y val="8.8682404282797986E-2"/>
          <c:w val="0.88489434013056056"/>
          <c:h val="0.73506306503353747"/>
        </c:manualLayout>
      </c:layout>
      <c:lineChart>
        <c:grouping val="standard"/>
        <c:varyColors val="0"/>
        <c:ser>
          <c:idx val="0"/>
          <c:order val="0"/>
          <c:tx>
            <c:strRef>
              <c:f>'abattages et abattoirs'!$A$3</c:f>
              <c:strCache>
                <c:ptCount val="1"/>
                <c:pt idx="0">
                  <c:v>Flandre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'abattages et abattoirs'!$B$2:$J$2</c:f>
              <c:numCache>
                <c:formatCode>General</c:formatCode>
                <c:ptCount val="9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</c:numCache>
            </c:numRef>
          </c:cat>
          <c:val>
            <c:numRef>
              <c:f>'abattages et abattoirs'!$B$3:$J$3</c:f>
              <c:numCache>
                <c:formatCode>General</c:formatCode>
                <c:ptCount val="9"/>
                <c:pt idx="0">
                  <c:v>114230</c:v>
                </c:pt>
                <c:pt idx="1">
                  <c:v>110099</c:v>
                </c:pt>
                <c:pt idx="2">
                  <c:v>93464</c:v>
                </c:pt>
                <c:pt idx="3">
                  <c:v>63818</c:v>
                </c:pt>
                <c:pt idx="4">
                  <c:v>52504</c:v>
                </c:pt>
                <c:pt idx="5">
                  <c:v>53516</c:v>
                </c:pt>
                <c:pt idx="6">
                  <c:v>32124</c:v>
                </c:pt>
                <c:pt idx="7">
                  <c:v>16901</c:v>
                </c:pt>
                <c:pt idx="8" formatCode="_-* #,##0_-;\-* #,##0_-;_-* &quot;-&quot;??_-;_-@_-">
                  <c:v>13980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7C-4DBB-A88B-C9CFEF41E70E}"/>
            </c:ext>
          </c:extLst>
        </c:ser>
        <c:ser>
          <c:idx val="1"/>
          <c:order val="1"/>
          <c:tx>
            <c:strRef>
              <c:f>'abattages et abattoirs'!$A$4</c:f>
              <c:strCache>
                <c:ptCount val="1"/>
                <c:pt idx="0">
                  <c:v>BXL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'abattages et abattoirs'!$B$2:$J$2</c:f>
              <c:numCache>
                <c:formatCode>General</c:formatCode>
                <c:ptCount val="9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</c:numCache>
            </c:numRef>
          </c:cat>
          <c:val>
            <c:numRef>
              <c:f>'abattages et abattoirs'!$B$4:$J$4</c:f>
              <c:numCache>
                <c:formatCode>General</c:formatCode>
                <c:ptCount val="9"/>
                <c:pt idx="0">
                  <c:v>13269</c:v>
                </c:pt>
                <c:pt idx="1">
                  <c:v>15014</c:v>
                </c:pt>
                <c:pt idx="2">
                  <c:v>15464</c:v>
                </c:pt>
                <c:pt idx="3">
                  <c:v>15650</c:v>
                </c:pt>
                <c:pt idx="4">
                  <c:v>19576</c:v>
                </c:pt>
                <c:pt idx="5">
                  <c:v>20203</c:v>
                </c:pt>
                <c:pt idx="6">
                  <c:v>18511</c:v>
                </c:pt>
                <c:pt idx="7">
                  <c:v>17741</c:v>
                </c:pt>
                <c:pt idx="8" formatCode="_-* #,##0_-;\-* #,##0_-;_-* &quot;-&quot;??_-;_-@_-">
                  <c:v>15568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B7C-4DBB-A88B-C9CFEF41E70E}"/>
            </c:ext>
          </c:extLst>
        </c:ser>
        <c:ser>
          <c:idx val="2"/>
          <c:order val="2"/>
          <c:tx>
            <c:strRef>
              <c:f>'abattages et abattoirs'!$A$5</c:f>
              <c:strCache>
                <c:ptCount val="1"/>
                <c:pt idx="0">
                  <c:v>Wallonie 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'abattages et abattoirs'!$B$2:$J$2</c:f>
              <c:numCache>
                <c:formatCode>General</c:formatCode>
                <c:ptCount val="9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</c:numCache>
            </c:numRef>
          </c:cat>
          <c:val>
            <c:numRef>
              <c:f>'abattages et abattoirs'!$B$5:$J$5</c:f>
              <c:numCache>
                <c:formatCode>General</c:formatCode>
                <c:ptCount val="9"/>
                <c:pt idx="0">
                  <c:v>14562</c:v>
                </c:pt>
                <c:pt idx="1">
                  <c:v>13916</c:v>
                </c:pt>
                <c:pt idx="2">
                  <c:v>20492</c:v>
                </c:pt>
                <c:pt idx="3">
                  <c:v>40581</c:v>
                </c:pt>
                <c:pt idx="4">
                  <c:v>45250</c:v>
                </c:pt>
                <c:pt idx="5">
                  <c:v>47632</c:v>
                </c:pt>
                <c:pt idx="6">
                  <c:v>45603</c:v>
                </c:pt>
                <c:pt idx="7">
                  <c:v>40838</c:v>
                </c:pt>
                <c:pt idx="8" formatCode="_-* #,##0_-;\-* #,##0_-;_-* &quot;-&quot;??_-;_-@_-">
                  <c:v>37348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B7C-4DBB-A88B-C9CFEF41E70E}"/>
            </c:ext>
          </c:extLst>
        </c:ser>
        <c:ser>
          <c:idx val="3"/>
          <c:order val="3"/>
          <c:tx>
            <c:strRef>
              <c:f>'abattages et abattoirs'!$A$6</c:f>
              <c:strCache>
                <c:ptCount val="1"/>
                <c:pt idx="0">
                  <c:v>Total 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'abattages et abattoirs'!$B$2:$J$2</c:f>
              <c:numCache>
                <c:formatCode>General</c:formatCode>
                <c:ptCount val="9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</c:numCache>
            </c:numRef>
          </c:cat>
          <c:val>
            <c:numRef>
              <c:f>'abattages et abattoirs'!$B$6:$J$6</c:f>
              <c:numCache>
                <c:formatCode>General</c:formatCode>
                <c:ptCount val="9"/>
                <c:pt idx="0">
                  <c:v>142061</c:v>
                </c:pt>
                <c:pt idx="1">
                  <c:v>139029</c:v>
                </c:pt>
                <c:pt idx="2">
                  <c:v>129420</c:v>
                </c:pt>
                <c:pt idx="3">
                  <c:v>120049</c:v>
                </c:pt>
                <c:pt idx="4">
                  <c:v>117330</c:v>
                </c:pt>
                <c:pt idx="5">
                  <c:v>121351</c:v>
                </c:pt>
                <c:pt idx="6">
                  <c:v>96238</c:v>
                </c:pt>
                <c:pt idx="7">
                  <c:v>75480</c:v>
                </c:pt>
                <c:pt idx="8" formatCode="_-* #,##0_-;\-* #,##0_-;_-* &quot;-&quot;??_-;_-@_-">
                  <c:v>66896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B7C-4DBB-A88B-C9CFEF41E7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962383"/>
        <c:axId val="278704159"/>
      </c:lineChart>
      <c:catAx>
        <c:axId val="3219623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78704159"/>
        <c:crosses val="autoZero"/>
        <c:auto val="1"/>
        <c:lblAlgn val="ctr"/>
        <c:lblOffset val="100"/>
        <c:noMultiLvlLbl val="0"/>
      </c:catAx>
      <c:valAx>
        <c:axId val="2787041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219623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7380274581061983"/>
          <c:y val="0.86971487100697775"/>
          <c:w val="0.67662460461673057"/>
          <c:h val="0.102846680750272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4.5810515035101584E-2"/>
          <c:y val="0.16340626340626344"/>
          <c:w val="0.94902710041867611"/>
          <c:h val="0.68130301279907568"/>
        </c:manualLayout>
      </c:layout>
      <c:lineChart>
        <c:grouping val="standard"/>
        <c:varyColors val="0"/>
        <c:ser>
          <c:idx val="0"/>
          <c:order val="0"/>
          <c:tx>
            <c:strRef>
              <c:f>'Consommation '!$A$15</c:f>
              <c:strCache>
                <c:ptCount val="1"/>
                <c:pt idx="0">
                  <c:v>% auto-approvisionnement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1"/>
            <c:trendlineLbl>
              <c:layout>
                <c:manualLayout>
                  <c:x val="-3.1051389986286315E-2"/>
                  <c:y val="0.21458804135969489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</c:trendlineLbl>
          </c:trendline>
          <c:cat>
            <c:numRef>
              <c:f>'Consommation '!$B$1:$O$1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'Consommation '!$B$15:$O$15</c:f>
              <c:numCache>
                <c:formatCode>0.0</c:formatCode>
                <c:ptCount val="14"/>
                <c:pt idx="0">
                  <c:v>4.7411740947064169</c:v>
                </c:pt>
                <c:pt idx="1">
                  <c:v>3.1566278242792274</c:v>
                </c:pt>
                <c:pt idx="2">
                  <c:v>5.2691651317201362</c:v>
                </c:pt>
                <c:pt idx="3">
                  <c:v>7.138139687710698</c:v>
                </c:pt>
                <c:pt idx="4">
                  <c:v>6.9215408313039308</c:v>
                </c:pt>
                <c:pt idx="5">
                  <c:v>10.024318705846181</c:v>
                </c:pt>
                <c:pt idx="6">
                  <c:v>11.521494931261284</c:v>
                </c:pt>
                <c:pt idx="7">
                  <c:v>12.151693384364895</c:v>
                </c:pt>
                <c:pt idx="8">
                  <c:v>13.200061858943425</c:v>
                </c:pt>
                <c:pt idx="9">
                  <c:v>16.773978235050237</c:v>
                </c:pt>
                <c:pt idx="10">
                  <c:v>15.669797262008636</c:v>
                </c:pt>
                <c:pt idx="11">
                  <c:v>21.531916443608608</c:v>
                </c:pt>
                <c:pt idx="12">
                  <c:v>13.871533946943371</c:v>
                </c:pt>
                <c:pt idx="13">
                  <c:v>13.637662204141341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61C-44F9-A0F1-85411F445722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692326224"/>
        <c:axId val="692339184"/>
      </c:lineChart>
      <c:catAx>
        <c:axId val="692326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92339184"/>
        <c:crosses val="autoZero"/>
        <c:auto val="1"/>
        <c:lblAlgn val="ctr"/>
        <c:lblOffset val="100"/>
        <c:noMultiLvlLbl val="0"/>
      </c:catAx>
      <c:valAx>
        <c:axId val="692339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92326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2257694648030588"/>
          <c:y val="0.91685904126849005"/>
          <c:w val="0.8111024076142731"/>
          <c:h val="8.0438593824420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3508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993" y="0"/>
            <a:ext cx="3078427" cy="513508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7913D91-0AA1-4B3D-ACA2-2F53A3552ADE}" type="datetimeFigureOut">
              <a:rPr lang="fr-FR"/>
              <a:pPr>
                <a:defRPr/>
              </a:pPr>
              <a:t>22/05/2025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96" tIns="47398" rIns="94796" bIns="47398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4796" tIns="47398" rIns="94796" bIns="47398" rtlCol="0"/>
          <a:lstStyle/>
          <a:p>
            <a:pPr lvl="0"/>
            <a:r>
              <a:rPr lang="fr-FR" noProof="0"/>
              <a:t>Modifiez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8427" cy="513507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993" y="9721107"/>
            <a:ext cx="3078427" cy="513507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667614E-05AD-4A7C-B682-D748AC2FE36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77935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20675"/>
            <a:ext cx="5065713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048435" y="2915722"/>
            <a:ext cx="8095129" cy="172598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49823" y="5085766"/>
            <a:ext cx="8328212" cy="82652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BE73855-F665-49B0-95AB-9839997BF3CA}" type="datetime1">
              <a:rPr lang="fr-FR"/>
              <a:pPr>
                <a:defRPr/>
              </a:pPr>
              <a:t>22/05/2025</a:t>
            </a:fld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9221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7894" y="1404284"/>
            <a:ext cx="10515600" cy="473105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1209631E-D58C-4613-8AD7-3D35AFFEF559}" type="datetime1">
              <a:rPr lang="fr-FR"/>
              <a:pPr>
                <a:defRPr/>
              </a:pPr>
              <a:t>22/05/2025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5F171A54-D0D9-446E-B0EF-501FF7707DB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71221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407894" y="1404284"/>
            <a:ext cx="10515600" cy="473105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C95532D1-7B5D-406D-AA2D-3606E344E392}" type="datetime1">
              <a:rPr lang="fr-FR"/>
              <a:pPr>
                <a:defRPr/>
              </a:pPr>
              <a:t>22/05/2025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2AA0120-A4C6-45E0-BC43-4CF8CC0CC42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17232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21935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407894" y="1404284"/>
            <a:ext cx="10515600" cy="473105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A8611FBC-2193-422B-B277-7E7B0EE20637}" type="datetime1">
              <a:rPr lang="fr-FR"/>
              <a:pPr>
                <a:defRPr/>
              </a:pPr>
              <a:t>22/05/2025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FEC614B3-EC4D-4A91-9EEB-81B7B99E1215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43367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géné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F44BD1D5-41A9-4E4C-B919-9F9ADA062A85}" type="datetime1">
              <a:rPr lang="fr-FR"/>
              <a:pPr>
                <a:defRPr/>
              </a:pPr>
              <a:t>22/05/2025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7BFEA930-5ACB-4A8F-B769-917A5966DB83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62103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acquacul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1EA8ACEB-F590-430D-B9DB-9E9DF7ACB776}" type="datetime1">
              <a:rPr lang="fr-FR"/>
              <a:pPr>
                <a:defRPr/>
              </a:pPr>
              <a:t>22/05/2025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3625A39A-6920-4BB8-851B-872C2914C318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827163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por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5"/>
          <a:stretch>
            <a:fillRect/>
          </a:stretch>
        </p:blipFill>
        <p:spPr bwMode="auto">
          <a:xfrm>
            <a:off x="0" y="0"/>
            <a:ext cx="12193588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0A59B3C-CD84-4302-8C7C-77D7E5437477}" type="datetime1">
              <a:rPr lang="fr-FR"/>
              <a:pPr>
                <a:defRPr/>
              </a:pPr>
              <a:t>22/05/2025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7AA76187-FB27-4212-A169-445141CA82B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031070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avicutl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96"/>
          <a:stretch>
            <a:fillRect/>
          </a:stretch>
        </p:blipFill>
        <p:spPr bwMode="auto">
          <a:xfrm>
            <a:off x="0" y="0"/>
            <a:ext cx="12199938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AA6F3F83-BCCB-432E-81CD-0C98F1ABB326}" type="datetime1">
              <a:rPr lang="fr-FR"/>
              <a:pPr>
                <a:defRPr/>
              </a:pPr>
              <a:t>22/05/2025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1C66646D-F56B-4537-9213-BADBC94652B3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82637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PD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938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946150" y="6356350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485D50C8-EA9C-415F-9C7A-0BD78D00AAEA}" type="datetime1">
              <a:rPr lang="fr-FR"/>
              <a:pPr>
                <a:defRPr/>
              </a:pPr>
              <a:t>22/05/2025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6908EC9A-E76B-47B6-8328-6F391CE3D2D7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73017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vi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-19050"/>
            <a:ext cx="12201526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260F866-4D55-41A8-987E-4F88C1897ED2}" type="datetime1">
              <a:rPr lang="fr-FR"/>
              <a:pPr>
                <a:defRPr/>
              </a:pPr>
              <a:t>22/05/2025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402082CB-0558-4102-A2F1-018A01D99335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781925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ovi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9525"/>
            <a:ext cx="12222163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F6AA4C60-09B2-4441-8B92-3AA36A23181C}" type="datetime1">
              <a:rPr lang="fr-FR"/>
              <a:pPr>
                <a:defRPr/>
              </a:pPr>
              <a:t>22/05/2025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2ED737E2-D3BB-410A-92C4-AD87AFA58E8F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331781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légu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66"/>
          <a:stretch>
            <a:fillRect/>
          </a:stretch>
        </p:blipFill>
        <p:spPr bwMode="auto">
          <a:xfrm>
            <a:off x="-6350" y="-19050"/>
            <a:ext cx="12222163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531EB04-6F34-4A74-AAAA-29BB091B2837}" type="datetime1">
              <a:rPr lang="fr-FR"/>
              <a:pPr>
                <a:defRPr/>
              </a:pPr>
              <a:t>22/05/2025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E5A4C0E5-B548-43A3-A273-3AB215AE858B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82240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re de section_frui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-198" r="-119"/>
          <a:stretch>
            <a:fillRect/>
          </a:stretch>
        </p:blipFill>
        <p:spPr bwMode="auto">
          <a:xfrm>
            <a:off x="0" y="-14288"/>
            <a:ext cx="12206288" cy="3324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DD60A-5BFD-47BD-99D9-6878C822ECFF}" type="datetime1">
              <a:rPr lang="fr-FR"/>
              <a:pPr>
                <a:defRPr/>
              </a:pPr>
              <a:t>22/05/2025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B4709C7E-DC2A-4936-BBFD-E4430B4774AB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484752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b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-19050"/>
            <a:ext cx="12201526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AE932015-9576-4451-9AED-8700E1EC15F3}" type="datetime1">
              <a:rPr lang="fr-FR"/>
              <a:pPr>
                <a:defRPr/>
              </a:pPr>
              <a:t>22/05/2025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6B2BD83E-28B1-47B9-B37C-08BC079E619F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741251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bovins l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12192000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9F4043FC-C0D0-4A10-B8D2-68CF06A1F3A2}" type="datetime1">
              <a:rPr lang="fr-FR"/>
              <a:pPr>
                <a:defRPr/>
              </a:pPr>
              <a:t>22/05/2025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9E32F731-2114-4F27-89A9-39C84D0EB5C8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240991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blanc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12199938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A5FDE821-FD76-4D0A-99D3-0491034678EC}" type="datetime1">
              <a:rPr lang="fr-FR"/>
              <a:pPr>
                <a:defRPr/>
              </a:pPr>
              <a:t>22/05/2025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5FAD47E8-0ED8-4C77-9A9C-28FD3358AD89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400282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grandes cul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938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F2E39237-95F3-432F-8689-FBD0CBEC771E}" type="datetime1">
              <a:rPr lang="fr-FR"/>
              <a:pPr>
                <a:defRPr/>
              </a:pPr>
              <a:t>22/05/2025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88B8EE37-2A32-4A83-A3A5-53215325AFF1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907860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re de section_grandes cul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525" y="177800"/>
            <a:ext cx="6543675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A7646448-0BC6-4522-9587-D3158730479C}" type="datetime1">
              <a:rPr lang="fr-FR"/>
              <a:pPr>
                <a:defRPr/>
              </a:pPr>
              <a:t>22/05/2025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FD18F22A-3F7F-4476-B1E3-8A5FE1095BB5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787570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524B11A0-5772-4944-889C-CE4CE0B11643}" type="datetime1">
              <a:rPr lang="fr-FR"/>
              <a:pPr>
                <a:defRPr/>
              </a:pPr>
              <a:t>22/05/2025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10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722FC-B9A4-43D4-94D7-AEB7AECC4AA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46833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57E3A163-A9BA-41E1-9F1A-524E0896EAAE}" type="datetime1">
              <a:rPr lang="fr-FR"/>
              <a:pPr>
                <a:defRPr/>
              </a:pPr>
              <a:t>22/05/2025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10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03EBD-44AB-4D61-8865-6B2BED0228E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09308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21935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1E99B6F2-A85C-4DCA-8F4D-C185C46FC7D5}" type="datetime1">
              <a:rPr lang="fr-FR"/>
              <a:pPr>
                <a:defRPr/>
              </a:pPr>
              <a:t>22/05/2025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10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595C8-F225-473B-8D82-33F1ECCDBA3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08381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E6DEF0B7-E1AD-4E55-8C73-85B39A2D6008}" type="datetime1">
              <a:rPr lang="fr-FR"/>
              <a:pPr>
                <a:defRPr/>
              </a:pPr>
              <a:t>22/05/2025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12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C559D-E93D-4588-9B2C-AEDD7E79EB7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62078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50D6560C-D8C9-452E-81E0-279E56EFA6A3}" type="datetime1">
              <a:rPr lang="fr-FR"/>
              <a:pPr>
                <a:defRPr/>
              </a:pPr>
              <a:t>22/05/2025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12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52266-BEE9-4D00-8228-AD4C581450D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50446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21935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39B3761A-2AB0-49F7-9951-17638D862AF5}" type="datetime1">
              <a:rPr lang="fr-FR"/>
              <a:pPr>
                <a:defRPr/>
              </a:pPr>
              <a:t>22/05/2025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12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A4C-FF3D-4D6D-AFA3-F73D3A5976E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8368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592A5C45-5C86-4372-8EBA-0E84E97328E2}" type="datetime1">
              <a:rPr lang="fr-FR"/>
              <a:pPr>
                <a:defRPr/>
              </a:pPr>
              <a:t>22/05/2025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8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7BE519-2632-4E0A-A7A6-1BE7A1B0671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80060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12EDC2E0-886B-4BC8-855E-AF14880AC131}" type="datetime1">
              <a:rPr lang="fr-FR"/>
              <a:pPr>
                <a:defRPr/>
              </a:pPr>
              <a:t>22/05/2025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8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3139A-6410-4BD9-A2F4-92FB5FFA660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50681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21935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F4F93267-3DD7-4069-A734-B6D4E10740A7}" type="datetime1">
              <a:rPr lang="fr-FR"/>
              <a:pPr>
                <a:defRPr/>
              </a:pPr>
              <a:t>22/05/2025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8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14590-51BD-4C71-B07F-5377DC35F3F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71852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5874F488-ECF2-43FA-94B1-BFC03E1FE2DC}" type="datetime1">
              <a:rPr lang="fr-FR"/>
              <a:pPr>
                <a:defRPr/>
              </a:pPr>
              <a:t>22/05/2025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52E752-AC0D-482C-A6A4-5C817EB97F5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37225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7B8E8-615D-4713-92EF-2622CFC0B748}" type="datetime1">
              <a:rPr lang="fr-FR"/>
              <a:pPr>
                <a:defRPr/>
              </a:pPr>
              <a:t>22/05/2025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A6499-251A-4D7B-967A-40727C505AA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82537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5E4D8A-4EB9-4894-88CA-A589ACAEDCE7}" type="datetime1">
              <a:rPr lang="fr-FR"/>
              <a:pPr>
                <a:defRPr/>
              </a:pPr>
              <a:t>22/05/2025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9B06D-04D2-4F42-AD85-8305FC35E20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64373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784FF-61DC-405F-BB75-ED846E3412AD}" type="datetime1">
              <a:rPr lang="fr-FR"/>
              <a:pPr>
                <a:defRPr/>
              </a:pPr>
              <a:t>22/05/2025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DF085-7B76-4464-9B28-B2500CF0618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15926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5E522-2779-4E04-BCC3-9FC9500C0072}" type="datetime1">
              <a:rPr lang="fr-FR"/>
              <a:pPr>
                <a:defRPr/>
              </a:pPr>
              <a:t>22/05/2025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D7A4C-DC3E-4C53-801B-CAD9FFF3509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2538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fr-FR"/>
              <a:t>Modifiez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fr-FR"/>
              <a:t>Modifiez les styles du texte du masque</a:t>
            </a:r>
          </a:p>
          <a:p>
            <a:pPr lvl="1"/>
            <a:r>
              <a:rPr lang="fr-BE" altLang="fr-FR"/>
              <a:t>Deuxième niveau</a:t>
            </a:r>
          </a:p>
          <a:p>
            <a:pPr lvl="2"/>
            <a:r>
              <a:rPr lang="fr-BE" altLang="fr-FR"/>
              <a:t>Troisième niveau</a:t>
            </a:r>
          </a:p>
          <a:p>
            <a:pPr lvl="3"/>
            <a:r>
              <a:rPr lang="fr-BE" altLang="fr-FR"/>
              <a:t>Quatrième niveau</a:t>
            </a:r>
          </a:p>
          <a:p>
            <a:pPr lvl="4"/>
            <a:r>
              <a:rPr lang="fr-BE" alt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87C70B0-C4CC-4379-AD4F-E58D9DB26B13}" type="datetime1">
              <a:rPr lang="fr-FR"/>
              <a:pPr>
                <a:defRPr/>
              </a:pPr>
              <a:t>22/05/2025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26B7564-3E37-4EE3-AE91-F3975BAB615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  <p:sldLayoutId id="2147484366" r:id="rId12"/>
    <p:sldLayoutId id="2147484367" r:id="rId13"/>
    <p:sldLayoutId id="2147484368" r:id="rId14"/>
    <p:sldLayoutId id="2147484369" r:id="rId15"/>
    <p:sldLayoutId id="2147484370" r:id="rId16"/>
    <p:sldLayoutId id="2147484371" r:id="rId17"/>
    <p:sldLayoutId id="2147484372" r:id="rId18"/>
    <p:sldLayoutId id="2147484373" r:id="rId19"/>
    <p:sldLayoutId id="2147484374" r:id="rId20"/>
    <p:sldLayoutId id="2147484375" r:id="rId21"/>
    <p:sldLayoutId id="2147484376" r:id="rId22"/>
    <p:sldLayoutId id="2147484377" r:id="rId23"/>
    <p:sldLayoutId id="2147484378" r:id="rId24"/>
    <p:sldLayoutId id="2147484379" r:id="rId25"/>
    <p:sldLayoutId id="2147484380" r:id="rId26"/>
    <p:sldLayoutId id="2147484381" r:id="rId27"/>
    <p:sldLayoutId id="2147484382" r:id="rId28"/>
    <p:sldLayoutId id="2147484351" r:id="rId29"/>
    <p:sldLayoutId id="2147484352" r:id="rId30"/>
    <p:sldLayoutId id="2147484353" r:id="rId31"/>
    <p:sldLayoutId id="2147484354" r:id="rId32"/>
  </p:sldLayoutIdLst>
  <p:hf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re 1"/>
          <p:cNvSpPr>
            <a:spLocks noGrp="1"/>
          </p:cNvSpPr>
          <p:nvPr>
            <p:ph type="ctrTitle"/>
          </p:nvPr>
        </p:nvSpPr>
        <p:spPr>
          <a:xfrm>
            <a:off x="0" y="3341688"/>
            <a:ext cx="12192000" cy="1725612"/>
          </a:xfrm>
        </p:spPr>
        <p:txBody>
          <a:bodyPr/>
          <a:lstStyle/>
          <a:p>
            <a:pPr eaLnBrk="1" hangingPunct="1"/>
            <a:r>
              <a:rPr lang="fr-FR" altLang="fr-FR" sz="6700" b="1" dirty="0"/>
              <a:t>Assemblée sectorielle</a:t>
            </a:r>
            <a:br>
              <a:rPr lang="fr-FR" altLang="fr-FR" sz="6700" b="1" dirty="0"/>
            </a:br>
            <a:r>
              <a:rPr lang="fr-FR" altLang="fr-FR" sz="4900" b="1" dirty="0"/>
              <a:t>Ovin - Caprin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5646738"/>
            <a:ext cx="12192000" cy="82708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fr-BE" sz="5100" dirty="0"/>
              <a:t>20 mai 2025</a:t>
            </a:r>
          </a:p>
          <a:p>
            <a:pPr eaLnBrk="1" hangingPunct="1">
              <a:defRPr/>
            </a:pPr>
            <a:endParaRPr lang="fr-BE" sz="4000" dirty="0"/>
          </a:p>
          <a:p>
            <a:pPr eaLnBrk="1" hangingPunct="1">
              <a:defRPr/>
            </a:pPr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Titre 3"/>
          <p:cNvSpPr>
            <a:spLocks noGrp="1"/>
          </p:cNvSpPr>
          <p:nvPr>
            <p:ph type="title"/>
          </p:nvPr>
        </p:nvSpPr>
        <p:spPr>
          <a:xfrm>
            <a:off x="295275" y="230188"/>
            <a:ext cx="11714163" cy="620712"/>
          </a:xfrm>
        </p:spPr>
        <p:txBody>
          <a:bodyPr/>
          <a:lstStyle/>
          <a:p>
            <a:pPr eaLnBrk="1" hangingPunct="1"/>
            <a:r>
              <a:rPr lang="fr-BE" altLang="fr-FR" dirty="0"/>
              <a:t>Action chevreau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91506" y="1615686"/>
            <a:ext cx="11321699" cy="491406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fr-BE" dirty="0"/>
              <a:t>3 chargement Cora </a:t>
            </a:r>
            <a:r>
              <a:rPr lang="fr-BE" dirty="0">
                <a:sym typeface="Wingdings" panose="05000000000000000000" pitchFamily="2" charset="2"/>
              </a:rPr>
              <a:t>229 chevreaux </a:t>
            </a:r>
          </a:p>
          <a:p>
            <a:pPr eaLnBrk="1" hangingPunct="1">
              <a:defRPr/>
            </a:pPr>
            <a:r>
              <a:rPr lang="fr-BE" dirty="0">
                <a:sym typeface="Wingdings" panose="05000000000000000000" pitchFamily="2" charset="2"/>
              </a:rPr>
              <a:t>4 semaines bouchers : 75 chevreaux</a:t>
            </a:r>
          </a:p>
          <a:p>
            <a:pPr marL="1371600" lvl="3" indent="0">
              <a:buNone/>
              <a:defRPr/>
            </a:pPr>
            <a:r>
              <a:rPr lang="fr-BE" sz="2800" dirty="0">
                <a:sym typeface="Wingdings" panose="05000000000000000000" pitchFamily="2" charset="2"/>
              </a:rPr>
              <a:t>Valorisation de 304 animaux. </a:t>
            </a:r>
          </a:p>
          <a:p>
            <a:pPr marL="1371600" lvl="3" indent="0">
              <a:buNone/>
              <a:defRPr/>
            </a:pPr>
            <a:endParaRPr lang="fr-BE" dirty="0">
              <a:sym typeface="Wingdings" panose="05000000000000000000" pitchFamily="2" charset="2"/>
            </a:endParaRPr>
          </a:p>
          <a:p>
            <a:pPr marL="1371600" lvl="3" indent="0">
              <a:buNone/>
              <a:defRPr/>
            </a:pPr>
            <a:endParaRPr lang="fr-BE" dirty="0">
              <a:sym typeface="Wingdings" panose="05000000000000000000" pitchFamily="2" charset="2"/>
            </a:endParaRPr>
          </a:p>
          <a:p>
            <a:pPr marL="1371600" lvl="3" indent="0">
              <a:buNone/>
              <a:defRPr/>
            </a:pPr>
            <a:endParaRPr lang="fr-BE" dirty="0">
              <a:sym typeface="Wingdings" panose="05000000000000000000" pitchFamily="2" charset="2"/>
            </a:endParaRPr>
          </a:p>
          <a:p>
            <a:pPr marL="1371600" lvl="3" indent="0">
              <a:buNone/>
              <a:defRPr/>
            </a:pPr>
            <a:endParaRPr lang="fr-BE" dirty="0">
              <a:sym typeface="Wingdings" panose="05000000000000000000" pitchFamily="2" charset="2"/>
            </a:endParaRPr>
          </a:p>
          <a:p>
            <a:pPr marL="1371600" lvl="3" indent="0">
              <a:buNone/>
              <a:defRPr/>
            </a:pPr>
            <a:endParaRPr lang="fr-BE" dirty="0">
              <a:sym typeface="Wingdings" panose="05000000000000000000" pitchFamily="2" charset="2"/>
            </a:endParaRPr>
          </a:p>
          <a:p>
            <a:pPr marL="1371600" lvl="3" indent="0">
              <a:buNone/>
              <a:defRPr/>
            </a:pPr>
            <a:endParaRPr lang="fr-BE" dirty="0">
              <a:sym typeface="Wingdings" panose="05000000000000000000" pitchFamily="2" charset="2"/>
            </a:endParaRPr>
          </a:p>
          <a:p>
            <a:pPr marL="1371600" lvl="3" indent="0">
              <a:buNone/>
              <a:defRPr/>
            </a:pPr>
            <a:endParaRPr lang="fr-BE" dirty="0">
              <a:sym typeface="Wingdings" panose="05000000000000000000" pitchFamily="2" charset="2"/>
            </a:endParaRPr>
          </a:p>
          <a:p>
            <a:pPr marL="1371600" lvl="3" indent="0">
              <a:buNone/>
              <a:defRPr/>
            </a:pPr>
            <a:r>
              <a:rPr lang="fr-BE" sz="4000" dirty="0">
                <a:sym typeface="Wingdings" panose="05000000000000000000" pitchFamily="2" charset="2"/>
              </a:rPr>
              <a:t>Avenir ? </a:t>
            </a:r>
            <a:endParaRPr lang="fr-BE" sz="4000" dirty="0"/>
          </a:p>
        </p:txBody>
      </p:sp>
      <p:sp>
        <p:nvSpPr>
          <p:cNvPr id="3" name="Espace réservé du pied de page 1">
            <a:extLst>
              <a:ext uri="{FF2B5EF4-FFF2-40B4-BE49-F238E27FC236}">
                <a16:creationId xmlns:a16="http://schemas.microsoft.com/office/drawing/2014/main" id="{6C8D8C8B-6891-5E0D-8E05-A19196BD0964}"/>
              </a:ext>
            </a:extLst>
          </p:cNvPr>
          <p:cNvSpPr txBox="1">
            <a:spLocks/>
          </p:cNvSpPr>
          <p:nvPr/>
        </p:nvSpPr>
        <p:spPr>
          <a:xfrm>
            <a:off x="0" y="6445249"/>
            <a:ext cx="1219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BE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BE" sz="1600" dirty="0">
                <a:solidFill>
                  <a:schemeClr val="bg1">
                    <a:lumMod val="50000"/>
                  </a:schemeClr>
                </a:solidFill>
              </a:rPr>
              <a:t>AS Ovin/Caprin – 20 mai 2025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40CC5E9-CA7A-5F0F-7429-5A92309CB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18" y="3187388"/>
            <a:ext cx="3057952" cy="168616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FC1D270-DD28-0304-3F0A-3E318015FC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9946" y="3220112"/>
            <a:ext cx="3448531" cy="170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026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2B99D-E243-56DB-C9FB-6FB57B67B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Titre 3">
            <a:extLst>
              <a:ext uri="{FF2B5EF4-FFF2-40B4-BE49-F238E27FC236}">
                <a16:creationId xmlns:a16="http://schemas.microsoft.com/office/drawing/2014/main" id="{BD0F110B-2600-71B7-2A22-B2B1D6D07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75" y="230188"/>
            <a:ext cx="11714163" cy="620712"/>
          </a:xfrm>
        </p:spPr>
        <p:txBody>
          <a:bodyPr/>
          <a:lstStyle/>
          <a:p>
            <a:pPr eaLnBrk="1" hangingPunct="1"/>
            <a:r>
              <a:rPr lang="fr-BE" altLang="fr-FR" dirty="0"/>
              <a:t>Données </a:t>
            </a:r>
            <a:r>
              <a:rPr lang="fr-BE" altLang="fr-FR" dirty="0" err="1"/>
              <a:t>Sanitel</a:t>
            </a:r>
            <a:r>
              <a:rPr lang="fr-BE" altLang="fr-FR" dirty="0"/>
              <a:t> 2024 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4478E8E1-2076-A40F-A1CF-51240CF23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506" y="1615686"/>
            <a:ext cx="11321699" cy="491406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fr-BE" sz="3200" dirty="0"/>
              <a:t>Mortalité FCO (</a:t>
            </a:r>
            <a:r>
              <a:rPr lang="fr-BE" sz="3200" dirty="0" err="1"/>
              <a:t>Rendac</a:t>
            </a:r>
            <a:r>
              <a:rPr lang="fr-BE" sz="3200" dirty="0"/>
              <a:t> et enquête réseau OCC) </a:t>
            </a:r>
            <a:r>
              <a:rPr lang="fr-BE" sz="3200" dirty="0">
                <a:sym typeface="Wingdings" panose="05000000000000000000" pitchFamily="2" charset="2"/>
              </a:rPr>
              <a:t> 17%</a:t>
            </a:r>
          </a:p>
          <a:p>
            <a:pPr eaLnBrk="1" hangingPunct="1">
              <a:defRPr/>
            </a:pPr>
            <a:r>
              <a:rPr lang="fr-BE" sz="3200" dirty="0">
                <a:sym typeface="Wingdings" panose="05000000000000000000" pitchFamily="2" charset="2"/>
              </a:rPr>
              <a:t>Pertes d’éleveurs professionnels : 7,7 % (579 sur 627)</a:t>
            </a:r>
          </a:p>
          <a:p>
            <a:pPr lvl="1">
              <a:defRPr/>
            </a:pPr>
            <a:r>
              <a:rPr lang="fr-BE" sz="2800" dirty="0">
                <a:sym typeface="Wingdings" panose="05000000000000000000" pitchFamily="2" charset="2"/>
              </a:rPr>
              <a:t>Pertes de brebis professionnelles : 7,8% (52269 sur 56670) </a:t>
            </a:r>
          </a:p>
          <a:p>
            <a:pPr lvl="1">
              <a:defRPr/>
            </a:pPr>
            <a:endParaRPr lang="fr-BE" sz="2800" dirty="0">
              <a:sym typeface="Wingdings" panose="05000000000000000000" pitchFamily="2" charset="2"/>
            </a:endParaRPr>
          </a:p>
          <a:p>
            <a:pPr marL="457200" lvl="1" indent="0">
              <a:buNone/>
              <a:defRPr/>
            </a:pPr>
            <a:r>
              <a:rPr lang="fr-BE" sz="2800" dirty="0">
                <a:sym typeface="Wingdings" panose="05000000000000000000" pitchFamily="2" charset="2"/>
              </a:rPr>
              <a:t> Impact fort de l’aide FCO 2024. </a:t>
            </a:r>
            <a:endParaRPr lang="fr-BE" sz="2800" dirty="0"/>
          </a:p>
        </p:txBody>
      </p:sp>
      <p:sp>
        <p:nvSpPr>
          <p:cNvPr id="3" name="Espace réservé du pied de page 1">
            <a:extLst>
              <a:ext uri="{FF2B5EF4-FFF2-40B4-BE49-F238E27FC236}">
                <a16:creationId xmlns:a16="http://schemas.microsoft.com/office/drawing/2014/main" id="{0BEA1AE4-761E-5C3A-9C89-16705FB1D10F}"/>
              </a:ext>
            </a:extLst>
          </p:cNvPr>
          <p:cNvSpPr txBox="1">
            <a:spLocks/>
          </p:cNvSpPr>
          <p:nvPr/>
        </p:nvSpPr>
        <p:spPr>
          <a:xfrm>
            <a:off x="0" y="6445249"/>
            <a:ext cx="1219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BE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BE" sz="1600" dirty="0">
                <a:solidFill>
                  <a:schemeClr val="bg1">
                    <a:lumMod val="50000"/>
                  </a:schemeClr>
                </a:solidFill>
              </a:rPr>
              <a:t>AS Ovin/Caprin – 20 mai 2025 </a:t>
            </a:r>
          </a:p>
        </p:txBody>
      </p:sp>
    </p:spTree>
    <p:extLst>
      <p:ext uri="{BB962C8B-B14F-4D97-AF65-F5344CB8AC3E}">
        <p14:creationId xmlns:p14="http://schemas.microsoft.com/office/powerpoint/2010/main" val="1551644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70558-3584-3161-FC71-202B5206F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Titre 3">
            <a:extLst>
              <a:ext uri="{FF2B5EF4-FFF2-40B4-BE49-F238E27FC236}">
                <a16:creationId xmlns:a16="http://schemas.microsoft.com/office/drawing/2014/main" id="{63C7FF66-D8E5-5020-83B8-EE1F478AD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75" y="230188"/>
            <a:ext cx="11714163" cy="620712"/>
          </a:xfrm>
        </p:spPr>
        <p:txBody>
          <a:bodyPr/>
          <a:lstStyle/>
          <a:p>
            <a:pPr eaLnBrk="1" hangingPunct="1"/>
            <a:r>
              <a:rPr lang="fr-BE" altLang="fr-FR" dirty="0"/>
              <a:t>Aide FCO 2024 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9CFC6095-1E18-B23B-3587-BC44BF108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506" y="1615686"/>
            <a:ext cx="11321699" cy="491406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fr-BE" sz="3200" dirty="0"/>
              <a:t>23 éleveurs caprins pour 247 000€</a:t>
            </a:r>
          </a:p>
          <a:p>
            <a:pPr>
              <a:defRPr/>
            </a:pPr>
            <a:r>
              <a:rPr lang="fr-FR" sz="3200" dirty="0"/>
              <a:t>301 producteurs  ovins pour 1.530.236 € </a:t>
            </a:r>
          </a:p>
          <a:p>
            <a:pPr>
              <a:defRPr/>
            </a:pPr>
            <a:endParaRPr lang="fr-FR" sz="3200" dirty="0"/>
          </a:p>
          <a:p>
            <a:pPr>
              <a:defRPr/>
            </a:pPr>
            <a:r>
              <a:rPr lang="fr-FR" sz="3200" dirty="0"/>
              <a:t>Soutien couplé : 366 producteurs pour 1 530 236 € </a:t>
            </a:r>
          </a:p>
          <a:p>
            <a:pPr>
              <a:defRPr/>
            </a:pPr>
            <a:endParaRPr lang="fr-FR" sz="3200" dirty="0"/>
          </a:p>
          <a:p>
            <a:pPr>
              <a:defRPr/>
            </a:pPr>
            <a:r>
              <a:rPr lang="fr-FR" sz="3200" dirty="0"/>
              <a:t>Points d’attention :  63% des éleveurs professionnels demandes les aides couplées. </a:t>
            </a:r>
            <a:endParaRPr lang="fr-BE" sz="3200" dirty="0"/>
          </a:p>
          <a:p>
            <a:pPr eaLnBrk="1" hangingPunct="1">
              <a:defRPr/>
            </a:pPr>
            <a:endParaRPr lang="fr-BE" sz="2800" dirty="0"/>
          </a:p>
        </p:txBody>
      </p:sp>
      <p:sp>
        <p:nvSpPr>
          <p:cNvPr id="3" name="Espace réservé du pied de page 1">
            <a:extLst>
              <a:ext uri="{FF2B5EF4-FFF2-40B4-BE49-F238E27FC236}">
                <a16:creationId xmlns:a16="http://schemas.microsoft.com/office/drawing/2014/main" id="{BA2D7DE9-006A-C7EF-ABB1-866379263060}"/>
              </a:ext>
            </a:extLst>
          </p:cNvPr>
          <p:cNvSpPr txBox="1">
            <a:spLocks/>
          </p:cNvSpPr>
          <p:nvPr/>
        </p:nvSpPr>
        <p:spPr>
          <a:xfrm>
            <a:off x="0" y="6445249"/>
            <a:ext cx="1219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BE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BE" sz="1600" dirty="0">
                <a:solidFill>
                  <a:schemeClr val="bg1">
                    <a:lumMod val="50000"/>
                  </a:schemeClr>
                </a:solidFill>
              </a:rPr>
              <a:t>AS Ovin/Caprin – 20 mai 2025 </a:t>
            </a:r>
          </a:p>
        </p:txBody>
      </p:sp>
    </p:spTree>
    <p:extLst>
      <p:ext uri="{BB962C8B-B14F-4D97-AF65-F5344CB8AC3E}">
        <p14:creationId xmlns:p14="http://schemas.microsoft.com/office/powerpoint/2010/main" val="554782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92ADF-548B-540E-D3C6-E71FCD0D7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Titre 3">
            <a:extLst>
              <a:ext uri="{FF2B5EF4-FFF2-40B4-BE49-F238E27FC236}">
                <a16:creationId xmlns:a16="http://schemas.microsoft.com/office/drawing/2014/main" id="{44FA2FE1-B63D-D2E1-EB24-41550CB14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75" y="230188"/>
            <a:ext cx="11714163" cy="620712"/>
          </a:xfrm>
        </p:spPr>
        <p:txBody>
          <a:bodyPr/>
          <a:lstStyle/>
          <a:p>
            <a:pPr eaLnBrk="1" hangingPunct="1"/>
            <a:r>
              <a:rPr lang="fr-BE" altLang="fr-FR" dirty="0"/>
              <a:t>Abatages ovins 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B8AAC1A-6AB2-259E-E12D-3FA151818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506" y="1615686"/>
            <a:ext cx="11321699" cy="491406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fr-BE" sz="3200" dirty="0"/>
              <a:t>Fin de l’abattage privé ? Réflexions en cours </a:t>
            </a:r>
            <a:r>
              <a:rPr lang="fr-BE" sz="3200" dirty="0">
                <a:sym typeface="Wingdings" panose="05000000000000000000" pitchFamily="2" charset="2"/>
              </a:rPr>
              <a:t> difficultés pour certains types de commercialisation à l’avenir. </a:t>
            </a:r>
          </a:p>
          <a:p>
            <a:pPr eaLnBrk="1" hangingPunct="1">
              <a:defRPr/>
            </a:pPr>
            <a:endParaRPr lang="fr-BE" sz="3200" dirty="0">
              <a:sym typeface="Wingdings" panose="05000000000000000000" pitchFamily="2" charset="2"/>
            </a:endParaRPr>
          </a:p>
          <a:p>
            <a:pPr marL="0" indent="0" eaLnBrk="1" hangingPunct="1">
              <a:buNone/>
              <a:defRPr/>
            </a:pPr>
            <a:endParaRPr lang="fr-BE" sz="3200" dirty="0"/>
          </a:p>
        </p:txBody>
      </p:sp>
      <p:sp>
        <p:nvSpPr>
          <p:cNvPr id="3" name="Espace réservé du pied de page 1">
            <a:extLst>
              <a:ext uri="{FF2B5EF4-FFF2-40B4-BE49-F238E27FC236}">
                <a16:creationId xmlns:a16="http://schemas.microsoft.com/office/drawing/2014/main" id="{021D125D-0757-5E98-9815-6C8D62C988E7}"/>
              </a:ext>
            </a:extLst>
          </p:cNvPr>
          <p:cNvSpPr txBox="1">
            <a:spLocks/>
          </p:cNvSpPr>
          <p:nvPr/>
        </p:nvSpPr>
        <p:spPr>
          <a:xfrm>
            <a:off x="0" y="6445249"/>
            <a:ext cx="1219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BE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BE" sz="1600" dirty="0">
                <a:solidFill>
                  <a:schemeClr val="bg1">
                    <a:lumMod val="50000"/>
                  </a:schemeClr>
                </a:solidFill>
              </a:rPr>
              <a:t>AS Ovin/Caprin – 20 mai 2025 </a:t>
            </a:r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35EA547A-959D-ABA7-9731-E667B95543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4872559"/>
              </p:ext>
            </p:extLst>
          </p:nvPr>
        </p:nvGraphicFramePr>
        <p:xfrm>
          <a:off x="295275" y="2808514"/>
          <a:ext cx="4910918" cy="2591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D30748CC-5839-70B0-0A02-CDF68F85C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17" y="5512751"/>
            <a:ext cx="10221751" cy="40963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B3C91A3-5D82-1AF1-EE6A-6CF0C69FD644}"/>
              </a:ext>
            </a:extLst>
          </p:cNvPr>
          <p:cNvSpPr txBox="1"/>
          <p:nvPr/>
        </p:nvSpPr>
        <p:spPr>
          <a:xfrm>
            <a:off x="5868956" y="2976465"/>
            <a:ext cx="6027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/>
              <a:t>Un poids moyen stabilisé. La fin de l’abaissement des coûts d’abattage par l’augmentation des poids carcasse ? </a:t>
            </a:r>
          </a:p>
        </p:txBody>
      </p:sp>
    </p:spTree>
    <p:extLst>
      <p:ext uri="{BB962C8B-B14F-4D97-AF65-F5344CB8AC3E}">
        <p14:creationId xmlns:p14="http://schemas.microsoft.com/office/powerpoint/2010/main" val="3206565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C2900-FB9E-6E4B-D259-97FBC840C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Titre 3">
            <a:extLst>
              <a:ext uri="{FF2B5EF4-FFF2-40B4-BE49-F238E27FC236}">
                <a16:creationId xmlns:a16="http://schemas.microsoft.com/office/drawing/2014/main" id="{307EE9D1-3664-DB4F-61C0-0FD9387A5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75" y="230188"/>
            <a:ext cx="11714163" cy="620712"/>
          </a:xfrm>
        </p:spPr>
        <p:txBody>
          <a:bodyPr/>
          <a:lstStyle/>
          <a:p>
            <a:pPr eaLnBrk="1" hangingPunct="1"/>
            <a:r>
              <a:rPr lang="fr-BE" altLang="fr-FR" dirty="0"/>
              <a:t>Abatages ovins 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A90E96A3-DFD3-9EEB-A928-A46F999B6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506" y="1615686"/>
            <a:ext cx="11321699" cy="4914067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  <a:defRPr/>
            </a:pPr>
            <a:endParaRPr lang="fr-BE" sz="3200" dirty="0">
              <a:sym typeface="Wingdings" panose="05000000000000000000" pitchFamily="2" charset="2"/>
            </a:endParaRPr>
          </a:p>
          <a:p>
            <a:pPr marL="0" indent="0" eaLnBrk="1" hangingPunct="1">
              <a:buNone/>
              <a:defRPr/>
            </a:pPr>
            <a:endParaRPr lang="fr-BE" sz="3200" dirty="0"/>
          </a:p>
        </p:txBody>
      </p:sp>
      <p:sp>
        <p:nvSpPr>
          <p:cNvPr id="3" name="Espace réservé du pied de page 1">
            <a:extLst>
              <a:ext uri="{FF2B5EF4-FFF2-40B4-BE49-F238E27FC236}">
                <a16:creationId xmlns:a16="http://schemas.microsoft.com/office/drawing/2014/main" id="{3BC272AE-5E6D-1BBD-EF0F-D04D11C59621}"/>
              </a:ext>
            </a:extLst>
          </p:cNvPr>
          <p:cNvSpPr txBox="1">
            <a:spLocks/>
          </p:cNvSpPr>
          <p:nvPr/>
        </p:nvSpPr>
        <p:spPr>
          <a:xfrm>
            <a:off x="0" y="6445249"/>
            <a:ext cx="1219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BE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BE" sz="1600" dirty="0">
                <a:solidFill>
                  <a:schemeClr val="bg1">
                    <a:lumMod val="50000"/>
                  </a:schemeClr>
                </a:solidFill>
              </a:rPr>
              <a:t>AS Ovin/Caprin – 20 mai 2025 </a:t>
            </a:r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AA5BE647-8107-4CFB-99BD-BCF961392E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7456291"/>
              </p:ext>
            </p:extLst>
          </p:nvPr>
        </p:nvGraphicFramePr>
        <p:xfrm>
          <a:off x="378795" y="1349762"/>
          <a:ext cx="5338410" cy="4231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1CA682E2-B123-46AE-8CA3-7BB930F551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6150049"/>
              </p:ext>
            </p:extLst>
          </p:nvPr>
        </p:nvGraphicFramePr>
        <p:xfrm>
          <a:off x="6096000" y="1393214"/>
          <a:ext cx="5022849" cy="2312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Graphique 8">
            <a:extLst>
              <a:ext uri="{FF2B5EF4-FFF2-40B4-BE49-F238E27FC236}">
                <a16:creationId xmlns:a16="http://schemas.microsoft.com/office/drawing/2014/main" id="{754ECB5C-94C0-27F1-C2BB-C15E995AF3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6639549"/>
              </p:ext>
            </p:extLst>
          </p:nvPr>
        </p:nvGraphicFramePr>
        <p:xfrm>
          <a:off x="6096000" y="3725864"/>
          <a:ext cx="5200651" cy="2803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56258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BE19E-9719-1738-EC89-F156B0233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Titre 3">
            <a:extLst>
              <a:ext uri="{FF2B5EF4-FFF2-40B4-BE49-F238E27FC236}">
                <a16:creationId xmlns:a16="http://schemas.microsoft.com/office/drawing/2014/main" id="{8E1D9456-89FD-CF6A-5338-668FB96F4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75" y="230188"/>
            <a:ext cx="11714163" cy="620712"/>
          </a:xfrm>
        </p:spPr>
        <p:txBody>
          <a:bodyPr/>
          <a:lstStyle/>
          <a:p>
            <a:pPr eaLnBrk="1" hangingPunct="1"/>
            <a:r>
              <a:rPr lang="fr-BE" altLang="fr-FR" dirty="0" err="1"/>
              <a:t>Autoapprovisionnement</a:t>
            </a:r>
            <a:r>
              <a:rPr lang="fr-BE" altLang="fr-FR" dirty="0"/>
              <a:t>  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5A58DA3B-9D44-7996-D9F3-F2F291B3E1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506" y="1615686"/>
            <a:ext cx="11321699" cy="4914067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  <a:defRPr/>
            </a:pPr>
            <a:endParaRPr lang="fr-BE" sz="3200" dirty="0">
              <a:sym typeface="Wingdings" panose="05000000000000000000" pitchFamily="2" charset="2"/>
            </a:endParaRPr>
          </a:p>
          <a:p>
            <a:pPr marL="0" indent="0" eaLnBrk="1" hangingPunct="1">
              <a:buNone/>
              <a:defRPr/>
            </a:pPr>
            <a:endParaRPr lang="fr-BE" sz="3200" dirty="0"/>
          </a:p>
        </p:txBody>
      </p:sp>
      <p:sp>
        <p:nvSpPr>
          <p:cNvPr id="3" name="Espace réservé du pied de page 1">
            <a:extLst>
              <a:ext uri="{FF2B5EF4-FFF2-40B4-BE49-F238E27FC236}">
                <a16:creationId xmlns:a16="http://schemas.microsoft.com/office/drawing/2014/main" id="{3B3CB02C-5266-E726-6D2A-820D90CE31B0}"/>
              </a:ext>
            </a:extLst>
          </p:cNvPr>
          <p:cNvSpPr txBox="1">
            <a:spLocks/>
          </p:cNvSpPr>
          <p:nvPr/>
        </p:nvSpPr>
        <p:spPr>
          <a:xfrm>
            <a:off x="0" y="6445249"/>
            <a:ext cx="1219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BE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BE" sz="1600" dirty="0">
                <a:solidFill>
                  <a:schemeClr val="bg1">
                    <a:lumMod val="50000"/>
                  </a:schemeClr>
                </a:solidFill>
              </a:rPr>
              <a:t>AS Ovin/Caprin – 20 mai 2025 </a:t>
            </a:r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D1368E14-1F83-F75A-37F1-582222376B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7629434"/>
              </p:ext>
            </p:extLst>
          </p:nvPr>
        </p:nvGraphicFramePr>
        <p:xfrm>
          <a:off x="1170186" y="1494103"/>
          <a:ext cx="8769276" cy="2899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4B0C574-A196-A194-5066-CEFDF469FE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7346010"/>
              </p:ext>
            </p:extLst>
          </p:nvPr>
        </p:nvGraphicFramePr>
        <p:xfrm>
          <a:off x="506218" y="4809395"/>
          <a:ext cx="10515596" cy="3489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1114">
                  <a:extLst>
                    <a:ext uri="{9D8B030D-6E8A-4147-A177-3AD203B41FA5}">
                      <a16:colId xmlns:a16="http://schemas.microsoft.com/office/drawing/2014/main" val="3426261852"/>
                    </a:ext>
                  </a:extLst>
                </a:gridCol>
                <a:gridCol w="751114">
                  <a:extLst>
                    <a:ext uri="{9D8B030D-6E8A-4147-A177-3AD203B41FA5}">
                      <a16:colId xmlns:a16="http://schemas.microsoft.com/office/drawing/2014/main" val="4230428719"/>
                    </a:ext>
                  </a:extLst>
                </a:gridCol>
                <a:gridCol w="751114">
                  <a:extLst>
                    <a:ext uri="{9D8B030D-6E8A-4147-A177-3AD203B41FA5}">
                      <a16:colId xmlns:a16="http://schemas.microsoft.com/office/drawing/2014/main" val="2801333611"/>
                    </a:ext>
                  </a:extLst>
                </a:gridCol>
                <a:gridCol w="751114">
                  <a:extLst>
                    <a:ext uri="{9D8B030D-6E8A-4147-A177-3AD203B41FA5}">
                      <a16:colId xmlns:a16="http://schemas.microsoft.com/office/drawing/2014/main" val="2170131786"/>
                    </a:ext>
                  </a:extLst>
                </a:gridCol>
                <a:gridCol w="751114">
                  <a:extLst>
                    <a:ext uri="{9D8B030D-6E8A-4147-A177-3AD203B41FA5}">
                      <a16:colId xmlns:a16="http://schemas.microsoft.com/office/drawing/2014/main" val="538629269"/>
                    </a:ext>
                  </a:extLst>
                </a:gridCol>
                <a:gridCol w="751114">
                  <a:extLst>
                    <a:ext uri="{9D8B030D-6E8A-4147-A177-3AD203B41FA5}">
                      <a16:colId xmlns:a16="http://schemas.microsoft.com/office/drawing/2014/main" val="3485768285"/>
                    </a:ext>
                  </a:extLst>
                </a:gridCol>
                <a:gridCol w="751114">
                  <a:extLst>
                    <a:ext uri="{9D8B030D-6E8A-4147-A177-3AD203B41FA5}">
                      <a16:colId xmlns:a16="http://schemas.microsoft.com/office/drawing/2014/main" val="3846236663"/>
                    </a:ext>
                  </a:extLst>
                </a:gridCol>
                <a:gridCol w="751114">
                  <a:extLst>
                    <a:ext uri="{9D8B030D-6E8A-4147-A177-3AD203B41FA5}">
                      <a16:colId xmlns:a16="http://schemas.microsoft.com/office/drawing/2014/main" val="2877592575"/>
                    </a:ext>
                  </a:extLst>
                </a:gridCol>
                <a:gridCol w="751114">
                  <a:extLst>
                    <a:ext uri="{9D8B030D-6E8A-4147-A177-3AD203B41FA5}">
                      <a16:colId xmlns:a16="http://schemas.microsoft.com/office/drawing/2014/main" val="2987027539"/>
                    </a:ext>
                  </a:extLst>
                </a:gridCol>
                <a:gridCol w="751114">
                  <a:extLst>
                    <a:ext uri="{9D8B030D-6E8A-4147-A177-3AD203B41FA5}">
                      <a16:colId xmlns:a16="http://schemas.microsoft.com/office/drawing/2014/main" val="3710766109"/>
                    </a:ext>
                  </a:extLst>
                </a:gridCol>
                <a:gridCol w="751114">
                  <a:extLst>
                    <a:ext uri="{9D8B030D-6E8A-4147-A177-3AD203B41FA5}">
                      <a16:colId xmlns:a16="http://schemas.microsoft.com/office/drawing/2014/main" val="2522869707"/>
                    </a:ext>
                  </a:extLst>
                </a:gridCol>
                <a:gridCol w="751114">
                  <a:extLst>
                    <a:ext uri="{9D8B030D-6E8A-4147-A177-3AD203B41FA5}">
                      <a16:colId xmlns:a16="http://schemas.microsoft.com/office/drawing/2014/main" val="1656592097"/>
                    </a:ext>
                  </a:extLst>
                </a:gridCol>
                <a:gridCol w="751114">
                  <a:extLst>
                    <a:ext uri="{9D8B030D-6E8A-4147-A177-3AD203B41FA5}">
                      <a16:colId xmlns:a16="http://schemas.microsoft.com/office/drawing/2014/main" val="588896531"/>
                    </a:ext>
                  </a:extLst>
                </a:gridCol>
                <a:gridCol w="751114">
                  <a:extLst>
                    <a:ext uri="{9D8B030D-6E8A-4147-A177-3AD203B41FA5}">
                      <a16:colId xmlns:a16="http://schemas.microsoft.com/office/drawing/2014/main" val="1711479507"/>
                    </a:ext>
                  </a:extLst>
                </a:gridCol>
              </a:tblGrid>
              <a:tr h="174452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800" u="none" strike="noStrike">
                          <a:effectLst/>
                        </a:rPr>
                        <a:t>2010</a:t>
                      </a:r>
                      <a:endParaRPr lang="fr-BE" sz="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9" marR="7269" marT="72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800" u="none" strike="noStrike">
                          <a:effectLst/>
                        </a:rPr>
                        <a:t>2011</a:t>
                      </a:r>
                      <a:endParaRPr lang="fr-BE" sz="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9" marR="7269" marT="72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800" u="none" strike="noStrike">
                          <a:effectLst/>
                        </a:rPr>
                        <a:t>2012</a:t>
                      </a:r>
                      <a:endParaRPr lang="fr-BE" sz="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9" marR="7269" marT="72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800" u="none" strike="noStrike">
                          <a:effectLst/>
                        </a:rPr>
                        <a:t>2013</a:t>
                      </a:r>
                      <a:endParaRPr lang="fr-BE" sz="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9" marR="7269" marT="72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800" u="none" strike="noStrike">
                          <a:effectLst/>
                        </a:rPr>
                        <a:t>2014</a:t>
                      </a:r>
                      <a:endParaRPr lang="fr-BE" sz="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9" marR="7269" marT="72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800" u="none" strike="noStrike">
                          <a:effectLst/>
                        </a:rPr>
                        <a:t>2015</a:t>
                      </a:r>
                      <a:endParaRPr lang="fr-BE" sz="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9" marR="7269" marT="72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800" u="none" strike="noStrike">
                          <a:effectLst/>
                        </a:rPr>
                        <a:t>2016</a:t>
                      </a:r>
                      <a:endParaRPr lang="fr-BE" sz="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9" marR="7269" marT="72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800" u="none" strike="noStrike">
                          <a:effectLst/>
                        </a:rPr>
                        <a:t>2017</a:t>
                      </a:r>
                      <a:endParaRPr lang="fr-BE" sz="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9" marR="7269" marT="72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800" u="none" strike="noStrike">
                          <a:effectLst/>
                        </a:rPr>
                        <a:t>2018</a:t>
                      </a:r>
                      <a:endParaRPr lang="fr-BE" sz="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9" marR="7269" marT="72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800" u="none" strike="noStrike">
                          <a:effectLst/>
                        </a:rPr>
                        <a:t>2019</a:t>
                      </a:r>
                      <a:endParaRPr lang="fr-BE" sz="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9" marR="7269" marT="72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800" u="none" strike="noStrike">
                          <a:effectLst/>
                        </a:rPr>
                        <a:t>2020</a:t>
                      </a:r>
                      <a:endParaRPr lang="fr-BE" sz="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9" marR="7269" marT="72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800" u="none" strike="noStrike">
                          <a:effectLst/>
                        </a:rPr>
                        <a:t>2021</a:t>
                      </a:r>
                      <a:endParaRPr lang="fr-BE" sz="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9" marR="7269" marT="72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800" u="none" strike="noStrike">
                          <a:effectLst/>
                        </a:rPr>
                        <a:t>2022</a:t>
                      </a:r>
                      <a:endParaRPr lang="fr-BE" sz="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9" marR="7269" marT="72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800" u="none" strike="noStrike">
                          <a:effectLst/>
                        </a:rPr>
                        <a:t>2023</a:t>
                      </a:r>
                      <a:endParaRPr lang="fr-BE" sz="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9" marR="7269" marT="7269" marB="0" anchor="ctr"/>
                </a:tc>
                <a:extLst>
                  <a:ext uri="{0D108BD9-81ED-4DB2-BD59-A6C34878D82A}">
                    <a16:rowId xmlns:a16="http://schemas.microsoft.com/office/drawing/2014/main" val="1356728647"/>
                  </a:ext>
                </a:extLst>
              </a:tr>
              <a:tr h="174452">
                <a:tc>
                  <a:txBody>
                    <a:bodyPr/>
                    <a:lstStyle/>
                    <a:p>
                      <a:pPr algn="r" fontAlgn="b"/>
                      <a:r>
                        <a:rPr lang="fr-BE" sz="800" u="none" strike="noStrike">
                          <a:effectLst/>
                        </a:rPr>
                        <a:t>1,55</a:t>
                      </a:r>
                      <a:endParaRPr lang="fr-BE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9" marR="7269" marT="726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800" u="none" strike="noStrike">
                          <a:effectLst/>
                        </a:rPr>
                        <a:t>1,67</a:t>
                      </a:r>
                      <a:endParaRPr lang="fr-BE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9" marR="7269" marT="726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800" u="none" strike="noStrike">
                          <a:effectLst/>
                        </a:rPr>
                        <a:t>1,24</a:t>
                      </a:r>
                      <a:endParaRPr lang="fr-BE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9" marR="7269" marT="726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800" u="none" strike="noStrike">
                          <a:effectLst/>
                        </a:rPr>
                        <a:t>1,41</a:t>
                      </a:r>
                      <a:endParaRPr lang="fr-BE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9" marR="7269" marT="726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800" u="none" strike="noStrike">
                          <a:effectLst/>
                        </a:rPr>
                        <a:t>1,36</a:t>
                      </a:r>
                      <a:endParaRPr lang="fr-BE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9" marR="7269" marT="726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800" u="none" strike="noStrike">
                          <a:effectLst/>
                        </a:rPr>
                        <a:t>1,17</a:t>
                      </a:r>
                      <a:endParaRPr lang="fr-BE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9" marR="7269" marT="726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800" u="none" strike="noStrike">
                          <a:effectLst/>
                        </a:rPr>
                        <a:t>1,13</a:t>
                      </a:r>
                      <a:endParaRPr lang="fr-BE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9" marR="7269" marT="726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800" u="none" strike="noStrike">
                          <a:effectLst/>
                        </a:rPr>
                        <a:t>1,14</a:t>
                      </a:r>
                      <a:endParaRPr lang="fr-BE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9" marR="7269" marT="726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800" u="none" strike="noStrike">
                          <a:effectLst/>
                        </a:rPr>
                        <a:t>1,36</a:t>
                      </a:r>
                      <a:endParaRPr lang="fr-BE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9" marR="7269" marT="726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800" u="none" strike="noStrike">
                          <a:effectLst/>
                        </a:rPr>
                        <a:t>1,27</a:t>
                      </a:r>
                      <a:endParaRPr lang="fr-BE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9" marR="7269" marT="726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800" u="none" strike="noStrike">
                          <a:effectLst/>
                        </a:rPr>
                        <a:t>1,39</a:t>
                      </a:r>
                      <a:endParaRPr lang="fr-BE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9" marR="7269" marT="726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800" u="none" strike="noStrike">
                          <a:effectLst/>
                        </a:rPr>
                        <a:t>1,01</a:t>
                      </a:r>
                      <a:endParaRPr lang="fr-BE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9" marR="7269" marT="726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800" u="none" strike="noStrike">
                          <a:effectLst/>
                        </a:rPr>
                        <a:t>1,17</a:t>
                      </a:r>
                      <a:endParaRPr lang="fr-BE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9" marR="7269" marT="726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800" u="none" strike="noStrike" dirty="0">
                          <a:effectLst/>
                        </a:rPr>
                        <a:t>1,3</a:t>
                      </a:r>
                      <a:endParaRPr lang="fr-BE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9" marR="7269" marT="7269" marB="0" anchor="b"/>
                </a:tc>
                <a:extLst>
                  <a:ext uri="{0D108BD9-81ED-4DB2-BD59-A6C34878D82A}">
                    <a16:rowId xmlns:a16="http://schemas.microsoft.com/office/drawing/2014/main" val="18529911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140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710F9-8570-B531-25E2-FFA0D7115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Titre 3">
            <a:extLst>
              <a:ext uri="{FF2B5EF4-FFF2-40B4-BE49-F238E27FC236}">
                <a16:creationId xmlns:a16="http://schemas.microsoft.com/office/drawing/2014/main" id="{D37B09DD-A450-6C3B-20CA-A6394BBBA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75" y="230188"/>
            <a:ext cx="11714163" cy="620712"/>
          </a:xfrm>
        </p:spPr>
        <p:txBody>
          <a:bodyPr/>
          <a:lstStyle/>
          <a:p>
            <a:pPr eaLnBrk="1" hangingPunct="1"/>
            <a:r>
              <a:rPr lang="fr-BE" altLang="fr-FR" dirty="0"/>
              <a:t>Loup 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FC780E3-2660-D956-87F1-53272F818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506" y="1615686"/>
            <a:ext cx="11321699" cy="4914067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  <a:defRPr/>
            </a:pPr>
            <a:endParaRPr lang="fr-BE" sz="3200" dirty="0">
              <a:sym typeface="Wingdings" panose="05000000000000000000" pitchFamily="2" charset="2"/>
            </a:endParaRPr>
          </a:p>
          <a:p>
            <a:pPr marL="0" indent="0" eaLnBrk="1" hangingPunct="1">
              <a:buNone/>
              <a:defRPr/>
            </a:pPr>
            <a:endParaRPr lang="fr-BE" sz="3200" dirty="0"/>
          </a:p>
        </p:txBody>
      </p:sp>
      <p:sp>
        <p:nvSpPr>
          <p:cNvPr id="3" name="Espace réservé du pied de page 1">
            <a:extLst>
              <a:ext uri="{FF2B5EF4-FFF2-40B4-BE49-F238E27FC236}">
                <a16:creationId xmlns:a16="http://schemas.microsoft.com/office/drawing/2014/main" id="{CD4245DE-264C-7954-519B-EA57D768DB31}"/>
              </a:ext>
            </a:extLst>
          </p:cNvPr>
          <p:cNvSpPr txBox="1">
            <a:spLocks/>
          </p:cNvSpPr>
          <p:nvPr/>
        </p:nvSpPr>
        <p:spPr>
          <a:xfrm>
            <a:off x="0" y="6445249"/>
            <a:ext cx="1219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BE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BE" sz="1600" dirty="0">
                <a:solidFill>
                  <a:schemeClr val="bg1">
                    <a:lumMod val="50000"/>
                  </a:schemeClr>
                </a:solidFill>
              </a:rPr>
              <a:t>AS Ovin/Caprin – 20 mai 2025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6CE9A60-CB6B-237C-30CD-2BAD86A44A77}"/>
              </a:ext>
            </a:extLst>
          </p:cNvPr>
          <p:cNvSpPr txBox="1"/>
          <p:nvPr/>
        </p:nvSpPr>
        <p:spPr>
          <a:xfrm>
            <a:off x="606491" y="1772816"/>
            <a:ext cx="106375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3200" dirty="0"/>
              <a:t>Révision du plan loup </a:t>
            </a:r>
            <a:r>
              <a:rPr lang="fr-BE" sz="3200" dirty="0">
                <a:sym typeface="Wingdings" panose="05000000000000000000" pitchFamily="2" charset="2"/>
              </a:rPr>
              <a:t> on n’a toujours pas été concerté.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3200" dirty="0">
                <a:sym typeface="Wingdings" panose="05000000000000000000" pitchFamily="2" charset="2"/>
              </a:rPr>
              <a:t>Le loup a attaqué moins en 2024 qu’en 2022 (année record)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BE" sz="32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3200" dirty="0">
                <a:sym typeface="Wingdings" panose="05000000000000000000" pitchFamily="2" charset="2"/>
              </a:rPr>
              <a:t>Schéma d’indemnisation standardisée  toujours pas approuvé</a:t>
            </a:r>
            <a:endParaRPr lang="fr-BE" sz="3200" dirty="0"/>
          </a:p>
        </p:txBody>
      </p:sp>
    </p:spTree>
    <p:extLst>
      <p:ext uri="{BB962C8B-B14F-4D97-AF65-F5344CB8AC3E}">
        <p14:creationId xmlns:p14="http://schemas.microsoft.com/office/powerpoint/2010/main" val="1394396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EA163-712A-7571-4A5F-74B45B8F8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Titre 3">
            <a:extLst>
              <a:ext uri="{FF2B5EF4-FFF2-40B4-BE49-F238E27FC236}">
                <a16:creationId xmlns:a16="http://schemas.microsoft.com/office/drawing/2014/main" id="{14567F13-CFC5-3450-EB39-90BCAB8C5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75" y="230188"/>
            <a:ext cx="11714163" cy="620712"/>
          </a:xfrm>
        </p:spPr>
        <p:txBody>
          <a:bodyPr/>
          <a:lstStyle/>
          <a:p>
            <a:pPr eaLnBrk="1" hangingPunct="1"/>
            <a:r>
              <a:rPr lang="fr-BE" altLang="fr-FR" dirty="0"/>
              <a:t>Avenir ? 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9D03960F-42CB-F4EF-B949-27AAEE588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506" y="1615686"/>
            <a:ext cx="11321699" cy="4914067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  <a:defRPr/>
            </a:pPr>
            <a:endParaRPr lang="fr-BE" sz="3200" dirty="0"/>
          </a:p>
          <a:p>
            <a:pPr eaLnBrk="1" hangingPunct="1">
              <a:defRPr/>
            </a:pPr>
            <a:r>
              <a:rPr lang="fr-BE" sz="2800" dirty="0"/>
              <a:t>Voyage à </a:t>
            </a:r>
            <a:r>
              <a:rPr lang="fr-BE" sz="2800" dirty="0" err="1"/>
              <a:t>Tech’ovin</a:t>
            </a:r>
            <a:r>
              <a:rPr lang="fr-BE" sz="2800" dirty="0"/>
              <a:t> les 3-4-5 septembre prochain : visites de fermes le 3, le 4 salon </a:t>
            </a:r>
            <a:r>
              <a:rPr lang="fr-BE" sz="2800" dirty="0" err="1"/>
              <a:t>tech’ovin</a:t>
            </a:r>
            <a:r>
              <a:rPr lang="fr-BE" sz="2800" dirty="0"/>
              <a:t> le 5 visite du CIIRPO. </a:t>
            </a:r>
          </a:p>
          <a:p>
            <a:pPr eaLnBrk="1" hangingPunct="1">
              <a:defRPr/>
            </a:pPr>
            <a:endParaRPr lang="fr-BE" dirty="0"/>
          </a:p>
          <a:p>
            <a:pPr eaLnBrk="1" hangingPunct="1">
              <a:defRPr/>
            </a:pPr>
            <a:r>
              <a:rPr lang="fr-BE" sz="2800" dirty="0"/>
              <a:t>Voyage a </a:t>
            </a:r>
            <a:r>
              <a:rPr lang="fr-BE" sz="2800" dirty="0" err="1"/>
              <a:t>caprinov</a:t>
            </a:r>
            <a:r>
              <a:rPr lang="fr-BE" sz="2800" dirty="0"/>
              <a:t> fin novembre 2025</a:t>
            </a:r>
          </a:p>
          <a:p>
            <a:pPr eaLnBrk="1" hangingPunct="1">
              <a:defRPr/>
            </a:pPr>
            <a:endParaRPr lang="fr-BE" dirty="0"/>
          </a:p>
          <a:p>
            <a:pPr eaLnBrk="1" hangingPunct="1">
              <a:defRPr/>
            </a:pPr>
            <a:r>
              <a:rPr lang="fr-BE" sz="2800" dirty="0" err="1"/>
              <a:t>Ovianpiades</a:t>
            </a:r>
            <a:r>
              <a:rPr lang="fr-BE" sz="2800" dirty="0"/>
              <a:t> mondiales en 2027???? Phase de prospection et d’interrogation. </a:t>
            </a:r>
          </a:p>
        </p:txBody>
      </p:sp>
      <p:sp>
        <p:nvSpPr>
          <p:cNvPr id="3" name="Espace réservé du pied de page 1">
            <a:extLst>
              <a:ext uri="{FF2B5EF4-FFF2-40B4-BE49-F238E27FC236}">
                <a16:creationId xmlns:a16="http://schemas.microsoft.com/office/drawing/2014/main" id="{EE625A7C-B754-49CC-2B21-3E18906032EB}"/>
              </a:ext>
            </a:extLst>
          </p:cNvPr>
          <p:cNvSpPr txBox="1">
            <a:spLocks/>
          </p:cNvSpPr>
          <p:nvPr/>
        </p:nvSpPr>
        <p:spPr>
          <a:xfrm>
            <a:off x="0" y="6445249"/>
            <a:ext cx="1219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BE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BE" sz="1600" dirty="0">
                <a:solidFill>
                  <a:schemeClr val="bg1">
                    <a:lumMod val="50000"/>
                  </a:schemeClr>
                </a:solidFill>
              </a:rPr>
              <a:t>AS Ovin/Caprin – 20 mai 2025 </a:t>
            </a:r>
          </a:p>
        </p:txBody>
      </p:sp>
    </p:spTree>
    <p:extLst>
      <p:ext uri="{BB962C8B-B14F-4D97-AF65-F5344CB8AC3E}">
        <p14:creationId xmlns:p14="http://schemas.microsoft.com/office/powerpoint/2010/main" val="1039540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85E4F99-7022-4534-9418-1D493B4CC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5772" y="3634273"/>
            <a:ext cx="4389435" cy="272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54880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llègedesProducteurs_Modèle_présentation [Lecture seule] [Mode de compatibilité]" id="{8020A524-AC91-4640-AF7B-EF452505985E}" vid="{B42212B4-317C-4F4D-A765-5DDD337B9879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Assemblée sectorielle 20190528 (2).pptx</Template>
  <TotalTime>31876</TotalTime>
  <Words>349</Words>
  <Application>Microsoft Office PowerPoint</Application>
  <PresentationFormat>Grand écran</PresentationFormat>
  <Paragraphs>85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Thème Office</vt:lpstr>
      <vt:lpstr>Assemblée sectorielle Ovin - Caprin</vt:lpstr>
      <vt:lpstr>Action chevreau</vt:lpstr>
      <vt:lpstr>Données Sanitel 2024 </vt:lpstr>
      <vt:lpstr>Aide FCO 2024 </vt:lpstr>
      <vt:lpstr>Abatages ovins </vt:lpstr>
      <vt:lpstr>Abatages ovins </vt:lpstr>
      <vt:lpstr>Autoapprovisionnement  </vt:lpstr>
      <vt:lpstr>Loup </vt:lpstr>
      <vt:lpstr>Avenir ?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Assemblée sectorielle Grandes cultures et Pommes de terre</dc:title>
  <dc:creator>Hélène Louppe</dc:creator>
  <cp:lastModifiedBy>Isabelle Monnart</cp:lastModifiedBy>
  <cp:revision>450</cp:revision>
  <cp:lastPrinted>2020-11-16T14:16:31Z</cp:lastPrinted>
  <dcterms:created xsi:type="dcterms:W3CDTF">2019-05-28T11:25:40Z</dcterms:created>
  <dcterms:modified xsi:type="dcterms:W3CDTF">2025-05-22T10:01:48Z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0008007c1e0000000000010282210207f7000400038000</vt:lpwstr>
  </property>
</Properties>
</file>