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237968-B5C7-4229-89BA-58D9676A8252}">
  <a:tblStyle styleId="{39237968-B5C7-4229-89BA-58D9676A82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079208afd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38079208afd_0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8079208afd_0_1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8079208afd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g38079208afd_0_3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8079208afd_0_3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079208afd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079208afd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8079208afd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8079208afd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8079208afd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8079208afd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628650" y="681692"/>
            <a:ext cx="78867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4"/>
          <p:cNvSpPr/>
          <p:nvPr/>
        </p:nvSpPr>
        <p:spPr>
          <a:xfrm>
            <a:off x="616029" y="1252601"/>
            <a:ext cx="4140041" cy="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1905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" name="Google Shape;54;p14"/>
          <p:cNvGrpSpPr/>
          <p:nvPr/>
        </p:nvGrpSpPr>
        <p:grpSpPr>
          <a:xfrm>
            <a:off x="6296" y="152"/>
            <a:ext cx="9134475" cy="471964"/>
            <a:chOff x="8394" y="203"/>
            <a:chExt cx="12179300" cy="629285"/>
          </a:xfrm>
        </p:grpSpPr>
        <p:sp>
          <p:nvSpPr>
            <p:cNvPr id="55" name="Google Shape;55;p14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4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" name="Google Shape;58;p1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4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0" name="Google Shape;60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14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213020" y="4902889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213020" y="4902889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628650" y="69874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628650" y="179411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/>
          <p:nvPr/>
        </p:nvSpPr>
        <p:spPr>
          <a:xfrm>
            <a:off x="628650" y="1692913"/>
            <a:ext cx="4140041" cy="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1905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1" name="Google Shape;71;p16"/>
          <p:cNvGrpSpPr/>
          <p:nvPr/>
        </p:nvGrpSpPr>
        <p:grpSpPr>
          <a:xfrm>
            <a:off x="6296" y="152"/>
            <a:ext cx="9134475" cy="471964"/>
            <a:chOff x="8394" y="203"/>
            <a:chExt cx="12179300" cy="629285"/>
          </a:xfrm>
        </p:grpSpPr>
        <p:sp>
          <p:nvSpPr>
            <p:cNvPr id="72" name="Google Shape;72;p16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6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6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5" name="Google Shape;75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16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6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3213020" y="4902889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Conférence/atelier FEED BIO - 31/07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>
  <p:cSld name="Comparais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628650" y="69874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628650" y="1260872"/>
            <a:ext cx="7893679" cy="342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1905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17"/>
          <p:cNvGrpSpPr/>
          <p:nvPr/>
        </p:nvGrpSpPr>
        <p:grpSpPr>
          <a:xfrm>
            <a:off x="6296" y="152"/>
            <a:ext cx="9134475" cy="471964"/>
            <a:chOff x="8394" y="203"/>
            <a:chExt cx="12179300" cy="629285"/>
          </a:xfrm>
        </p:grpSpPr>
        <p:sp>
          <p:nvSpPr>
            <p:cNvPr id="94" name="Google Shape;94;p17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7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7" name="Google Shape;97;p1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7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9" name="Google Shape;99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17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7"/>
          <p:cNvSpPr txBox="1"/>
          <p:nvPr/>
        </p:nvSpPr>
        <p:spPr>
          <a:xfrm>
            <a:off x="3213020" y="4902889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Conférence/atelier FEED BIO - 31/07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>
  <p:cSld name="Contenu avec légend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628650" y="698741"/>
            <a:ext cx="78867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628650" y="1260872"/>
            <a:ext cx="7893679" cy="342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19050" cap="flat" cmpd="sng">
            <a:solidFill>
              <a:srgbClr val="CC99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18"/>
          <p:cNvGrpSpPr/>
          <p:nvPr/>
        </p:nvGrpSpPr>
        <p:grpSpPr>
          <a:xfrm>
            <a:off x="6296" y="152"/>
            <a:ext cx="9134475" cy="471964"/>
            <a:chOff x="8394" y="203"/>
            <a:chExt cx="12179300" cy="629285"/>
          </a:xfrm>
        </p:grpSpPr>
        <p:sp>
          <p:nvSpPr>
            <p:cNvPr id="111" name="Google Shape;111;p18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8"/>
            <p:cNvSpPr/>
            <p:nvPr/>
          </p:nvSpPr>
          <p:spPr>
            <a:xfrm>
              <a:off x="11579466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29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301" y="271462"/>
                  </a:lnTo>
                  <a:lnTo>
                    <a:pt x="344220" y="29883"/>
                  </a:lnTo>
                  <a:lnTo>
                    <a:pt x="344589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8"/>
            <p:cNvSpPr/>
            <p:nvPr/>
          </p:nvSpPr>
          <p:spPr>
            <a:xfrm>
              <a:off x="9239738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" name="Google Shape;114;p1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8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6" name="Google Shape;116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8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18"/>
          <p:cNvSpPr/>
          <p:nvPr/>
        </p:nvSpPr>
        <p:spPr>
          <a:xfrm>
            <a:off x="5141988" y="1676597"/>
            <a:ext cx="501751" cy="501752"/>
          </a:xfrm>
          <a:custGeom>
            <a:avLst/>
            <a:gdLst/>
            <a:ahLst/>
            <a:cxnLst/>
            <a:rect l="l" t="t" r="r" b="b"/>
            <a:pathLst>
              <a:path w="843279" h="843280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CC990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141988" y="2586053"/>
            <a:ext cx="501751" cy="501751"/>
          </a:xfrm>
          <a:custGeom>
            <a:avLst/>
            <a:gdLst/>
            <a:ahLst/>
            <a:cxnLst/>
            <a:rect l="l" t="t" r="r" b="b"/>
            <a:pathLst>
              <a:path w="843279" h="843279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5141988" y="3480107"/>
            <a:ext cx="501751" cy="501751"/>
          </a:xfrm>
          <a:custGeom>
            <a:avLst/>
            <a:gdLst/>
            <a:ahLst/>
            <a:cxnLst/>
            <a:rect l="l" t="t" r="r" b="b"/>
            <a:pathLst>
              <a:path w="843279" h="843279" extrusionOk="0">
                <a:moveTo>
                  <a:pt x="421385" y="0"/>
                </a:moveTo>
                <a:lnTo>
                  <a:pt x="372243" y="2834"/>
                </a:lnTo>
                <a:lnTo>
                  <a:pt x="324765" y="11128"/>
                </a:lnTo>
                <a:lnTo>
                  <a:pt x="279268" y="24565"/>
                </a:lnTo>
                <a:lnTo>
                  <a:pt x="236070" y="42829"/>
                </a:lnTo>
                <a:lnTo>
                  <a:pt x="195484" y="65603"/>
                </a:lnTo>
                <a:lnTo>
                  <a:pt x="157829" y="92572"/>
                </a:lnTo>
                <a:lnTo>
                  <a:pt x="123420" y="123418"/>
                </a:lnTo>
                <a:lnTo>
                  <a:pt x="92573" y="157827"/>
                </a:lnTo>
                <a:lnTo>
                  <a:pt x="65604" y="195481"/>
                </a:lnTo>
                <a:lnTo>
                  <a:pt x="42829" y="236065"/>
                </a:lnTo>
                <a:lnTo>
                  <a:pt x="24565" y="279262"/>
                </a:lnTo>
                <a:lnTo>
                  <a:pt x="11128" y="324757"/>
                </a:lnTo>
                <a:lnTo>
                  <a:pt x="2834" y="372232"/>
                </a:lnTo>
                <a:lnTo>
                  <a:pt x="0" y="421373"/>
                </a:lnTo>
                <a:lnTo>
                  <a:pt x="2834" y="470516"/>
                </a:lnTo>
                <a:lnTo>
                  <a:pt x="11128" y="517994"/>
                </a:lnTo>
                <a:lnTo>
                  <a:pt x="24565" y="563490"/>
                </a:lnTo>
                <a:lnTo>
                  <a:pt x="42829" y="606689"/>
                </a:lnTo>
                <a:lnTo>
                  <a:pt x="65604" y="647274"/>
                </a:lnTo>
                <a:lnTo>
                  <a:pt x="92573" y="684929"/>
                </a:lnTo>
                <a:lnTo>
                  <a:pt x="123420" y="719339"/>
                </a:lnTo>
                <a:lnTo>
                  <a:pt x="157829" y="750186"/>
                </a:lnTo>
                <a:lnTo>
                  <a:pt x="195484" y="777155"/>
                </a:lnTo>
                <a:lnTo>
                  <a:pt x="236070" y="799929"/>
                </a:lnTo>
                <a:lnTo>
                  <a:pt x="279268" y="818193"/>
                </a:lnTo>
                <a:lnTo>
                  <a:pt x="324765" y="831630"/>
                </a:lnTo>
                <a:lnTo>
                  <a:pt x="372243" y="839924"/>
                </a:lnTo>
                <a:lnTo>
                  <a:pt x="421385" y="842759"/>
                </a:lnTo>
                <a:lnTo>
                  <a:pt x="470528" y="839924"/>
                </a:lnTo>
                <a:lnTo>
                  <a:pt x="518006" y="831630"/>
                </a:lnTo>
                <a:lnTo>
                  <a:pt x="563503" y="818193"/>
                </a:lnTo>
                <a:lnTo>
                  <a:pt x="606701" y="799929"/>
                </a:lnTo>
                <a:lnTo>
                  <a:pt x="647287" y="777155"/>
                </a:lnTo>
                <a:lnTo>
                  <a:pt x="684942" y="750186"/>
                </a:lnTo>
                <a:lnTo>
                  <a:pt x="719351" y="719339"/>
                </a:lnTo>
                <a:lnTo>
                  <a:pt x="750198" y="684929"/>
                </a:lnTo>
                <a:lnTo>
                  <a:pt x="777167" y="647274"/>
                </a:lnTo>
                <a:lnTo>
                  <a:pt x="799942" y="606689"/>
                </a:lnTo>
                <a:lnTo>
                  <a:pt x="818206" y="563490"/>
                </a:lnTo>
                <a:lnTo>
                  <a:pt x="831643" y="517994"/>
                </a:lnTo>
                <a:lnTo>
                  <a:pt x="839937" y="470516"/>
                </a:lnTo>
                <a:lnTo>
                  <a:pt x="842771" y="421373"/>
                </a:lnTo>
                <a:lnTo>
                  <a:pt x="839937" y="372232"/>
                </a:lnTo>
                <a:lnTo>
                  <a:pt x="831643" y="324757"/>
                </a:lnTo>
                <a:lnTo>
                  <a:pt x="818206" y="279262"/>
                </a:lnTo>
                <a:lnTo>
                  <a:pt x="799942" y="236065"/>
                </a:lnTo>
                <a:lnTo>
                  <a:pt x="777167" y="195481"/>
                </a:lnTo>
                <a:lnTo>
                  <a:pt x="750198" y="157827"/>
                </a:lnTo>
                <a:lnTo>
                  <a:pt x="719351" y="123418"/>
                </a:lnTo>
                <a:lnTo>
                  <a:pt x="684942" y="92572"/>
                </a:lnTo>
                <a:lnTo>
                  <a:pt x="647287" y="65603"/>
                </a:lnTo>
                <a:lnTo>
                  <a:pt x="606701" y="42829"/>
                </a:lnTo>
                <a:lnTo>
                  <a:pt x="563503" y="24565"/>
                </a:lnTo>
                <a:lnTo>
                  <a:pt x="518006" y="11128"/>
                </a:lnTo>
                <a:lnTo>
                  <a:pt x="470528" y="2834"/>
                </a:lnTo>
                <a:lnTo>
                  <a:pt x="421385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3"/>
          </p:nvPr>
        </p:nvSpPr>
        <p:spPr>
          <a:xfrm>
            <a:off x="5723783" y="1711667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4"/>
          </p:nvPr>
        </p:nvSpPr>
        <p:spPr>
          <a:xfrm>
            <a:off x="5723783" y="1985511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5"/>
          </p:nvPr>
        </p:nvSpPr>
        <p:spPr>
          <a:xfrm>
            <a:off x="5723783" y="2586053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6"/>
          </p:nvPr>
        </p:nvSpPr>
        <p:spPr>
          <a:xfrm>
            <a:off x="5723783" y="2859897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7"/>
          </p:nvPr>
        </p:nvSpPr>
        <p:spPr>
          <a:xfrm>
            <a:off x="5723783" y="3482111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8"/>
          </p:nvPr>
        </p:nvSpPr>
        <p:spPr>
          <a:xfrm>
            <a:off x="5723783" y="3755954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>
  <p:cSld name="Image avec légen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0" y="442735"/>
            <a:ext cx="9144000" cy="470097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9" name="Google Shape;129;p19"/>
          <p:cNvGrpSpPr/>
          <p:nvPr/>
        </p:nvGrpSpPr>
        <p:grpSpPr>
          <a:xfrm>
            <a:off x="9525" y="-19132"/>
            <a:ext cx="9134475" cy="471964"/>
            <a:chOff x="8394" y="203"/>
            <a:chExt cx="12179300" cy="629285"/>
          </a:xfrm>
        </p:grpSpPr>
        <p:sp>
          <p:nvSpPr>
            <p:cNvPr id="130" name="Google Shape;130;p19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1" name="Google Shape;131;p1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9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" name="Google Shape;133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9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5" name="Google Shape;135;p19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50467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2317415" y="666017"/>
            <a:ext cx="4460400" cy="1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sz="33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5146346" y="2283400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2"/>
          </p:nvPr>
        </p:nvSpPr>
        <p:spPr>
          <a:xfrm>
            <a:off x="5146346" y="2590364"/>
            <a:ext cx="3177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/>
          <p:nvPr/>
        </p:nvSpPr>
        <p:spPr>
          <a:xfrm rot="10800000" flipH="1">
            <a:off x="2317415" y="1823078"/>
            <a:ext cx="3588036" cy="34200"/>
          </a:xfrm>
          <a:custGeom>
            <a:avLst/>
            <a:gdLst/>
            <a:ahLst/>
            <a:cxnLst/>
            <a:rect l="l" t="t" r="r" b="b"/>
            <a:pathLst>
              <a:path w="5520055" h="120000" extrusionOk="0">
                <a:moveTo>
                  <a:pt x="0" y="0"/>
                </a:moveTo>
                <a:lnTo>
                  <a:pt x="5519521" y="0"/>
                </a:ln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avec légende">
  <p:cSld name="1_Image avec légen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2735"/>
            <a:ext cx="9144000" cy="470097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20"/>
          <p:cNvGrpSpPr/>
          <p:nvPr/>
        </p:nvGrpSpPr>
        <p:grpSpPr>
          <a:xfrm>
            <a:off x="9525" y="-19132"/>
            <a:ext cx="9134475" cy="471964"/>
            <a:chOff x="8394" y="203"/>
            <a:chExt cx="12179300" cy="629285"/>
          </a:xfrm>
        </p:grpSpPr>
        <p:sp>
          <p:nvSpPr>
            <p:cNvPr id="143" name="Google Shape;143;p20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4" name="Google Shape;144;p2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6" y="177295"/>
              <a:ext cx="933024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20"/>
            <p:cNvSpPr/>
            <p:nvPr/>
          </p:nvSpPr>
          <p:spPr>
            <a:xfrm>
              <a:off x="9399562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6" name="Google Shape;146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20"/>
            <p:cNvSpPr/>
            <p:nvPr/>
          </p:nvSpPr>
          <p:spPr>
            <a:xfrm>
              <a:off x="9515806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8" name="Google Shape;148;p20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50467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5429892" y="1462291"/>
            <a:ext cx="2786700" cy="25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sz="33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avec légende">
  <p:cSld name="2_Image avec légend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0" y="442735"/>
            <a:ext cx="9144000" cy="4700976"/>
          </a:xfrm>
          <a:custGeom>
            <a:avLst/>
            <a:gdLst/>
            <a:ahLst/>
            <a:cxnLst/>
            <a:rect l="l" t="t" r="r" b="b"/>
            <a:pathLst>
              <a:path w="12192000" h="6165215" extrusionOk="0">
                <a:moveTo>
                  <a:pt x="12192000" y="0"/>
                </a:moveTo>
                <a:lnTo>
                  <a:pt x="0" y="0"/>
                </a:lnTo>
                <a:lnTo>
                  <a:pt x="0" y="6164999"/>
                </a:lnTo>
                <a:lnTo>
                  <a:pt x="12192000" y="6164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21"/>
          <p:cNvGrpSpPr/>
          <p:nvPr/>
        </p:nvGrpSpPr>
        <p:grpSpPr>
          <a:xfrm>
            <a:off x="9525" y="-19133"/>
            <a:ext cx="9134475" cy="752113"/>
            <a:chOff x="8394" y="203"/>
            <a:chExt cx="12179300" cy="1002817"/>
          </a:xfrm>
        </p:grpSpPr>
        <p:sp>
          <p:nvSpPr>
            <p:cNvPr id="153" name="Google Shape;153;p21"/>
            <p:cNvSpPr/>
            <p:nvPr/>
          </p:nvSpPr>
          <p:spPr>
            <a:xfrm>
              <a:off x="8394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4" name="Google Shape;154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6035" y="177295"/>
              <a:ext cx="1972027" cy="6292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1"/>
            <p:cNvSpPr/>
            <p:nvPr/>
          </p:nvSpPr>
          <p:spPr>
            <a:xfrm>
              <a:off x="9399562" y="80238"/>
              <a:ext cx="1018151" cy="922782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67" y="72364"/>
                  </a:lnTo>
                  <a:lnTo>
                    <a:pt x="379425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51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75" y="148196"/>
                  </a:lnTo>
                  <a:lnTo>
                    <a:pt x="4940" y="193738"/>
                  </a:lnTo>
                  <a:lnTo>
                    <a:pt x="0" y="242646"/>
                  </a:lnTo>
                  <a:lnTo>
                    <a:pt x="1028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310" y="320078"/>
                  </a:lnTo>
                  <a:lnTo>
                    <a:pt x="27520" y="312115"/>
                  </a:lnTo>
                  <a:lnTo>
                    <a:pt x="57467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23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43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86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12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79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13" y="337832"/>
                  </a:lnTo>
                  <a:lnTo>
                    <a:pt x="192938" y="305765"/>
                  </a:lnTo>
                  <a:lnTo>
                    <a:pt x="235585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85" y="214452"/>
                  </a:lnTo>
                  <a:lnTo>
                    <a:pt x="432511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5364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1"/>
            <p:cNvSpPr/>
            <p:nvPr/>
          </p:nvSpPr>
          <p:spPr>
            <a:xfrm>
              <a:off x="9515806" y="320064"/>
              <a:ext cx="780717" cy="519063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8" name="Google Shape;158;p21" descr="Photos gratuites de Blé"/>
          <p:cNvPicPr preferRelativeResize="0"/>
          <p:nvPr/>
        </p:nvPicPr>
        <p:blipFill rotWithShape="1">
          <a:blip r:embed="rId4">
            <a:alphaModFix/>
          </a:blip>
          <a:srcRect l="31824" r="2760"/>
          <a:stretch/>
        </p:blipFill>
        <p:spPr>
          <a:xfrm>
            <a:off x="0" y="0"/>
            <a:ext cx="50467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 txBox="1">
            <a:spLocks noGrp="1"/>
          </p:cNvSpPr>
          <p:nvPr>
            <p:ph type="title"/>
          </p:nvPr>
        </p:nvSpPr>
        <p:spPr>
          <a:xfrm>
            <a:off x="5429892" y="1462291"/>
            <a:ext cx="2786700" cy="25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sz="33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0" y="1757829"/>
            <a:ext cx="9144953" cy="3386138"/>
          </a:xfrm>
          <a:custGeom>
            <a:avLst/>
            <a:gdLst/>
            <a:ahLst/>
            <a:cxnLst/>
            <a:rect l="l" t="t" r="r" b="b"/>
            <a:pathLst>
              <a:path w="12193270" h="4514850" extrusionOk="0">
                <a:moveTo>
                  <a:pt x="12193206" y="0"/>
                </a:moveTo>
                <a:lnTo>
                  <a:pt x="0" y="0"/>
                </a:lnTo>
                <a:lnTo>
                  <a:pt x="0" y="4514227"/>
                </a:lnTo>
                <a:lnTo>
                  <a:pt x="12193206" y="4514227"/>
                </a:lnTo>
                <a:lnTo>
                  <a:pt x="12193206" y="0"/>
                </a:lnTo>
                <a:close/>
              </a:path>
            </a:pathLst>
          </a:custGeom>
          <a:solidFill>
            <a:srgbClr val="19313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5" name="Google Shape;165;p22"/>
          <p:cNvGrpSpPr/>
          <p:nvPr/>
        </p:nvGrpSpPr>
        <p:grpSpPr>
          <a:xfrm>
            <a:off x="895" y="0"/>
            <a:ext cx="9144000" cy="1757829"/>
            <a:chOff x="1193" y="0"/>
            <a:chExt cx="12192001" cy="2343772"/>
          </a:xfrm>
        </p:grpSpPr>
        <p:sp>
          <p:nvSpPr>
            <p:cNvPr id="166" name="Google Shape;166;p22"/>
            <p:cNvSpPr/>
            <p:nvPr/>
          </p:nvSpPr>
          <p:spPr>
            <a:xfrm>
              <a:off x="1193" y="0"/>
              <a:ext cx="12192000" cy="786765"/>
            </a:xfrm>
            <a:custGeom>
              <a:avLst/>
              <a:gdLst/>
              <a:ahLst/>
              <a:cxnLst/>
              <a:rect l="l" t="t" r="r" b="b"/>
              <a:pathLst>
                <a:path w="12192000" h="786765" extrusionOk="0">
                  <a:moveTo>
                    <a:pt x="12192000" y="0"/>
                  </a:moveTo>
                  <a:lnTo>
                    <a:pt x="0" y="0"/>
                  </a:lnTo>
                  <a:lnTo>
                    <a:pt x="0" y="786764"/>
                  </a:lnTo>
                  <a:lnTo>
                    <a:pt x="12192000" y="78676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7" name="Google Shape;167;p2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2599" y="786765"/>
              <a:ext cx="12180595" cy="155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2"/>
            <p:cNvSpPr/>
            <p:nvPr/>
          </p:nvSpPr>
          <p:spPr>
            <a:xfrm>
              <a:off x="11580672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42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289" y="271462"/>
                  </a:lnTo>
                  <a:lnTo>
                    <a:pt x="344233" y="29857"/>
                  </a:lnTo>
                  <a:lnTo>
                    <a:pt x="344601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9240940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0" name="Google Shape;170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47237" y="177295"/>
              <a:ext cx="933025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/>
            <p:nvPr/>
          </p:nvSpPr>
          <p:spPr>
            <a:xfrm>
              <a:off x="9400768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55" y="72364"/>
                  </a:lnTo>
                  <a:lnTo>
                    <a:pt x="379412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38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62" y="148196"/>
                  </a:lnTo>
                  <a:lnTo>
                    <a:pt x="4927" y="193738"/>
                  </a:lnTo>
                  <a:lnTo>
                    <a:pt x="0" y="242646"/>
                  </a:lnTo>
                  <a:lnTo>
                    <a:pt x="1016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297" y="320078"/>
                  </a:lnTo>
                  <a:lnTo>
                    <a:pt x="27520" y="312115"/>
                  </a:lnTo>
                  <a:lnTo>
                    <a:pt x="57454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11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30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73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00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67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00" y="337832"/>
                  </a:lnTo>
                  <a:lnTo>
                    <a:pt x="192938" y="305765"/>
                  </a:lnTo>
                  <a:lnTo>
                    <a:pt x="235572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73" y="214452"/>
                  </a:lnTo>
                  <a:lnTo>
                    <a:pt x="432498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2" name="Google Shape;172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666565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2"/>
            <p:cNvSpPr/>
            <p:nvPr/>
          </p:nvSpPr>
          <p:spPr>
            <a:xfrm>
              <a:off x="9517008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22"/>
          <p:cNvSpPr/>
          <p:nvPr/>
        </p:nvSpPr>
        <p:spPr>
          <a:xfrm>
            <a:off x="6076322" y="2061911"/>
            <a:ext cx="0" cy="2703671"/>
          </a:xfrm>
          <a:custGeom>
            <a:avLst/>
            <a:gdLst/>
            <a:ahLst/>
            <a:cxnLst/>
            <a:rect l="l" t="t" r="r" b="b"/>
            <a:pathLst>
              <a:path w="120000" h="3604895" extrusionOk="0">
                <a:moveTo>
                  <a:pt x="0" y="0"/>
                </a:moveTo>
                <a:lnTo>
                  <a:pt x="0" y="3604564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3064818" y="2061911"/>
            <a:ext cx="0" cy="2703671"/>
          </a:xfrm>
          <a:custGeom>
            <a:avLst/>
            <a:gdLst/>
            <a:ahLst/>
            <a:cxnLst/>
            <a:rect l="l" t="t" r="r" b="b"/>
            <a:pathLst>
              <a:path w="120000" h="3604895" extrusionOk="0">
                <a:moveTo>
                  <a:pt x="0" y="0"/>
                </a:moveTo>
                <a:lnTo>
                  <a:pt x="0" y="3604564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2"/>
          <p:cNvSpPr txBox="1">
            <a:spLocks noGrp="1"/>
          </p:cNvSpPr>
          <p:nvPr>
            <p:ph type="body" idx="1"/>
          </p:nvPr>
        </p:nvSpPr>
        <p:spPr>
          <a:xfrm>
            <a:off x="262552" y="2509727"/>
            <a:ext cx="25719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2"/>
          </p:nvPr>
        </p:nvSpPr>
        <p:spPr>
          <a:xfrm>
            <a:off x="251200" y="2096645"/>
            <a:ext cx="25980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3"/>
          </p:nvPr>
        </p:nvSpPr>
        <p:spPr>
          <a:xfrm>
            <a:off x="3300188" y="2087461"/>
            <a:ext cx="25980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body" idx="4"/>
          </p:nvPr>
        </p:nvSpPr>
        <p:spPr>
          <a:xfrm>
            <a:off x="6339031" y="2083539"/>
            <a:ext cx="25980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body" idx="5"/>
          </p:nvPr>
        </p:nvSpPr>
        <p:spPr>
          <a:xfrm>
            <a:off x="3313259" y="2515424"/>
            <a:ext cx="2571900" cy="18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body" idx="6"/>
          </p:nvPr>
        </p:nvSpPr>
        <p:spPr>
          <a:xfrm>
            <a:off x="6324762" y="2509727"/>
            <a:ext cx="25719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22"/>
          <p:cNvSpPr>
            <a:spLocks noGrp="1"/>
          </p:cNvSpPr>
          <p:nvPr>
            <p:ph type="pic" idx="7"/>
          </p:nvPr>
        </p:nvSpPr>
        <p:spPr>
          <a:xfrm>
            <a:off x="0" y="590550"/>
            <a:ext cx="9153300" cy="1269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>
            <a:spLocks noGrp="1"/>
          </p:cNvSpPr>
          <p:nvPr>
            <p:ph type="dt" idx="10"/>
          </p:nvPr>
        </p:nvSpPr>
        <p:spPr>
          <a:xfrm>
            <a:off x="628650" y="382982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85" name="Google Shape;185;p23"/>
          <p:cNvGrpSpPr/>
          <p:nvPr/>
        </p:nvGrpSpPr>
        <p:grpSpPr>
          <a:xfrm>
            <a:off x="0" y="152"/>
            <a:ext cx="9141685" cy="5143346"/>
            <a:chOff x="0" y="203"/>
            <a:chExt cx="12188913" cy="6857794"/>
          </a:xfrm>
        </p:grpSpPr>
        <p:sp>
          <p:nvSpPr>
            <p:cNvPr id="186" name="Google Shape;186;p23"/>
            <p:cNvSpPr/>
            <p:nvPr/>
          </p:nvSpPr>
          <p:spPr>
            <a:xfrm>
              <a:off x="9613" y="203"/>
              <a:ext cx="12179300" cy="629285"/>
            </a:xfrm>
            <a:custGeom>
              <a:avLst/>
              <a:gdLst/>
              <a:ahLst/>
              <a:cxnLst/>
              <a:rect l="l" t="t" r="r" b="b"/>
              <a:pathLst>
                <a:path w="12179300" h="629285" extrusionOk="0">
                  <a:moveTo>
                    <a:pt x="12179300" y="0"/>
                  </a:moveTo>
                  <a:lnTo>
                    <a:pt x="0" y="0"/>
                  </a:lnTo>
                  <a:lnTo>
                    <a:pt x="0" y="629170"/>
                  </a:lnTo>
                  <a:lnTo>
                    <a:pt x="12179300" y="62917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19313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3"/>
            <p:cNvSpPr/>
            <p:nvPr/>
          </p:nvSpPr>
          <p:spPr>
            <a:xfrm>
              <a:off x="11580672" y="140804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 extrusionOk="0">
                  <a:moveTo>
                    <a:pt x="362610" y="361543"/>
                  </a:moveTo>
                  <a:lnTo>
                    <a:pt x="362242" y="1384"/>
                  </a:lnTo>
                  <a:lnTo>
                    <a:pt x="359930" y="1397"/>
                  </a:lnTo>
                  <a:lnTo>
                    <a:pt x="359930" y="0"/>
                  </a:lnTo>
                  <a:lnTo>
                    <a:pt x="0" y="0"/>
                  </a:lnTo>
                  <a:lnTo>
                    <a:pt x="0" y="18046"/>
                  </a:lnTo>
                  <a:lnTo>
                    <a:pt x="330555" y="18046"/>
                  </a:lnTo>
                  <a:lnTo>
                    <a:pt x="90538" y="258724"/>
                  </a:lnTo>
                  <a:lnTo>
                    <a:pt x="103289" y="271462"/>
                  </a:lnTo>
                  <a:lnTo>
                    <a:pt x="344233" y="29857"/>
                  </a:lnTo>
                  <a:lnTo>
                    <a:pt x="344601" y="361556"/>
                  </a:lnTo>
                  <a:lnTo>
                    <a:pt x="362610" y="361543"/>
                  </a:lnTo>
                  <a:close/>
                </a:path>
              </a:pathLst>
            </a:custGeom>
            <a:solidFill>
              <a:srgbClr val="CC990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9240940" y="97367"/>
              <a:ext cx="0" cy="450215"/>
            </a:xfrm>
            <a:custGeom>
              <a:avLst/>
              <a:gdLst/>
              <a:ahLst/>
              <a:cxnLst/>
              <a:rect l="l" t="t" r="r" b="b"/>
              <a:pathLst>
                <a:path w="120000" h="450215" extrusionOk="0">
                  <a:moveTo>
                    <a:pt x="0" y="0"/>
                  </a:moveTo>
                  <a:lnTo>
                    <a:pt x="0" y="449884"/>
                  </a:lnTo>
                </a:path>
              </a:pathLst>
            </a:custGeom>
            <a:noFill/>
            <a:ln w="11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2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947237" y="177295"/>
              <a:ext cx="933025" cy="291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3"/>
            <p:cNvSpPr/>
            <p:nvPr/>
          </p:nvSpPr>
          <p:spPr>
            <a:xfrm>
              <a:off x="9400768" y="80238"/>
              <a:ext cx="481965" cy="426720"/>
            </a:xfrm>
            <a:custGeom>
              <a:avLst/>
              <a:gdLst/>
              <a:ahLst/>
              <a:cxnLst/>
              <a:rect l="l" t="t" r="r" b="b"/>
              <a:pathLst>
                <a:path w="481965" h="426720" extrusionOk="0">
                  <a:moveTo>
                    <a:pt x="467233" y="150761"/>
                  </a:moveTo>
                  <a:lnTo>
                    <a:pt x="445071" y="108889"/>
                  </a:lnTo>
                  <a:lnTo>
                    <a:pt x="415455" y="72364"/>
                  </a:lnTo>
                  <a:lnTo>
                    <a:pt x="379412" y="42214"/>
                  </a:lnTo>
                  <a:lnTo>
                    <a:pt x="337934" y="19431"/>
                  </a:lnTo>
                  <a:lnTo>
                    <a:pt x="292011" y="5016"/>
                  </a:lnTo>
                  <a:lnTo>
                    <a:pt x="242646" y="0"/>
                  </a:lnTo>
                  <a:lnTo>
                    <a:pt x="193738" y="4927"/>
                  </a:lnTo>
                  <a:lnTo>
                    <a:pt x="148196" y="19062"/>
                  </a:lnTo>
                  <a:lnTo>
                    <a:pt x="106984" y="41440"/>
                  </a:lnTo>
                  <a:lnTo>
                    <a:pt x="71069" y="71069"/>
                  </a:lnTo>
                  <a:lnTo>
                    <a:pt x="41440" y="106972"/>
                  </a:lnTo>
                  <a:lnTo>
                    <a:pt x="19062" y="148196"/>
                  </a:lnTo>
                  <a:lnTo>
                    <a:pt x="4927" y="193738"/>
                  </a:lnTo>
                  <a:lnTo>
                    <a:pt x="0" y="242646"/>
                  </a:lnTo>
                  <a:lnTo>
                    <a:pt x="1016" y="264947"/>
                  </a:lnTo>
                  <a:lnTo>
                    <a:pt x="4013" y="286677"/>
                  </a:lnTo>
                  <a:lnTo>
                    <a:pt x="8877" y="307746"/>
                  </a:lnTo>
                  <a:lnTo>
                    <a:pt x="15519" y="328091"/>
                  </a:lnTo>
                  <a:lnTo>
                    <a:pt x="21297" y="320078"/>
                  </a:lnTo>
                  <a:lnTo>
                    <a:pt x="27520" y="312115"/>
                  </a:lnTo>
                  <a:lnTo>
                    <a:pt x="57454" y="279996"/>
                  </a:lnTo>
                  <a:lnTo>
                    <a:pt x="94246" y="249466"/>
                  </a:lnTo>
                  <a:lnTo>
                    <a:pt x="114630" y="235305"/>
                  </a:lnTo>
                  <a:lnTo>
                    <a:pt x="112547" y="230289"/>
                  </a:lnTo>
                  <a:lnTo>
                    <a:pt x="110769" y="225107"/>
                  </a:lnTo>
                  <a:lnTo>
                    <a:pt x="109410" y="219722"/>
                  </a:lnTo>
                  <a:lnTo>
                    <a:pt x="81470" y="222440"/>
                  </a:lnTo>
                  <a:lnTo>
                    <a:pt x="76047" y="217970"/>
                  </a:lnTo>
                  <a:lnTo>
                    <a:pt x="73710" y="193802"/>
                  </a:lnTo>
                  <a:lnTo>
                    <a:pt x="78168" y="188379"/>
                  </a:lnTo>
                  <a:lnTo>
                    <a:pt x="106108" y="185674"/>
                  </a:lnTo>
                  <a:lnTo>
                    <a:pt x="106553" y="177190"/>
                  </a:lnTo>
                  <a:lnTo>
                    <a:pt x="107988" y="168948"/>
                  </a:lnTo>
                  <a:lnTo>
                    <a:pt x="110236" y="161010"/>
                  </a:lnTo>
                  <a:lnTo>
                    <a:pt x="84658" y="149377"/>
                  </a:lnTo>
                  <a:lnTo>
                    <a:pt x="82207" y="142798"/>
                  </a:lnTo>
                  <a:lnTo>
                    <a:pt x="92252" y="120700"/>
                  </a:lnTo>
                  <a:lnTo>
                    <a:pt x="98831" y="118237"/>
                  </a:lnTo>
                  <a:lnTo>
                    <a:pt x="124409" y="129870"/>
                  </a:lnTo>
                  <a:lnTo>
                    <a:pt x="128981" y="122885"/>
                  </a:lnTo>
                  <a:lnTo>
                    <a:pt x="134315" y="116408"/>
                  </a:lnTo>
                  <a:lnTo>
                    <a:pt x="140296" y="110578"/>
                  </a:lnTo>
                  <a:lnTo>
                    <a:pt x="123952" y="87718"/>
                  </a:lnTo>
                  <a:lnTo>
                    <a:pt x="125107" y="80784"/>
                  </a:lnTo>
                  <a:lnTo>
                    <a:pt x="144868" y="66675"/>
                  </a:lnTo>
                  <a:lnTo>
                    <a:pt x="151803" y="67830"/>
                  </a:lnTo>
                  <a:lnTo>
                    <a:pt x="168122" y="90678"/>
                  </a:lnTo>
                  <a:lnTo>
                    <a:pt x="175475" y="86944"/>
                  </a:lnTo>
                  <a:lnTo>
                    <a:pt x="183299" y="83959"/>
                  </a:lnTo>
                  <a:lnTo>
                    <a:pt x="191528" y="81889"/>
                  </a:lnTo>
                  <a:lnTo>
                    <a:pt x="188823" y="53962"/>
                  </a:lnTo>
                  <a:lnTo>
                    <a:pt x="193294" y="48526"/>
                  </a:lnTo>
                  <a:lnTo>
                    <a:pt x="217449" y="46189"/>
                  </a:lnTo>
                  <a:lnTo>
                    <a:pt x="222885" y="50647"/>
                  </a:lnTo>
                  <a:lnTo>
                    <a:pt x="225590" y="78587"/>
                  </a:lnTo>
                  <a:lnTo>
                    <a:pt x="234061" y="79044"/>
                  </a:lnTo>
                  <a:lnTo>
                    <a:pt x="242316" y="80467"/>
                  </a:lnTo>
                  <a:lnTo>
                    <a:pt x="250240" y="82715"/>
                  </a:lnTo>
                  <a:lnTo>
                    <a:pt x="261874" y="57150"/>
                  </a:lnTo>
                  <a:lnTo>
                    <a:pt x="268452" y="54686"/>
                  </a:lnTo>
                  <a:lnTo>
                    <a:pt x="290550" y="64731"/>
                  </a:lnTo>
                  <a:lnTo>
                    <a:pt x="293014" y="71323"/>
                  </a:lnTo>
                  <a:lnTo>
                    <a:pt x="281381" y="96901"/>
                  </a:lnTo>
                  <a:lnTo>
                    <a:pt x="288378" y="101473"/>
                  </a:lnTo>
                  <a:lnTo>
                    <a:pt x="294843" y="106794"/>
                  </a:lnTo>
                  <a:lnTo>
                    <a:pt x="300672" y="112776"/>
                  </a:lnTo>
                  <a:lnTo>
                    <a:pt x="323545" y="96443"/>
                  </a:lnTo>
                  <a:lnTo>
                    <a:pt x="330466" y="97599"/>
                  </a:lnTo>
                  <a:lnTo>
                    <a:pt x="344589" y="117348"/>
                  </a:lnTo>
                  <a:lnTo>
                    <a:pt x="343433" y="124282"/>
                  </a:lnTo>
                  <a:lnTo>
                    <a:pt x="320586" y="140614"/>
                  </a:lnTo>
                  <a:lnTo>
                    <a:pt x="322745" y="144881"/>
                  </a:lnTo>
                  <a:lnTo>
                    <a:pt x="324624" y="149339"/>
                  </a:lnTo>
                  <a:lnTo>
                    <a:pt x="326263" y="153911"/>
                  </a:lnTo>
                  <a:lnTo>
                    <a:pt x="347332" y="150787"/>
                  </a:lnTo>
                  <a:lnTo>
                    <a:pt x="368211" y="148526"/>
                  </a:lnTo>
                  <a:lnTo>
                    <a:pt x="388848" y="147154"/>
                  </a:lnTo>
                  <a:lnTo>
                    <a:pt x="409130" y="146697"/>
                  </a:lnTo>
                  <a:lnTo>
                    <a:pt x="424230" y="146951"/>
                  </a:lnTo>
                  <a:lnTo>
                    <a:pt x="438962" y="147726"/>
                  </a:lnTo>
                  <a:lnTo>
                    <a:pt x="453301" y="148996"/>
                  </a:lnTo>
                  <a:lnTo>
                    <a:pt x="467233" y="150761"/>
                  </a:lnTo>
                  <a:close/>
                </a:path>
                <a:path w="481965" h="426720" extrusionOk="0">
                  <a:moveTo>
                    <a:pt x="481584" y="200545"/>
                  </a:moveTo>
                  <a:lnTo>
                    <a:pt x="445071" y="179755"/>
                  </a:lnTo>
                  <a:lnTo>
                    <a:pt x="409143" y="178155"/>
                  </a:lnTo>
                  <a:lnTo>
                    <a:pt x="372402" y="179730"/>
                  </a:lnTo>
                  <a:lnTo>
                    <a:pt x="296519" y="191985"/>
                  </a:lnTo>
                  <a:lnTo>
                    <a:pt x="258432" y="202488"/>
                  </a:lnTo>
                  <a:lnTo>
                    <a:pt x="212140" y="219354"/>
                  </a:lnTo>
                  <a:lnTo>
                    <a:pt x="168973" y="239674"/>
                  </a:lnTo>
                  <a:lnTo>
                    <a:pt x="129552" y="263080"/>
                  </a:lnTo>
                  <a:lnTo>
                    <a:pt x="94462" y="289204"/>
                  </a:lnTo>
                  <a:lnTo>
                    <a:pt x="64338" y="317690"/>
                  </a:lnTo>
                  <a:lnTo>
                    <a:pt x="38100" y="350875"/>
                  </a:lnTo>
                  <a:lnTo>
                    <a:pt x="31369" y="361911"/>
                  </a:lnTo>
                  <a:lnTo>
                    <a:pt x="42494" y="379730"/>
                  </a:lnTo>
                  <a:lnTo>
                    <a:pt x="55067" y="396468"/>
                  </a:lnTo>
                  <a:lnTo>
                    <a:pt x="69024" y="412051"/>
                  </a:lnTo>
                  <a:lnTo>
                    <a:pt x="84251" y="426364"/>
                  </a:lnTo>
                  <a:lnTo>
                    <a:pt x="90766" y="414972"/>
                  </a:lnTo>
                  <a:lnTo>
                    <a:pt x="94437" y="409282"/>
                  </a:lnTo>
                  <a:lnTo>
                    <a:pt x="121780" y="372516"/>
                  </a:lnTo>
                  <a:lnTo>
                    <a:pt x="154800" y="337832"/>
                  </a:lnTo>
                  <a:lnTo>
                    <a:pt x="192938" y="305765"/>
                  </a:lnTo>
                  <a:lnTo>
                    <a:pt x="235572" y="276796"/>
                  </a:lnTo>
                  <a:lnTo>
                    <a:pt x="282143" y="251409"/>
                  </a:lnTo>
                  <a:lnTo>
                    <a:pt x="332143" y="230136"/>
                  </a:lnTo>
                  <a:lnTo>
                    <a:pt x="382473" y="214452"/>
                  </a:lnTo>
                  <a:lnTo>
                    <a:pt x="432498" y="204546"/>
                  </a:lnTo>
                  <a:lnTo>
                    <a:pt x="481584" y="2005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1" name="Google Shape;191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6565" y="411106"/>
              <a:ext cx="202882" cy="15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3"/>
            <p:cNvSpPr/>
            <p:nvPr/>
          </p:nvSpPr>
          <p:spPr>
            <a:xfrm>
              <a:off x="9517008" y="320064"/>
              <a:ext cx="369570" cy="240029"/>
            </a:xfrm>
            <a:custGeom>
              <a:avLst/>
              <a:gdLst/>
              <a:ahLst/>
              <a:cxnLst/>
              <a:rect l="l" t="t" r="r" b="b"/>
              <a:pathLst>
                <a:path w="369570" h="240029" extrusionOk="0">
                  <a:moveTo>
                    <a:pt x="368985" y="0"/>
                  </a:moveTo>
                  <a:lnTo>
                    <a:pt x="323677" y="3502"/>
                  </a:lnTo>
                  <a:lnTo>
                    <a:pt x="276866" y="12674"/>
                  </a:lnTo>
                  <a:lnTo>
                    <a:pt x="229636" y="27256"/>
                  </a:lnTo>
                  <a:lnTo>
                    <a:pt x="183070" y="46989"/>
                  </a:lnTo>
                  <a:lnTo>
                    <a:pt x="140244" y="70288"/>
                  </a:lnTo>
                  <a:lnTo>
                    <a:pt x="101112" y="96768"/>
                  </a:lnTo>
                  <a:lnTo>
                    <a:pt x="66212" y="125977"/>
                  </a:lnTo>
                  <a:lnTo>
                    <a:pt x="36083" y="157465"/>
                  </a:lnTo>
                  <a:lnTo>
                    <a:pt x="11264" y="190779"/>
                  </a:lnTo>
                  <a:lnTo>
                    <a:pt x="0" y="209943"/>
                  </a:lnTo>
                  <a:lnTo>
                    <a:pt x="17203" y="219520"/>
                  </a:lnTo>
                  <a:lnTo>
                    <a:pt x="35234" y="227695"/>
                  </a:lnTo>
                  <a:lnTo>
                    <a:pt x="54015" y="234407"/>
                  </a:lnTo>
                  <a:lnTo>
                    <a:pt x="73469" y="239598"/>
                  </a:lnTo>
                  <a:lnTo>
                    <a:pt x="100738" y="197641"/>
                  </a:lnTo>
                  <a:lnTo>
                    <a:pt x="133477" y="158103"/>
                  </a:lnTo>
                  <a:lnTo>
                    <a:pt x="171263" y="121520"/>
                  </a:lnTo>
                  <a:lnTo>
                    <a:pt x="213677" y="88430"/>
                  </a:lnTo>
                  <a:lnTo>
                    <a:pt x="250925" y="64714"/>
                  </a:lnTo>
                  <a:lnTo>
                    <a:pt x="289421" y="44681"/>
                  </a:lnTo>
                  <a:lnTo>
                    <a:pt x="328797" y="28454"/>
                  </a:lnTo>
                  <a:lnTo>
                    <a:pt x="368681" y="16154"/>
                  </a:lnTo>
                  <a:lnTo>
                    <a:pt x="368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3" name="Google Shape;193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621004"/>
              <a:ext cx="5112004" cy="62369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23"/>
            <p:cNvSpPr/>
            <p:nvPr/>
          </p:nvSpPr>
          <p:spPr>
            <a:xfrm flipH="1">
              <a:off x="7392957" y="3049320"/>
              <a:ext cx="45600" cy="3201086"/>
            </a:xfrm>
            <a:custGeom>
              <a:avLst/>
              <a:gdLst/>
              <a:ahLst/>
              <a:cxnLst/>
              <a:rect l="l" t="t" r="r" b="b"/>
              <a:pathLst>
                <a:path w="120000" h="1737360" extrusionOk="0">
                  <a:moveTo>
                    <a:pt x="0" y="0"/>
                  </a:moveTo>
                  <a:lnTo>
                    <a:pt x="0" y="1737004"/>
                  </a:lnTo>
                </a:path>
              </a:pathLst>
            </a:custGeom>
            <a:noFill/>
            <a:ln w="9525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9833961" y="3037684"/>
              <a:ext cx="45600" cy="3209773"/>
            </a:xfrm>
            <a:custGeom>
              <a:avLst/>
              <a:gdLst/>
              <a:ahLst/>
              <a:cxnLst/>
              <a:rect l="l" t="t" r="r" b="b"/>
              <a:pathLst>
                <a:path w="120000" h="1737360" extrusionOk="0">
                  <a:moveTo>
                    <a:pt x="0" y="0"/>
                  </a:moveTo>
                  <a:lnTo>
                    <a:pt x="0" y="1737004"/>
                  </a:lnTo>
                </a:path>
              </a:pathLst>
            </a:custGeom>
            <a:noFill/>
            <a:ln w="9525" cap="flat" cmpd="sng">
              <a:solidFill>
                <a:srgbClr val="1931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23"/>
          <p:cNvSpPr txBox="1">
            <a:spLocks noGrp="1"/>
          </p:cNvSpPr>
          <p:nvPr>
            <p:ph type="title"/>
          </p:nvPr>
        </p:nvSpPr>
        <p:spPr>
          <a:xfrm>
            <a:off x="6479927" y="807605"/>
            <a:ext cx="19752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5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300"/>
              <a:buFont typeface="Calibri"/>
              <a:buNone/>
              <a:defRPr sz="33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body" idx="1"/>
          </p:nvPr>
        </p:nvSpPr>
        <p:spPr>
          <a:xfrm>
            <a:off x="3911015" y="2286990"/>
            <a:ext cx="16212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23"/>
          <p:cNvSpPr txBox="1">
            <a:spLocks noGrp="1"/>
          </p:cNvSpPr>
          <p:nvPr>
            <p:ph type="body" idx="2"/>
          </p:nvPr>
        </p:nvSpPr>
        <p:spPr>
          <a:xfrm>
            <a:off x="5665518" y="2290492"/>
            <a:ext cx="1664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23"/>
          <p:cNvSpPr txBox="1">
            <a:spLocks noGrp="1"/>
          </p:cNvSpPr>
          <p:nvPr>
            <p:ph type="body" idx="3"/>
          </p:nvPr>
        </p:nvSpPr>
        <p:spPr>
          <a:xfrm>
            <a:off x="7500328" y="2286990"/>
            <a:ext cx="1619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7A423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F7A42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23"/>
          <p:cNvSpPr txBox="1">
            <a:spLocks noGrp="1"/>
          </p:cNvSpPr>
          <p:nvPr>
            <p:ph type="body" idx="4"/>
          </p:nvPr>
        </p:nvSpPr>
        <p:spPr>
          <a:xfrm>
            <a:off x="3911015" y="2614424"/>
            <a:ext cx="162120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23"/>
          <p:cNvSpPr txBox="1">
            <a:spLocks noGrp="1"/>
          </p:cNvSpPr>
          <p:nvPr>
            <p:ph type="body" idx="5"/>
          </p:nvPr>
        </p:nvSpPr>
        <p:spPr>
          <a:xfrm>
            <a:off x="5622515" y="2643253"/>
            <a:ext cx="181590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6"/>
          </p:nvPr>
        </p:nvSpPr>
        <p:spPr>
          <a:xfrm>
            <a:off x="7493917" y="2638821"/>
            <a:ext cx="162120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" name="Google Shape;208;p24"/>
          <p:cNvGraphicFramePr/>
          <p:nvPr>
            <p:extLst>
              <p:ext uri="{D42A27DB-BD31-4B8C-83A1-F6EECF244321}">
                <p14:modId xmlns:p14="http://schemas.microsoft.com/office/powerpoint/2010/main" val="1047766139"/>
              </p:ext>
            </p:extLst>
          </p:nvPr>
        </p:nvGraphicFramePr>
        <p:xfrm>
          <a:off x="2956852" y="462853"/>
          <a:ext cx="2980925" cy="4680647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298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400" b="1" u="none" strike="noStrike" cap="none">
                          <a:solidFill>
                            <a:schemeClr val="lt1"/>
                          </a:solidFill>
                        </a:rPr>
                        <a:t>2030 - PLAN BIO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1002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300" b="1">
                          <a:solidFill>
                            <a:srgbClr val="BB7825"/>
                          </a:solidFill>
                        </a:rPr>
                        <a:t>Locomotive : </a:t>
                      </a: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+10% des parts de marché bio tous produits confondus</a:t>
                      </a:r>
                      <a:br>
                        <a:rPr lang="fr" sz="1000">
                          <a:solidFill>
                            <a:srgbClr val="BB7825"/>
                          </a:solidFill>
                        </a:rPr>
                      </a:br>
                      <a:endParaRPr sz="3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300" b="1">
                          <a:solidFill>
                            <a:srgbClr val="BB7825"/>
                          </a:solidFill>
                        </a:rPr>
                        <a:t>Catalyseur : </a:t>
                      </a: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expertise logistique et marketing - ventes croisées +20%</a:t>
                      </a:r>
                      <a:br>
                        <a:rPr lang="fr" sz="1000">
                          <a:solidFill>
                            <a:srgbClr val="BB7825"/>
                          </a:solidFill>
                        </a:rPr>
                      </a:br>
                      <a:endParaRPr sz="3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Positionnement : </a:t>
                      </a:r>
                      <a:r>
                        <a:rPr lang="fr" sz="1000">
                          <a:solidFill>
                            <a:srgbClr val="BB7825"/>
                          </a:solidFill>
                        </a:rPr>
                        <a:t>outils de promotion renforcés - impact marketing +30%</a:t>
                      </a:r>
                      <a:endParaRPr sz="10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2254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900" b="1">
                          <a:solidFill>
                            <a:srgbClr val="BB7825"/>
                          </a:solidFill>
                        </a:rPr>
                        <a:t>Stabilité économique belgo - indépendante</a:t>
                      </a:r>
                      <a:endParaRPr sz="14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Production locale prioritaire (COP ha: +5K/+1K)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Stabilité des prix et des volumes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Gestion durable des intrants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Coopération interne renforcée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Capacité d’absorber les crises externes.</a:t>
                      </a:r>
                      <a:endParaRPr sz="9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1626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b="1" dirty="0">
                          <a:solidFill>
                            <a:srgbClr val="BB7825"/>
                          </a:solidFill>
                        </a:rPr>
                        <a:t>Le calibre de l’oeuf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, une donnée sous-exploitée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+15 000 €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de revenu net annuel par producteur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Formation et </a:t>
                      </a:r>
                      <a:r>
                        <a:rPr lang="fr" sz="800" b="1" dirty="0">
                          <a:solidFill>
                            <a:srgbClr val="BB7825"/>
                          </a:solidFill>
                        </a:rPr>
                        <a:t>sensibilisation des artisans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à la valorisation des œufs hors calibre.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Une nouvelle opportunité : </a:t>
                      </a:r>
                      <a:r>
                        <a:rPr lang="fr" sz="1100" b="1" dirty="0">
                          <a:solidFill>
                            <a:srgbClr val="BB7825"/>
                          </a:solidFill>
                        </a:rPr>
                        <a:t>15 industriels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, soit </a:t>
                      </a: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25 millions d'œufs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liquides régénératifs.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</a:t>
                      </a: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Un plan d’investissement de 8,5 mio €</a:t>
                      </a:r>
                      <a:endParaRPr sz="1000" b="1" dirty="0">
                        <a:solidFill>
                          <a:srgbClr val="BB782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9" name="Google Shape;209;p24"/>
          <p:cNvSpPr txBox="1"/>
          <p:nvPr/>
        </p:nvSpPr>
        <p:spPr>
          <a:xfrm>
            <a:off x="98298" y="95367"/>
            <a:ext cx="7886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SYNTHÈSE du plan</a:t>
            </a:r>
            <a:r>
              <a:rPr lang="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oeuf bio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0" name="Google Shape;210;p24"/>
          <p:cNvGraphicFramePr/>
          <p:nvPr/>
        </p:nvGraphicFramePr>
        <p:xfrm>
          <a:off x="5419" y="462836"/>
          <a:ext cx="2951450" cy="4681190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295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400" b="1" u="none" strike="noStrike" cap="none">
                          <a:solidFill>
                            <a:schemeClr val="lt1"/>
                          </a:solidFill>
                        </a:rPr>
                        <a:t>2022/2023 - ÉTAT DES LIEUX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17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600" b="1">
                          <a:solidFill>
                            <a:srgbClr val="BB7825"/>
                          </a:solidFill>
                        </a:rPr>
                        <a:t>Leader commercial </a:t>
                      </a:r>
                      <a:r>
                        <a:rPr lang="fr" sz="1600">
                          <a:solidFill>
                            <a:srgbClr val="BB7825"/>
                          </a:solidFill>
                        </a:rPr>
                        <a:t>du bio</a:t>
                      </a:r>
                      <a:endParaRPr sz="16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700" b="1">
                          <a:solidFill>
                            <a:srgbClr val="BB7825"/>
                          </a:solidFill>
                        </a:rPr>
                        <a:t>N°1</a:t>
                      </a: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 </a:t>
                      </a: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des PDM belges</a:t>
                      </a: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 (20%)</a:t>
                      </a:r>
                      <a:endParaRPr sz="13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52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TOP 4</a:t>
                      </a: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 </a:t>
                      </a:r>
                      <a:r>
                        <a:rPr lang="fr" sz="1200">
                          <a:solidFill>
                            <a:srgbClr val="BB7825"/>
                          </a:solidFill>
                        </a:rPr>
                        <a:t>couverture géographique</a:t>
                      </a:r>
                      <a:br>
                        <a:rPr lang="fr" sz="1200">
                          <a:solidFill>
                            <a:srgbClr val="BB7825"/>
                          </a:solidFill>
                        </a:rPr>
                      </a:b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TOP 1</a:t>
                      </a: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 </a:t>
                      </a:r>
                      <a:r>
                        <a:rPr lang="fr" sz="1200">
                          <a:solidFill>
                            <a:srgbClr val="BB7825"/>
                          </a:solidFill>
                        </a:rPr>
                        <a:t>des plateformes logistiques</a:t>
                      </a:r>
                      <a:endParaRPr sz="12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+7% des gros consommateurs en 6 ans</a:t>
                      </a:r>
                      <a:endParaRPr sz="11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8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bénéfice net : </a:t>
                      </a: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± 0.03 €</a:t>
                      </a: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/oeuf</a:t>
                      </a:r>
                      <a:br>
                        <a:rPr lang="fr" sz="1300">
                          <a:solidFill>
                            <a:srgbClr val="BB7825"/>
                          </a:solidFill>
                        </a:rPr>
                      </a:b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Coût : +50%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en 2 ans; indice </a:t>
                      </a: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ITAVI +80%</a:t>
                      </a:r>
                      <a:endParaRPr sz="3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97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offre ∿ demande</a:t>
                      </a:r>
                      <a:r>
                        <a:rPr lang="fr" sz="1200">
                          <a:solidFill>
                            <a:srgbClr val="BB7825"/>
                          </a:solidFill>
                        </a:rPr>
                        <a:t> </a:t>
                      </a:r>
                      <a:r>
                        <a:rPr lang="fr" sz="1000">
                          <a:solidFill>
                            <a:srgbClr val="BB7825"/>
                          </a:solidFill>
                        </a:rPr>
                        <a:t>±20 000/semaine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>
                          <a:solidFill>
                            <a:srgbClr val="BB7825"/>
                          </a:solidFill>
                        </a:rPr>
                        <a:t>fluctuations saisonnière </a:t>
                      </a: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±50%</a:t>
                      </a:r>
                      <a:endParaRPr sz="11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Monopole du commerce en Flandre </a:t>
                      </a:r>
                      <a:endParaRPr sz="11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bonnes relations commerciales interrégionales</a:t>
                      </a:r>
                      <a:endParaRPr sz="11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8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équilibre régional ∿ 700 000 poules en Belgique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210 mio d’oeufs bio sur le marché</a:t>
                      </a:r>
                      <a:endParaRPr sz="14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35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5,4 mio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d’oeufs bio hors-calibre en Wallonie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- 5 mio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(40 éleveurs) valorisés à </a:t>
                      </a: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0.07 €</a:t>
                      </a:r>
                      <a:endParaRPr sz="11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- 400 000 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(72 éleveurs) valorisés à </a:t>
                      </a: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0.20 €</a:t>
                      </a:r>
                      <a:endParaRPr sz="12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2 mio € 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de perte net en BE (25000 €/éleveur)</a:t>
                      </a:r>
                      <a:endParaRPr sz="12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11" name="Google Shape;2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6525" y="2466086"/>
            <a:ext cx="238538" cy="238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3565" y="1396218"/>
            <a:ext cx="297169" cy="29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97" y="2405103"/>
            <a:ext cx="297169" cy="2971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4" name="Google Shape;214;p24"/>
          <p:cNvGraphicFramePr/>
          <p:nvPr/>
        </p:nvGraphicFramePr>
        <p:xfrm>
          <a:off x="5930663" y="1963772"/>
          <a:ext cx="3213350" cy="3179725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321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Calibri"/>
                        <a:buNone/>
                      </a:pPr>
                      <a:r>
                        <a:rPr lang="fr" sz="12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PISTES D’ACTIONS PRIORITAIRES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CONSOLIDER LA POSITION DE LEADER</a:t>
                      </a:r>
                      <a:endParaRPr sz="11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Soutenir la création de nouveaux service pour booster les filières du bio : partage des portefeuille clients, mutualisation de la logistique et mise à disposition des compétences en marketing du secteur.</a:t>
                      </a:r>
                      <a:b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7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RENFORCER L’AUTONOMIE DE LA FILIÈRE</a:t>
                      </a:r>
                      <a:b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Favoriser la concertation nationale autour d’un plan de développement stratégique soutenant l’autonomie.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Stabiliser les coûts de production tout en garantissant une rentabilité durable pour les producteurs.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STIMULER LE DÉVELOPPEMENT DE FILIÈRES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Explorer de nouveaux débouchés commerciaux.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Soutenir la formation et sensibiliser les artisans à la valorisation des œufs hors calibre.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5" name="Google Shape;215;p24" title="ouvrie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4" y="3830273"/>
            <a:ext cx="297188" cy="297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800" y="1064147"/>
            <a:ext cx="235744" cy="2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7788" y="462863"/>
            <a:ext cx="3206214" cy="154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 title="podiu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800" y="1798158"/>
            <a:ext cx="235744" cy="2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13558" y="4298471"/>
            <a:ext cx="297169" cy="29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 title="commerce-electronique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653" y="3100059"/>
            <a:ext cx="297188" cy="2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 title="oeuf-casse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5088" y="4538494"/>
            <a:ext cx="297188" cy="297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7" name="Google Shape;227;p25"/>
          <p:cNvGraphicFramePr/>
          <p:nvPr>
            <p:extLst>
              <p:ext uri="{D42A27DB-BD31-4B8C-83A1-F6EECF244321}">
                <p14:modId xmlns:p14="http://schemas.microsoft.com/office/powerpoint/2010/main" val="2879178008"/>
              </p:ext>
            </p:extLst>
          </p:nvPr>
        </p:nvGraphicFramePr>
        <p:xfrm>
          <a:off x="2956852" y="462853"/>
          <a:ext cx="2980925" cy="4680647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298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400" b="1" u="none" strike="noStrike" cap="none">
                          <a:solidFill>
                            <a:schemeClr val="lt1"/>
                          </a:solidFill>
                        </a:rPr>
                        <a:t>2030 - PLAN BIO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1002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300" b="1">
                          <a:solidFill>
                            <a:srgbClr val="BB7825"/>
                          </a:solidFill>
                        </a:rPr>
                        <a:t>Locomotive : </a:t>
                      </a: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+10% des parts de marché bio tous produits confondus</a:t>
                      </a:r>
                      <a:br>
                        <a:rPr lang="fr" sz="1000">
                          <a:solidFill>
                            <a:srgbClr val="BB7825"/>
                          </a:solidFill>
                        </a:rPr>
                      </a:br>
                      <a:endParaRPr sz="3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300" b="1">
                          <a:solidFill>
                            <a:srgbClr val="BB7825"/>
                          </a:solidFill>
                        </a:rPr>
                        <a:t>Catalyseur : </a:t>
                      </a:r>
                      <a:r>
                        <a:rPr lang="fr" sz="1100">
                          <a:solidFill>
                            <a:srgbClr val="BB7825"/>
                          </a:solidFill>
                        </a:rPr>
                        <a:t>expertise logistique et marketing - ventes croisées +20%</a:t>
                      </a:r>
                      <a:br>
                        <a:rPr lang="fr" sz="1000">
                          <a:solidFill>
                            <a:srgbClr val="BB7825"/>
                          </a:solidFill>
                        </a:rPr>
                      </a:br>
                      <a:endParaRPr sz="3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FF0000"/>
                          </a:solidFill>
                        </a:rPr>
                        <a:t>Positionnement : </a:t>
                      </a:r>
                      <a:r>
                        <a:rPr lang="fr" sz="1000">
                          <a:solidFill>
                            <a:srgbClr val="FF0000"/>
                          </a:solidFill>
                        </a:rPr>
                        <a:t>outils de promotion renforcés - impact marketing +30%</a:t>
                      </a:r>
                      <a:endParaRPr sz="1000">
                        <a:solidFill>
                          <a:srgbClr val="FF0000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2254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900" b="1">
                          <a:solidFill>
                            <a:srgbClr val="BB7825"/>
                          </a:solidFill>
                        </a:rPr>
                        <a:t>Stabilité économique belgo - indépendante</a:t>
                      </a:r>
                      <a:endParaRPr sz="14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Production locale prioritaire (COP ha: +5K/+1K)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Stabilité des prix et des volumes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Gestion durable des intrants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Coopération interne renforcée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-222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7825"/>
                        </a:buClr>
                        <a:buSzPts val="900"/>
                        <a:buChar char="-"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Capacité d’absorber les crises externes.</a:t>
                      </a:r>
                      <a:endParaRPr sz="9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1626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b="1" dirty="0">
                          <a:solidFill>
                            <a:srgbClr val="BB7825"/>
                          </a:solidFill>
                        </a:rPr>
                        <a:t>Le calibre de l’oeuf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, une donnée sous-exploitée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+15 000 €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de revenu net annuel par producteur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Formation et </a:t>
                      </a:r>
                      <a:r>
                        <a:rPr lang="fr" sz="800" b="1" dirty="0">
                          <a:solidFill>
                            <a:srgbClr val="BB7825"/>
                          </a:solidFill>
                        </a:rPr>
                        <a:t>sensibilisation des artisans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à la valorisation des œufs hors calibre.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Une nouvelle opportunité : </a:t>
                      </a:r>
                      <a:r>
                        <a:rPr lang="fr" sz="1100" b="1" dirty="0">
                          <a:solidFill>
                            <a:srgbClr val="BB7825"/>
                          </a:solidFill>
                        </a:rPr>
                        <a:t>15 industriels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, soit </a:t>
                      </a: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25 millions d'œufs</a:t>
                      </a: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 liquides régénératifs.</a:t>
                      </a:r>
                      <a:endParaRPr sz="800" dirty="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800" dirty="0">
                          <a:solidFill>
                            <a:srgbClr val="BB7825"/>
                          </a:solidFill>
                        </a:rPr>
                        <a:t>- </a:t>
                      </a:r>
                      <a:r>
                        <a:rPr lang="fr" sz="1000" b="1" dirty="0">
                          <a:solidFill>
                            <a:srgbClr val="BB7825"/>
                          </a:solidFill>
                        </a:rPr>
                        <a:t>Un plan d’investissement de 8,5 mio €</a:t>
                      </a:r>
                      <a:endParaRPr sz="1000" b="1" dirty="0">
                        <a:solidFill>
                          <a:srgbClr val="BB782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8" name="Google Shape;228;p25"/>
          <p:cNvSpPr txBox="1"/>
          <p:nvPr/>
        </p:nvSpPr>
        <p:spPr>
          <a:xfrm>
            <a:off x="98298" y="95367"/>
            <a:ext cx="7886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SYNTHÈSE du plan</a:t>
            </a:r>
            <a:r>
              <a:rPr lang="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oeuf bio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9" name="Google Shape;229;p25"/>
          <p:cNvGraphicFramePr/>
          <p:nvPr/>
        </p:nvGraphicFramePr>
        <p:xfrm>
          <a:off x="5419" y="462836"/>
          <a:ext cx="2951450" cy="4681190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295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400" b="1" u="none" strike="noStrike" cap="none">
                          <a:solidFill>
                            <a:schemeClr val="lt1"/>
                          </a:solidFill>
                        </a:rPr>
                        <a:t>2022/2023 - ÉTAT DES LIEUX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17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600" b="1">
                          <a:solidFill>
                            <a:srgbClr val="FF0000"/>
                          </a:solidFill>
                        </a:rPr>
                        <a:t>Leader commercial </a:t>
                      </a:r>
                      <a:r>
                        <a:rPr lang="fr" sz="1600">
                          <a:solidFill>
                            <a:srgbClr val="FF0000"/>
                          </a:solidFill>
                        </a:rPr>
                        <a:t>du bio</a:t>
                      </a:r>
                      <a:endParaRPr sz="1600">
                        <a:solidFill>
                          <a:srgbClr val="FF0000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700" b="1">
                          <a:solidFill>
                            <a:srgbClr val="FF0000"/>
                          </a:solidFill>
                        </a:rPr>
                        <a:t>N°1</a:t>
                      </a:r>
                      <a:r>
                        <a:rPr lang="fr" sz="1500" b="1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" sz="1500">
                          <a:solidFill>
                            <a:srgbClr val="FF0000"/>
                          </a:solidFill>
                        </a:rPr>
                        <a:t>des PDM belges</a:t>
                      </a:r>
                      <a:r>
                        <a:rPr lang="fr" sz="1500" b="1">
                          <a:solidFill>
                            <a:srgbClr val="FF0000"/>
                          </a:solidFill>
                        </a:rPr>
                        <a:t> (20%)</a:t>
                      </a:r>
                      <a:endParaRPr sz="1300">
                        <a:solidFill>
                          <a:srgbClr val="FF0000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52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500" b="1">
                          <a:solidFill>
                            <a:srgbClr val="FF0000"/>
                          </a:solidFill>
                        </a:rPr>
                        <a:t>TOP 4</a:t>
                      </a:r>
                      <a:r>
                        <a:rPr lang="fr" sz="11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" sz="1200">
                          <a:solidFill>
                            <a:srgbClr val="FF0000"/>
                          </a:solidFill>
                        </a:rPr>
                        <a:t>couverture géographique</a:t>
                      </a:r>
                      <a:br>
                        <a:rPr lang="fr" sz="1200">
                          <a:solidFill>
                            <a:srgbClr val="FF0000"/>
                          </a:solidFill>
                        </a:rPr>
                      </a:br>
                      <a:r>
                        <a:rPr lang="fr" sz="1500" b="1">
                          <a:solidFill>
                            <a:srgbClr val="FF0000"/>
                          </a:solidFill>
                        </a:rPr>
                        <a:t>TOP 1</a:t>
                      </a:r>
                      <a:r>
                        <a:rPr lang="fr" sz="15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" sz="1200">
                          <a:solidFill>
                            <a:srgbClr val="FF0000"/>
                          </a:solidFill>
                        </a:rPr>
                        <a:t>des plateformes logistiques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Calibri"/>
                        <a:buNone/>
                      </a:pPr>
                      <a:r>
                        <a:rPr lang="fr" sz="1100">
                          <a:solidFill>
                            <a:srgbClr val="FF0000"/>
                          </a:solidFill>
                        </a:rPr>
                        <a:t>+7% des gros consommateurs en 6 ans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8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bénéfice net : </a:t>
                      </a:r>
                      <a:r>
                        <a:rPr lang="fr" sz="1500" b="1">
                          <a:solidFill>
                            <a:srgbClr val="BB7825"/>
                          </a:solidFill>
                        </a:rPr>
                        <a:t>± 0.03 €</a:t>
                      </a:r>
                      <a:r>
                        <a:rPr lang="fr" sz="1500">
                          <a:solidFill>
                            <a:srgbClr val="BB7825"/>
                          </a:solidFill>
                        </a:rPr>
                        <a:t>/oeuf</a:t>
                      </a:r>
                      <a:br>
                        <a:rPr lang="fr" sz="1300">
                          <a:solidFill>
                            <a:srgbClr val="BB7825"/>
                          </a:solidFill>
                        </a:rPr>
                      </a:b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Coût : +50%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en 2 ans; indice </a:t>
                      </a: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ITAVI +80%</a:t>
                      </a:r>
                      <a:endParaRPr sz="3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975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offre ∿ demande</a:t>
                      </a:r>
                      <a:r>
                        <a:rPr lang="fr" sz="1200">
                          <a:solidFill>
                            <a:srgbClr val="BB7825"/>
                          </a:solidFill>
                        </a:rPr>
                        <a:t> </a:t>
                      </a:r>
                      <a:r>
                        <a:rPr lang="fr" sz="1000">
                          <a:solidFill>
                            <a:srgbClr val="BB7825"/>
                          </a:solidFill>
                        </a:rPr>
                        <a:t>±20 000/semaine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>
                          <a:solidFill>
                            <a:srgbClr val="BB7825"/>
                          </a:solidFill>
                        </a:rPr>
                        <a:t>fluctuations saisonnière </a:t>
                      </a: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±50%</a:t>
                      </a:r>
                      <a:endParaRPr sz="11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100" b="1">
                          <a:solidFill>
                            <a:srgbClr val="BB7825"/>
                          </a:solidFill>
                        </a:rPr>
                        <a:t>Monopole du commerce en Flandre </a:t>
                      </a:r>
                      <a:endParaRPr sz="11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bonnes relations commerciales interrégionales</a:t>
                      </a:r>
                      <a:endParaRPr sz="11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8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900">
                          <a:solidFill>
                            <a:srgbClr val="BB7825"/>
                          </a:solidFill>
                        </a:rPr>
                        <a:t>équilibre régional ∿ 700 000 poules en Belgique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210 mio d’oeufs bio sur le marché</a:t>
                      </a:r>
                      <a:endParaRPr sz="1400" b="1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3550">
                <a:tc>
                  <a:txBody>
                    <a:bodyPr/>
                    <a:lstStyle/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400" b="1">
                          <a:solidFill>
                            <a:srgbClr val="BB7825"/>
                          </a:solidFill>
                        </a:rPr>
                        <a:t>5,4 mio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d’oeufs bio hors-calibre en Wallonie</a:t>
                      </a:r>
                      <a:endParaRPr sz="900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- 5 mio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 (40 éleveurs) valorisés à </a:t>
                      </a: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0.07 €</a:t>
                      </a:r>
                      <a:endParaRPr sz="11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- 400 000 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(72 éleveurs) valorisés à </a:t>
                      </a: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0.20 €</a:t>
                      </a:r>
                      <a:endParaRPr sz="1200" b="1">
                        <a:solidFill>
                          <a:srgbClr val="BB7825"/>
                        </a:solidFill>
                      </a:endParaRPr>
                    </a:p>
                    <a:p>
                      <a:pPr marL="342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200" b="1">
                          <a:solidFill>
                            <a:srgbClr val="BB7825"/>
                          </a:solidFill>
                        </a:rPr>
                        <a:t>2 mio € </a:t>
                      </a:r>
                      <a:r>
                        <a:rPr lang="fr" sz="900">
                          <a:solidFill>
                            <a:srgbClr val="BB7825"/>
                          </a:solidFill>
                        </a:rPr>
                        <a:t>de perte net en BE (25000 €/éleveur)</a:t>
                      </a:r>
                      <a:endParaRPr sz="1200">
                        <a:solidFill>
                          <a:srgbClr val="BB7825"/>
                        </a:solidFill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30" name="Google Shape;2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6525" y="2466086"/>
            <a:ext cx="238538" cy="238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3565" y="1396218"/>
            <a:ext cx="297169" cy="29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97" y="2405103"/>
            <a:ext cx="297169" cy="2971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3" name="Google Shape;233;p25"/>
          <p:cNvGraphicFramePr/>
          <p:nvPr/>
        </p:nvGraphicFramePr>
        <p:xfrm>
          <a:off x="5930663" y="1963772"/>
          <a:ext cx="3213350" cy="3179725"/>
        </p:xfrm>
        <a:graphic>
          <a:graphicData uri="http://schemas.openxmlformats.org/drawingml/2006/table">
            <a:tbl>
              <a:tblPr>
                <a:noFill/>
                <a:tableStyleId>{39237968-B5C7-4229-89BA-58D9676A8252}</a:tableStyleId>
              </a:tblPr>
              <a:tblGrid>
                <a:gridCol w="321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Calibri"/>
                        <a:buNone/>
                      </a:pPr>
                      <a:r>
                        <a:rPr lang="fr" sz="12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PISTES D’ACTIONS PRIORITAIRES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68575" marB="68575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CONSOLIDER LA POSITION DE LEADER</a:t>
                      </a:r>
                      <a:endParaRPr sz="11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Soutenir la création de nouveaux service pour booster les filières du bio : partage des portefeuille clients, mutualisation de la logistique et mise à disposition des compétences en marketing du secteur.</a:t>
                      </a:r>
                      <a:br>
                        <a:rPr lang="fr" sz="1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7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RENFORCER L’AUTONOMIE DE LA FILIÈRE</a:t>
                      </a:r>
                      <a:b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Favoriser la concertation nationale autour d’un plan de développement stratégique soutenant l’autonomie.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Stabiliser les coûts de production tout en garantissant une rentabilité durable pour les producteurs.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1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STIMULER LE DÉVELOPPEMENT DE FILIÈRES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Explorer de nouveaux débouchés commerciaux.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Soutenir la formation et sensibiliser les artisans à la valorisation des œufs hors calibre.</a:t>
                      </a:r>
                      <a:endParaRPr sz="10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68575" marB="68575" anchor="ctr">
                    <a:lnL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4" name="Google Shape;234;p25" title="ouvrie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4" y="3830273"/>
            <a:ext cx="297188" cy="297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800" y="1064147"/>
            <a:ext cx="235744" cy="2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7788" y="462863"/>
            <a:ext cx="3206214" cy="154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 title="podiu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800" y="1798158"/>
            <a:ext cx="235744" cy="2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13558" y="4298471"/>
            <a:ext cx="297169" cy="29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 title="commerce-electronique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653" y="3100059"/>
            <a:ext cx="297188" cy="2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 title="oeuf-casse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5088" y="4538494"/>
            <a:ext cx="297188" cy="297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title"/>
          </p:nvPr>
        </p:nvSpPr>
        <p:spPr>
          <a:xfrm>
            <a:off x="547345" y="941837"/>
            <a:ext cx="7886700" cy="5865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 dirty="0"/>
              <a:t>Etude sur l’outil boite à oeufs, comme outil marketing structurant</a:t>
            </a:r>
            <a:endParaRPr sz="1700" dirty="0"/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125" y="1447692"/>
            <a:ext cx="5657662" cy="357050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 txBox="1"/>
          <p:nvPr/>
        </p:nvSpPr>
        <p:spPr>
          <a:xfrm>
            <a:off x="102975" y="4505445"/>
            <a:ext cx="8973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 mémoire de master en sciences économiques et de gestion, mené avec le </a:t>
            </a:r>
            <a:r>
              <a:rPr lang="fr" b="1"/>
              <a:t>Collège des Producteurs</a:t>
            </a:r>
            <a:r>
              <a:rPr lang="fr"/>
              <a:t> Bio,  explore l’usage de la boîte à œufs comme support innovant pour </a:t>
            </a:r>
            <a:r>
              <a:rPr lang="fr" b="1"/>
              <a:t>promouvoir </a:t>
            </a:r>
            <a:r>
              <a:rPr lang="fr" b="1" u="sng"/>
              <a:t>d’autres</a:t>
            </a:r>
            <a:r>
              <a:rPr lang="fr"/>
              <a:t> </a:t>
            </a:r>
            <a:r>
              <a:rPr lang="fr" b="1"/>
              <a:t>produits bio</a:t>
            </a:r>
            <a:r>
              <a:rPr lang="fr"/>
              <a:t>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>
            <a:spLocks noGrp="1"/>
          </p:cNvSpPr>
          <p:nvPr>
            <p:ph type="title"/>
          </p:nvPr>
        </p:nvSpPr>
        <p:spPr>
          <a:xfrm>
            <a:off x="536511" y="935850"/>
            <a:ext cx="7886700" cy="305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/>
              <a:t>Recommandations de l’étude</a:t>
            </a:r>
            <a:endParaRPr/>
          </a:p>
        </p:txBody>
      </p:sp>
      <p:sp>
        <p:nvSpPr>
          <p:cNvPr id="253" name="Google Shape;253;p27"/>
          <p:cNvSpPr txBox="1"/>
          <p:nvPr/>
        </p:nvSpPr>
        <p:spPr>
          <a:xfrm>
            <a:off x="227625" y="1447125"/>
            <a:ext cx="8751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• </a:t>
            </a:r>
            <a:r>
              <a:rPr lang="fr"/>
              <a:t>Utiliser un message promotionnel « à thème », vantant un des atouts des produits bios </a:t>
            </a:r>
            <a:r>
              <a:rPr lang="fr" b="1"/>
              <a:t>soutient les intentions d’acheter d’autres produits biologiques</a:t>
            </a:r>
            <a:r>
              <a:rPr lang="fr"/>
              <a:t>.</a:t>
            </a:r>
            <a:br>
              <a:rPr lang="fr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• Il n’est pas nécessaire de réaliser des promotions pour obtenir cette différence, le message transactionnel n’est pas plus efficace que les autres messages vantant un autre atout.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"/>
            </a:br>
            <a:r>
              <a:rPr lang="fr"/>
              <a:t>• Jouer sur des promotions n’est pas nécessairement plus porteur non plus pour l’image des agriculteurs que de parler de leur (engagement dans leur) travail, en local.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"/>
            </a:br>
            <a:r>
              <a:rPr lang="fr"/>
              <a:t>• Viser les femmes avec les messages vantant les atouts du bios </a:t>
            </a:r>
            <a:r>
              <a:rPr lang="fr" b="1"/>
              <a:t>renforce encore les intentions d’achat d’autres produits bios</a:t>
            </a:r>
            <a:r>
              <a:rPr lang="fr"/>
              <a:t>.</a:t>
            </a:r>
            <a:endParaRPr/>
          </a:p>
        </p:txBody>
      </p:sp>
      <p:pic>
        <p:nvPicPr>
          <p:cNvPr id="254" name="Google Shape;254;p27" title="boite à oeufs coq des prés.webp"/>
          <p:cNvPicPr preferRelativeResize="0"/>
          <p:nvPr/>
        </p:nvPicPr>
        <p:blipFill rotWithShape="1">
          <a:blip r:embed="rId3">
            <a:alphaModFix/>
          </a:blip>
          <a:srcRect l="27957" t="17506" r="27530" b="19270"/>
          <a:stretch/>
        </p:blipFill>
        <p:spPr>
          <a:xfrm>
            <a:off x="7016950" y="3796630"/>
            <a:ext cx="1756075" cy="122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>
            <a:spLocks noGrp="1"/>
          </p:cNvSpPr>
          <p:nvPr>
            <p:ph type="title"/>
          </p:nvPr>
        </p:nvSpPr>
        <p:spPr>
          <a:xfrm>
            <a:off x="536511" y="935850"/>
            <a:ext cx="7886700" cy="305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/>
              <a:t>Business Case emballeur et service B2B2C</a:t>
            </a:r>
            <a:endParaRPr/>
          </a:p>
        </p:txBody>
      </p:sp>
      <p:sp>
        <p:nvSpPr>
          <p:cNvPr id="260" name="Google Shape;260;p28"/>
          <p:cNvSpPr txBox="1"/>
          <p:nvPr/>
        </p:nvSpPr>
        <p:spPr>
          <a:xfrm>
            <a:off x="0" y="1447125"/>
            <a:ext cx="87513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fr" sz="1100" b="1">
                <a:solidFill>
                  <a:schemeClr val="dk1"/>
                </a:solidFill>
              </a:rPr>
              <a:t>Délais</a:t>
            </a:r>
            <a:r>
              <a:rPr lang="fr" sz="1100">
                <a:solidFill>
                  <a:schemeClr val="dk1"/>
                </a:solidFill>
              </a:rPr>
              <a:t> : 1 à 3 semaines nécessaires pour éditer, imprimer, livrer, adapter un nouveau processus d’étiquetage en usine</a:t>
            </a:r>
            <a:br>
              <a:rPr lang="fr" sz="1100">
                <a:solidFill>
                  <a:schemeClr val="dk1"/>
                </a:solidFill>
              </a:rPr>
            </a:br>
            <a:r>
              <a:rPr lang="fr" sz="1100">
                <a:solidFill>
                  <a:schemeClr val="dk1"/>
                </a:solidFill>
              </a:rPr>
              <a:t>	(Incluant : approbation éventuelle de l’OC en 1 à 2 semaines si label requis)</a:t>
            </a:r>
            <a:endParaRPr sz="1100">
              <a:solidFill>
                <a:schemeClr val="dk1"/>
              </a:solidFill>
            </a:endParaRPr>
          </a:p>
          <a:p>
            <a:pPr marL="9144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 sz="1100" b="1">
                <a:solidFill>
                  <a:schemeClr val="dk1"/>
                </a:solidFill>
              </a:rPr>
              <a:t>Coûts</a:t>
            </a:r>
            <a:r>
              <a:rPr lang="fr" sz="1100">
                <a:solidFill>
                  <a:schemeClr val="dk1"/>
                </a:solidFill>
              </a:rPr>
              <a:t> : Graphiste 500–800 € ; Impression : env. 0,02 €/étiquette (selon tirage) ; validation qualité et réglementaire à prévoir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970150" y="2449500"/>
            <a:ext cx="62256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100" b="1">
                <a:solidFill>
                  <a:schemeClr val="dk1"/>
                </a:solidFill>
              </a:rPr>
              <a:t>Concept proposé 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" sz="1100">
                <a:solidFill>
                  <a:schemeClr val="dk1"/>
                </a:solidFill>
              </a:rPr>
              <a:t>Un </a:t>
            </a:r>
            <a:r>
              <a:rPr lang="fr" sz="1100" b="1">
                <a:solidFill>
                  <a:schemeClr val="dk1"/>
                </a:solidFill>
              </a:rPr>
              <a:t>service commercial de promotion clé en main</a:t>
            </a:r>
            <a:r>
              <a:rPr lang="fr" sz="1100">
                <a:solidFill>
                  <a:schemeClr val="dk1"/>
                </a:solidFill>
              </a:rPr>
              <a:t>, fourni par le secteur des œufs, destiné :</a:t>
            </a: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fr" sz="1100">
                <a:solidFill>
                  <a:schemeClr val="dk1"/>
                </a:solidFill>
              </a:rPr>
              <a:t>aux filières en difficulté</a:t>
            </a: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fr" sz="1100">
                <a:solidFill>
                  <a:schemeClr val="dk1"/>
                </a:solidFill>
              </a:rPr>
              <a:t>ou à des promotions ponctuelles importantes (saisons, pics de production, etc.)</a:t>
            </a:r>
            <a:br>
              <a:rPr lang="f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" sz="1100">
                <a:solidFill>
                  <a:schemeClr val="dk1"/>
                </a:solidFill>
              </a:rPr>
              <a:t>Un </a:t>
            </a:r>
            <a:r>
              <a:rPr lang="fr" sz="1100" b="1">
                <a:solidFill>
                  <a:schemeClr val="dk1"/>
                </a:solidFill>
              </a:rPr>
              <a:t>service promotionnel régional</a:t>
            </a:r>
            <a:r>
              <a:rPr lang="fr" sz="1100">
                <a:solidFill>
                  <a:schemeClr val="dk1"/>
                </a:solidFill>
              </a:rPr>
              <a:t> aligné sur :</a:t>
            </a: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fr" sz="1100">
                <a:solidFill>
                  <a:schemeClr val="dk1"/>
                </a:solidFill>
              </a:rPr>
              <a:t>les priorités agricoles régionales (label « Repère Fort » du cabinet)</a:t>
            </a: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fr" sz="1100">
                <a:solidFill>
                  <a:schemeClr val="dk1"/>
                </a:solidFill>
              </a:rPr>
              <a:t>les objectifs stratégiques et de développement durable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re et Contenu- College des Producteur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1070</Words>
  <Application>Microsoft Office PowerPoint</Application>
  <PresentationFormat>Affichage à l'écran (16:9)</PresentationFormat>
  <Paragraphs>101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Calibri</vt:lpstr>
      <vt:lpstr>Arial</vt:lpstr>
      <vt:lpstr>Century Gothic</vt:lpstr>
      <vt:lpstr>Simple Light</vt:lpstr>
      <vt:lpstr>Titre et Contenu- College des Producteurs</vt:lpstr>
      <vt:lpstr>Présentation PowerPoint</vt:lpstr>
      <vt:lpstr>Présentation PowerPoint</vt:lpstr>
      <vt:lpstr>Etude sur l’outil boite à oeufs, comme outil marketing structurant</vt:lpstr>
      <vt:lpstr>Recommandations de l’étude</vt:lpstr>
      <vt:lpstr>Business Case emballeur et service B2B2C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Vincent Pautré</cp:lastModifiedBy>
  <cp:revision>1</cp:revision>
  <dcterms:modified xsi:type="dcterms:W3CDTF">2025-10-01T08:12:41Z</dcterms:modified>
</cp:coreProperties>
</file>