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72fe64bfd_1_7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3e72fe64bfd_1_7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g3e72fe64bfd_1_7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5daf96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e5daf96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5daf9622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e5daf9622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5daf96222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5daf96222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e5daf96222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e5daf96222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5daf96222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5daf96222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e5daf96222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e5daf96222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72fe64bfd_1_7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e72fe64bfd_1_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5" name="Google Shape;65;p15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6" name="Google Shape;66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5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1.jp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b="35095" l="0" r="0" t="35095"/>
          <a:stretch/>
        </p:blipFill>
        <p:spPr>
          <a:xfrm>
            <a:off x="0" y="-15411"/>
            <a:ext cx="9144000" cy="1818355"/>
          </a:xfrm>
          <a:custGeom>
            <a:rect b="b" l="l" r="r" t="t"/>
            <a:pathLst>
              <a:path extrusionOk="0" h="3692092" w="1219200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451" y="244429"/>
            <a:ext cx="2081814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 txBox="1"/>
          <p:nvPr/>
        </p:nvSpPr>
        <p:spPr>
          <a:xfrm>
            <a:off x="522515" y="2491353"/>
            <a:ext cx="8376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700"/>
              <a:buFont typeface="Arial"/>
              <a:buNone/>
            </a:pPr>
            <a:r>
              <a:rPr b="1" i="0" lang="fr" sz="36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Réseau wallon PAC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0"/>
          <p:cNvSpPr txBox="1"/>
          <p:nvPr/>
        </p:nvSpPr>
        <p:spPr>
          <a:xfrm>
            <a:off x="873575" y="4029601"/>
            <a:ext cx="78540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400" u="none" cap="none" strike="noStrike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fr" sz="2400">
                <a:solidFill>
                  <a:srgbClr val="008080"/>
                </a:solidFill>
              </a:rPr>
              <a:t>Mardi 2 juin 2026 - AS BIO</a:t>
            </a:r>
            <a:endParaRPr b="1" i="1" sz="2400" u="none" cap="none" strike="noStrike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EADER_LOGO_Ruralité dynamique [Récupéré].png" id="103" name="Google Shape;10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52210" y="4243042"/>
            <a:ext cx="57535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́rie logos europe transpa.png" id="104" name="Google Shape;10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6242" y="4243042"/>
            <a:ext cx="1334232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372450" y="3237300"/>
            <a:ext cx="8576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Réseau est constitué de l'ensemble des bénéficiaires de la PAC (agriculteurs, forestiers, associations, communes, entreprises, organismes de formation, …). Le RwPAC met en lien tous les </a:t>
            </a:r>
            <a:r>
              <a:rPr lang="fr"/>
              <a:t>bénéficiaires</a:t>
            </a:r>
            <a:r>
              <a:rPr lang="fr"/>
              <a:t> autour de différents événements, rencontres, publications et activités.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285750"/>
            <a:ext cx="85206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2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Demain, je me lance…</a:t>
            </a:r>
            <a:endParaRPr b="1" sz="3200">
              <a:solidFill>
                <a:srgbClr val="1E29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21"/>
          <p:cNvGrpSpPr/>
          <p:nvPr/>
        </p:nvGrpSpPr>
        <p:grpSpPr>
          <a:xfrm>
            <a:off x="304800" y="1047750"/>
            <a:ext cx="5715150" cy="3810000"/>
            <a:chOff x="304800" y="1047750"/>
            <a:chExt cx="5715150" cy="3810000"/>
          </a:xfrm>
        </p:grpSpPr>
        <p:sp>
          <p:nvSpPr>
            <p:cNvPr id="112" name="Google Shape;112;p21"/>
            <p:cNvSpPr/>
            <p:nvPr/>
          </p:nvSpPr>
          <p:spPr>
            <a:xfrm>
              <a:off x="304800" y="1047750"/>
              <a:ext cx="5715000" cy="1238400"/>
            </a:xfrm>
            <a:prstGeom prst="roundRect">
              <a:avLst>
                <a:gd fmla="val 6153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428625" y="1143000"/>
              <a:ext cx="54768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Soutien </a:t>
              </a:r>
              <a:r>
                <a:rPr b="1" lang="fr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b="1" lang="fr" sz="140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ouplé aux </a:t>
              </a:r>
              <a:r>
                <a:rPr b="1" lang="fr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p</a:t>
              </a:r>
              <a:r>
                <a:rPr b="1" lang="fr" sz="140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rotéines </a:t>
              </a:r>
              <a:r>
                <a:rPr b="1" lang="fr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v</a:t>
              </a:r>
              <a:r>
                <a:rPr b="1" lang="fr" sz="140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égétales</a:t>
              </a:r>
              <a:endParaRPr b="1" sz="1400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Cultures : </a:t>
              </a:r>
              <a:r>
                <a:rPr lang="fr" sz="1100">
                  <a:solidFill>
                    <a:srgbClr val="475569"/>
                  </a:solidFill>
                </a:rPr>
                <a:t>féverole &amp; fèves, </a:t>
              </a:r>
              <a:r>
                <a:rPr lang="fr" sz="1100">
                  <a:solidFill>
                    <a:srgbClr val="475569"/>
                  </a:solidFill>
                </a:rPr>
                <a:t>p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ois</a:t>
              </a:r>
              <a:r>
                <a:rPr lang="fr" sz="1100">
                  <a:solidFill>
                    <a:srgbClr val="475569"/>
                  </a:solidFill>
                </a:rPr>
                <a:t> prot.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fr" sz="1100">
                  <a:solidFill>
                    <a:srgbClr val="475569"/>
                  </a:solidFill>
                </a:rPr>
                <a:t>soja, </a:t>
              </a:r>
              <a:r>
                <a:rPr lang="fr" sz="1100">
                  <a:solidFill>
                    <a:srgbClr val="475569"/>
                  </a:solidFill>
                </a:rPr>
                <a:t>l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upin, </a:t>
              </a:r>
              <a:r>
                <a:rPr lang="fr" sz="1100">
                  <a:solidFill>
                    <a:srgbClr val="475569"/>
                  </a:solidFill>
                </a:rPr>
                <a:t>l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entilles, </a:t>
              </a:r>
              <a:r>
                <a:rPr lang="fr" sz="1100">
                  <a:solidFill>
                    <a:srgbClr val="475569"/>
                  </a:solidFill>
                </a:rPr>
                <a:t>p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ois chiches, </a:t>
              </a:r>
              <a:r>
                <a:rPr lang="fr" sz="1100">
                  <a:solidFill>
                    <a:srgbClr val="475569"/>
                  </a:solidFill>
                </a:rPr>
                <a:t>f</a:t>
              </a: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enugrec.</a:t>
              </a:r>
              <a:endParaRPr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6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375 € /ha </a:t>
              </a:r>
              <a:r>
                <a:rPr b="0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fr" sz="1000">
                  <a:solidFill>
                    <a:srgbClr val="64748B"/>
                  </a:solidFill>
                </a:rPr>
                <a:t>à titre indicatif pour </a:t>
              </a:r>
              <a:r>
                <a:rPr b="0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2026)</a:t>
              </a:r>
              <a:endParaRPr b="1" sz="16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00">
                  <a:solidFill>
                    <a:srgbClr val="64748B"/>
                  </a:solidFill>
                </a:rPr>
                <a:t>m</a:t>
              </a: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in: 270 € / </a:t>
              </a:r>
              <a:r>
                <a:rPr lang="fr" sz="1000">
                  <a:solidFill>
                    <a:srgbClr val="64748B"/>
                  </a:solidFill>
                </a:rPr>
                <a:t>m</a:t>
              </a: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ax: 400 €</a:t>
              </a:r>
              <a:endParaRPr sz="10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1"/>
            <p:cNvSpPr/>
            <p:nvPr/>
          </p:nvSpPr>
          <p:spPr>
            <a:xfrm>
              <a:off x="304800" y="2428875"/>
              <a:ext cx="2762400" cy="1143000"/>
            </a:xfrm>
            <a:prstGeom prst="roundRect">
              <a:avLst>
                <a:gd fmla="val 6666" name="adj"/>
              </a:avLst>
            </a:prstGeom>
            <a:solidFill>
              <a:srgbClr val="F0FDF4"/>
            </a:solidFill>
            <a:ln cap="flat" cmpd="sng" w="9525">
              <a:solidFill>
                <a:srgbClr val="BBF7D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428625" y="2524125"/>
              <a:ext cx="2524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Majoration bio</a:t>
              </a:r>
              <a:endParaRPr b="1" sz="12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fr" sz="1000">
                  <a:solidFill>
                    <a:srgbClr val="15803D"/>
                  </a:solidFill>
                  <a:latin typeface="Arial"/>
                  <a:ea typeface="Arial"/>
                  <a:cs typeface="Arial"/>
                  <a:sym typeface="Arial"/>
                </a:rPr>
                <a:t>Conversion : </a:t>
              </a:r>
              <a:r>
                <a:rPr b="1" lang="fr" sz="1000">
                  <a:solidFill>
                    <a:srgbClr val="15803D"/>
                  </a:solidFill>
                  <a:latin typeface="Arial"/>
                  <a:ea typeface="Arial"/>
                  <a:cs typeface="Arial"/>
                  <a:sym typeface="Arial"/>
                </a:rPr>
                <a:t>+200 € /ha</a:t>
              </a:r>
              <a:endParaRPr sz="1000">
                <a:solidFill>
                  <a:srgbClr val="15803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i="1" lang="fr" sz="9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Cumul possible avec l'aide couplée.</a:t>
              </a:r>
              <a:endParaRPr i="1" sz="9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1"/>
            <p:cNvSpPr/>
            <p:nvPr/>
          </p:nvSpPr>
          <p:spPr>
            <a:xfrm>
              <a:off x="3257550" y="2428875"/>
              <a:ext cx="2762400" cy="1143000"/>
            </a:xfrm>
            <a:prstGeom prst="roundRect">
              <a:avLst>
                <a:gd fmla="val 6666" name="adj"/>
              </a:avLst>
            </a:prstGeom>
            <a:solidFill>
              <a:srgbClr val="EFF6FF"/>
            </a:solidFill>
            <a:ln cap="flat" cmpd="sng" w="9525">
              <a:solidFill>
                <a:srgbClr val="BFDB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381375" y="2524125"/>
              <a:ext cx="2524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1E40AF"/>
                  </a:solidFill>
                  <a:latin typeface="Arial"/>
                  <a:ea typeface="Arial"/>
                  <a:cs typeface="Arial"/>
                  <a:sym typeface="Arial"/>
                </a:rPr>
                <a:t>Éco-régime "Culture favorable"</a:t>
              </a:r>
              <a:endParaRPr b="1" sz="1200">
                <a:solidFill>
                  <a:srgbClr val="1E40A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1" lang="fr" sz="1600">
                  <a:solidFill>
                    <a:srgbClr val="1D4ED8"/>
                  </a:solidFill>
                  <a:latin typeface="Arial"/>
                  <a:ea typeface="Arial"/>
                  <a:cs typeface="Arial"/>
                  <a:sym typeface="Arial"/>
                </a:rPr>
                <a:t>45 - 62 € /ha</a:t>
              </a:r>
              <a:endParaRPr b="1" sz="1600">
                <a:solidFill>
                  <a:srgbClr val="1D4ED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900">
                  <a:solidFill>
                    <a:srgbClr val="1E40AF"/>
                  </a:solidFill>
                </a:rPr>
                <a:t>Protéine végétale </a:t>
              </a:r>
              <a:r>
                <a:rPr lang="fr" sz="900">
                  <a:solidFill>
                    <a:srgbClr val="1E40AF"/>
                  </a:solidFill>
                  <a:latin typeface="Arial"/>
                  <a:ea typeface="Arial"/>
                  <a:cs typeface="Arial"/>
                  <a:sym typeface="Arial"/>
                </a:rPr>
                <a:t>prédominante dans la culture (ex: féverole &gt; 50%).</a:t>
              </a:r>
              <a:endParaRPr sz="900">
                <a:solidFill>
                  <a:srgbClr val="1E40A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1"/>
            <p:cNvSpPr/>
            <p:nvPr/>
          </p:nvSpPr>
          <p:spPr>
            <a:xfrm>
              <a:off x="304800" y="3714750"/>
              <a:ext cx="5715000" cy="11430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9525">
              <a:solidFill>
                <a:srgbClr val="0F172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1"/>
            <p:cNvSpPr txBox="1"/>
            <p:nvPr/>
          </p:nvSpPr>
          <p:spPr>
            <a:xfrm>
              <a:off x="428625" y="3810000"/>
              <a:ext cx="54768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Total potentiel pour la f</a:t>
              </a:r>
              <a:r>
                <a:rPr b="1" lang="fr"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éverole</a:t>
              </a:r>
              <a:r>
                <a:rPr b="1" lang="fr"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BIO :</a:t>
              </a:r>
              <a:endParaRPr b="1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4ADE80"/>
                  </a:solidFill>
                  <a:latin typeface="Arial"/>
                  <a:ea typeface="Arial"/>
                  <a:cs typeface="Arial"/>
                  <a:sym typeface="Arial"/>
                </a:rPr>
                <a:t>620 - 637 € /ha</a:t>
              </a:r>
              <a:r>
                <a:rPr lang="fr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en conversion</a:t>
              </a:r>
              <a:endPara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60A5FA"/>
                  </a:solidFill>
                  <a:latin typeface="Arial"/>
                  <a:ea typeface="Arial"/>
                  <a:cs typeface="Arial"/>
                  <a:sym typeface="Arial"/>
                </a:rPr>
                <a:t>570 - 637 € /ha</a:t>
              </a:r>
              <a:r>
                <a:rPr lang="fr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en maintien</a:t>
              </a:r>
              <a:endPara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21"/>
          <p:cNvGrpSpPr/>
          <p:nvPr/>
        </p:nvGrpSpPr>
        <p:grpSpPr>
          <a:xfrm>
            <a:off x="6286500" y="1047750"/>
            <a:ext cx="2571900" cy="3810000"/>
            <a:chOff x="6286500" y="1047750"/>
            <a:chExt cx="2571900" cy="3810000"/>
          </a:xfrm>
        </p:grpSpPr>
        <p:sp>
          <p:nvSpPr>
            <p:cNvPr id="121" name="Google Shape;121;p21"/>
            <p:cNvSpPr/>
            <p:nvPr/>
          </p:nvSpPr>
          <p:spPr>
            <a:xfrm>
              <a:off x="6286500" y="1047750"/>
              <a:ext cx="2571900" cy="3810000"/>
            </a:xfrm>
            <a:prstGeom prst="roundRect">
              <a:avLst>
                <a:gd fmla="val 2962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2" name="Google Shape;122;p21"/>
            <p:cNvPicPr preferRelativeResize="0"/>
            <p:nvPr/>
          </p:nvPicPr>
          <p:blipFill rotWithShape="1">
            <a:blip r:embed="rId4">
              <a:alphaModFix/>
            </a:blip>
            <a:srcRect b="189" l="0" r="0" t="199"/>
            <a:stretch/>
          </p:blipFill>
          <p:spPr>
            <a:xfrm>
              <a:off x="6619875" y="1238250"/>
              <a:ext cx="1905000" cy="190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21"/>
            <p:cNvSpPr txBox="1"/>
            <p:nvPr/>
          </p:nvSpPr>
          <p:spPr>
            <a:xfrm>
              <a:off x="6429375" y="3238500"/>
              <a:ext cx="22860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Conditions clés :</a:t>
              </a:r>
              <a:endParaRPr b="1" sz="10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750"/>
                </a:spcBef>
                <a:spcAft>
                  <a:spcPts val="0"/>
                </a:spcAft>
                <a:buClr>
                  <a:srgbClr val="64748B"/>
                </a:buClr>
                <a:buSzPts val="1000"/>
                <a:buFont typeface="Arial"/>
                <a:buChar char="●"/>
              </a:pP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Cultures associées : protéagineux </a:t>
              </a:r>
              <a:r>
                <a:rPr b="1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prédominant</a:t>
              </a: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0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64748B"/>
                </a:buClr>
                <a:buSzPts val="1000"/>
                <a:buFont typeface="Arial"/>
                <a:buChar char="●"/>
              </a:pP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Récolte après le </a:t>
              </a:r>
              <a:r>
                <a:rPr b="1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15 juin</a:t>
              </a:r>
              <a:r>
                <a:rPr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0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fr" sz="1000" u="sng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</a:rPr>
                <a:t>agriculture.wallonie.be</a:t>
              </a:r>
              <a:endParaRPr sz="10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22"/>
          <p:cNvGrpSpPr/>
          <p:nvPr/>
        </p:nvGrpSpPr>
        <p:grpSpPr>
          <a:xfrm>
            <a:off x="0" y="0"/>
            <a:ext cx="9144000" cy="762000"/>
            <a:chOff x="0" y="0"/>
            <a:chExt cx="9144000" cy="762000"/>
          </a:xfrm>
        </p:grpSpPr>
        <p:sp>
          <p:nvSpPr>
            <p:cNvPr id="129" name="Google Shape;129;p22"/>
            <p:cNvSpPr/>
            <p:nvPr/>
          </p:nvSpPr>
          <p:spPr>
            <a:xfrm>
              <a:off x="0" y="0"/>
              <a:ext cx="9144000" cy="762000"/>
            </a:xfrm>
            <a:prstGeom prst="rect">
              <a:avLst/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2"/>
            <p:cNvSpPr txBox="1"/>
            <p:nvPr/>
          </p:nvSpPr>
          <p:spPr>
            <a:xfrm>
              <a:off x="381000" y="0"/>
              <a:ext cx="8382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Et chez nos voisins, ça se passe comment ?</a:t>
              </a:r>
              <a:endParaRPr b="1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22"/>
          <p:cNvGrpSpPr/>
          <p:nvPr/>
        </p:nvGrpSpPr>
        <p:grpSpPr>
          <a:xfrm>
            <a:off x="381000" y="952500"/>
            <a:ext cx="4191000" cy="1143000"/>
            <a:chOff x="381000" y="952500"/>
            <a:chExt cx="4191000" cy="1143000"/>
          </a:xfrm>
        </p:grpSpPr>
        <p:sp>
          <p:nvSpPr>
            <p:cNvPr id="132" name="Google Shape;132;p22"/>
            <p:cNvSpPr/>
            <p:nvPr/>
          </p:nvSpPr>
          <p:spPr>
            <a:xfrm>
              <a:off x="381000" y="952500"/>
              <a:ext cx="4191000" cy="1143000"/>
            </a:xfrm>
            <a:prstGeom prst="roundRect">
              <a:avLst>
                <a:gd fmla="val 66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2"/>
            <p:cNvSpPr txBox="1"/>
            <p:nvPr/>
          </p:nvSpPr>
          <p:spPr>
            <a:xfrm>
              <a:off x="523875" y="104775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Flandre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Aides doublées pour le </a:t>
              </a: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soja</a:t>
              </a: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: </a:t>
              </a: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600 € /ha </a:t>
              </a:r>
              <a:endParaRPr b="0"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Autres (</a:t>
              </a:r>
              <a:r>
                <a:rPr lang="fr" sz="1000">
                  <a:solidFill>
                    <a:srgbClr val="64748B"/>
                  </a:solidFill>
                </a:rPr>
                <a:t>féverole</a:t>
              </a:r>
              <a:r>
                <a:rPr b="0" lang="fr" sz="10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, pois) : éligibles a</a:t>
              </a:r>
              <a:r>
                <a:rPr lang="fr" sz="1000">
                  <a:solidFill>
                    <a:srgbClr val="64748B"/>
                  </a:solidFill>
                </a:rPr>
                <a:t>ux éco-régimes et MAEC.</a:t>
              </a:r>
              <a:endParaRPr sz="1000">
                <a:solidFill>
                  <a:srgbClr val="64748B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" sz="1000">
                  <a:solidFill>
                    <a:srgbClr val="64748B"/>
                  </a:solidFill>
                </a:rPr>
                <a:t>+ aides bio 150 - 250 € en maintien</a:t>
              </a:r>
              <a:endParaRPr sz="1000">
                <a:solidFill>
                  <a:srgbClr val="64748B"/>
                </a:solidFill>
              </a:endParaRPr>
            </a:p>
          </p:txBody>
        </p:sp>
      </p:grpSp>
      <p:grpSp>
        <p:nvGrpSpPr>
          <p:cNvPr id="134" name="Google Shape;134;p22"/>
          <p:cNvGrpSpPr/>
          <p:nvPr/>
        </p:nvGrpSpPr>
        <p:grpSpPr>
          <a:xfrm>
            <a:off x="381000" y="2286000"/>
            <a:ext cx="4191000" cy="1905000"/>
            <a:chOff x="381000" y="2286000"/>
            <a:chExt cx="4191000" cy="1905000"/>
          </a:xfrm>
        </p:grpSpPr>
        <p:sp>
          <p:nvSpPr>
            <p:cNvPr id="135" name="Google Shape;135;p22"/>
            <p:cNvSpPr/>
            <p:nvPr/>
          </p:nvSpPr>
          <p:spPr>
            <a:xfrm>
              <a:off x="381000" y="2286000"/>
              <a:ext cx="4191000" cy="19050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2"/>
            <p:cNvSpPr txBox="1"/>
            <p:nvPr/>
          </p:nvSpPr>
          <p:spPr>
            <a:xfrm>
              <a:off x="523875" y="2381250"/>
              <a:ext cx="3905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France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Féverole</a:t>
              </a: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 bio :</a:t>
              </a:r>
              <a:endParaRPr b="1" sz="10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475569"/>
                </a:buClr>
                <a:buSzPts val="1000"/>
                <a:buFont typeface="Arial"/>
                <a:buChar char="●"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Conversion : </a:t>
              </a:r>
              <a:r>
                <a:rPr b="1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300,05 € /ha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475569"/>
                </a:buClr>
                <a:buSzPts val="1000"/>
                <a:buFont typeface="Arial"/>
                <a:buChar char="●"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Maintien : </a:t>
              </a:r>
              <a:r>
                <a:rPr b="1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396,05 € /ha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fr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Aide couplée : 104€ à 150€/ha (si associée). L'enveloppe double en 2027.</a:t>
              </a:r>
              <a:endParaRPr b="0"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22"/>
          <p:cNvGrpSpPr/>
          <p:nvPr/>
        </p:nvGrpSpPr>
        <p:grpSpPr>
          <a:xfrm>
            <a:off x="4762500" y="952500"/>
            <a:ext cx="4191000" cy="1143000"/>
            <a:chOff x="4762500" y="952500"/>
            <a:chExt cx="4191000" cy="1143000"/>
          </a:xfrm>
        </p:grpSpPr>
        <p:sp>
          <p:nvSpPr>
            <p:cNvPr id="138" name="Google Shape;138;p22"/>
            <p:cNvSpPr/>
            <p:nvPr/>
          </p:nvSpPr>
          <p:spPr>
            <a:xfrm>
              <a:off x="4762500" y="952500"/>
              <a:ext cx="4191000" cy="1143000"/>
            </a:xfrm>
            <a:prstGeom prst="roundRect">
              <a:avLst>
                <a:gd fmla="val 66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2"/>
            <p:cNvSpPr txBox="1"/>
            <p:nvPr/>
          </p:nvSpPr>
          <p:spPr>
            <a:xfrm>
              <a:off x="4905375" y="104775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Pays-Bas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</a:rPr>
                <a:t>Féverole</a:t>
              </a: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fr" sz="1100">
                  <a:solidFill>
                    <a:srgbClr val="475569"/>
                  </a:solidFill>
                </a:rPr>
                <a:t>bio</a:t>
              </a: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en mélange :</a:t>
              </a:r>
              <a:endParaRPr b="0"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~600 € /ha</a:t>
              </a:r>
              <a:endParaRPr b="1" sz="12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(Éco-régime "cultures écologiques" + aides locales)</a:t>
              </a:r>
              <a:endParaRPr b="0"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2"/>
          <p:cNvGrpSpPr/>
          <p:nvPr/>
        </p:nvGrpSpPr>
        <p:grpSpPr>
          <a:xfrm>
            <a:off x="4762500" y="2286000"/>
            <a:ext cx="4191000" cy="1905000"/>
            <a:chOff x="4762500" y="2286000"/>
            <a:chExt cx="4191000" cy="1905000"/>
          </a:xfrm>
        </p:grpSpPr>
        <p:sp>
          <p:nvSpPr>
            <p:cNvPr id="141" name="Google Shape;141;p22"/>
            <p:cNvSpPr/>
            <p:nvPr/>
          </p:nvSpPr>
          <p:spPr>
            <a:xfrm>
              <a:off x="4762500" y="2286000"/>
              <a:ext cx="4191000" cy="19050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2"/>
            <p:cNvSpPr txBox="1"/>
            <p:nvPr/>
          </p:nvSpPr>
          <p:spPr>
            <a:xfrm>
              <a:off x="4905375" y="2381250"/>
              <a:ext cx="3905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Danemark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Pas d'aide couplée directe, mais :</a:t>
              </a:r>
              <a:endParaRPr b="1" sz="10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475569"/>
                </a:buClr>
                <a:buSzPts val="1000"/>
                <a:buFont typeface="Arial"/>
                <a:buChar char="●"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Aides bio : 300-500 € (</a:t>
              </a:r>
              <a:r>
                <a:rPr lang="fr" sz="1000">
                  <a:solidFill>
                    <a:srgbClr val="475569"/>
                  </a:solidFill>
                </a:rPr>
                <a:t>c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onversion) / 200-300 € (</a:t>
              </a:r>
              <a:r>
                <a:rPr lang="fr" sz="1000">
                  <a:solidFill>
                    <a:srgbClr val="475569"/>
                  </a:solidFill>
                </a:rPr>
                <a:t>m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aintien)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475569"/>
                </a:buClr>
                <a:buSzPts val="1000"/>
                <a:buFont typeface="Arial"/>
                <a:buChar char="●"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Éco-régimes : 50-100 € /ha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Total possible : ~600 € /ha</a:t>
              </a:r>
              <a:endParaRPr b="1" sz="12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" name="Google Shape;143;p22"/>
          <p:cNvGrpSpPr/>
          <p:nvPr/>
        </p:nvGrpSpPr>
        <p:grpSpPr>
          <a:xfrm>
            <a:off x="285750" y="4381500"/>
            <a:ext cx="8572500" cy="571500"/>
            <a:chOff x="285750" y="4381500"/>
            <a:chExt cx="8572500" cy="571500"/>
          </a:xfrm>
        </p:grpSpPr>
        <p:sp>
          <p:nvSpPr>
            <p:cNvPr id="144" name="Google Shape;144;p22"/>
            <p:cNvSpPr/>
            <p:nvPr/>
          </p:nvSpPr>
          <p:spPr>
            <a:xfrm>
              <a:off x="285750" y="4381500"/>
              <a:ext cx="85725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2"/>
            <p:cNvSpPr txBox="1"/>
            <p:nvPr/>
          </p:nvSpPr>
          <p:spPr>
            <a:xfrm>
              <a:off x="285750" y="4381500"/>
              <a:ext cx="8572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1400">
                  <a:solidFill>
                    <a:srgbClr val="F8FAFC"/>
                  </a:solidFill>
                  <a:latin typeface="Arial"/>
                  <a:ea typeface="Arial"/>
                  <a:cs typeface="Arial"/>
                  <a:sym typeface="Arial"/>
                </a:rPr>
                <a:t>Une tendance générale vers des soutiens cumulés atteignant </a:t>
              </a:r>
              <a:r>
                <a:rPr b="1" lang="fr" sz="1400">
                  <a:solidFill>
                    <a:srgbClr val="4ADE80"/>
                  </a:solidFill>
                  <a:latin typeface="Arial"/>
                  <a:ea typeface="Arial"/>
                  <a:cs typeface="Arial"/>
                  <a:sym typeface="Arial"/>
                </a:rPr>
                <a:t>600 € /ha</a:t>
              </a:r>
              <a:r>
                <a:rPr b="0" lang="fr" sz="1400">
                  <a:solidFill>
                    <a:srgbClr val="F8FAFC"/>
                  </a:solidFill>
                  <a:latin typeface="Arial"/>
                  <a:ea typeface="Arial"/>
                  <a:cs typeface="Arial"/>
                  <a:sym typeface="Arial"/>
                </a:rPr>
                <a:t> pour les protéines bio.</a:t>
              </a:r>
              <a:endParaRPr b="0" sz="1400">
                <a:solidFill>
                  <a:srgbClr val="F8FAF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381000" y="0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écosystème d’encadrement qui se structure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3"/>
          <p:cNvGrpSpPr/>
          <p:nvPr/>
        </p:nvGrpSpPr>
        <p:grpSpPr>
          <a:xfrm>
            <a:off x="381000" y="952500"/>
            <a:ext cx="4191000" cy="1809600"/>
            <a:chOff x="381000" y="952500"/>
            <a:chExt cx="4191000" cy="1809600"/>
          </a:xfrm>
        </p:grpSpPr>
        <p:sp>
          <p:nvSpPr>
            <p:cNvPr id="153" name="Google Shape;153;p23"/>
            <p:cNvSpPr/>
            <p:nvPr/>
          </p:nvSpPr>
          <p:spPr>
            <a:xfrm>
              <a:off x="381000" y="952500"/>
              <a:ext cx="4191000" cy="1809600"/>
            </a:xfrm>
            <a:prstGeom prst="roundRect">
              <a:avLst>
                <a:gd fmla="val 631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3"/>
            <p:cNvSpPr txBox="1"/>
            <p:nvPr/>
          </p:nvSpPr>
          <p:spPr>
            <a:xfrm>
              <a:off x="523875" y="1095375"/>
              <a:ext cx="39054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Wallonie : acteurs &amp; </a:t>
              </a:r>
              <a:r>
                <a:rPr b="1" lang="fr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outien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Encadrement : CEPICOP, Biowallonie, CRA-W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Plans stratégiques FEED &amp; FOOD (Collège des Producteurs), Wagralim, syndicats </a:t>
              </a:r>
              <a:r>
                <a:rPr lang="fr" sz="1000">
                  <a:solidFill>
                    <a:srgbClr val="475569"/>
                  </a:solidFill>
                </a:rPr>
                <a:t>et 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filières agricoles, Sytra</a:t>
              </a:r>
              <a:r>
                <a:rPr lang="fr" sz="1000">
                  <a:solidFill>
                    <a:srgbClr val="475569"/>
                  </a:solidFill>
                </a:rPr>
                <a:t>, UCLouvain 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et université</a:t>
              </a:r>
              <a:r>
                <a:rPr lang="fr" sz="1000">
                  <a:solidFill>
                    <a:srgbClr val="475569"/>
                  </a:solidFill>
                </a:rPr>
                <a:t>s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1" sz="9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23"/>
          <p:cNvGrpSpPr/>
          <p:nvPr/>
        </p:nvGrpSpPr>
        <p:grpSpPr>
          <a:xfrm>
            <a:off x="4762500" y="952500"/>
            <a:ext cx="4191000" cy="1809600"/>
            <a:chOff x="4762500" y="952500"/>
            <a:chExt cx="4191000" cy="1809600"/>
          </a:xfrm>
        </p:grpSpPr>
        <p:sp>
          <p:nvSpPr>
            <p:cNvPr id="156" name="Google Shape;156;p23"/>
            <p:cNvSpPr/>
            <p:nvPr/>
          </p:nvSpPr>
          <p:spPr>
            <a:xfrm>
              <a:off x="4762500" y="952500"/>
              <a:ext cx="4191000" cy="1809600"/>
            </a:xfrm>
            <a:prstGeom prst="roundRect">
              <a:avLst>
                <a:gd fmla="val 631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3"/>
            <p:cNvSpPr txBox="1"/>
            <p:nvPr/>
          </p:nvSpPr>
          <p:spPr>
            <a:xfrm>
              <a:off x="4905375" y="1095375"/>
              <a:ext cx="39054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Flandre : </a:t>
              </a:r>
              <a:r>
                <a:rPr b="1" lang="fr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ne ambition croissante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Objectif 2030 : Switch ratio prot. végé / animale</a:t>
              </a:r>
              <a:endParaRPr b="1" sz="11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1" lang="fr" sz="16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60% - 40%</a:t>
              </a:r>
              <a:endParaRPr b="1" sz="16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9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(vs 42.6% aujourd'hui)</a:t>
              </a:r>
              <a:endParaRPr b="0" sz="900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Appui de lobbyings industriels et politiques : The Protein Project (EU), Swiss Protein Association</a:t>
              </a:r>
              <a:r>
                <a:rPr lang="fr" sz="1000">
                  <a:solidFill>
                    <a:srgbClr val="475569"/>
                  </a:solidFill>
                </a:rPr>
                <a:t>, etc.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23"/>
          <p:cNvGrpSpPr/>
          <p:nvPr/>
        </p:nvGrpSpPr>
        <p:grpSpPr>
          <a:xfrm>
            <a:off x="381000" y="2952750"/>
            <a:ext cx="8572500" cy="2000100"/>
            <a:chOff x="381000" y="2952750"/>
            <a:chExt cx="8572500" cy="2000100"/>
          </a:xfrm>
        </p:grpSpPr>
        <p:sp>
          <p:nvSpPr>
            <p:cNvPr id="159" name="Google Shape;159;p23"/>
            <p:cNvSpPr/>
            <p:nvPr/>
          </p:nvSpPr>
          <p:spPr>
            <a:xfrm>
              <a:off x="381000" y="2952750"/>
              <a:ext cx="8572500" cy="2000100"/>
            </a:xfrm>
            <a:prstGeom prst="roundRect">
              <a:avLst>
                <a:gd fmla="val 5714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3"/>
            <p:cNvSpPr txBox="1"/>
            <p:nvPr/>
          </p:nvSpPr>
          <p:spPr>
            <a:xfrm>
              <a:off x="571500" y="3095625"/>
              <a:ext cx="81915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Projets &amp; Perspectives</a:t>
              </a:r>
              <a:endParaRPr b="1" sz="14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Clôture PROTEWIN (CRA-W)</a:t>
              </a:r>
              <a:endParaRPr b="1" sz="11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Identification de 139 barrières au déploiement de la filière.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Réseautage &amp; visites</a:t>
              </a:r>
              <a:endParaRPr b="1" sz="11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Visites de sites industriels et transformateurs </a:t>
              </a:r>
              <a:r>
                <a:rPr lang="fr" sz="1000">
                  <a:solidFill>
                    <a:srgbClr val="475569"/>
                  </a:solidFill>
                </a:rPr>
                <a:t>entre régions - la dernière était aux 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Pays-Bas le 21 mai</a:t>
              </a:r>
              <a:r>
                <a:rPr lang="fr" sz="1000">
                  <a:solidFill>
                    <a:srgbClr val="475569"/>
                  </a:solidFill>
                </a:rPr>
                <a:t> dernier</a:t>
              </a: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br>
                <a:rPr lang="fr" sz="1000">
                  <a:solidFill>
                    <a:srgbClr val="475569"/>
                  </a:solidFill>
                </a:rPr>
              </a:br>
              <a:endParaRPr sz="1000">
                <a:solidFill>
                  <a:srgbClr val="475569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Nouveaux projets Pro Feed</a:t>
              </a:r>
              <a:endParaRPr b="1" sz="11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" sz="1000">
                  <a:solidFill>
                    <a:srgbClr val="475569"/>
                  </a:solidFill>
                </a:rPr>
                <a:t>Partenaire d'un projet EU HORIZON dirigé par NAPIC (UK) en matière de protéines végétales pour l'alimentation animale.</a:t>
              </a:r>
              <a:br>
                <a:rPr lang="fr" sz="1000">
                  <a:solidFill>
                    <a:srgbClr val="475569"/>
                  </a:solidFill>
                </a:rPr>
              </a:br>
              <a:r>
                <a:rPr lang="fr" sz="1000">
                  <a:solidFill>
                    <a:srgbClr val="475569"/>
                  </a:solidFill>
                </a:rPr>
                <a:t>Intérêt croissant pour les protéines végétales issues de la fabrication des huiles de colza, lin et tournesol.</a:t>
              </a:r>
              <a:endParaRPr sz="1000">
                <a:solidFill>
                  <a:srgbClr val="475569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75569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381000" y="0"/>
            <a:ext cx="8382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À l’heure de la réévaluation de votre plan Bio…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24"/>
          <p:cNvGrpSpPr/>
          <p:nvPr/>
        </p:nvGrpSpPr>
        <p:grpSpPr>
          <a:xfrm>
            <a:off x="381000" y="952474"/>
            <a:ext cx="4095900" cy="3946436"/>
            <a:chOff x="381000" y="952500"/>
            <a:chExt cx="4095900" cy="3238500"/>
          </a:xfrm>
        </p:grpSpPr>
        <p:sp>
          <p:nvSpPr>
            <p:cNvPr id="168" name="Google Shape;168;p24"/>
            <p:cNvSpPr/>
            <p:nvPr/>
          </p:nvSpPr>
          <p:spPr>
            <a:xfrm>
              <a:off x="381000" y="952500"/>
              <a:ext cx="4095900" cy="32385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4"/>
            <p:cNvSpPr txBox="1"/>
            <p:nvPr/>
          </p:nvSpPr>
          <p:spPr>
            <a:xfrm>
              <a:off x="571500" y="1143000"/>
              <a:ext cx="37149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Le modèle danois</a:t>
              </a:r>
              <a:endParaRPr b="1" sz="18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Lancement du </a:t>
              </a:r>
              <a:r>
                <a:rPr b="1" lang="fr" sz="11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Plant Based Summit</a:t>
              </a: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et d'un plan associé ambitieux pour la transition protéique :</a:t>
              </a:r>
              <a:endParaRPr b="0"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0480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166534"/>
                </a:buClr>
                <a:buSzPts val="1200"/>
                <a:buFont typeface="Arial"/>
                <a:buChar char="●"/>
              </a:pPr>
              <a:r>
                <a:rPr b="1" lang="fr" sz="12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170 millions d'euros </a:t>
              </a:r>
              <a:r>
                <a:rPr b="0" lang="fr" sz="12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d'enveloppe globale.</a:t>
              </a:r>
              <a:endParaRPr b="1" sz="12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04800" lvl="0" marL="457200" rtl="0" algn="l">
                <a:spcBef>
                  <a:spcPts val="750"/>
                </a:spcBef>
                <a:spcAft>
                  <a:spcPts val="750"/>
                </a:spcAft>
                <a:buClr>
                  <a:srgbClr val="166534"/>
                </a:buClr>
                <a:buSzPts val="1200"/>
                <a:buFont typeface="Arial"/>
                <a:buChar char="●"/>
              </a:pPr>
              <a:r>
                <a:rPr b="1" lang="fr" sz="12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50% du montant </a:t>
              </a:r>
              <a:r>
                <a:rPr b="0" lang="fr" sz="12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réservé aux acteurs bio mobilisés.</a:t>
              </a:r>
              <a:endParaRPr b="1" sz="12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oogle Shape;170;p24"/>
          <p:cNvGrpSpPr/>
          <p:nvPr/>
        </p:nvGrpSpPr>
        <p:grpSpPr>
          <a:xfrm>
            <a:off x="4667250" y="952503"/>
            <a:ext cx="4095900" cy="3946436"/>
            <a:chOff x="4667250" y="952500"/>
            <a:chExt cx="4095900" cy="3238500"/>
          </a:xfrm>
        </p:grpSpPr>
        <p:sp>
          <p:nvSpPr>
            <p:cNvPr id="171" name="Google Shape;171;p24"/>
            <p:cNvSpPr/>
            <p:nvPr/>
          </p:nvSpPr>
          <p:spPr>
            <a:xfrm>
              <a:off x="4667250" y="952500"/>
              <a:ext cx="4095900" cy="32385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4"/>
            <p:cNvSpPr txBox="1"/>
            <p:nvPr/>
          </p:nvSpPr>
          <p:spPr>
            <a:xfrm>
              <a:off x="4857750" y="1143000"/>
              <a:ext cx="37149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Initiative Retail : Jumbo</a:t>
              </a:r>
              <a:endParaRPr b="1" sz="18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Exemple d'intégration de la mesure de transition :</a:t>
              </a:r>
              <a:endParaRPr b="0"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04800" lvl="0" marL="457200" rtl="0" algn="l">
                <a:spcBef>
                  <a:spcPts val="1125"/>
                </a:spcBef>
                <a:spcAft>
                  <a:spcPts val="750"/>
                </a:spcAft>
                <a:buClr>
                  <a:srgbClr val="1E293B"/>
                </a:buClr>
                <a:buSzPts val="1200"/>
                <a:buFont typeface="Arial"/>
                <a:buChar char="●"/>
              </a:pPr>
              <a:r>
                <a:rPr b="1" lang="fr" sz="12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Tracker Protein </a:t>
              </a:r>
              <a:r>
                <a:rPr b="0" lang="fr" sz="12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pour mesurer l'évolution de la transition protéique en magasin.</a:t>
              </a:r>
              <a:endParaRPr b="1" sz="120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3" name="Google Shape;173;p24"/>
          <p:cNvPicPr preferRelativeResize="0"/>
          <p:nvPr/>
        </p:nvPicPr>
        <p:blipFill rotWithShape="1">
          <a:blip r:embed="rId4">
            <a:alphaModFix/>
          </a:blip>
          <a:srcRect b="9716" l="0" r="0" t="9724"/>
          <a:stretch/>
        </p:blipFill>
        <p:spPr>
          <a:xfrm>
            <a:off x="1685775" y="2914650"/>
            <a:ext cx="1619700" cy="18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/>
          <p:cNvPicPr preferRelativeResize="0"/>
          <p:nvPr/>
        </p:nvPicPr>
        <p:blipFill rotWithShape="1">
          <a:blip r:embed="rId5">
            <a:alphaModFix/>
          </a:blip>
          <a:srcRect b="0" l="9659" r="9651" t="0"/>
          <a:stretch/>
        </p:blipFill>
        <p:spPr>
          <a:xfrm>
            <a:off x="5619750" y="2914650"/>
            <a:ext cx="2313900" cy="185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 txBox="1"/>
          <p:nvPr/>
        </p:nvSpPr>
        <p:spPr>
          <a:xfrm>
            <a:off x="381000" y="0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Initiative interrégionale : Bio, local et protéine végétale</a:t>
            </a:r>
            <a:endParaRPr b="1" sz="2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381000" y="904875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fr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Initié par </a:t>
            </a:r>
            <a:r>
              <a:rPr b="1" lang="fr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Bruxelles</a:t>
            </a:r>
            <a:r>
              <a:rPr lang="fr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et suivi par les administrations </a:t>
            </a:r>
            <a:r>
              <a:rPr b="1" lang="fr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flamandes et wallonnes</a:t>
            </a:r>
            <a:r>
              <a:rPr lang="fr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, des concertations avec les 5 grandes chaînes de distribution (Aldi, Lidl, Colruyt, Carrefour, Delhaize) et Comeos visent à rendre le commerce de détail belge plus durable</a:t>
            </a:r>
            <a:r>
              <a:rPr lang="fr" sz="1100">
                <a:solidFill>
                  <a:srgbClr val="334155"/>
                </a:solidFill>
              </a:rPr>
              <a:t> via 3 leviers principaux : l’agriculture biologique, l’approvisionnement local et la transition protéique.</a:t>
            </a:r>
            <a:endParaRPr sz="1100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p25"/>
          <p:cNvGrpSpPr/>
          <p:nvPr/>
        </p:nvGrpSpPr>
        <p:grpSpPr>
          <a:xfrm>
            <a:off x="381000" y="1619250"/>
            <a:ext cx="4095900" cy="1428900"/>
            <a:chOff x="381000" y="1619250"/>
            <a:chExt cx="4095900" cy="1428900"/>
          </a:xfrm>
        </p:grpSpPr>
        <p:sp>
          <p:nvSpPr>
            <p:cNvPr id="183" name="Google Shape;183;p25"/>
            <p:cNvSpPr/>
            <p:nvPr/>
          </p:nvSpPr>
          <p:spPr>
            <a:xfrm>
              <a:off x="381000" y="1619250"/>
              <a:ext cx="40959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5"/>
            <p:cNvSpPr txBox="1"/>
            <p:nvPr/>
          </p:nvSpPr>
          <p:spPr>
            <a:xfrm>
              <a:off x="523875" y="1714500"/>
              <a:ext cx="3810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105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Calendrier du projet</a:t>
              </a:r>
              <a:endParaRPr b="1" sz="1105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2575" lvl="0" marL="457200" rtl="0" algn="l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850"/>
                <a:buFont typeface="Arial"/>
                <a:buChar char="●"/>
              </a:pPr>
              <a:r>
                <a:rPr b="1" lang="fr" sz="85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Juillet :</a:t>
              </a:r>
              <a:r>
                <a:rPr lang="fr" sz="85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Collecte de la "</a:t>
              </a:r>
              <a:r>
                <a:rPr lang="fr" sz="850">
                  <a:solidFill>
                    <a:srgbClr val="475569"/>
                  </a:solidFill>
                </a:rPr>
                <a:t>valeur de référence</a:t>
              </a:r>
              <a:r>
                <a:rPr lang="fr" sz="85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" par Comeos et réflexion interne des </a:t>
              </a:r>
              <a:r>
                <a:rPr lang="fr" sz="850">
                  <a:solidFill>
                    <a:srgbClr val="475569"/>
                  </a:solidFill>
                </a:rPr>
                <a:t>r</a:t>
              </a:r>
              <a:r>
                <a:rPr lang="fr" sz="85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égions.</a:t>
              </a:r>
              <a:endParaRPr sz="8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2575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475569"/>
                </a:buClr>
                <a:buSzPts val="850"/>
                <a:buFont typeface="Arial"/>
                <a:buChar char="●"/>
              </a:pPr>
              <a:r>
                <a:rPr b="1" lang="fr" sz="85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Septembre :</a:t>
              </a:r>
              <a:r>
                <a:rPr lang="fr" sz="85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Reprise des concertations pour définir des actions partagées.</a:t>
              </a:r>
              <a:endParaRPr sz="8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2575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475569"/>
                </a:buClr>
                <a:buSzPts val="850"/>
                <a:buFont typeface="Arial"/>
                <a:buChar char="●"/>
              </a:pPr>
              <a:r>
                <a:rPr b="1" lang="fr" sz="85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Fin d'année :</a:t>
              </a:r>
              <a:r>
                <a:rPr lang="fr" sz="85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Signature d'une déclaration d'engagement officielle.</a:t>
              </a:r>
              <a:endParaRPr sz="8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25"/>
          <p:cNvGrpSpPr/>
          <p:nvPr/>
        </p:nvGrpSpPr>
        <p:grpSpPr>
          <a:xfrm>
            <a:off x="4667250" y="1619250"/>
            <a:ext cx="4095900" cy="3238500"/>
            <a:chOff x="4667250" y="1619250"/>
            <a:chExt cx="4095900" cy="3238500"/>
          </a:xfrm>
        </p:grpSpPr>
        <p:sp>
          <p:nvSpPr>
            <p:cNvPr id="186" name="Google Shape;186;p25"/>
            <p:cNvSpPr/>
            <p:nvPr/>
          </p:nvSpPr>
          <p:spPr>
            <a:xfrm>
              <a:off x="4667250" y="1619250"/>
              <a:ext cx="4095900" cy="32385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5"/>
            <p:cNvSpPr txBox="1"/>
            <p:nvPr/>
          </p:nvSpPr>
          <p:spPr>
            <a:xfrm>
              <a:off x="4810125" y="1714500"/>
              <a:ext cx="38100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3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Priorités pour la Protéine Végétale</a:t>
              </a:r>
              <a:endParaRPr b="1" sz="13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Offre attractive :</a:t>
              </a:r>
              <a:r>
                <a:rPr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Parité de prix, promotions et marques propres.</a:t>
              </a:r>
              <a:endParaRPr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Inspirer le client :</a:t>
              </a:r>
              <a:r>
                <a:rPr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Storytelling et recettes (sans culpabiliser).</a:t>
              </a:r>
              <a:endParaRPr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Visibilité magasin :</a:t>
              </a:r>
              <a:r>
                <a:rPr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Signalétique, nudges et kits découverte.</a:t>
              </a:r>
              <a:endParaRPr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Filières locales :</a:t>
              </a:r>
              <a:r>
                <a:rPr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Sécuriser les débouchés pour le local et le bio.</a:t>
              </a:r>
              <a:endParaRPr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fr" sz="100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• Ciblage :</a:t>
              </a:r>
              <a:r>
                <a:rPr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Enfants, sportifs, produits hybrides et légumineuses.</a:t>
              </a:r>
              <a:endParaRPr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400" y="3504903"/>
            <a:ext cx="944525" cy="917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5" title="Capture d'écran 2026-06-01 15475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8700" y="3459800"/>
            <a:ext cx="999367" cy="91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5" title="Capture d'écran 2026-06-01 15520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2650" y="3507425"/>
            <a:ext cx="944525" cy="91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5"/>
          <p:cNvSpPr txBox="1"/>
          <p:nvPr/>
        </p:nvSpPr>
        <p:spPr>
          <a:xfrm>
            <a:off x="335913" y="4498025"/>
            <a:ext cx="113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Sandrine Vokaer</a:t>
            </a:r>
            <a:endParaRPr sz="9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Good Food Bxl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1422150" y="4517075"/>
            <a:ext cx="113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Bénédicte Pauly</a:t>
            </a:r>
            <a:endParaRPr sz="9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SPW DDD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93" name="Google Shape;193;p25"/>
          <p:cNvSpPr txBox="1"/>
          <p:nvPr/>
        </p:nvSpPr>
        <p:spPr>
          <a:xfrm>
            <a:off x="2401400" y="4526600"/>
            <a:ext cx="217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Evelien Decuypere et Rubens Kristof Vlaanderen</a:t>
            </a:r>
            <a:endParaRPr sz="900">
              <a:solidFill>
                <a:schemeClr val="dk2"/>
              </a:solidFill>
            </a:endParaRPr>
          </a:p>
        </p:txBody>
      </p:sp>
      <p:pic>
        <p:nvPicPr>
          <p:cNvPr id="194" name="Google Shape;19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32575" y="3523203"/>
            <a:ext cx="999375" cy="889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6"/>
          <p:cNvSpPr txBox="1"/>
          <p:nvPr/>
        </p:nvSpPr>
        <p:spPr>
          <a:xfrm>
            <a:off x="381000" y="0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Recommandations nationales pour la transition protéique</a:t>
            </a:r>
            <a:endParaRPr b="1"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381000" y="952500"/>
            <a:ext cx="85068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"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En mars dernier, le Collège des Producteurs et de nombreuses organisations ont signé un </a:t>
            </a:r>
            <a:r>
              <a:rPr b="1" i="1" lang="fr"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position paper</a:t>
            </a:r>
            <a:r>
              <a:rPr b="0" lang="fr"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, sous l'impulsion de Proveg et Next Food Chain, pour proposer des recommandations nationales.</a:t>
            </a:r>
            <a:endParaRPr b="0" sz="1300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26"/>
          <p:cNvGrpSpPr/>
          <p:nvPr/>
        </p:nvGrpSpPr>
        <p:grpSpPr>
          <a:xfrm>
            <a:off x="381000" y="1762077"/>
            <a:ext cx="4095900" cy="761965"/>
            <a:chOff x="381000" y="1762125"/>
            <a:chExt cx="4095900" cy="1285800"/>
          </a:xfrm>
        </p:grpSpPr>
        <p:sp>
          <p:nvSpPr>
            <p:cNvPr id="203" name="Google Shape;203;p26"/>
            <p:cNvSpPr/>
            <p:nvPr/>
          </p:nvSpPr>
          <p:spPr>
            <a:xfrm>
              <a:off x="381000" y="1762125"/>
              <a:ext cx="4095900" cy="12858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6"/>
            <p:cNvSpPr txBox="1"/>
            <p:nvPr/>
          </p:nvSpPr>
          <p:spPr>
            <a:xfrm>
              <a:off x="523875" y="1857375"/>
              <a:ext cx="38100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1. Pour les agriculteurs</a:t>
              </a:r>
              <a:endParaRPr b="1" sz="12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Créer un business case attractif incluant formation, innovation et soutien financier.</a:t>
              </a:r>
              <a:endParaRPr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6"/>
          <p:cNvGrpSpPr/>
          <p:nvPr/>
        </p:nvGrpSpPr>
        <p:grpSpPr>
          <a:xfrm>
            <a:off x="381000" y="2571739"/>
            <a:ext cx="4095900" cy="761965"/>
            <a:chOff x="381000" y="3128434"/>
            <a:chExt cx="4095900" cy="1285800"/>
          </a:xfrm>
        </p:grpSpPr>
        <p:sp>
          <p:nvSpPr>
            <p:cNvPr id="206" name="Google Shape;206;p26"/>
            <p:cNvSpPr/>
            <p:nvPr/>
          </p:nvSpPr>
          <p:spPr>
            <a:xfrm>
              <a:off x="381000" y="3128434"/>
              <a:ext cx="4095900" cy="12858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6"/>
            <p:cNvSpPr txBox="1"/>
            <p:nvPr/>
          </p:nvSpPr>
          <p:spPr>
            <a:xfrm>
              <a:off x="523875" y="3223684"/>
              <a:ext cx="38100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2. Industrie de transformation</a:t>
              </a:r>
              <a:endParaRPr b="1" sz="12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Soutenir le secteur pour renforcer la production de protéines durables (financement R&amp;D et coordination).</a:t>
              </a:r>
              <a:endParaRPr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6"/>
          <p:cNvGrpSpPr/>
          <p:nvPr/>
        </p:nvGrpSpPr>
        <p:grpSpPr>
          <a:xfrm>
            <a:off x="381000" y="3381411"/>
            <a:ext cx="4095900" cy="822269"/>
            <a:chOff x="381000" y="3190875"/>
            <a:chExt cx="4095900" cy="1285800"/>
          </a:xfrm>
        </p:grpSpPr>
        <p:sp>
          <p:nvSpPr>
            <p:cNvPr id="209" name="Google Shape;209;p26"/>
            <p:cNvSpPr/>
            <p:nvPr/>
          </p:nvSpPr>
          <p:spPr>
            <a:xfrm>
              <a:off x="381000" y="3190875"/>
              <a:ext cx="4095900" cy="12858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6"/>
            <p:cNvSpPr txBox="1"/>
            <p:nvPr/>
          </p:nvSpPr>
          <p:spPr>
            <a:xfrm>
              <a:off x="523875" y="3286125"/>
              <a:ext cx="3810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3. Consommation équilibrée</a:t>
              </a:r>
              <a:endParaRPr b="1" sz="12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Promouvoir une consommation de protéines équilibrée pour tous en alignant les directives d'achat public.</a:t>
              </a:r>
              <a:endParaRPr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6"/>
          <p:cNvGrpSpPr/>
          <p:nvPr/>
        </p:nvGrpSpPr>
        <p:grpSpPr>
          <a:xfrm>
            <a:off x="381000" y="4286050"/>
            <a:ext cx="4095900" cy="666867"/>
            <a:chOff x="381000" y="4581143"/>
            <a:chExt cx="4095900" cy="846600"/>
          </a:xfrm>
        </p:grpSpPr>
        <p:sp>
          <p:nvSpPr>
            <p:cNvPr id="212" name="Google Shape;212;p26"/>
            <p:cNvSpPr/>
            <p:nvPr/>
          </p:nvSpPr>
          <p:spPr>
            <a:xfrm>
              <a:off x="381000" y="4581143"/>
              <a:ext cx="4095900" cy="8466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6"/>
            <p:cNvSpPr txBox="1"/>
            <p:nvPr/>
          </p:nvSpPr>
          <p:spPr>
            <a:xfrm>
              <a:off x="523950" y="4581157"/>
              <a:ext cx="3810000" cy="8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0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4. Observatoire des Protéines</a:t>
              </a:r>
              <a:endParaRPr b="1" sz="1200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" sz="11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Assurer la cohérence et le suivi via un plan stratégique national et la collecte de données harmonisées.</a:t>
              </a:r>
              <a:endParaRPr sz="11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4" name="Google Shape;21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100" y="1741429"/>
            <a:ext cx="3612508" cy="321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200" y="1188988"/>
            <a:ext cx="434350" cy="43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55966" y="1192947"/>
            <a:ext cx="434350" cy="426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7"/>
          <p:cNvSpPr txBox="1"/>
          <p:nvPr>
            <p:ph type="title"/>
          </p:nvPr>
        </p:nvSpPr>
        <p:spPr>
          <a:xfrm>
            <a:off x="381000" y="0"/>
            <a:ext cx="8382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Une parenthèse sur la consommation équilibrée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27"/>
          <p:cNvGrpSpPr/>
          <p:nvPr/>
        </p:nvGrpSpPr>
        <p:grpSpPr>
          <a:xfrm>
            <a:off x="381000" y="2406935"/>
            <a:ext cx="8382000" cy="1333500"/>
            <a:chOff x="381000" y="952500"/>
            <a:chExt cx="8382000" cy="1333500"/>
          </a:xfrm>
        </p:grpSpPr>
        <p:sp>
          <p:nvSpPr>
            <p:cNvPr id="224" name="Google Shape;224;p27"/>
            <p:cNvSpPr/>
            <p:nvPr/>
          </p:nvSpPr>
          <p:spPr>
            <a:xfrm>
              <a:off x="381000" y="952500"/>
              <a:ext cx="8382000" cy="1333500"/>
            </a:xfrm>
            <a:prstGeom prst="roundRect">
              <a:avLst>
                <a:gd fmla="val 8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7"/>
            <p:cNvSpPr txBox="1"/>
            <p:nvPr/>
          </p:nvSpPr>
          <p:spPr>
            <a:xfrm>
              <a:off x="571500" y="1095375"/>
              <a:ext cx="5334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295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rPr>
                <a:t>La Foire de Libramont 2026</a:t>
              </a:r>
              <a:endParaRPr b="1" sz="1295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fr" sz="1018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• </a:t>
              </a:r>
              <a:r>
                <a:rPr b="1" lang="fr" sz="1018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En Terre Bio :</a:t>
              </a:r>
              <a:r>
                <a:rPr b="0" lang="fr" sz="1018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Invite davantage d’artisans mettant en valeur le végétal (protéine végétale)</a:t>
              </a:r>
              <a:r>
                <a:rPr lang="fr" sz="1018">
                  <a:solidFill>
                    <a:srgbClr val="475569"/>
                  </a:solidFill>
                </a:rPr>
                <a:t>,</a:t>
              </a:r>
              <a:endParaRPr b="0" sz="1018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fr" sz="1018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• </a:t>
              </a:r>
              <a:r>
                <a:rPr b="1" lang="fr" sz="1018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Manger Demain :</a:t>
              </a:r>
              <a:r>
                <a:rPr b="0" lang="fr" sz="1018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Travaille activement dans ce sens,</a:t>
              </a:r>
              <a:endParaRPr b="0" sz="1018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fr" sz="1018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• La Foire elle-même s'engage </a:t>
              </a:r>
              <a:r>
                <a:rPr lang="fr" sz="1018">
                  <a:solidFill>
                    <a:srgbClr val="475569"/>
                  </a:solidFill>
                </a:rPr>
                <a:t>à accueillir d’avantage de solutions végétales.</a:t>
              </a:r>
              <a:endParaRPr b="0" sz="1018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7"/>
          <p:cNvGrpSpPr/>
          <p:nvPr/>
        </p:nvGrpSpPr>
        <p:grpSpPr>
          <a:xfrm>
            <a:off x="381000" y="3883310"/>
            <a:ext cx="8382000" cy="1143000"/>
            <a:chOff x="381000" y="2428875"/>
            <a:chExt cx="8382000" cy="1143000"/>
          </a:xfrm>
        </p:grpSpPr>
        <p:sp>
          <p:nvSpPr>
            <p:cNvPr id="227" name="Google Shape;227;p27"/>
            <p:cNvSpPr/>
            <p:nvPr/>
          </p:nvSpPr>
          <p:spPr>
            <a:xfrm>
              <a:off x="381000" y="2428875"/>
              <a:ext cx="8382000" cy="1143000"/>
            </a:xfrm>
            <a:prstGeom prst="roundRect">
              <a:avLst>
                <a:gd fmla="val 10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7"/>
            <p:cNvSpPr txBox="1"/>
            <p:nvPr/>
          </p:nvSpPr>
          <p:spPr>
            <a:xfrm>
              <a:off x="571500" y="2571750"/>
              <a:ext cx="5334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4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Événements de masse &amp; </a:t>
              </a:r>
              <a:r>
                <a:rPr b="1" lang="fr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b="1" lang="fr" sz="1400">
                  <a:solidFill>
                    <a:srgbClr val="166534"/>
                  </a:solidFill>
                  <a:latin typeface="Arial"/>
                  <a:ea typeface="Arial"/>
                  <a:cs typeface="Arial"/>
                  <a:sym typeface="Arial"/>
                </a:rPr>
                <a:t>hangement</a:t>
              </a:r>
              <a:endParaRPr b="1" sz="1400">
                <a:solidFill>
                  <a:srgbClr val="16653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fr" sz="10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Une étude montre que les festivals sont des leviers majeurs pour l'engagement et les changements d'habitudes alimentaires ultérieurs.</a:t>
              </a:r>
              <a:endParaRPr b="0" sz="10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9" name="Google Shape;229;p27"/>
          <p:cNvPicPr preferRelativeResize="0"/>
          <p:nvPr/>
        </p:nvPicPr>
        <p:blipFill rotWithShape="1">
          <a:blip r:embed="rId4">
            <a:alphaModFix/>
          </a:blip>
          <a:srcRect b="8278" l="0" r="0" t="8278"/>
          <a:stretch/>
        </p:blipFill>
        <p:spPr>
          <a:xfrm>
            <a:off x="6226575" y="2919156"/>
            <a:ext cx="2671200" cy="1639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27"/>
          <p:cNvGrpSpPr/>
          <p:nvPr/>
        </p:nvGrpSpPr>
        <p:grpSpPr>
          <a:xfrm>
            <a:off x="381000" y="1306744"/>
            <a:ext cx="8382000" cy="952500"/>
            <a:chOff x="381000" y="3714750"/>
            <a:chExt cx="8382000" cy="952500"/>
          </a:xfrm>
        </p:grpSpPr>
        <p:sp>
          <p:nvSpPr>
            <p:cNvPr id="231" name="Google Shape;231;p27"/>
            <p:cNvSpPr/>
            <p:nvPr/>
          </p:nvSpPr>
          <p:spPr>
            <a:xfrm>
              <a:off x="381000" y="3714750"/>
              <a:ext cx="8382000" cy="952500"/>
            </a:xfrm>
            <a:prstGeom prst="roundRect">
              <a:avLst>
                <a:gd fmla="val 12000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7"/>
            <p:cNvSpPr txBox="1"/>
            <p:nvPr/>
          </p:nvSpPr>
          <p:spPr>
            <a:xfrm>
              <a:off x="571500" y="3857625"/>
              <a:ext cx="8001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1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Baromètre Proveg :</a:t>
              </a:r>
              <a:r>
                <a:rPr b="0" lang="fr" sz="11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Organisé tous les deux ans, il intègre des données clés sur la consommation </a:t>
              </a:r>
              <a:endParaRPr b="0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fr" sz="11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de protéines végétales.</a:t>
              </a:r>
              <a:endParaRPr b="0" sz="11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3" name="Google Shape;233;p27"/>
          <p:cNvPicPr preferRelativeResize="0"/>
          <p:nvPr/>
        </p:nvPicPr>
        <p:blipFill rotWithShape="1">
          <a:blip r:embed="rId5">
            <a:alphaModFix/>
          </a:blip>
          <a:srcRect b="199" l="0" r="0" t="199"/>
          <a:stretch/>
        </p:blipFill>
        <p:spPr>
          <a:xfrm>
            <a:off x="7485075" y="846544"/>
            <a:ext cx="1412700" cy="141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