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315" r:id="rId4"/>
    <p:sldId id="339" r:id="rId5"/>
    <p:sldId id="340" r:id="rId6"/>
    <p:sldId id="369" r:id="rId7"/>
    <p:sldId id="371" r:id="rId8"/>
    <p:sldId id="372" r:id="rId9"/>
    <p:sldId id="373" r:id="rId10"/>
    <p:sldId id="341" r:id="rId11"/>
    <p:sldId id="374" r:id="rId12"/>
    <p:sldId id="375" r:id="rId13"/>
    <p:sldId id="338" r:id="rId1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82940" autoAdjust="0"/>
  </p:normalViewPr>
  <p:slideViewPr>
    <p:cSldViewPr snapToGrid="0">
      <p:cViewPr varScale="1">
        <p:scale>
          <a:sx n="61" d="100"/>
          <a:sy n="61" d="100"/>
        </p:scale>
        <p:origin x="1038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AC964-D6F6-4626-ABD8-5D444BD5DF91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4316F-8B60-4B60-9E89-2C5115CDFB6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1308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C82BD-10F3-403E-8C6C-8C2024A48B90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365A2-4B30-4963-9849-602CD753298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6591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36396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15874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9187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10296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29456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12650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1808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78756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613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17269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365A2-4B30-4963-9849-602CD7532985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8205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96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43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076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295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1721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9297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9106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997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388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1478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33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43A2-4244-41EA-AFC2-7C25FFD5F81B}" type="datetimeFigureOut">
              <a:rPr lang="fr-BE" smtClean="0"/>
              <a:t>2/06/2026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A73D9-054F-489E-BBD2-16A45ACFCA4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194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04183"/>
          </a:xfrm>
        </p:spPr>
        <p:txBody>
          <a:bodyPr>
            <a:normAutofit fontScale="90000"/>
          </a:bodyPr>
          <a:lstStyle/>
          <a:p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/>
              <a:t/>
            </a:r>
            <a:br>
              <a:rPr lang="fr-BE" sz="4000" dirty="0"/>
            </a:b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> </a:t>
            </a:r>
            <a:r>
              <a:rPr lang="fr-BE" sz="4000" b="1" dirty="0" smtClean="0"/>
              <a:t>Les protéines végétales pour l’alimentation animale:</a:t>
            </a:r>
            <a:br>
              <a:rPr lang="fr-BE" sz="4000" b="1" dirty="0" smtClean="0"/>
            </a:br>
            <a:r>
              <a:rPr lang="fr-BE" sz="4000" b="1" dirty="0" smtClean="0"/>
              <a:t>l’expérience de la SCAR en Wallonie </a:t>
            </a:r>
            <a:br>
              <a:rPr lang="fr-BE" sz="4000" b="1" dirty="0" smtClean="0"/>
            </a:br>
            <a:r>
              <a:rPr lang="fr-BE" sz="4000" b="1" dirty="0"/>
              <a:t/>
            </a:r>
            <a:br>
              <a:rPr lang="fr-BE" sz="4000" b="1" dirty="0"/>
            </a:br>
            <a:r>
              <a:rPr lang="fr-BE" sz="4000" b="1" dirty="0" smtClean="0"/>
              <a:t/>
            </a:r>
            <a:br>
              <a:rPr lang="fr-BE" sz="4000" b="1" dirty="0" smtClean="0"/>
            </a:br>
            <a:endParaRPr lang="fr-BE" sz="4000" b="1" dirty="0">
              <a:effectLst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27031" y="4313771"/>
            <a:ext cx="9144000" cy="917620"/>
          </a:xfrm>
        </p:spPr>
        <p:txBody>
          <a:bodyPr>
            <a:normAutofit/>
          </a:bodyPr>
          <a:lstStyle/>
          <a:p>
            <a:endParaRPr lang="fr-BE" dirty="0" smtClean="0"/>
          </a:p>
          <a:p>
            <a:r>
              <a:rPr lang="fr-BE" dirty="0" smtClean="0"/>
              <a:t>Julien </a:t>
            </a:r>
            <a:r>
              <a:rPr lang="fr-BE" dirty="0" err="1" smtClean="0"/>
              <a:t>Schils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706994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Assemblée sectorielle Bio - Printemps 2026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92" y="499575"/>
            <a:ext cx="319290" cy="6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0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Les matières premières </a:t>
            </a:r>
            <a:r>
              <a:rPr lang="fr-BE" sz="2000" dirty="0" smtClean="0"/>
              <a:t>protéiques: </a:t>
            </a:r>
            <a:r>
              <a:rPr lang="fr-BE" sz="2000" dirty="0"/>
              <a:t>freins, opportunités et perspectives de développement</a:t>
            </a:r>
            <a:r>
              <a:rPr lang="fr-BE" sz="2000" dirty="0" smtClean="0"/>
              <a:t>.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Qualité de la protéine </a:t>
            </a:r>
          </a:p>
          <a:p>
            <a:pPr lvl="1"/>
            <a:r>
              <a:rPr lang="fr-BE" dirty="0" smtClean="0"/>
              <a:t>Différence entre les ruminants et les monogastriques</a:t>
            </a:r>
          </a:p>
          <a:p>
            <a:pPr lvl="1"/>
            <a:endParaRPr lang="fr-BE" dirty="0"/>
          </a:p>
          <a:p>
            <a:pPr lvl="2"/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/>
          <a:srcRect l="52260" t="26188" r="11625" b="12368"/>
          <a:stretch/>
        </p:blipFill>
        <p:spPr>
          <a:xfrm>
            <a:off x="1249250" y="2830177"/>
            <a:ext cx="3168203" cy="345532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l="62656" t="30942" r="18213" b="22227"/>
          <a:stretch/>
        </p:blipFill>
        <p:spPr>
          <a:xfrm>
            <a:off x="8551572" y="2859718"/>
            <a:ext cx="2485622" cy="342578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/>
          <a:srcRect l="52710" t="24677" r="15133" b="17780"/>
          <a:stretch/>
        </p:blipFill>
        <p:spPr>
          <a:xfrm>
            <a:off x="6038192" y="2859718"/>
            <a:ext cx="2396359" cy="342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Les matières premières </a:t>
            </a:r>
            <a:r>
              <a:rPr lang="fr-BE" sz="2000" dirty="0" smtClean="0"/>
              <a:t>protéiques: </a:t>
            </a:r>
            <a:r>
              <a:rPr lang="fr-BE" sz="2000" dirty="0"/>
              <a:t>freins, opportunités et perspectives de développement</a:t>
            </a:r>
            <a:r>
              <a:rPr lang="fr-BE" sz="2000" dirty="0" smtClean="0"/>
              <a:t>.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Qualité de la protéine </a:t>
            </a:r>
          </a:p>
          <a:p>
            <a:pPr lvl="1"/>
            <a:r>
              <a:rPr lang="fr-BE" dirty="0" smtClean="0"/>
              <a:t>Facteurs antinutritionnels</a:t>
            </a:r>
          </a:p>
          <a:p>
            <a:pPr lvl="2"/>
            <a:r>
              <a:rPr lang="fr-BE" dirty="0" smtClean="0"/>
              <a:t>Soja: facteur </a:t>
            </a:r>
            <a:r>
              <a:rPr lang="fr-BE" dirty="0" err="1" smtClean="0"/>
              <a:t>antitrypsique</a:t>
            </a:r>
            <a:endParaRPr lang="fr-BE" dirty="0" smtClean="0"/>
          </a:p>
          <a:p>
            <a:pPr lvl="2"/>
            <a:r>
              <a:rPr lang="fr-BE" dirty="0" smtClean="0"/>
              <a:t>Colza: </a:t>
            </a:r>
            <a:r>
              <a:rPr lang="fr-BE" dirty="0" err="1" smtClean="0"/>
              <a:t>Glucosinolates</a:t>
            </a:r>
            <a:r>
              <a:rPr lang="fr-BE" dirty="0" smtClean="0"/>
              <a:t> (toxicité et amertume)</a:t>
            </a:r>
          </a:p>
          <a:p>
            <a:pPr marL="1828800" lvl="4" indent="0">
              <a:buNone/>
            </a:pPr>
            <a:r>
              <a:rPr lang="fr-BE" dirty="0" err="1" smtClean="0"/>
              <a:t>Sinapine</a:t>
            </a:r>
            <a:r>
              <a:rPr lang="fr-BE" dirty="0" smtClean="0"/>
              <a:t> (goût de poisson)</a:t>
            </a:r>
          </a:p>
          <a:p>
            <a:pPr lvl="2"/>
            <a:r>
              <a:rPr lang="fr-BE" dirty="0" smtClean="0"/>
              <a:t>Féverole: Tanins (digestion de la protéine)</a:t>
            </a:r>
          </a:p>
          <a:p>
            <a:pPr marL="1828800" lvl="4" indent="0">
              <a:buNone/>
            </a:pPr>
            <a:r>
              <a:rPr lang="fr-BE" dirty="0"/>
              <a:t> </a:t>
            </a:r>
            <a:r>
              <a:rPr lang="fr-BE" dirty="0" smtClean="0"/>
              <a:t>     </a:t>
            </a:r>
            <a:r>
              <a:rPr lang="fr-BE" dirty="0" err="1" smtClean="0"/>
              <a:t>Vicine</a:t>
            </a:r>
            <a:r>
              <a:rPr lang="fr-BE" dirty="0" smtClean="0"/>
              <a:t> et </a:t>
            </a:r>
            <a:r>
              <a:rPr lang="fr-BE" dirty="0" err="1" smtClean="0"/>
              <a:t>convicine</a:t>
            </a:r>
            <a:r>
              <a:rPr lang="fr-BE" dirty="0" smtClean="0"/>
              <a:t> (consommation et poids de l’œuf)</a:t>
            </a:r>
          </a:p>
          <a:p>
            <a:pPr marL="1828800" lvl="4" indent="0">
              <a:buNone/>
            </a:pPr>
            <a:r>
              <a:rPr lang="fr-BE" dirty="0" smtClean="0"/>
              <a:t>      </a:t>
            </a:r>
          </a:p>
          <a:p>
            <a:r>
              <a:rPr lang="fr-BE" dirty="0" smtClean="0"/>
              <a:t>Contraintes techniques</a:t>
            </a:r>
          </a:p>
          <a:p>
            <a:pPr lvl="1"/>
            <a:r>
              <a:rPr lang="fr-BE" dirty="0" smtClean="0"/>
              <a:t>Tourteaux</a:t>
            </a:r>
          </a:p>
          <a:p>
            <a:pPr lvl="1"/>
            <a:r>
              <a:rPr lang="fr-BE" dirty="0" smtClean="0"/>
              <a:t>Cultures associées</a:t>
            </a:r>
            <a:endParaRPr lang="fr-BE" dirty="0"/>
          </a:p>
          <a:p>
            <a:pPr lvl="2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9531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Les matières premières </a:t>
            </a:r>
            <a:r>
              <a:rPr lang="fr-BE" sz="2000" dirty="0" smtClean="0"/>
              <a:t>protéiques: freins</a:t>
            </a:r>
            <a:r>
              <a:rPr lang="fr-BE" sz="2000" dirty="0"/>
              <a:t>, opportunités et perspectives de développement</a:t>
            </a:r>
            <a:r>
              <a:rPr lang="fr-BE" sz="2000" dirty="0" smtClean="0"/>
              <a:t>.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Opportunités</a:t>
            </a:r>
          </a:p>
          <a:p>
            <a:pPr lvl="1"/>
            <a:r>
              <a:rPr lang="fr-BE" dirty="0" smtClean="0"/>
              <a:t>SCAR et ses filières partenaires cherchent </a:t>
            </a:r>
            <a:r>
              <a:rPr lang="fr-BE" dirty="0"/>
              <a:t>à</a:t>
            </a:r>
            <a:r>
              <a:rPr lang="fr-BE" dirty="0" smtClean="0"/>
              <a:t> augmenter l’autonomie protéique!</a:t>
            </a:r>
          </a:p>
          <a:p>
            <a:pPr lvl="1"/>
            <a:r>
              <a:rPr lang="fr-BE" dirty="0" smtClean="0"/>
              <a:t>Différentes pistes pour lever les freins:</a:t>
            </a:r>
          </a:p>
          <a:p>
            <a:pPr lvl="6"/>
            <a:r>
              <a:rPr lang="fr-BE" dirty="0" smtClean="0"/>
              <a:t>Construction de filières </a:t>
            </a:r>
          </a:p>
          <a:p>
            <a:pPr lvl="6"/>
            <a:r>
              <a:rPr lang="fr-BE" dirty="0" smtClean="0"/>
              <a:t>Amélioration de la communication avec les cultivateurs </a:t>
            </a:r>
            <a:endParaRPr lang="fr-BE" dirty="0"/>
          </a:p>
          <a:p>
            <a:pPr lvl="2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214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1850" y="718065"/>
            <a:ext cx="10515600" cy="2852737"/>
          </a:xfrm>
        </p:spPr>
        <p:txBody>
          <a:bodyPr/>
          <a:lstStyle/>
          <a:p>
            <a:pPr algn="ctr"/>
            <a:r>
              <a:rPr lang="fr-BE" dirty="0" smtClean="0"/>
              <a:t>Merci pour votre attention!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7746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Programme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/>
              <a:t>Présentation SCAR</a:t>
            </a:r>
          </a:p>
          <a:p>
            <a:r>
              <a:rPr lang="fr-BE" dirty="0" smtClean="0"/>
              <a:t>Les matières premières disponibles en agriculture biologique </a:t>
            </a:r>
          </a:p>
          <a:p>
            <a:r>
              <a:rPr lang="fr-BE" dirty="0" smtClean="0"/>
              <a:t>La moisson chez SCAR, chiffres et </a:t>
            </a:r>
            <a:r>
              <a:rPr lang="fr-BE" dirty="0"/>
              <a:t>é</a:t>
            </a:r>
            <a:r>
              <a:rPr lang="fr-BE" dirty="0" smtClean="0"/>
              <a:t>volution</a:t>
            </a:r>
          </a:p>
          <a:p>
            <a:r>
              <a:rPr lang="fr-BE" dirty="0"/>
              <a:t>Les matières premières </a:t>
            </a:r>
            <a:r>
              <a:rPr lang="fr-BE" dirty="0" smtClean="0"/>
              <a:t>protéiques: freins, </a:t>
            </a:r>
            <a:r>
              <a:rPr lang="fr-BE" dirty="0"/>
              <a:t>opportunités </a:t>
            </a:r>
            <a:r>
              <a:rPr lang="fr-BE" dirty="0" smtClean="0"/>
              <a:t>et perspectives de développement.</a:t>
            </a:r>
            <a:endParaRPr lang="fr-BE" dirty="0"/>
          </a:p>
          <a:p>
            <a:endParaRPr lang="fr-BE" dirty="0" smtClean="0"/>
          </a:p>
          <a:p>
            <a:endParaRPr lang="fr-BE" dirty="0" smtClean="0"/>
          </a:p>
          <a:p>
            <a:pPr marL="0" indent="0">
              <a:buNone/>
            </a:pPr>
            <a:r>
              <a:rPr lang="fr-BE" dirty="0"/>
              <a:t/>
            </a:r>
            <a:br>
              <a:rPr lang="fr-BE" dirty="0"/>
            </a:br>
            <a:r>
              <a:rPr lang="fr-BE" dirty="0"/>
              <a:t/>
            </a:r>
            <a:br>
              <a:rPr lang="fr-BE" dirty="0"/>
            </a:br>
            <a:endParaRPr lang="fr-BE" dirty="0"/>
          </a:p>
          <a:p>
            <a:pPr lvl="2"/>
            <a:endParaRPr lang="fr-BE" dirty="0"/>
          </a:p>
          <a:p>
            <a:pPr lvl="1"/>
            <a:endParaRPr lang="fr-BE" dirty="0"/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pPr lvl="2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304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SCAR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BE" sz="2800" dirty="0"/>
              <a:t>SCAR = </a:t>
            </a:r>
            <a:r>
              <a:rPr lang="fr-FR" sz="2800" dirty="0"/>
              <a:t>Sociétés Coopératives Agricoles Réunies des régions </a:t>
            </a:r>
            <a:r>
              <a:rPr lang="fr-FR" sz="2800" dirty="0" smtClean="0"/>
              <a:t>herbagères</a:t>
            </a:r>
            <a:endParaRPr lang="fr-BE" sz="2800" dirty="0"/>
          </a:p>
          <a:p>
            <a:pPr lvl="2"/>
            <a:r>
              <a:rPr lang="fr-BE" sz="2400" dirty="0" smtClean="0"/>
              <a:t>Coopérative</a:t>
            </a:r>
          </a:p>
          <a:p>
            <a:pPr lvl="2"/>
            <a:r>
              <a:rPr lang="fr-BE" sz="2400" dirty="0" smtClean="0"/>
              <a:t>Gouvernance et centre de décision</a:t>
            </a:r>
          </a:p>
          <a:p>
            <a:pPr lvl="2"/>
            <a:r>
              <a:rPr lang="fr-BE" sz="2400" dirty="0" smtClean="0"/>
              <a:t>3 départements</a:t>
            </a:r>
          </a:p>
          <a:p>
            <a:pPr lvl="2"/>
            <a:r>
              <a:rPr lang="fr-BE" sz="2400" dirty="0" smtClean="0"/>
              <a:t>4 usines </a:t>
            </a:r>
          </a:p>
          <a:p>
            <a:pPr lvl="2"/>
            <a:r>
              <a:rPr lang="fr-BE" sz="2400" dirty="0" smtClean="0"/>
              <a:t>Quelques chiffres </a:t>
            </a:r>
          </a:p>
          <a:p>
            <a:pPr lvl="3"/>
            <a:r>
              <a:rPr lang="fr-BE" sz="2200" dirty="0" smtClean="0"/>
              <a:t>2500 coopérateurs</a:t>
            </a:r>
          </a:p>
          <a:p>
            <a:pPr lvl="3"/>
            <a:r>
              <a:rPr lang="fr-BE" sz="2200" dirty="0" smtClean="0"/>
              <a:t>75000 tonnes en 2025</a:t>
            </a:r>
          </a:p>
          <a:p>
            <a:pPr lvl="3"/>
            <a:r>
              <a:rPr lang="fr-BE" sz="2200" dirty="0" smtClean="0"/>
              <a:t>Chiffres d’affaire 2025 de 39,5 millions d’€</a:t>
            </a:r>
            <a:endParaRPr lang="fr-BE" sz="2200" dirty="0"/>
          </a:p>
          <a:p>
            <a:pPr lvl="2"/>
            <a:endParaRPr lang="fr-BE" dirty="0" smtClean="0"/>
          </a:p>
          <a:p>
            <a:pPr lvl="2"/>
            <a:endParaRPr lang="fr-BE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86C112-8788-E91F-B1AC-E461D17085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8" t="3891" r="4044" b="4179"/>
          <a:stretch/>
        </p:blipFill>
        <p:spPr>
          <a:xfrm>
            <a:off x="7707500" y="3614068"/>
            <a:ext cx="3646300" cy="25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8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Le Bio chez SCAR 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Certifié bio pour la fabrication d’aliments composés depuis 1996</a:t>
            </a:r>
          </a:p>
          <a:p>
            <a:r>
              <a:rPr lang="fr-BE" dirty="0" smtClean="0"/>
              <a:t>Une usine spécifique exclusivement dédiée au bio depuis 2007</a:t>
            </a:r>
          </a:p>
          <a:p>
            <a:r>
              <a:rPr lang="fr-BE" dirty="0" smtClean="0"/>
              <a:t>Réseau de dépôts pour la réception moisson en collaboration avec SCAM </a:t>
            </a:r>
          </a:p>
          <a:p>
            <a:r>
              <a:rPr lang="fr-BE" dirty="0" smtClean="0"/>
              <a:t>Implication dans le GT/CCAB, présence dans l’OA de </a:t>
            </a:r>
            <a:r>
              <a:rPr lang="fr-BE" dirty="0" err="1" smtClean="0"/>
              <a:t>Biowallonie</a:t>
            </a:r>
            <a:r>
              <a:rPr lang="fr-BE" dirty="0" smtClean="0"/>
              <a:t> </a:t>
            </a:r>
          </a:p>
          <a:p>
            <a:r>
              <a:rPr lang="fr-BE" dirty="0" smtClean="0"/>
              <a:t>Bio chez SCAR =&gt; 30 à 35% du volume d’aliments</a:t>
            </a:r>
            <a:endParaRPr lang="fr-BE" dirty="0"/>
          </a:p>
          <a:p>
            <a:pPr lvl="1"/>
            <a:endParaRPr lang="fr-BE" dirty="0" smtClean="0"/>
          </a:p>
          <a:p>
            <a:pPr lvl="2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1344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Les matières premières </a:t>
            </a:r>
            <a:r>
              <a:rPr lang="fr-BE" sz="2000" dirty="0" smtClean="0"/>
              <a:t>disponibles </a:t>
            </a:r>
            <a:r>
              <a:rPr lang="fr-BE" sz="2000" dirty="0"/>
              <a:t>en agriculture Biologique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BE" dirty="0"/>
              <a:t>5</a:t>
            </a:r>
            <a:r>
              <a:rPr lang="fr-BE" dirty="0" smtClean="0"/>
              <a:t> grandes familles de matières premières disponibles </a:t>
            </a:r>
          </a:p>
          <a:p>
            <a:pPr marL="914400" lvl="2" indent="0">
              <a:buNone/>
            </a:pPr>
            <a:r>
              <a:rPr lang="fr-BE" dirty="0"/>
              <a:t>	</a:t>
            </a:r>
            <a:r>
              <a:rPr lang="fr-BE" dirty="0" smtClean="0"/>
              <a:t>		PBT %</a:t>
            </a:r>
          </a:p>
          <a:p>
            <a:pPr lvl="2"/>
            <a:r>
              <a:rPr lang="fr-BE" dirty="0" smtClean="0"/>
              <a:t>Les déshydratés	8 =&gt;15</a:t>
            </a:r>
          </a:p>
          <a:p>
            <a:pPr lvl="2"/>
            <a:r>
              <a:rPr lang="fr-BE" dirty="0" smtClean="0"/>
              <a:t>Les céréales 		8,5 =&gt; 12</a:t>
            </a:r>
          </a:p>
          <a:p>
            <a:pPr lvl="2"/>
            <a:r>
              <a:rPr lang="fr-BE" dirty="0" smtClean="0"/>
              <a:t>Les protéagineux 	20 =&gt; 25</a:t>
            </a:r>
          </a:p>
          <a:p>
            <a:pPr lvl="2"/>
            <a:r>
              <a:rPr lang="fr-BE" dirty="0" smtClean="0"/>
              <a:t>Les tourteaux 		25 =&gt; 45</a:t>
            </a:r>
          </a:p>
          <a:p>
            <a:pPr lvl="2"/>
            <a:r>
              <a:rPr lang="fr-BE" dirty="0" smtClean="0"/>
              <a:t>Les coproduits 		15 </a:t>
            </a:r>
          </a:p>
          <a:p>
            <a:pPr lvl="2"/>
            <a:endParaRPr lang="fr-BE" dirty="0" smtClean="0"/>
          </a:p>
          <a:p>
            <a:pPr lvl="2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26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La moisson chez SCAR, chiffres et </a:t>
            </a:r>
            <a:r>
              <a:rPr lang="fr-BE" sz="2000" dirty="0" smtClean="0"/>
              <a:t>évolution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fr-BE" dirty="0" smtClean="0"/>
              <a:t>Volume annuel récolté en Wallonie  </a:t>
            </a:r>
          </a:p>
          <a:p>
            <a:pPr lvl="2"/>
            <a:endParaRPr lang="fr-BE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613521"/>
              </p:ext>
            </p:extLst>
          </p:nvPr>
        </p:nvGraphicFramePr>
        <p:xfrm>
          <a:off x="1420813" y="2644775"/>
          <a:ext cx="8724900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Graphique" r:id="rId5" imgW="8725029" imgH="3476745" progId="MSGraph.Chart.8">
                  <p:embed followColorScheme="full"/>
                </p:oleObj>
              </mc:Choice>
              <mc:Fallback>
                <p:oleObj name="Graphique" r:id="rId5" imgW="8725029" imgH="347674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20813" y="2644775"/>
                        <a:ext cx="8724900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033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BE" dirty="0" smtClean="0"/>
              <a:t>Proportion des récoltes par famille (année 2025) </a:t>
            </a:r>
            <a:endParaRPr lang="fr-BE" dirty="0"/>
          </a:p>
        </p:txBody>
      </p:sp>
      <p:sp>
        <p:nvSpPr>
          <p:cNvPr id="5" name="Titre 3"/>
          <p:cNvSpPr txBox="1">
            <a:spLocks/>
          </p:cNvSpPr>
          <p:nvPr/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2000" dirty="0" smtClean="0"/>
              <a:t>	La moisson chez SCAR, chiffres et évolution</a:t>
            </a:r>
            <a:endParaRPr lang="fr-BE" sz="20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graphicFrame>
        <p:nvGraphicFramePr>
          <p:cNvPr id="7" name="Espace réservé du contenu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4982626"/>
              </p:ext>
            </p:extLst>
          </p:nvPr>
        </p:nvGraphicFramePr>
        <p:xfrm>
          <a:off x="678555" y="2273300"/>
          <a:ext cx="5181600" cy="345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Graphique" r:id="rId4" imgW="8124950" imgH="5419726" progId="MSGraph.Chart.8">
                  <p:embed followColorScheme="full"/>
                </p:oleObj>
              </mc:Choice>
              <mc:Fallback>
                <p:oleObj name="Graphique" r:id="rId4" imgW="8124950" imgH="5419726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8555" y="2273300"/>
                        <a:ext cx="5181600" cy="3455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6465194" y="1850783"/>
            <a:ext cx="48886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/>
              <a:t>Proportion des consommations (année 2025)</a:t>
            </a:r>
            <a:endParaRPr lang="fr-BE" sz="2800" dirty="0"/>
          </a:p>
        </p:txBody>
      </p:sp>
      <p:graphicFrame>
        <p:nvGraphicFramePr>
          <p:cNvPr id="10" name="Obje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153698"/>
              </p:ext>
            </p:extLst>
          </p:nvPr>
        </p:nvGraphicFramePr>
        <p:xfrm>
          <a:off x="5628067" y="2387986"/>
          <a:ext cx="5223455" cy="3484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Graphique" r:id="rId6" imgW="8124950" imgH="5419726" progId="MSGraph.Chart.8">
                  <p:embed followColorScheme="full"/>
                </p:oleObj>
              </mc:Choice>
              <mc:Fallback>
                <p:oleObj name="Graphique" r:id="rId6" imgW="8124950" imgH="5419726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28067" y="2387986"/>
                        <a:ext cx="5223455" cy="3484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69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La moisson chez SCAR, chiffres et </a:t>
            </a:r>
            <a:r>
              <a:rPr lang="fr-BE" sz="2000" dirty="0" smtClean="0"/>
              <a:t>évolution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fr-BE" dirty="0" smtClean="0"/>
              <a:t>Evolution des récoltes en proportion par famille et par année</a:t>
            </a:r>
          </a:p>
          <a:p>
            <a:pPr marL="914400" lvl="2" indent="0">
              <a:buNone/>
            </a:pPr>
            <a:endParaRPr lang="fr-BE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988891"/>
              </p:ext>
            </p:extLst>
          </p:nvPr>
        </p:nvGraphicFramePr>
        <p:xfrm>
          <a:off x="1407934" y="2155378"/>
          <a:ext cx="8663345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Graphique" r:id="rId5" imgW="8696415" imgH="3486192" progId="MSGraph.Chart.8">
                  <p:embed followColorScheme="full"/>
                </p:oleObj>
              </mc:Choice>
              <mc:Fallback>
                <p:oleObj name="Graphique" r:id="rId5" imgW="8696415" imgH="3486192" progId="MSGraph.Chart.8">
                  <p:embed followColorScheme="full"/>
                  <p:pic>
                    <p:nvPicPr>
                      <p:cNvPr id="3" name="Objet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07934" y="2155378"/>
                        <a:ext cx="8663345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456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0" y="843240"/>
            <a:ext cx="121920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	</a:t>
            </a:r>
            <a:r>
              <a:rPr lang="fr-BE" sz="2000" dirty="0"/>
              <a:t>La moisson chez SCAR, chiffres et </a:t>
            </a:r>
            <a:r>
              <a:rPr lang="fr-BE" sz="2000" dirty="0" smtClean="0"/>
              <a:t>évolution</a:t>
            </a:r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910" y="575934"/>
            <a:ext cx="319290" cy="622788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fr-BE" dirty="0" smtClean="0"/>
              <a:t>Part des matières premières protéique en 2025</a:t>
            </a:r>
          </a:p>
          <a:p>
            <a:pPr marL="914400" lvl="2" indent="0">
              <a:buNone/>
            </a:pPr>
            <a:endParaRPr lang="fr-BE" dirty="0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2855479"/>
              </p:ext>
            </p:extLst>
          </p:nvPr>
        </p:nvGraphicFramePr>
        <p:xfrm>
          <a:off x="2286000" y="2086836"/>
          <a:ext cx="6321973" cy="4217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Graphique" r:id="rId5" imgW="8124950" imgH="5419726" progId="MSGraph.Chart.8">
                  <p:embed followColorScheme="full"/>
                </p:oleObj>
              </mc:Choice>
              <mc:Fallback>
                <p:oleObj name="Graphique" r:id="rId5" imgW="8124950" imgH="5419726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86000" y="2086836"/>
                        <a:ext cx="6321973" cy="42171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237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6145</TotalTime>
  <Words>275</Words>
  <Application>Microsoft Office PowerPoint</Application>
  <PresentationFormat>Grand écran</PresentationFormat>
  <Paragraphs>81</Paragraphs>
  <Slides>13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Graphique</vt:lpstr>
      <vt:lpstr>    Les protéines végétales pour l’alimentation animale: l’expérience de la SCAR en Wallonie    </vt:lpstr>
      <vt:lpstr> Programme</vt:lpstr>
      <vt:lpstr> SCAR</vt:lpstr>
      <vt:lpstr> Le Bio chez SCAR </vt:lpstr>
      <vt:lpstr> Les matières premières disponibles en agriculture Biologique </vt:lpstr>
      <vt:lpstr> La moisson chez SCAR, chiffres et évolution</vt:lpstr>
      <vt:lpstr>Présentation PowerPoint</vt:lpstr>
      <vt:lpstr> La moisson chez SCAR, chiffres et évolution</vt:lpstr>
      <vt:lpstr> La moisson chez SCAR, chiffres et évolution</vt:lpstr>
      <vt:lpstr> Les matières premières protéiques: freins, opportunités et perspectives de développement.</vt:lpstr>
      <vt:lpstr> Les matières premières protéiques: freins, opportunités et perspectives de développement.</vt:lpstr>
      <vt:lpstr> Les matières premières protéiques: freins, opportunités et perspectives de développement.</vt:lpstr>
      <vt:lpstr>Merci pour votre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Sigroup</dc:creator>
  <cp:lastModifiedBy>Sigroup</cp:lastModifiedBy>
  <cp:revision>304</cp:revision>
  <cp:lastPrinted>2022-10-25T13:53:24Z</cp:lastPrinted>
  <dcterms:created xsi:type="dcterms:W3CDTF">2018-11-30T09:43:50Z</dcterms:created>
  <dcterms:modified xsi:type="dcterms:W3CDTF">2026-06-02T07:05:47Z</dcterms:modified>
</cp:coreProperties>
</file>